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43"/>
  </p:notesMasterIdLst>
  <p:handoutMasterIdLst>
    <p:handoutMasterId r:id="rId44"/>
  </p:handoutMasterIdLst>
  <p:sldIdLst>
    <p:sldId id="710" r:id="rId4"/>
    <p:sldId id="672" r:id="rId5"/>
    <p:sldId id="673" r:id="rId6"/>
    <p:sldId id="674" r:id="rId7"/>
    <p:sldId id="675" r:id="rId8"/>
    <p:sldId id="676" r:id="rId9"/>
    <p:sldId id="677" r:id="rId10"/>
    <p:sldId id="678" r:id="rId11"/>
    <p:sldId id="679" r:id="rId12"/>
    <p:sldId id="680" r:id="rId13"/>
    <p:sldId id="681" r:id="rId14"/>
    <p:sldId id="682" r:id="rId15"/>
    <p:sldId id="683" r:id="rId16"/>
    <p:sldId id="684" r:id="rId17"/>
    <p:sldId id="685" r:id="rId18"/>
    <p:sldId id="686" r:id="rId19"/>
    <p:sldId id="687" r:id="rId20"/>
    <p:sldId id="688" r:id="rId21"/>
    <p:sldId id="689" r:id="rId22"/>
    <p:sldId id="690" r:id="rId23"/>
    <p:sldId id="691" r:id="rId24"/>
    <p:sldId id="692" r:id="rId25"/>
    <p:sldId id="693" r:id="rId26"/>
    <p:sldId id="694" r:id="rId27"/>
    <p:sldId id="695" r:id="rId28"/>
    <p:sldId id="696" r:id="rId29"/>
    <p:sldId id="697" r:id="rId30"/>
    <p:sldId id="698" r:id="rId31"/>
    <p:sldId id="699" r:id="rId32"/>
    <p:sldId id="700" r:id="rId33"/>
    <p:sldId id="701" r:id="rId34"/>
    <p:sldId id="702" r:id="rId35"/>
    <p:sldId id="703" r:id="rId36"/>
    <p:sldId id="704" r:id="rId37"/>
    <p:sldId id="705" r:id="rId38"/>
    <p:sldId id="706" r:id="rId39"/>
    <p:sldId id="707" r:id="rId40"/>
    <p:sldId id="708" r:id="rId41"/>
    <p:sldId id="709"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524" autoAdjust="0"/>
  </p:normalViewPr>
  <p:slideViewPr>
    <p:cSldViewPr snapToGrid="0">
      <p:cViewPr varScale="1">
        <p:scale>
          <a:sx n="79" d="100"/>
          <a:sy n="79" d="100"/>
        </p:scale>
        <p:origin x="-1740" y="-96"/>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27.02.2020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2/27/2020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a:t>
            </a:fld>
            <a:endParaRPr lang="tr-TR" dirty="0"/>
          </a:p>
        </p:txBody>
      </p:sp>
    </p:spTree>
    <p:extLst>
      <p:ext uri="{BB962C8B-B14F-4D97-AF65-F5344CB8AC3E}">
        <p14:creationId xmlns:p14="http://schemas.microsoft.com/office/powerpoint/2010/main" val="190727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11</a:t>
            </a:fld>
            <a:endParaRPr lang="tr-TR" dirty="0"/>
          </a:p>
        </p:txBody>
      </p:sp>
    </p:spTree>
    <p:extLst>
      <p:ext uri="{BB962C8B-B14F-4D97-AF65-F5344CB8AC3E}">
        <p14:creationId xmlns:p14="http://schemas.microsoft.com/office/powerpoint/2010/main" val="253485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12</a:t>
            </a:fld>
            <a:endParaRPr lang="tr-TR" dirty="0"/>
          </a:p>
        </p:txBody>
      </p:sp>
    </p:spTree>
    <p:extLst>
      <p:ext uri="{BB962C8B-B14F-4D97-AF65-F5344CB8AC3E}">
        <p14:creationId xmlns:p14="http://schemas.microsoft.com/office/powerpoint/2010/main" val="2419931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13</a:t>
            </a:fld>
            <a:endParaRPr lang="tr-TR" dirty="0"/>
          </a:p>
        </p:txBody>
      </p:sp>
    </p:spTree>
    <p:extLst>
      <p:ext uri="{BB962C8B-B14F-4D97-AF65-F5344CB8AC3E}">
        <p14:creationId xmlns:p14="http://schemas.microsoft.com/office/powerpoint/2010/main" val="1760674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14</a:t>
            </a:fld>
            <a:endParaRPr lang="tr-TR" dirty="0"/>
          </a:p>
        </p:txBody>
      </p:sp>
    </p:spTree>
    <p:extLst>
      <p:ext uri="{BB962C8B-B14F-4D97-AF65-F5344CB8AC3E}">
        <p14:creationId xmlns:p14="http://schemas.microsoft.com/office/powerpoint/2010/main" val="132385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15</a:t>
            </a:fld>
            <a:endParaRPr lang="tr-TR" dirty="0"/>
          </a:p>
        </p:txBody>
      </p:sp>
    </p:spTree>
    <p:extLst>
      <p:ext uri="{BB962C8B-B14F-4D97-AF65-F5344CB8AC3E}">
        <p14:creationId xmlns:p14="http://schemas.microsoft.com/office/powerpoint/2010/main" val="312138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16</a:t>
            </a:fld>
            <a:endParaRPr lang="tr-TR" dirty="0"/>
          </a:p>
        </p:txBody>
      </p:sp>
    </p:spTree>
    <p:extLst>
      <p:ext uri="{BB962C8B-B14F-4D97-AF65-F5344CB8AC3E}">
        <p14:creationId xmlns:p14="http://schemas.microsoft.com/office/powerpoint/2010/main" val="156683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17</a:t>
            </a:fld>
            <a:endParaRPr lang="tr-TR" dirty="0"/>
          </a:p>
        </p:txBody>
      </p:sp>
    </p:spTree>
    <p:extLst>
      <p:ext uri="{BB962C8B-B14F-4D97-AF65-F5344CB8AC3E}">
        <p14:creationId xmlns:p14="http://schemas.microsoft.com/office/powerpoint/2010/main" val="2949366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18</a:t>
            </a:fld>
            <a:endParaRPr lang="tr-TR" dirty="0"/>
          </a:p>
        </p:txBody>
      </p:sp>
    </p:spTree>
    <p:extLst>
      <p:ext uri="{BB962C8B-B14F-4D97-AF65-F5344CB8AC3E}">
        <p14:creationId xmlns:p14="http://schemas.microsoft.com/office/powerpoint/2010/main" val="1266759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19</a:t>
            </a:fld>
            <a:endParaRPr lang="tr-TR" dirty="0"/>
          </a:p>
        </p:txBody>
      </p:sp>
    </p:spTree>
    <p:extLst>
      <p:ext uri="{BB962C8B-B14F-4D97-AF65-F5344CB8AC3E}">
        <p14:creationId xmlns:p14="http://schemas.microsoft.com/office/powerpoint/2010/main" val="1386056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20</a:t>
            </a:fld>
            <a:endParaRPr lang="tr-TR" dirty="0"/>
          </a:p>
        </p:txBody>
      </p:sp>
    </p:spTree>
    <p:extLst>
      <p:ext uri="{BB962C8B-B14F-4D97-AF65-F5344CB8AC3E}">
        <p14:creationId xmlns:p14="http://schemas.microsoft.com/office/powerpoint/2010/main" val="339751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a:t>
            </a:fld>
            <a:endParaRPr lang="tr-TR" dirty="0"/>
          </a:p>
        </p:txBody>
      </p:sp>
    </p:spTree>
    <p:extLst>
      <p:ext uri="{BB962C8B-B14F-4D97-AF65-F5344CB8AC3E}">
        <p14:creationId xmlns:p14="http://schemas.microsoft.com/office/powerpoint/2010/main" val="2217195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21</a:t>
            </a:fld>
            <a:endParaRPr lang="tr-TR" dirty="0"/>
          </a:p>
        </p:txBody>
      </p:sp>
    </p:spTree>
    <p:extLst>
      <p:ext uri="{BB962C8B-B14F-4D97-AF65-F5344CB8AC3E}">
        <p14:creationId xmlns:p14="http://schemas.microsoft.com/office/powerpoint/2010/main" val="1016806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22</a:t>
            </a:fld>
            <a:endParaRPr lang="tr-TR" dirty="0"/>
          </a:p>
        </p:txBody>
      </p:sp>
    </p:spTree>
    <p:extLst>
      <p:ext uri="{BB962C8B-B14F-4D97-AF65-F5344CB8AC3E}">
        <p14:creationId xmlns:p14="http://schemas.microsoft.com/office/powerpoint/2010/main" val="3313109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23</a:t>
            </a:fld>
            <a:endParaRPr lang="tr-TR" dirty="0"/>
          </a:p>
        </p:txBody>
      </p:sp>
    </p:spTree>
    <p:extLst>
      <p:ext uri="{BB962C8B-B14F-4D97-AF65-F5344CB8AC3E}">
        <p14:creationId xmlns:p14="http://schemas.microsoft.com/office/powerpoint/2010/main" val="2831177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24</a:t>
            </a:fld>
            <a:endParaRPr lang="tr-TR" dirty="0"/>
          </a:p>
        </p:txBody>
      </p:sp>
    </p:spTree>
    <p:extLst>
      <p:ext uri="{BB962C8B-B14F-4D97-AF65-F5344CB8AC3E}">
        <p14:creationId xmlns:p14="http://schemas.microsoft.com/office/powerpoint/2010/main" val="780539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25</a:t>
            </a:fld>
            <a:endParaRPr lang="tr-TR" dirty="0"/>
          </a:p>
        </p:txBody>
      </p:sp>
    </p:spTree>
    <p:extLst>
      <p:ext uri="{BB962C8B-B14F-4D97-AF65-F5344CB8AC3E}">
        <p14:creationId xmlns:p14="http://schemas.microsoft.com/office/powerpoint/2010/main" val="3605577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26</a:t>
            </a:fld>
            <a:endParaRPr lang="tr-TR" dirty="0"/>
          </a:p>
        </p:txBody>
      </p:sp>
    </p:spTree>
    <p:extLst>
      <p:ext uri="{BB962C8B-B14F-4D97-AF65-F5344CB8AC3E}">
        <p14:creationId xmlns:p14="http://schemas.microsoft.com/office/powerpoint/2010/main" val="2148685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27</a:t>
            </a:fld>
            <a:endParaRPr lang="tr-TR" dirty="0"/>
          </a:p>
        </p:txBody>
      </p:sp>
    </p:spTree>
    <p:extLst>
      <p:ext uri="{BB962C8B-B14F-4D97-AF65-F5344CB8AC3E}">
        <p14:creationId xmlns:p14="http://schemas.microsoft.com/office/powerpoint/2010/main" val="1060579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28</a:t>
            </a:fld>
            <a:endParaRPr lang="tr-TR" dirty="0"/>
          </a:p>
        </p:txBody>
      </p:sp>
    </p:spTree>
    <p:extLst>
      <p:ext uri="{BB962C8B-B14F-4D97-AF65-F5344CB8AC3E}">
        <p14:creationId xmlns:p14="http://schemas.microsoft.com/office/powerpoint/2010/main" val="1405503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29</a:t>
            </a:fld>
            <a:endParaRPr lang="tr-TR" dirty="0"/>
          </a:p>
        </p:txBody>
      </p:sp>
    </p:spTree>
    <p:extLst>
      <p:ext uri="{BB962C8B-B14F-4D97-AF65-F5344CB8AC3E}">
        <p14:creationId xmlns:p14="http://schemas.microsoft.com/office/powerpoint/2010/main" val="223667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30</a:t>
            </a:fld>
            <a:endParaRPr lang="tr-TR" dirty="0"/>
          </a:p>
        </p:txBody>
      </p:sp>
    </p:spTree>
    <p:extLst>
      <p:ext uri="{BB962C8B-B14F-4D97-AF65-F5344CB8AC3E}">
        <p14:creationId xmlns:p14="http://schemas.microsoft.com/office/powerpoint/2010/main" val="107253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a:t>
            </a:fld>
            <a:endParaRPr lang="tr-TR" dirty="0"/>
          </a:p>
        </p:txBody>
      </p:sp>
    </p:spTree>
    <p:extLst>
      <p:ext uri="{BB962C8B-B14F-4D97-AF65-F5344CB8AC3E}">
        <p14:creationId xmlns:p14="http://schemas.microsoft.com/office/powerpoint/2010/main" val="182307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31</a:t>
            </a:fld>
            <a:endParaRPr lang="tr-TR" dirty="0"/>
          </a:p>
        </p:txBody>
      </p:sp>
    </p:spTree>
    <p:extLst>
      <p:ext uri="{BB962C8B-B14F-4D97-AF65-F5344CB8AC3E}">
        <p14:creationId xmlns:p14="http://schemas.microsoft.com/office/powerpoint/2010/main" val="2875817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32</a:t>
            </a:fld>
            <a:endParaRPr lang="tr-TR" dirty="0"/>
          </a:p>
        </p:txBody>
      </p:sp>
    </p:spTree>
    <p:extLst>
      <p:ext uri="{BB962C8B-B14F-4D97-AF65-F5344CB8AC3E}">
        <p14:creationId xmlns:p14="http://schemas.microsoft.com/office/powerpoint/2010/main" val="3955315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33</a:t>
            </a:fld>
            <a:endParaRPr lang="tr-TR" dirty="0"/>
          </a:p>
        </p:txBody>
      </p:sp>
    </p:spTree>
    <p:extLst>
      <p:ext uri="{BB962C8B-B14F-4D97-AF65-F5344CB8AC3E}">
        <p14:creationId xmlns:p14="http://schemas.microsoft.com/office/powerpoint/2010/main" val="2552007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34</a:t>
            </a:fld>
            <a:endParaRPr lang="tr-TR" dirty="0"/>
          </a:p>
        </p:txBody>
      </p:sp>
    </p:spTree>
    <p:extLst>
      <p:ext uri="{BB962C8B-B14F-4D97-AF65-F5344CB8AC3E}">
        <p14:creationId xmlns:p14="http://schemas.microsoft.com/office/powerpoint/2010/main" val="4028957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35</a:t>
            </a:fld>
            <a:endParaRPr lang="tr-TR" dirty="0"/>
          </a:p>
        </p:txBody>
      </p:sp>
    </p:spTree>
    <p:extLst>
      <p:ext uri="{BB962C8B-B14F-4D97-AF65-F5344CB8AC3E}">
        <p14:creationId xmlns:p14="http://schemas.microsoft.com/office/powerpoint/2010/main" val="918934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36</a:t>
            </a:fld>
            <a:endParaRPr lang="tr-TR" dirty="0"/>
          </a:p>
        </p:txBody>
      </p:sp>
    </p:spTree>
    <p:extLst>
      <p:ext uri="{BB962C8B-B14F-4D97-AF65-F5344CB8AC3E}">
        <p14:creationId xmlns:p14="http://schemas.microsoft.com/office/powerpoint/2010/main" val="171167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37</a:t>
            </a:fld>
            <a:endParaRPr lang="tr-TR" dirty="0"/>
          </a:p>
        </p:txBody>
      </p:sp>
    </p:spTree>
    <p:extLst>
      <p:ext uri="{BB962C8B-B14F-4D97-AF65-F5344CB8AC3E}">
        <p14:creationId xmlns:p14="http://schemas.microsoft.com/office/powerpoint/2010/main" val="647023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38</a:t>
            </a:fld>
            <a:endParaRPr lang="tr-TR" dirty="0"/>
          </a:p>
        </p:txBody>
      </p:sp>
    </p:spTree>
    <p:extLst>
      <p:ext uri="{BB962C8B-B14F-4D97-AF65-F5344CB8AC3E}">
        <p14:creationId xmlns:p14="http://schemas.microsoft.com/office/powerpoint/2010/main" val="1975332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39</a:t>
            </a:fld>
            <a:endParaRPr lang="tr-TR" dirty="0"/>
          </a:p>
        </p:txBody>
      </p:sp>
    </p:spTree>
    <p:extLst>
      <p:ext uri="{BB962C8B-B14F-4D97-AF65-F5344CB8AC3E}">
        <p14:creationId xmlns:p14="http://schemas.microsoft.com/office/powerpoint/2010/main" val="150709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5</a:t>
            </a:fld>
            <a:endParaRPr lang="tr-TR" dirty="0"/>
          </a:p>
        </p:txBody>
      </p:sp>
    </p:spTree>
    <p:extLst>
      <p:ext uri="{BB962C8B-B14F-4D97-AF65-F5344CB8AC3E}">
        <p14:creationId xmlns:p14="http://schemas.microsoft.com/office/powerpoint/2010/main" val="8869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6</a:t>
            </a:fld>
            <a:endParaRPr lang="tr-TR" dirty="0"/>
          </a:p>
        </p:txBody>
      </p:sp>
    </p:spTree>
    <p:extLst>
      <p:ext uri="{BB962C8B-B14F-4D97-AF65-F5344CB8AC3E}">
        <p14:creationId xmlns:p14="http://schemas.microsoft.com/office/powerpoint/2010/main" val="1426520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7</a:t>
            </a:fld>
            <a:endParaRPr lang="tr-TR" dirty="0"/>
          </a:p>
        </p:txBody>
      </p:sp>
    </p:spTree>
    <p:extLst>
      <p:ext uri="{BB962C8B-B14F-4D97-AF65-F5344CB8AC3E}">
        <p14:creationId xmlns:p14="http://schemas.microsoft.com/office/powerpoint/2010/main" val="3149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8</a:t>
            </a:fld>
            <a:endParaRPr lang="tr-TR" dirty="0"/>
          </a:p>
        </p:txBody>
      </p:sp>
    </p:spTree>
    <p:extLst>
      <p:ext uri="{BB962C8B-B14F-4D97-AF65-F5344CB8AC3E}">
        <p14:creationId xmlns:p14="http://schemas.microsoft.com/office/powerpoint/2010/main" val="321501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9</a:t>
            </a:fld>
            <a:endParaRPr lang="tr-TR" dirty="0"/>
          </a:p>
        </p:txBody>
      </p:sp>
    </p:spTree>
    <p:extLst>
      <p:ext uri="{BB962C8B-B14F-4D97-AF65-F5344CB8AC3E}">
        <p14:creationId xmlns:p14="http://schemas.microsoft.com/office/powerpoint/2010/main" val="190656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10</a:t>
            </a:fld>
            <a:endParaRPr lang="tr-TR" dirty="0"/>
          </a:p>
        </p:txBody>
      </p:sp>
    </p:spTree>
    <p:extLst>
      <p:ext uri="{BB962C8B-B14F-4D97-AF65-F5344CB8AC3E}">
        <p14:creationId xmlns:p14="http://schemas.microsoft.com/office/powerpoint/2010/main" val="22168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2/27/2020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2/27/2020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2/27/2020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2/27/2020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2/27/2020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2/27/2020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2/27/2020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2/27/2020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2/27/2020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2/27/2020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2/27/2020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2/27/2020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2/27/2020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2/27/2020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w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8.xml"/><Relationship Id="rId7" Type="http://schemas.openxmlformats.org/officeDocument/2006/relationships/image" Target="../media/image6.wmf"/><Relationship Id="rId2" Type="http://schemas.openxmlformats.org/officeDocument/2006/relationships/slideLayout" Target="../slideLayouts/slideLayout29.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3.wmf"/><Relationship Id="rId3" Type="http://schemas.openxmlformats.org/officeDocument/2006/relationships/notesSlide" Target="../notesSlides/notesSlide22.xml"/><Relationship Id="rId7" Type="http://schemas.openxmlformats.org/officeDocument/2006/relationships/image" Target="../media/image10.wmf"/><Relationship Id="rId12" Type="http://schemas.openxmlformats.org/officeDocument/2006/relationships/oleObject" Target="../embeddings/oleObject11.bin"/><Relationship Id="rId2" Type="http://schemas.openxmlformats.org/officeDocument/2006/relationships/slideLayout" Target="../slideLayouts/slideLayout29.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1.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8.wmf"/><Relationship Id="rId3" Type="http://schemas.openxmlformats.org/officeDocument/2006/relationships/notesSlide" Target="../notesSlides/notesSlide23.xml"/><Relationship Id="rId7" Type="http://schemas.openxmlformats.org/officeDocument/2006/relationships/image" Target="../media/image15.wmf"/><Relationship Id="rId12" Type="http://schemas.openxmlformats.org/officeDocument/2006/relationships/oleObject" Target="../embeddings/oleObject16.bin"/><Relationship Id="rId2" Type="http://schemas.openxmlformats.org/officeDocument/2006/relationships/slideLayout" Target="../slideLayouts/slideLayout29.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6.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9.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9.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9.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36.wmf"/><Relationship Id="rId3" Type="http://schemas.openxmlformats.org/officeDocument/2006/relationships/notesSlide" Target="../notesSlides/notesSlide37.xml"/><Relationship Id="rId7" Type="http://schemas.openxmlformats.org/officeDocument/2006/relationships/image" Target="../media/image33.wmf"/><Relationship Id="rId12" Type="http://schemas.openxmlformats.org/officeDocument/2006/relationships/oleObject" Target="../embeddings/oleObject21.bin"/><Relationship Id="rId2" Type="http://schemas.openxmlformats.org/officeDocument/2006/relationships/slideLayout" Target="../slideLayouts/slideLayout29.xml"/><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34.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766637"/>
          </a:xfrm>
          <a:prstGeom prst="rect">
            <a:avLst/>
          </a:prstGeom>
        </p:spPr>
        <p:txBody>
          <a:bodyPr wrap="square">
            <a:spAutoFit/>
          </a:bodyPr>
          <a:lstStyle/>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GGY489</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GAYRİMENKUL FİNANSMANI</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Dr. Hüseyin YURDAKUL</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179658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Riski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 name="Group 32"/>
          <p:cNvGrpSpPr>
            <a:grpSpLocks/>
          </p:cNvGrpSpPr>
          <p:nvPr/>
        </p:nvGrpSpPr>
        <p:grpSpPr bwMode="auto">
          <a:xfrm>
            <a:off x="1019584" y="2696754"/>
            <a:ext cx="7519987" cy="3029968"/>
            <a:chOff x="480" y="1248"/>
            <a:chExt cx="4737" cy="2729"/>
          </a:xfrm>
        </p:grpSpPr>
        <p:grpSp>
          <p:nvGrpSpPr>
            <p:cNvPr id="11" name="Group 6"/>
            <p:cNvGrpSpPr>
              <a:grpSpLocks/>
            </p:cNvGrpSpPr>
            <p:nvPr/>
          </p:nvGrpSpPr>
          <p:grpSpPr bwMode="auto">
            <a:xfrm>
              <a:off x="821" y="1776"/>
              <a:ext cx="4224" cy="1764"/>
              <a:chOff x="744" y="1201"/>
              <a:chExt cx="4224" cy="2063"/>
            </a:xfrm>
          </p:grpSpPr>
          <p:sp>
            <p:nvSpPr>
              <p:cNvPr id="35" name="Line 7"/>
              <p:cNvSpPr>
                <a:spLocks noChangeShapeType="1"/>
              </p:cNvSpPr>
              <p:nvPr/>
            </p:nvSpPr>
            <p:spPr bwMode="auto">
              <a:xfrm>
                <a:off x="744" y="1201"/>
                <a:ext cx="0" cy="206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sp>
            <p:nvSpPr>
              <p:cNvPr id="36" name="Line 8"/>
              <p:cNvSpPr>
                <a:spLocks noChangeShapeType="1"/>
              </p:cNvSpPr>
              <p:nvPr/>
            </p:nvSpPr>
            <p:spPr bwMode="auto">
              <a:xfrm>
                <a:off x="745" y="3264"/>
                <a:ext cx="422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grpSp>
        <p:sp>
          <p:nvSpPr>
            <p:cNvPr id="13" name="Line 9"/>
            <p:cNvSpPr>
              <a:spLocks noChangeShapeType="1"/>
            </p:cNvSpPr>
            <p:nvPr/>
          </p:nvSpPr>
          <p:spPr bwMode="auto">
            <a:xfrm>
              <a:off x="816" y="2736"/>
              <a:ext cx="4223" cy="0"/>
            </a:xfrm>
            <a:prstGeom prst="line">
              <a:avLst/>
            </a:prstGeom>
            <a:noFill/>
            <a:ln w="50800">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grpSp>
          <p:nvGrpSpPr>
            <p:cNvPr id="14" name="Group 10"/>
            <p:cNvGrpSpPr>
              <a:grpSpLocks/>
            </p:cNvGrpSpPr>
            <p:nvPr/>
          </p:nvGrpSpPr>
          <p:grpSpPr bwMode="auto">
            <a:xfrm>
              <a:off x="864" y="1728"/>
              <a:ext cx="4174" cy="996"/>
              <a:chOff x="746" y="1200"/>
              <a:chExt cx="4222" cy="1200"/>
            </a:xfrm>
          </p:grpSpPr>
          <p:sp>
            <p:nvSpPr>
              <p:cNvPr id="33" name="Arc 11"/>
              <p:cNvSpPr>
                <a:spLocks/>
              </p:cNvSpPr>
              <p:nvPr/>
            </p:nvSpPr>
            <p:spPr bwMode="auto">
              <a:xfrm>
                <a:off x="746" y="1200"/>
                <a:ext cx="1426" cy="1100"/>
              </a:xfrm>
              <a:custGeom>
                <a:avLst/>
                <a:gdLst>
                  <a:gd name="G0" fmla="+- 21600 0 0"/>
                  <a:gd name="G1" fmla="+- 0 0 0"/>
                  <a:gd name="G2" fmla="+- 21600 0 0"/>
                  <a:gd name="T0" fmla="*/ 2157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570" y="21599"/>
                    </a:moveTo>
                    <a:cubicBezTo>
                      <a:pt x="9652" y="21583"/>
                      <a:pt x="0" y="11917"/>
                      <a:pt x="0" y="0"/>
                    </a:cubicBezTo>
                  </a:path>
                  <a:path w="21600" h="21600" stroke="0" extrusionOk="0">
                    <a:moveTo>
                      <a:pt x="21570" y="21599"/>
                    </a:moveTo>
                    <a:cubicBezTo>
                      <a:pt x="9652" y="21583"/>
                      <a:pt x="0" y="11917"/>
                      <a:pt x="0" y="0"/>
                    </a:cubicBezTo>
                    <a:lnTo>
                      <a:pt x="21600" y="0"/>
                    </a:lnTo>
                    <a:close/>
                  </a:path>
                </a:pathLst>
              </a:custGeom>
              <a:noFill/>
              <a:ln w="50800" cap="rnd">
                <a:solidFill>
                  <a:srgbClr val="063DE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sp>
            <p:nvSpPr>
              <p:cNvPr id="34" name="Line 12"/>
              <p:cNvSpPr>
                <a:spLocks noChangeShapeType="1"/>
              </p:cNvSpPr>
              <p:nvPr/>
            </p:nvSpPr>
            <p:spPr bwMode="auto">
              <a:xfrm>
                <a:off x="2171" y="2301"/>
                <a:ext cx="2797" cy="99"/>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grpSp>
        <p:sp>
          <p:nvSpPr>
            <p:cNvPr id="15" name="Rectangle 13"/>
            <p:cNvSpPr>
              <a:spLocks noChangeArrowheads="1"/>
            </p:cNvSpPr>
            <p:nvPr/>
          </p:nvSpPr>
          <p:spPr bwMode="auto">
            <a:xfrm>
              <a:off x="3288" y="3744"/>
              <a:ext cx="182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spcBef>
                  <a:spcPct val="0"/>
                </a:spcBef>
                <a:buClrTx/>
                <a:buSzTx/>
                <a:buFontTx/>
                <a:buNone/>
              </a:pPr>
              <a:r>
                <a:rPr lang="en-US" altLang="en-US" b="1" dirty="0">
                  <a:solidFill>
                    <a:schemeClr val="tx2"/>
                  </a:solidFill>
                  <a:latin typeface="Arial" panose="020B0604020202020204" pitchFamily="34" charset="0"/>
                </a:rPr>
                <a:t># </a:t>
              </a:r>
              <a:r>
                <a:rPr lang="en-US" altLang="en-US" b="1" dirty="0" err="1">
                  <a:solidFill>
                    <a:schemeClr val="tx2"/>
                  </a:solidFill>
                  <a:latin typeface="Arial" panose="020B0604020202020204" pitchFamily="34" charset="0"/>
                </a:rPr>
                <a:t>Portf</a:t>
              </a:r>
              <a:r>
                <a:rPr lang="tr-TR" altLang="en-US" b="1" dirty="0" err="1">
                  <a:solidFill>
                    <a:schemeClr val="tx2"/>
                  </a:solidFill>
                  <a:latin typeface="Arial" panose="020B0604020202020204" pitchFamily="34" charset="0"/>
                </a:rPr>
                <a:t>öydeki</a:t>
              </a:r>
              <a:r>
                <a:rPr lang="tr-TR" altLang="en-US" b="1" dirty="0">
                  <a:solidFill>
                    <a:schemeClr val="tx2"/>
                  </a:solidFill>
                  <a:latin typeface="Arial" panose="020B0604020202020204" pitchFamily="34" charset="0"/>
                </a:rPr>
                <a:t> araç sayısı</a:t>
              </a:r>
              <a:endParaRPr lang="en-US" altLang="en-US" b="1" dirty="0">
                <a:solidFill>
                  <a:schemeClr val="tx2"/>
                </a:solidFill>
                <a:latin typeface="Arial" panose="020B0604020202020204" pitchFamily="34" charset="0"/>
              </a:endParaRPr>
            </a:p>
          </p:txBody>
        </p:sp>
        <p:sp>
          <p:nvSpPr>
            <p:cNvPr id="16" name="Rectangle 14"/>
            <p:cNvSpPr>
              <a:spLocks noChangeArrowheads="1"/>
            </p:cNvSpPr>
            <p:nvPr/>
          </p:nvSpPr>
          <p:spPr bwMode="auto">
            <a:xfrm>
              <a:off x="1343" y="3577"/>
              <a:ext cx="387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spcBef>
                  <a:spcPct val="0"/>
                </a:spcBef>
                <a:buClrTx/>
                <a:buSzTx/>
                <a:buFontTx/>
                <a:buNone/>
              </a:pPr>
              <a:r>
                <a:rPr lang="en-US" altLang="en-US" sz="2000" b="1">
                  <a:solidFill>
                    <a:schemeClr val="tx2"/>
                  </a:solidFill>
                  <a:latin typeface="Arial" panose="020B0604020202020204" pitchFamily="34" charset="0"/>
                </a:rPr>
                <a:t>10	 20	 30	 40	                     2,000+</a:t>
              </a:r>
            </a:p>
          </p:txBody>
        </p:sp>
        <p:sp>
          <p:nvSpPr>
            <p:cNvPr id="17" name="Rectangle 16"/>
            <p:cNvSpPr>
              <a:spLocks noChangeArrowheads="1"/>
            </p:cNvSpPr>
            <p:nvPr/>
          </p:nvSpPr>
          <p:spPr bwMode="auto">
            <a:xfrm>
              <a:off x="1447" y="1380"/>
              <a:ext cx="26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0"/>
                </a:spcBef>
                <a:buClrTx/>
                <a:buSzTx/>
                <a:buFontTx/>
                <a:buNone/>
              </a:pPr>
              <a:r>
                <a:rPr lang="tr-TR" altLang="en-US" b="1" dirty="0">
                  <a:solidFill>
                    <a:schemeClr val="tx2"/>
                  </a:solidFill>
                  <a:latin typeface="Arial" panose="020B0604020202020204" pitchFamily="34" charset="0"/>
                </a:rPr>
                <a:t>Firma Riski</a:t>
              </a:r>
              <a:endParaRPr lang="en-US" altLang="en-US" b="1" dirty="0">
                <a:solidFill>
                  <a:schemeClr val="tx2"/>
                </a:solidFill>
                <a:latin typeface="Arial" panose="020B0604020202020204" pitchFamily="34" charset="0"/>
              </a:endParaRPr>
            </a:p>
          </p:txBody>
        </p:sp>
        <p:sp>
          <p:nvSpPr>
            <p:cNvPr id="18" name="Rectangle 17" descr="50%"/>
            <p:cNvSpPr>
              <a:spLocks noChangeArrowheads="1"/>
            </p:cNvSpPr>
            <p:nvPr/>
          </p:nvSpPr>
          <p:spPr bwMode="auto">
            <a:xfrm>
              <a:off x="825" y="2736"/>
              <a:ext cx="4216" cy="800"/>
            </a:xfrm>
            <a:prstGeom prst="rect">
              <a:avLst/>
            </a:prstGeom>
            <a:pattFill prst="pct50">
              <a:fgClr>
                <a:schemeClr val="accent1"/>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sp>
          <p:nvSpPr>
            <p:cNvPr id="19" name="Rectangle 18"/>
            <p:cNvSpPr>
              <a:spLocks noChangeArrowheads="1"/>
            </p:cNvSpPr>
            <p:nvPr/>
          </p:nvSpPr>
          <p:spPr bwMode="auto">
            <a:xfrm>
              <a:off x="2258" y="2877"/>
              <a:ext cx="96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spcBef>
                  <a:spcPct val="0"/>
                </a:spcBef>
                <a:buClrTx/>
                <a:buSzTx/>
                <a:buFontTx/>
                <a:buNone/>
              </a:pPr>
              <a:r>
                <a:rPr lang="tr-TR" altLang="en-US" b="1" dirty="0">
                  <a:solidFill>
                    <a:schemeClr val="tx2"/>
                  </a:solidFill>
                  <a:latin typeface="Arial" panose="020B0604020202020204" pitchFamily="34" charset="0"/>
                </a:rPr>
                <a:t>Piyasa Riski</a:t>
              </a:r>
              <a:endParaRPr lang="en-US" altLang="en-US" b="1" dirty="0">
                <a:solidFill>
                  <a:schemeClr val="tx2"/>
                </a:solidFill>
                <a:latin typeface="Arial" panose="020B0604020202020204" pitchFamily="34" charset="0"/>
              </a:endParaRPr>
            </a:p>
          </p:txBody>
        </p:sp>
        <p:sp>
          <p:nvSpPr>
            <p:cNvPr id="20" name="Line 19"/>
            <p:cNvSpPr>
              <a:spLocks noChangeShapeType="1"/>
            </p:cNvSpPr>
            <p:nvPr/>
          </p:nvSpPr>
          <p:spPr bwMode="auto">
            <a:xfrm>
              <a:off x="1493" y="3493"/>
              <a:ext cx="0" cy="4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sp>
          <p:nvSpPr>
            <p:cNvPr id="21" name="Line 20"/>
            <p:cNvSpPr>
              <a:spLocks noChangeShapeType="1"/>
            </p:cNvSpPr>
            <p:nvPr/>
          </p:nvSpPr>
          <p:spPr bwMode="auto">
            <a:xfrm>
              <a:off x="2069" y="3493"/>
              <a:ext cx="0" cy="4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sp>
          <p:nvSpPr>
            <p:cNvPr id="22" name="Line 21"/>
            <p:cNvSpPr>
              <a:spLocks noChangeShapeType="1"/>
            </p:cNvSpPr>
            <p:nvPr/>
          </p:nvSpPr>
          <p:spPr bwMode="auto">
            <a:xfrm>
              <a:off x="2645" y="3493"/>
              <a:ext cx="0" cy="5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sp>
          <p:nvSpPr>
            <p:cNvPr id="23" name="Line 22"/>
            <p:cNvSpPr>
              <a:spLocks noChangeShapeType="1"/>
            </p:cNvSpPr>
            <p:nvPr/>
          </p:nvSpPr>
          <p:spPr bwMode="auto">
            <a:xfrm>
              <a:off x="3269" y="3493"/>
              <a:ext cx="0" cy="4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sp>
          <p:nvSpPr>
            <p:cNvPr id="24" name="Line 23"/>
            <p:cNvSpPr>
              <a:spLocks noChangeShapeType="1"/>
            </p:cNvSpPr>
            <p:nvPr/>
          </p:nvSpPr>
          <p:spPr bwMode="auto">
            <a:xfrm>
              <a:off x="3798" y="3493"/>
              <a:ext cx="95" cy="9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sp>
          <p:nvSpPr>
            <p:cNvPr id="25" name="Line 24"/>
            <p:cNvSpPr>
              <a:spLocks noChangeShapeType="1"/>
            </p:cNvSpPr>
            <p:nvPr/>
          </p:nvSpPr>
          <p:spPr bwMode="auto">
            <a:xfrm flipV="1">
              <a:off x="3894" y="3493"/>
              <a:ext cx="47" cy="9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sp>
          <p:nvSpPr>
            <p:cNvPr id="26" name="Line 25"/>
            <p:cNvSpPr>
              <a:spLocks noChangeShapeType="1"/>
            </p:cNvSpPr>
            <p:nvPr/>
          </p:nvSpPr>
          <p:spPr bwMode="auto">
            <a:xfrm>
              <a:off x="3942" y="3493"/>
              <a:ext cx="47" cy="9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sp>
          <p:nvSpPr>
            <p:cNvPr id="27" name="Rectangle 26"/>
            <p:cNvSpPr>
              <a:spLocks noChangeArrowheads="1"/>
            </p:cNvSpPr>
            <p:nvPr/>
          </p:nvSpPr>
          <p:spPr bwMode="auto">
            <a:xfrm>
              <a:off x="485" y="2512"/>
              <a:ext cx="279" cy="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lnSpc>
                  <a:spcPts val="3600"/>
                </a:lnSpc>
                <a:spcBef>
                  <a:spcPct val="0"/>
                </a:spcBef>
              </a:pPr>
              <a:r>
                <a:rPr lang="en-US" altLang="en-US" b="1">
                  <a:solidFill>
                    <a:schemeClr val="tx2"/>
                  </a:solidFill>
                  <a:latin typeface="Arial" panose="020B0604020202020204" pitchFamily="34" charset="0"/>
                </a:rPr>
                <a:t>20</a:t>
              </a:r>
            </a:p>
            <a:p>
              <a:pPr algn="ctr" eaLnBrk="0" hangingPunct="0">
                <a:lnSpc>
                  <a:spcPts val="3600"/>
                </a:lnSpc>
                <a:spcBef>
                  <a:spcPct val="0"/>
                </a:spcBef>
              </a:pPr>
              <a:endParaRPr lang="en-US" altLang="en-US" b="1">
                <a:solidFill>
                  <a:schemeClr val="tx2"/>
                </a:solidFill>
                <a:latin typeface="Arial" panose="020B0604020202020204" pitchFamily="34" charset="0"/>
              </a:endParaRPr>
            </a:p>
            <a:p>
              <a:pPr algn="ctr" eaLnBrk="0" hangingPunct="0">
                <a:lnSpc>
                  <a:spcPts val="3600"/>
                </a:lnSpc>
                <a:spcBef>
                  <a:spcPct val="0"/>
                </a:spcBef>
              </a:pPr>
              <a:endParaRPr lang="en-US" altLang="en-US" b="1">
                <a:solidFill>
                  <a:schemeClr val="tx2"/>
                </a:solidFill>
                <a:latin typeface="Arial" panose="020B0604020202020204" pitchFamily="34" charset="0"/>
              </a:endParaRPr>
            </a:p>
            <a:p>
              <a:pPr algn="ctr" eaLnBrk="0" hangingPunct="0">
                <a:lnSpc>
                  <a:spcPts val="3600"/>
                </a:lnSpc>
                <a:spcBef>
                  <a:spcPct val="0"/>
                </a:spcBef>
              </a:pPr>
              <a:r>
                <a:rPr lang="en-US" altLang="en-US" b="1">
                  <a:solidFill>
                    <a:schemeClr val="tx2"/>
                  </a:solidFill>
                  <a:latin typeface="Arial" panose="020B0604020202020204" pitchFamily="34" charset="0"/>
                </a:rPr>
                <a:t> 0</a:t>
              </a:r>
            </a:p>
          </p:txBody>
        </p:sp>
        <p:sp>
          <p:nvSpPr>
            <p:cNvPr id="28" name="Rectangle 27"/>
            <p:cNvSpPr>
              <a:spLocks noChangeArrowheads="1"/>
            </p:cNvSpPr>
            <p:nvPr/>
          </p:nvSpPr>
          <p:spPr bwMode="auto">
            <a:xfrm>
              <a:off x="2155" y="1889"/>
              <a:ext cx="124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spcBef>
                  <a:spcPct val="0"/>
                </a:spcBef>
                <a:buClrTx/>
                <a:buSzTx/>
                <a:buFontTx/>
                <a:buNone/>
              </a:pPr>
              <a:r>
                <a:rPr lang="tr-TR" altLang="en-US" b="1" dirty="0">
                  <a:solidFill>
                    <a:schemeClr val="tx2"/>
                  </a:solidFill>
                  <a:latin typeface="Arial" panose="020B0604020202020204" pitchFamily="34" charset="0"/>
                </a:rPr>
                <a:t>Toplam Risk</a:t>
              </a:r>
              <a:r>
                <a:rPr lang="en-US" altLang="en-US" b="1" dirty="0">
                  <a:solidFill>
                    <a:schemeClr val="tx2"/>
                  </a:solidFill>
                  <a:latin typeface="Arial" panose="020B0604020202020204" pitchFamily="34" charset="0"/>
                </a:rPr>
                <a:t>, </a:t>
              </a:r>
              <a:r>
                <a:rPr lang="en-US" altLang="en-US" sz="2800" b="1" dirty="0" err="1">
                  <a:solidFill>
                    <a:schemeClr val="tx2"/>
                  </a:solidFill>
                  <a:latin typeface="Symbol" panose="05050102010706020507" pitchFamily="18" charset="2"/>
                </a:rPr>
                <a:t>s</a:t>
              </a:r>
              <a:r>
                <a:rPr lang="en-US" altLang="en-US" b="1" baseline="-25000" dirty="0" err="1">
                  <a:solidFill>
                    <a:schemeClr val="tx2"/>
                  </a:solidFill>
                  <a:latin typeface="Arial" panose="020B0604020202020204" pitchFamily="34" charset="0"/>
                </a:rPr>
                <a:t>p</a:t>
              </a:r>
              <a:endParaRPr lang="en-US" altLang="en-US" b="1" baseline="-25000" dirty="0">
                <a:solidFill>
                  <a:schemeClr val="tx2"/>
                </a:solidFill>
                <a:latin typeface="Arial" panose="020B0604020202020204" pitchFamily="34" charset="0"/>
              </a:endParaRPr>
            </a:p>
          </p:txBody>
        </p:sp>
        <p:sp>
          <p:nvSpPr>
            <p:cNvPr id="29" name="Rectangle 28"/>
            <p:cNvSpPr>
              <a:spLocks noChangeArrowheads="1"/>
            </p:cNvSpPr>
            <p:nvPr/>
          </p:nvSpPr>
          <p:spPr bwMode="auto">
            <a:xfrm>
              <a:off x="576" y="1248"/>
              <a:ext cx="531"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ts val="3600"/>
                </a:lnSpc>
                <a:spcBef>
                  <a:spcPct val="0"/>
                </a:spcBef>
              </a:pPr>
              <a:r>
                <a:rPr lang="en-US" altLang="en-US" b="1">
                  <a:solidFill>
                    <a:schemeClr val="tx2"/>
                  </a:solidFill>
                  <a:latin typeface="Symbol" panose="05050102010706020507" pitchFamily="18" charset="2"/>
                </a:rPr>
                <a:t>s</a:t>
              </a:r>
              <a:r>
                <a:rPr lang="en-US" altLang="en-US" b="1" baseline="-25000">
                  <a:solidFill>
                    <a:schemeClr val="tx2"/>
                  </a:solidFill>
                  <a:latin typeface="Arial" panose="020B0604020202020204" pitchFamily="34" charset="0"/>
                </a:rPr>
                <a:t>p</a:t>
              </a:r>
              <a:r>
                <a:rPr lang="en-US" altLang="en-US" b="1">
                  <a:solidFill>
                    <a:schemeClr val="tx2"/>
                  </a:solidFill>
                  <a:latin typeface="Arial" panose="020B0604020202020204" pitchFamily="34" charset="0"/>
                </a:rPr>
                <a:t> (%)</a:t>
              </a:r>
            </a:p>
          </p:txBody>
        </p:sp>
        <p:sp>
          <p:nvSpPr>
            <p:cNvPr id="30" name="Rectangle 29"/>
            <p:cNvSpPr>
              <a:spLocks noChangeArrowheads="1"/>
            </p:cNvSpPr>
            <p:nvPr/>
          </p:nvSpPr>
          <p:spPr bwMode="auto">
            <a:xfrm>
              <a:off x="480" y="1536"/>
              <a:ext cx="27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spcBef>
                  <a:spcPct val="0"/>
                </a:spcBef>
                <a:buClrTx/>
                <a:buSzTx/>
                <a:buFontTx/>
                <a:buNone/>
              </a:pPr>
              <a:r>
                <a:rPr lang="en-US" altLang="en-US" b="1">
                  <a:solidFill>
                    <a:schemeClr val="tx2"/>
                  </a:solidFill>
                  <a:latin typeface="Arial" panose="020B0604020202020204" pitchFamily="34" charset="0"/>
                </a:rPr>
                <a:t>35</a:t>
              </a:r>
            </a:p>
          </p:txBody>
        </p:sp>
        <p:sp>
          <p:nvSpPr>
            <p:cNvPr id="31" name="Line 30"/>
            <p:cNvSpPr>
              <a:spLocks noChangeShapeType="1"/>
            </p:cNvSpPr>
            <p:nvPr/>
          </p:nvSpPr>
          <p:spPr bwMode="auto">
            <a:xfrm flipH="1">
              <a:off x="2016" y="2160"/>
              <a:ext cx="336" cy="43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sp>
          <p:nvSpPr>
            <p:cNvPr id="32" name="Line 31"/>
            <p:cNvSpPr>
              <a:spLocks noChangeShapeType="1"/>
            </p:cNvSpPr>
            <p:nvPr/>
          </p:nvSpPr>
          <p:spPr bwMode="auto">
            <a:xfrm flipH="1">
              <a:off x="1130" y="1632"/>
              <a:ext cx="790" cy="861"/>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grpSp>
      <p:sp>
        <p:nvSpPr>
          <p:cNvPr id="37" name="İçerik Yer Tutucusu 2"/>
          <p:cNvSpPr>
            <a:spLocks noGrp="1"/>
          </p:cNvSpPr>
          <p:nvPr>
            <p:ph idx="1"/>
          </p:nvPr>
        </p:nvSpPr>
        <p:spPr>
          <a:xfrm>
            <a:off x="453389" y="1102456"/>
            <a:ext cx="8233411" cy="2258841"/>
          </a:xfrm>
        </p:spPr>
        <p:txBody>
          <a:bodyPr>
            <a:noAutofit/>
          </a:bodyPr>
          <a:lstStyle/>
          <a:p>
            <a:pPr marL="781050" algn="just">
              <a:lnSpc>
                <a:spcPct val="150000"/>
              </a:lnSpc>
              <a:buFont typeface="Wingdings" panose="05000000000000000000" pitchFamily="2" charset="2"/>
              <a:buChar char="Ø"/>
              <a:defRPr/>
            </a:pPr>
            <a:r>
              <a:rPr lang="tr-TR" altLang="en-US" sz="1600" dirty="0" smtClean="0">
                <a:latin typeface="Times New Roman" panose="02020603050405020304" pitchFamily="18" charset="0"/>
                <a:cs typeface="Times New Roman" panose="02020603050405020304" pitchFamily="18" charset="0"/>
              </a:rPr>
              <a:t>Toplam </a:t>
            </a:r>
            <a:r>
              <a:rPr lang="tr-TR" altLang="en-US" sz="1600" dirty="0">
                <a:latin typeface="Times New Roman" panose="02020603050405020304" pitchFamily="18" charset="0"/>
                <a:cs typeface="Times New Roman" panose="02020603050405020304" pitchFamily="18" charset="0"/>
              </a:rPr>
              <a:t>Risk</a:t>
            </a:r>
            <a:r>
              <a:rPr lang="en-US" altLang="en-US" sz="1600" dirty="0">
                <a:latin typeface="Times New Roman" panose="02020603050405020304" pitchFamily="18" charset="0"/>
                <a:cs typeface="Times New Roman" panose="02020603050405020304" pitchFamily="18" charset="0"/>
              </a:rPr>
              <a:t>= </a:t>
            </a:r>
            <a:r>
              <a:rPr lang="tr-TR" altLang="en-US" sz="1600" dirty="0">
                <a:latin typeface="Times New Roman" panose="02020603050405020304" pitchFamily="18" charset="0"/>
                <a:cs typeface="Times New Roman" panose="02020603050405020304" pitchFamily="18" charset="0"/>
              </a:rPr>
              <a:t>Piyasa</a:t>
            </a:r>
            <a:r>
              <a:rPr lang="en-US" altLang="en-US" sz="1600" dirty="0">
                <a:latin typeface="Times New Roman" panose="02020603050405020304" pitchFamily="18" charset="0"/>
                <a:cs typeface="Times New Roman" panose="02020603050405020304" pitchFamily="18" charset="0"/>
              </a:rPr>
              <a:t> risk</a:t>
            </a:r>
            <a:r>
              <a:rPr lang="tr-TR" altLang="en-US" sz="1600" dirty="0">
                <a:latin typeface="Times New Roman" panose="02020603050405020304" pitchFamily="18" charset="0"/>
                <a:cs typeface="Times New Roman" panose="02020603050405020304" pitchFamily="18" charset="0"/>
              </a:rPr>
              <a:t>i</a:t>
            </a:r>
            <a:r>
              <a:rPr lang="en-US" altLang="en-US" sz="1600" dirty="0">
                <a:latin typeface="Times New Roman" panose="02020603050405020304" pitchFamily="18" charset="0"/>
                <a:cs typeface="Times New Roman" panose="02020603050405020304" pitchFamily="18" charset="0"/>
              </a:rPr>
              <a:t> + Firm</a:t>
            </a:r>
            <a:r>
              <a:rPr lang="tr-TR" altLang="en-US" sz="1600" dirty="0">
                <a:latin typeface="Times New Roman" panose="02020603050405020304" pitchFamily="18" charset="0"/>
                <a:cs typeface="Times New Roman" panose="02020603050405020304" pitchFamily="18" charset="0"/>
              </a:rPr>
              <a:t>a </a:t>
            </a:r>
            <a:r>
              <a:rPr lang="en-US" altLang="en-US" sz="1600" dirty="0">
                <a:latin typeface="Times New Roman" panose="02020603050405020304" pitchFamily="18" charset="0"/>
                <a:cs typeface="Times New Roman" panose="02020603050405020304" pitchFamily="18" charset="0"/>
              </a:rPr>
              <a:t>risk</a:t>
            </a:r>
            <a:r>
              <a:rPr lang="tr-TR" altLang="en-US" sz="1600" dirty="0" smtClean="0">
                <a:latin typeface="Times New Roman" panose="02020603050405020304" pitchFamily="18" charset="0"/>
                <a:cs typeface="Times New Roman" panose="02020603050405020304" pitchFamily="18" charset="0"/>
              </a:rPr>
              <a:t>i</a:t>
            </a:r>
            <a:endParaRPr lang="tr-TR" altLang="en-US" sz="1600" dirty="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altLang="en-US" sz="1600" dirty="0" smtClean="0">
                <a:latin typeface="Times New Roman" panose="02020603050405020304" pitchFamily="18" charset="0"/>
                <a:cs typeface="Times New Roman" panose="02020603050405020304" pitchFamily="18" charset="0"/>
              </a:rPr>
              <a:t>Piyasa</a:t>
            </a:r>
            <a:r>
              <a:rPr lang="en-US" altLang="en-US" sz="1600" dirty="0" smtClean="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risk</a:t>
            </a:r>
            <a:r>
              <a:rPr lang="tr-TR" altLang="en-US" sz="1600" dirty="0">
                <a:latin typeface="Times New Roman" panose="02020603050405020304" pitchFamily="18" charset="0"/>
                <a:cs typeface="Times New Roman" panose="02020603050405020304" pitchFamily="18" charset="0"/>
              </a:rPr>
              <a:t>i:</a:t>
            </a:r>
            <a:r>
              <a:rPr lang="en-US" altLang="en-US" sz="1600" dirty="0">
                <a:latin typeface="Times New Roman" panose="02020603050405020304" pitchFamily="18" charset="0"/>
                <a:cs typeface="Times New Roman" panose="02020603050405020304" pitchFamily="18" charset="0"/>
              </a:rPr>
              <a:t> </a:t>
            </a:r>
            <a:r>
              <a:rPr lang="tr-TR" altLang="en-US" sz="1600" dirty="0">
                <a:latin typeface="Times New Roman" panose="02020603050405020304" pitchFamily="18" charset="0"/>
                <a:cs typeface="Times New Roman" panose="02020603050405020304" pitchFamily="18" charset="0"/>
              </a:rPr>
              <a:t>Portföy riskinin bir parçası olup portföy çeşitlendirmesi ile yok </a:t>
            </a:r>
            <a:r>
              <a:rPr lang="tr-TR" altLang="en-US" sz="1600" dirty="0" smtClean="0">
                <a:latin typeface="Times New Roman" panose="02020603050405020304" pitchFamily="18" charset="0"/>
                <a:cs typeface="Times New Roman" panose="02020603050405020304" pitchFamily="18" charset="0"/>
              </a:rPr>
              <a:t>edilemez.</a:t>
            </a:r>
            <a:endParaRPr lang="tr-TR" altLang="en-US" sz="1600" dirty="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altLang="en-US" sz="1600" dirty="0" smtClean="0">
                <a:latin typeface="Times New Roman" panose="02020603050405020304" pitchFamily="18" charset="0"/>
                <a:cs typeface="Times New Roman" panose="02020603050405020304" pitchFamily="18" charset="0"/>
              </a:rPr>
              <a:t>Firma</a:t>
            </a:r>
            <a:r>
              <a:rPr lang="en-US" altLang="en-US" sz="1600" dirty="0" smtClean="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risk</a:t>
            </a:r>
            <a:r>
              <a:rPr lang="tr-TR" altLang="en-US" sz="1600" dirty="0">
                <a:latin typeface="Times New Roman" panose="02020603050405020304" pitchFamily="18" charset="0"/>
                <a:cs typeface="Times New Roman" panose="02020603050405020304" pitchFamily="18" charset="0"/>
              </a:rPr>
              <a:t>i: Portföy riskinin bir parçası olup uygun portföy çeşitlendirmesi ile yok edilebilir</a:t>
            </a:r>
            <a:r>
              <a:rPr lang="tr-TR" altLang="en-US" sz="1600" dirty="0" smtClean="0">
                <a:latin typeface="Times New Roman" panose="02020603050405020304" pitchFamily="18" charset="0"/>
                <a:cs typeface="Times New Roman" panose="02020603050405020304" pitchFamily="18" charset="0"/>
              </a:rPr>
              <a:t>.</a:t>
            </a:r>
          </a:p>
          <a:p>
            <a:pPr marL="781050" algn="just">
              <a:lnSpc>
                <a:spcPct val="150000"/>
              </a:lnSpc>
              <a:buFont typeface="Wingdings" panose="05000000000000000000" pitchFamily="2" charset="2"/>
              <a:buChar char="Ø"/>
              <a:defRPr/>
            </a:pPr>
            <a:endParaRPr lang="en-US" altLang="en-US" sz="20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158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Riski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6" name="İçerik Yer Tutucusu 2"/>
          <p:cNvSpPr>
            <a:spLocks noGrp="1"/>
          </p:cNvSpPr>
          <p:nvPr>
            <p:ph idx="1"/>
          </p:nvPr>
        </p:nvSpPr>
        <p:spPr>
          <a:xfrm>
            <a:off x="611559" y="1102456"/>
            <a:ext cx="8233411" cy="5447630"/>
          </a:xfrm>
        </p:spPr>
        <p:txBody>
          <a:bodyPr>
            <a:noAutofit/>
          </a:bodyPr>
          <a:lstStyle/>
          <a:p>
            <a:pPr marL="781050" algn="just">
              <a:lnSpc>
                <a:spcPct val="150000"/>
              </a:lnSpc>
              <a:buFont typeface="Wingdings" panose="05000000000000000000" pitchFamily="2" charset="2"/>
              <a:buChar char="Ø"/>
              <a:defRPr/>
            </a:pPr>
            <a:r>
              <a:rPr lang="tr-TR" sz="1550" b="1" dirty="0" smtClean="0">
                <a:latin typeface="Times New Roman" panose="02020603050405020304" pitchFamily="18" charset="0"/>
                <a:cs typeface="Times New Roman" panose="02020603050405020304" pitchFamily="18" charset="0"/>
              </a:rPr>
              <a:t>Sistematik Risk</a:t>
            </a:r>
            <a:r>
              <a:rPr lang="tr-TR" sz="1550" dirty="0" smtClean="0">
                <a:latin typeface="Times New Roman" panose="02020603050405020304" pitchFamily="18" charset="0"/>
                <a:cs typeface="Times New Roman" panose="02020603050405020304" pitchFamily="18" charset="0"/>
              </a:rPr>
              <a:t>:</a:t>
            </a:r>
            <a:r>
              <a:rPr lang="tr-TR" sz="1550" dirty="0">
                <a:latin typeface="Times New Roman" panose="02020603050405020304" pitchFamily="18" charset="0"/>
                <a:cs typeface="Times New Roman" panose="02020603050405020304" pitchFamily="18" charset="0"/>
              </a:rPr>
              <a:t> </a:t>
            </a:r>
            <a:r>
              <a:rPr lang="tr-TR" sz="1550" dirty="0" smtClean="0">
                <a:latin typeface="Times New Roman" panose="02020603050405020304" pitchFamily="18" charset="0"/>
                <a:cs typeface="Times New Roman" panose="02020603050405020304" pitchFamily="18" charset="0"/>
              </a:rPr>
              <a:t>H</a:t>
            </a:r>
            <a:r>
              <a:rPr lang="tr-TR" altLang="tr-TR" sz="1550" dirty="0" smtClean="0">
                <a:latin typeface="Times New Roman" panose="02020603050405020304" pitchFamily="18" charset="0"/>
                <a:cs typeface="Times New Roman" panose="02020603050405020304" pitchFamily="18" charset="0"/>
              </a:rPr>
              <a:t>er </a:t>
            </a:r>
            <a:r>
              <a:rPr lang="tr-TR" altLang="tr-TR" sz="1550" dirty="0">
                <a:latin typeface="Times New Roman" panose="02020603050405020304" pitchFamily="18" charset="0"/>
                <a:cs typeface="Times New Roman" panose="02020603050405020304" pitchFamily="18" charset="0"/>
              </a:rPr>
              <a:t>birini farklı derecelerde de olsa çok sayıdaki </a:t>
            </a:r>
            <a:r>
              <a:rPr lang="tr-TR" altLang="tr-TR" sz="1550" dirty="0" smtClean="0">
                <a:latin typeface="Times New Roman" panose="02020603050405020304" pitchFamily="18" charset="0"/>
                <a:cs typeface="Times New Roman" panose="02020603050405020304" pitchFamily="18" charset="0"/>
              </a:rPr>
              <a:t>varlığı/şirketi etkileyen risktir</a:t>
            </a:r>
            <a:r>
              <a:rPr lang="tr-TR" altLang="tr-TR" sz="1550" dirty="0">
                <a:latin typeface="Times New Roman" panose="02020603050405020304" pitchFamily="18" charset="0"/>
                <a:cs typeface="Times New Roman" panose="02020603050405020304" pitchFamily="18" charset="0"/>
              </a:rPr>
              <a:t>.</a:t>
            </a:r>
            <a:endParaRPr lang="tr-TR" sz="1550" dirty="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550" dirty="0" smtClean="0">
                <a:latin typeface="Times New Roman" panose="02020603050405020304" pitchFamily="18" charset="0"/>
                <a:cs typeface="Times New Roman" panose="02020603050405020304" pitchFamily="18" charset="0"/>
              </a:rPr>
              <a:t>Şirket’i çevreleyen ve </a:t>
            </a:r>
            <a:r>
              <a:rPr lang="tr-TR" sz="1550" dirty="0">
                <a:latin typeface="Times New Roman" panose="02020603050405020304" pitchFamily="18" charset="0"/>
                <a:cs typeface="Times New Roman" panose="02020603050405020304" pitchFamily="18" charset="0"/>
              </a:rPr>
              <a:t>kontrolünde olmayan,</a:t>
            </a:r>
          </a:p>
          <a:p>
            <a:pPr marL="1581150" lvl="2" algn="just">
              <a:lnSpc>
                <a:spcPct val="150000"/>
              </a:lnSpc>
              <a:buFont typeface="Wingdings" panose="05000000000000000000" pitchFamily="2" charset="2"/>
              <a:buChar char="Ø"/>
              <a:defRPr/>
            </a:pPr>
            <a:r>
              <a:rPr lang="tr-TR" sz="1550" dirty="0" smtClean="0">
                <a:latin typeface="Times New Roman" panose="02020603050405020304" pitchFamily="18" charset="0"/>
                <a:cs typeface="Times New Roman" panose="02020603050405020304" pitchFamily="18" charset="0"/>
              </a:rPr>
              <a:t>Faiz </a:t>
            </a:r>
            <a:r>
              <a:rPr lang="tr-TR" sz="1550" dirty="0">
                <a:latin typeface="Times New Roman" panose="02020603050405020304" pitchFamily="18" charset="0"/>
                <a:cs typeface="Times New Roman" panose="02020603050405020304" pitchFamily="18" charset="0"/>
              </a:rPr>
              <a:t>ve enflasyon oranlarında, döviz kurlarında, genel ekonomi ve piyasa koşullarındaki </a:t>
            </a:r>
            <a:r>
              <a:rPr lang="tr-TR" sz="1550" dirty="0" smtClean="0">
                <a:latin typeface="Times New Roman" panose="02020603050405020304" pitchFamily="18" charset="0"/>
                <a:cs typeface="Times New Roman" panose="02020603050405020304" pitchFamily="18" charset="0"/>
              </a:rPr>
              <a:t> değişmeler </a:t>
            </a:r>
            <a:r>
              <a:rPr lang="tr-TR" sz="1550" dirty="0">
                <a:latin typeface="Times New Roman" panose="02020603050405020304" pitchFamily="18" charset="0"/>
                <a:cs typeface="Times New Roman" panose="02020603050405020304" pitchFamily="18" charset="0"/>
              </a:rPr>
              <a:t>sonucu ortaya çıkan  </a:t>
            </a:r>
            <a:r>
              <a:rPr lang="tr-TR" sz="1550" dirty="0" smtClean="0">
                <a:latin typeface="Times New Roman" panose="02020603050405020304" pitchFamily="18" charset="0"/>
                <a:cs typeface="Times New Roman" panose="02020603050405020304" pitchFamily="18" charset="0"/>
              </a:rPr>
              <a:t>risk.</a:t>
            </a:r>
            <a:endParaRPr lang="tr-TR" sz="1550" dirty="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sz="1550" b="1" dirty="0" smtClean="0">
                <a:latin typeface="Times New Roman" panose="02020603050405020304" pitchFamily="18" charset="0"/>
                <a:cs typeface="Times New Roman" panose="02020603050405020304" pitchFamily="18" charset="0"/>
              </a:rPr>
              <a:t>Sistematik Olmayan Risk:</a:t>
            </a:r>
            <a:r>
              <a:rPr lang="tr-TR" altLang="tr-TR" sz="1550" dirty="0"/>
              <a:t> </a:t>
            </a:r>
            <a:r>
              <a:rPr lang="tr-TR" altLang="tr-TR" sz="1550" dirty="0">
                <a:latin typeface="Times New Roman" panose="02020603050405020304" pitchFamily="18" charset="0"/>
                <a:cs typeface="Times New Roman" panose="02020603050405020304" pitchFamily="18" charset="0"/>
              </a:rPr>
              <a:t>S</a:t>
            </a:r>
            <a:r>
              <a:rPr lang="tr-TR" altLang="tr-TR" sz="1550" dirty="0" smtClean="0">
                <a:latin typeface="Times New Roman" panose="02020603050405020304" pitchFamily="18" charset="0"/>
                <a:cs typeface="Times New Roman" panose="02020603050405020304" pitchFamily="18" charset="0"/>
              </a:rPr>
              <a:t>pesifik </a:t>
            </a:r>
            <a:r>
              <a:rPr lang="tr-TR" altLang="tr-TR" sz="1550" dirty="0">
                <a:latin typeface="Times New Roman" panose="02020603050405020304" pitchFamily="18" charset="0"/>
                <a:cs typeface="Times New Roman" panose="02020603050405020304" pitchFamily="18" charset="0"/>
              </a:rPr>
              <a:t>olarak tek </a:t>
            </a:r>
            <a:r>
              <a:rPr lang="tr-TR" altLang="tr-TR" sz="1550" dirty="0" smtClean="0">
                <a:latin typeface="Times New Roman" panose="02020603050405020304" pitchFamily="18" charset="0"/>
                <a:cs typeface="Times New Roman" panose="02020603050405020304" pitchFamily="18" charset="0"/>
              </a:rPr>
              <a:t>bir </a:t>
            </a:r>
            <a:r>
              <a:rPr lang="tr-TR" altLang="tr-TR" sz="1550" dirty="0">
                <a:latin typeface="Times New Roman" panose="02020603050405020304" pitchFamily="18" charset="0"/>
                <a:cs typeface="Times New Roman" panose="02020603050405020304" pitchFamily="18" charset="0"/>
              </a:rPr>
              <a:t>veya bir grup </a:t>
            </a:r>
            <a:r>
              <a:rPr lang="tr-TR" altLang="tr-TR" sz="1550" dirty="0" smtClean="0">
                <a:latin typeface="Times New Roman" panose="02020603050405020304" pitchFamily="18" charset="0"/>
                <a:cs typeface="Times New Roman" panose="02020603050405020304" pitchFamily="18" charset="0"/>
              </a:rPr>
              <a:t>varlığı/şirketi </a:t>
            </a:r>
            <a:r>
              <a:rPr lang="tr-TR" altLang="tr-TR" sz="1550" dirty="0">
                <a:latin typeface="Times New Roman" panose="02020603050405020304" pitchFamily="18" charset="0"/>
                <a:cs typeface="Times New Roman" panose="02020603050405020304" pitchFamily="18" charset="0"/>
              </a:rPr>
              <a:t>etkileyen </a:t>
            </a:r>
            <a:r>
              <a:rPr lang="tr-TR" altLang="tr-TR" sz="1550" dirty="0" smtClean="0">
                <a:latin typeface="Times New Roman" panose="02020603050405020304" pitchFamily="18" charset="0"/>
                <a:cs typeface="Times New Roman" panose="02020603050405020304" pitchFamily="18" charset="0"/>
              </a:rPr>
              <a:t>risktir</a:t>
            </a:r>
            <a:endParaRPr lang="tr-TR" sz="1550" dirty="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550" dirty="0" smtClean="0">
                <a:latin typeface="Times New Roman" panose="02020603050405020304" pitchFamily="18" charset="0"/>
                <a:cs typeface="Times New Roman" panose="02020603050405020304" pitchFamily="18" charset="0"/>
              </a:rPr>
              <a:t>Şirketin;</a:t>
            </a:r>
          </a:p>
          <a:p>
            <a:pPr marL="1581150" lvl="2" algn="just">
              <a:lnSpc>
                <a:spcPct val="150000"/>
              </a:lnSpc>
              <a:buFont typeface="Wingdings" panose="05000000000000000000" pitchFamily="2" charset="2"/>
              <a:buChar char="Ø"/>
              <a:defRPr/>
            </a:pPr>
            <a:r>
              <a:rPr lang="tr-TR" sz="1550" dirty="0" smtClean="0">
                <a:latin typeface="Times New Roman" panose="02020603050405020304" pitchFamily="18" charset="0"/>
                <a:cs typeface="Times New Roman" panose="02020603050405020304" pitchFamily="18" charset="0"/>
              </a:rPr>
              <a:t>Yönetim</a:t>
            </a:r>
            <a:r>
              <a:rPr lang="tr-TR" sz="1550" dirty="0">
                <a:latin typeface="Times New Roman" panose="02020603050405020304" pitchFamily="18" charset="0"/>
                <a:cs typeface="Times New Roman" panose="02020603050405020304" pitchFamily="18" charset="0"/>
              </a:rPr>
              <a:t>, üretim, pazarlama ve finans gibi temel iş anlayışı, faaliyet yaklaşımları ve stratejilerinden </a:t>
            </a:r>
            <a:r>
              <a:rPr lang="tr-TR" sz="1550" dirty="0" smtClean="0">
                <a:latin typeface="Times New Roman" panose="02020603050405020304" pitchFamily="18" charset="0"/>
                <a:cs typeface="Times New Roman" panose="02020603050405020304" pitchFamily="18" charset="0"/>
              </a:rPr>
              <a:t>kaynaklanan,</a:t>
            </a:r>
          </a:p>
          <a:p>
            <a:pPr marL="1581150" lvl="2" algn="just">
              <a:lnSpc>
                <a:spcPct val="150000"/>
              </a:lnSpc>
              <a:buFont typeface="Wingdings" panose="05000000000000000000" pitchFamily="2" charset="2"/>
              <a:buChar char="Ø"/>
              <a:defRPr/>
            </a:pPr>
            <a:r>
              <a:rPr lang="tr-TR" sz="1550" dirty="0" smtClean="0">
                <a:latin typeface="Times New Roman" panose="02020603050405020304" pitchFamily="18" charset="0"/>
                <a:cs typeface="Times New Roman" panose="02020603050405020304" pitchFamily="18" charset="0"/>
              </a:rPr>
              <a:t>Şirket tarafından </a:t>
            </a:r>
            <a:r>
              <a:rPr lang="tr-TR" sz="1550" dirty="0">
                <a:latin typeface="Times New Roman" panose="02020603050405020304" pitchFamily="18" charset="0"/>
                <a:cs typeface="Times New Roman" panose="02020603050405020304" pitchFamily="18" charset="0"/>
              </a:rPr>
              <a:t>kontrol </a:t>
            </a:r>
            <a:r>
              <a:rPr lang="tr-TR" sz="1550" dirty="0" smtClean="0">
                <a:latin typeface="Times New Roman" panose="02020603050405020304" pitchFamily="18" charset="0"/>
                <a:cs typeface="Times New Roman" panose="02020603050405020304" pitchFamily="18" charset="0"/>
              </a:rPr>
              <a:t>edilebilen,</a:t>
            </a:r>
          </a:p>
          <a:p>
            <a:pPr marL="1581150" lvl="2" algn="just">
              <a:lnSpc>
                <a:spcPct val="150000"/>
              </a:lnSpc>
              <a:buFont typeface="Wingdings" panose="05000000000000000000" pitchFamily="2" charset="2"/>
              <a:buChar char="Ø"/>
              <a:defRPr/>
            </a:pPr>
            <a:r>
              <a:rPr lang="tr-TR" sz="1550" dirty="0" smtClean="0">
                <a:latin typeface="Times New Roman" panose="02020603050405020304" pitchFamily="18" charset="0"/>
                <a:cs typeface="Times New Roman" panose="02020603050405020304" pitchFamily="18" charset="0"/>
              </a:rPr>
              <a:t>Şirketin </a:t>
            </a:r>
            <a:r>
              <a:rPr lang="tr-TR" sz="1550" dirty="0">
                <a:latin typeface="Times New Roman" panose="02020603050405020304" pitchFamily="18" charset="0"/>
                <a:cs typeface="Times New Roman" panose="02020603050405020304" pitchFamily="18" charset="0"/>
              </a:rPr>
              <a:t>kendi işleyişine ait </a:t>
            </a:r>
            <a:r>
              <a:rPr lang="tr-TR" sz="1550" dirty="0" smtClean="0">
                <a:latin typeface="Times New Roman" panose="02020603050405020304" pitchFamily="18" charset="0"/>
                <a:cs typeface="Times New Roman" panose="02020603050405020304" pitchFamily="18" charset="0"/>
              </a:rPr>
              <a:t>olan, değişimlerin </a:t>
            </a:r>
            <a:r>
              <a:rPr lang="tr-TR" sz="1550" dirty="0">
                <a:latin typeface="Times New Roman" panose="02020603050405020304" pitchFamily="18" charset="0"/>
                <a:cs typeface="Times New Roman" panose="02020603050405020304" pitchFamily="18" charset="0"/>
              </a:rPr>
              <a:t>neden olduğu </a:t>
            </a:r>
            <a:r>
              <a:rPr lang="tr-TR" sz="1550" dirty="0" smtClean="0">
                <a:latin typeface="Times New Roman" panose="02020603050405020304" pitchFamily="18" charset="0"/>
                <a:cs typeface="Times New Roman" panose="02020603050405020304" pitchFamily="18" charset="0"/>
              </a:rPr>
              <a:t>risk.</a:t>
            </a:r>
            <a:endParaRPr lang="tr-TR" sz="15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939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Riski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 name="Group 32"/>
          <p:cNvGrpSpPr>
            <a:grpSpLocks/>
          </p:cNvGrpSpPr>
          <p:nvPr/>
        </p:nvGrpSpPr>
        <p:grpSpPr bwMode="auto">
          <a:xfrm>
            <a:off x="776672" y="1159968"/>
            <a:ext cx="6403164" cy="3349152"/>
            <a:chOff x="521" y="1248"/>
            <a:chExt cx="4898" cy="2807"/>
          </a:xfrm>
        </p:grpSpPr>
        <p:grpSp>
          <p:nvGrpSpPr>
            <p:cNvPr id="11" name="Group 6"/>
            <p:cNvGrpSpPr>
              <a:grpSpLocks/>
            </p:cNvGrpSpPr>
            <p:nvPr/>
          </p:nvGrpSpPr>
          <p:grpSpPr bwMode="auto">
            <a:xfrm>
              <a:off x="821" y="1776"/>
              <a:ext cx="4224" cy="1764"/>
              <a:chOff x="744" y="1201"/>
              <a:chExt cx="4224" cy="2063"/>
            </a:xfrm>
          </p:grpSpPr>
          <p:sp>
            <p:nvSpPr>
              <p:cNvPr id="35" name="Line 7"/>
              <p:cNvSpPr>
                <a:spLocks noChangeShapeType="1"/>
              </p:cNvSpPr>
              <p:nvPr/>
            </p:nvSpPr>
            <p:spPr bwMode="auto">
              <a:xfrm>
                <a:off x="744" y="1201"/>
                <a:ext cx="0" cy="206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solidFill>
                    <a:schemeClr val="tx2"/>
                  </a:solidFill>
                  <a:latin typeface="Times New Roman" panose="02020603050405020304" pitchFamily="18" charset="0"/>
                  <a:cs typeface="Times New Roman" panose="02020603050405020304" pitchFamily="18" charset="0"/>
                </a:endParaRPr>
              </a:p>
            </p:txBody>
          </p:sp>
          <p:sp>
            <p:nvSpPr>
              <p:cNvPr id="36" name="Line 8"/>
              <p:cNvSpPr>
                <a:spLocks noChangeShapeType="1"/>
              </p:cNvSpPr>
              <p:nvPr/>
            </p:nvSpPr>
            <p:spPr bwMode="auto">
              <a:xfrm>
                <a:off x="745" y="3264"/>
                <a:ext cx="422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solidFill>
                    <a:schemeClr val="tx2"/>
                  </a:solidFill>
                  <a:latin typeface="Times New Roman" panose="02020603050405020304" pitchFamily="18" charset="0"/>
                  <a:cs typeface="Times New Roman" panose="02020603050405020304" pitchFamily="18" charset="0"/>
                </a:endParaRPr>
              </a:p>
            </p:txBody>
          </p:sp>
        </p:grpSp>
        <p:sp>
          <p:nvSpPr>
            <p:cNvPr id="13" name="Line 9"/>
            <p:cNvSpPr>
              <a:spLocks noChangeShapeType="1"/>
            </p:cNvSpPr>
            <p:nvPr/>
          </p:nvSpPr>
          <p:spPr bwMode="auto">
            <a:xfrm>
              <a:off x="816" y="2736"/>
              <a:ext cx="4223" cy="0"/>
            </a:xfrm>
            <a:prstGeom prst="line">
              <a:avLst/>
            </a:prstGeom>
            <a:noFill/>
            <a:ln w="50800">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solidFill>
                  <a:schemeClr val="tx2"/>
                </a:solidFill>
                <a:latin typeface="Times New Roman" panose="02020603050405020304" pitchFamily="18" charset="0"/>
                <a:cs typeface="Times New Roman" panose="02020603050405020304" pitchFamily="18" charset="0"/>
              </a:endParaRPr>
            </a:p>
          </p:txBody>
        </p:sp>
        <p:grpSp>
          <p:nvGrpSpPr>
            <p:cNvPr id="14" name="Group 10"/>
            <p:cNvGrpSpPr>
              <a:grpSpLocks/>
            </p:cNvGrpSpPr>
            <p:nvPr/>
          </p:nvGrpSpPr>
          <p:grpSpPr bwMode="auto">
            <a:xfrm>
              <a:off x="864" y="1728"/>
              <a:ext cx="4174" cy="996"/>
              <a:chOff x="746" y="1200"/>
              <a:chExt cx="4222" cy="1200"/>
            </a:xfrm>
          </p:grpSpPr>
          <p:sp>
            <p:nvSpPr>
              <p:cNvPr id="33" name="Arc 11"/>
              <p:cNvSpPr>
                <a:spLocks/>
              </p:cNvSpPr>
              <p:nvPr/>
            </p:nvSpPr>
            <p:spPr bwMode="auto">
              <a:xfrm>
                <a:off x="746" y="1200"/>
                <a:ext cx="1426" cy="1100"/>
              </a:xfrm>
              <a:custGeom>
                <a:avLst/>
                <a:gdLst>
                  <a:gd name="G0" fmla="+- 21600 0 0"/>
                  <a:gd name="G1" fmla="+- 0 0 0"/>
                  <a:gd name="G2" fmla="+- 21600 0 0"/>
                  <a:gd name="T0" fmla="*/ 2157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570" y="21599"/>
                    </a:moveTo>
                    <a:cubicBezTo>
                      <a:pt x="9652" y="21583"/>
                      <a:pt x="0" y="11917"/>
                      <a:pt x="0" y="0"/>
                    </a:cubicBezTo>
                  </a:path>
                  <a:path w="21600" h="21600" stroke="0" extrusionOk="0">
                    <a:moveTo>
                      <a:pt x="21570" y="21599"/>
                    </a:moveTo>
                    <a:cubicBezTo>
                      <a:pt x="9652" y="21583"/>
                      <a:pt x="0" y="11917"/>
                      <a:pt x="0" y="0"/>
                    </a:cubicBezTo>
                    <a:lnTo>
                      <a:pt x="21600" y="0"/>
                    </a:lnTo>
                    <a:close/>
                  </a:path>
                </a:pathLst>
              </a:custGeom>
              <a:noFill/>
              <a:ln w="50800" cap="rnd">
                <a:solidFill>
                  <a:srgbClr val="063DE8"/>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solidFill>
                    <a:schemeClr val="tx2"/>
                  </a:solidFill>
                  <a:latin typeface="Times New Roman" panose="02020603050405020304" pitchFamily="18" charset="0"/>
                  <a:cs typeface="Times New Roman" panose="02020603050405020304" pitchFamily="18" charset="0"/>
                </a:endParaRPr>
              </a:p>
            </p:txBody>
          </p:sp>
          <p:sp>
            <p:nvSpPr>
              <p:cNvPr id="34" name="Line 12"/>
              <p:cNvSpPr>
                <a:spLocks noChangeShapeType="1"/>
              </p:cNvSpPr>
              <p:nvPr/>
            </p:nvSpPr>
            <p:spPr bwMode="auto">
              <a:xfrm>
                <a:off x="2171" y="2301"/>
                <a:ext cx="2797" cy="99"/>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solidFill>
                    <a:schemeClr val="tx2"/>
                  </a:solidFill>
                  <a:latin typeface="Times New Roman" panose="02020603050405020304" pitchFamily="18" charset="0"/>
                  <a:cs typeface="Times New Roman" panose="02020603050405020304" pitchFamily="18" charset="0"/>
                </a:endParaRPr>
              </a:p>
            </p:txBody>
          </p:sp>
        </p:grpSp>
        <p:sp>
          <p:nvSpPr>
            <p:cNvPr id="15" name="Rectangle 13"/>
            <p:cNvSpPr>
              <a:spLocks noChangeArrowheads="1"/>
            </p:cNvSpPr>
            <p:nvPr/>
          </p:nvSpPr>
          <p:spPr bwMode="auto">
            <a:xfrm>
              <a:off x="3405" y="3744"/>
              <a:ext cx="1588"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spcBef>
                  <a:spcPct val="0"/>
                </a:spcBef>
                <a:buClrTx/>
                <a:buSzTx/>
                <a:buFontTx/>
                <a:buNone/>
              </a:pPr>
              <a:r>
                <a:rPr lang="en-US" altLang="en-US" sz="1400" b="1" dirty="0">
                  <a:solidFill>
                    <a:schemeClr val="tx2"/>
                  </a:solidFill>
                  <a:latin typeface="Times New Roman" panose="02020603050405020304" pitchFamily="18" charset="0"/>
                  <a:cs typeface="Times New Roman" panose="02020603050405020304" pitchFamily="18" charset="0"/>
                </a:rPr>
                <a:t># </a:t>
              </a:r>
              <a:r>
                <a:rPr lang="en-US" altLang="en-US" sz="1400" b="1" dirty="0" err="1">
                  <a:solidFill>
                    <a:schemeClr val="tx2"/>
                  </a:solidFill>
                  <a:latin typeface="Times New Roman" panose="02020603050405020304" pitchFamily="18" charset="0"/>
                  <a:cs typeface="Times New Roman" panose="02020603050405020304" pitchFamily="18" charset="0"/>
                </a:rPr>
                <a:t>Portf</a:t>
              </a:r>
              <a:r>
                <a:rPr lang="tr-TR" altLang="en-US" sz="1400" b="1" dirty="0" err="1">
                  <a:solidFill>
                    <a:schemeClr val="tx2"/>
                  </a:solidFill>
                  <a:latin typeface="Times New Roman" panose="02020603050405020304" pitchFamily="18" charset="0"/>
                  <a:cs typeface="Times New Roman" panose="02020603050405020304" pitchFamily="18" charset="0"/>
                </a:rPr>
                <a:t>öydeki</a:t>
              </a:r>
              <a:r>
                <a:rPr lang="tr-TR" altLang="en-US" sz="1400" b="1" dirty="0">
                  <a:solidFill>
                    <a:schemeClr val="tx2"/>
                  </a:solidFill>
                  <a:latin typeface="Times New Roman" panose="02020603050405020304" pitchFamily="18" charset="0"/>
                  <a:cs typeface="Times New Roman" panose="02020603050405020304" pitchFamily="18" charset="0"/>
                </a:rPr>
                <a:t> araç sayısı</a:t>
              </a:r>
              <a:endParaRPr lang="en-US" altLang="en-US" sz="1400" b="1" dirty="0">
                <a:solidFill>
                  <a:schemeClr val="tx2"/>
                </a:solidFill>
                <a:latin typeface="Times New Roman" panose="02020603050405020304" pitchFamily="18" charset="0"/>
                <a:cs typeface="Times New Roman" panose="02020603050405020304" pitchFamily="18" charset="0"/>
              </a:endParaRPr>
            </a:p>
          </p:txBody>
        </p:sp>
        <p:sp>
          <p:nvSpPr>
            <p:cNvPr id="16" name="Rectangle 14"/>
            <p:cNvSpPr>
              <a:spLocks noChangeArrowheads="1"/>
            </p:cNvSpPr>
            <p:nvPr/>
          </p:nvSpPr>
          <p:spPr bwMode="auto">
            <a:xfrm>
              <a:off x="1343" y="3577"/>
              <a:ext cx="4076"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spcBef>
                  <a:spcPct val="0"/>
                </a:spcBef>
                <a:buClrTx/>
                <a:buSzTx/>
                <a:buFontTx/>
                <a:buNone/>
              </a:pPr>
              <a:r>
                <a:rPr lang="en-US" altLang="en-US" sz="1400" b="1">
                  <a:solidFill>
                    <a:schemeClr val="tx2"/>
                  </a:solidFill>
                  <a:latin typeface="Times New Roman" panose="02020603050405020304" pitchFamily="18" charset="0"/>
                  <a:cs typeface="Times New Roman" panose="02020603050405020304" pitchFamily="18" charset="0"/>
                </a:rPr>
                <a:t>10	 20	 30	 40	                     2,000+</a:t>
              </a:r>
            </a:p>
          </p:txBody>
        </p:sp>
        <p:sp>
          <p:nvSpPr>
            <p:cNvPr id="17" name="Rectangle 16"/>
            <p:cNvSpPr>
              <a:spLocks noChangeArrowheads="1"/>
            </p:cNvSpPr>
            <p:nvPr/>
          </p:nvSpPr>
          <p:spPr bwMode="auto">
            <a:xfrm>
              <a:off x="1447" y="1380"/>
              <a:ext cx="3303"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0"/>
                </a:spcBef>
                <a:buClrTx/>
                <a:buSzTx/>
                <a:buFontTx/>
                <a:buNone/>
              </a:pPr>
              <a:r>
                <a:rPr lang="tr-TR" altLang="en-US" sz="1400" b="1" dirty="0">
                  <a:solidFill>
                    <a:schemeClr val="tx2"/>
                  </a:solidFill>
                  <a:latin typeface="Times New Roman" panose="02020603050405020304" pitchFamily="18" charset="0"/>
                  <a:cs typeface="Times New Roman" panose="02020603050405020304" pitchFamily="18" charset="0"/>
                </a:rPr>
                <a:t>Sistematik olmayan risk</a:t>
              </a:r>
            </a:p>
            <a:p>
              <a:pPr algn="ctr" eaLnBrk="0" hangingPunct="0">
                <a:spcBef>
                  <a:spcPct val="0"/>
                </a:spcBef>
                <a:buClrTx/>
                <a:buSzTx/>
                <a:buFontTx/>
                <a:buNone/>
              </a:pPr>
              <a:r>
                <a:rPr lang="tr-TR" altLang="en-US" sz="1400" b="1" dirty="0">
                  <a:solidFill>
                    <a:schemeClr val="tx2"/>
                  </a:solidFill>
                  <a:latin typeface="Times New Roman" panose="02020603050405020304" pitchFamily="18" charset="0"/>
                  <a:cs typeface="Times New Roman" panose="02020603050405020304" pitchFamily="18" charset="0"/>
                </a:rPr>
                <a:t>Uygun çeşitlendirme ile yok edilebilir</a:t>
              </a:r>
              <a:endParaRPr lang="en-US" altLang="en-US" sz="1400" b="1" dirty="0">
                <a:solidFill>
                  <a:schemeClr val="tx2"/>
                </a:solidFill>
                <a:latin typeface="Times New Roman" panose="02020603050405020304" pitchFamily="18" charset="0"/>
                <a:cs typeface="Times New Roman" panose="02020603050405020304" pitchFamily="18" charset="0"/>
              </a:endParaRPr>
            </a:p>
          </p:txBody>
        </p:sp>
        <p:sp>
          <p:nvSpPr>
            <p:cNvPr id="18" name="Rectangle 17" descr="50%"/>
            <p:cNvSpPr>
              <a:spLocks noChangeArrowheads="1"/>
            </p:cNvSpPr>
            <p:nvPr/>
          </p:nvSpPr>
          <p:spPr bwMode="auto">
            <a:xfrm>
              <a:off x="825" y="2736"/>
              <a:ext cx="4216" cy="800"/>
            </a:xfrm>
            <a:prstGeom prst="rect">
              <a:avLst/>
            </a:prstGeom>
            <a:pattFill prst="pct50">
              <a:fgClr>
                <a:schemeClr val="accent1"/>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solidFill>
                  <a:schemeClr val="tx2"/>
                </a:solidFill>
                <a:latin typeface="Times New Roman" panose="02020603050405020304" pitchFamily="18" charset="0"/>
                <a:cs typeface="Times New Roman" panose="02020603050405020304" pitchFamily="18" charset="0"/>
              </a:endParaRPr>
            </a:p>
          </p:txBody>
        </p:sp>
        <p:sp>
          <p:nvSpPr>
            <p:cNvPr id="19" name="Rectangle 18"/>
            <p:cNvSpPr>
              <a:spLocks noChangeArrowheads="1"/>
            </p:cNvSpPr>
            <p:nvPr/>
          </p:nvSpPr>
          <p:spPr bwMode="auto">
            <a:xfrm>
              <a:off x="1709" y="2888"/>
              <a:ext cx="1893" cy="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spcBef>
                  <a:spcPct val="0"/>
                </a:spcBef>
                <a:buClrTx/>
                <a:buSzTx/>
                <a:buFontTx/>
                <a:buNone/>
              </a:pPr>
              <a:r>
                <a:rPr lang="tr-TR" altLang="en-US" sz="1400" b="1" dirty="0">
                  <a:solidFill>
                    <a:schemeClr val="tx2"/>
                  </a:solidFill>
                  <a:latin typeface="Times New Roman" panose="02020603050405020304" pitchFamily="18" charset="0"/>
                  <a:cs typeface="Times New Roman" panose="02020603050405020304" pitchFamily="18" charset="0"/>
                </a:rPr>
                <a:t>Sistematik risk</a:t>
              </a:r>
            </a:p>
            <a:p>
              <a:pPr algn="ctr" eaLnBrk="0" hangingPunct="0">
                <a:spcBef>
                  <a:spcPct val="0"/>
                </a:spcBef>
                <a:buClrTx/>
                <a:buSzTx/>
                <a:buFontTx/>
                <a:buNone/>
              </a:pPr>
              <a:r>
                <a:rPr lang="tr-TR" altLang="en-US" sz="1400" b="1" dirty="0">
                  <a:solidFill>
                    <a:schemeClr val="tx2"/>
                  </a:solidFill>
                  <a:latin typeface="Times New Roman" panose="02020603050405020304" pitchFamily="18" charset="0"/>
                  <a:cs typeface="Times New Roman" panose="02020603050405020304" pitchFamily="18" charset="0"/>
                </a:rPr>
                <a:t>çeşitlendirme ile yok edilemez</a:t>
              </a:r>
            </a:p>
            <a:p>
              <a:pPr algn="ctr" eaLnBrk="0" hangingPunct="0">
                <a:spcBef>
                  <a:spcPct val="0"/>
                </a:spcBef>
                <a:buClrTx/>
                <a:buSzTx/>
                <a:buFontTx/>
                <a:buNone/>
              </a:pPr>
              <a:endParaRPr lang="en-US" altLang="en-US" sz="1400" b="1" dirty="0">
                <a:solidFill>
                  <a:schemeClr val="tx2"/>
                </a:solidFill>
                <a:latin typeface="Times New Roman" panose="02020603050405020304" pitchFamily="18" charset="0"/>
                <a:cs typeface="Times New Roman" panose="02020603050405020304" pitchFamily="18" charset="0"/>
              </a:endParaRPr>
            </a:p>
          </p:txBody>
        </p:sp>
        <p:sp>
          <p:nvSpPr>
            <p:cNvPr id="20" name="Line 19"/>
            <p:cNvSpPr>
              <a:spLocks noChangeShapeType="1"/>
            </p:cNvSpPr>
            <p:nvPr/>
          </p:nvSpPr>
          <p:spPr bwMode="auto">
            <a:xfrm>
              <a:off x="1493" y="3493"/>
              <a:ext cx="0" cy="4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solidFill>
                  <a:schemeClr val="tx2"/>
                </a:solidFill>
                <a:latin typeface="Times New Roman" panose="02020603050405020304" pitchFamily="18" charset="0"/>
                <a:cs typeface="Times New Roman" panose="02020603050405020304" pitchFamily="18" charset="0"/>
              </a:endParaRPr>
            </a:p>
          </p:txBody>
        </p:sp>
        <p:sp>
          <p:nvSpPr>
            <p:cNvPr id="21" name="Line 20"/>
            <p:cNvSpPr>
              <a:spLocks noChangeShapeType="1"/>
            </p:cNvSpPr>
            <p:nvPr/>
          </p:nvSpPr>
          <p:spPr bwMode="auto">
            <a:xfrm>
              <a:off x="2069" y="3493"/>
              <a:ext cx="0" cy="4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solidFill>
                  <a:schemeClr val="tx2"/>
                </a:solidFill>
                <a:latin typeface="Times New Roman" panose="02020603050405020304" pitchFamily="18" charset="0"/>
                <a:cs typeface="Times New Roman" panose="02020603050405020304" pitchFamily="18" charset="0"/>
              </a:endParaRPr>
            </a:p>
          </p:txBody>
        </p:sp>
        <p:sp>
          <p:nvSpPr>
            <p:cNvPr id="22" name="Line 21"/>
            <p:cNvSpPr>
              <a:spLocks noChangeShapeType="1"/>
            </p:cNvSpPr>
            <p:nvPr/>
          </p:nvSpPr>
          <p:spPr bwMode="auto">
            <a:xfrm>
              <a:off x="2645" y="3493"/>
              <a:ext cx="0" cy="5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solidFill>
                  <a:schemeClr val="tx2"/>
                </a:solidFill>
                <a:latin typeface="Times New Roman" panose="02020603050405020304" pitchFamily="18" charset="0"/>
                <a:cs typeface="Times New Roman" panose="02020603050405020304" pitchFamily="18" charset="0"/>
              </a:endParaRPr>
            </a:p>
          </p:txBody>
        </p:sp>
        <p:sp>
          <p:nvSpPr>
            <p:cNvPr id="23" name="Line 22"/>
            <p:cNvSpPr>
              <a:spLocks noChangeShapeType="1"/>
            </p:cNvSpPr>
            <p:nvPr/>
          </p:nvSpPr>
          <p:spPr bwMode="auto">
            <a:xfrm>
              <a:off x="3269" y="3493"/>
              <a:ext cx="0" cy="4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solidFill>
                  <a:schemeClr val="tx2"/>
                </a:solidFill>
                <a:latin typeface="Times New Roman" panose="02020603050405020304" pitchFamily="18" charset="0"/>
                <a:cs typeface="Times New Roman" panose="02020603050405020304" pitchFamily="18" charset="0"/>
              </a:endParaRPr>
            </a:p>
          </p:txBody>
        </p:sp>
        <p:sp>
          <p:nvSpPr>
            <p:cNvPr id="24" name="Line 23"/>
            <p:cNvSpPr>
              <a:spLocks noChangeShapeType="1"/>
            </p:cNvSpPr>
            <p:nvPr/>
          </p:nvSpPr>
          <p:spPr bwMode="auto">
            <a:xfrm>
              <a:off x="3798" y="3493"/>
              <a:ext cx="95" cy="9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solidFill>
                  <a:schemeClr val="tx2"/>
                </a:solidFill>
                <a:latin typeface="Times New Roman" panose="02020603050405020304" pitchFamily="18" charset="0"/>
                <a:cs typeface="Times New Roman" panose="02020603050405020304" pitchFamily="18" charset="0"/>
              </a:endParaRPr>
            </a:p>
          </p:txBody>
        </p:sp>
        <p:sp>
          <p:nvSpPr>
            <p:cNvPr id="25" name="Line 24"/>
            <p:cNvSpPr>
              <a:spLocks noChangeShapeType="1"/>
            </p:cNvSpPr>
            <p:nvPr/>
          </p:nvSpPr>
          <p:spPr bwMode="auto">
            <a:xfrm flipV="1">
              <a:off x="3894" y="3493"/>
              <a:ext cx="47" cy="9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solidFill>
                  <a:schemeClr val="tx2"/>
                </a:solidFill>
                <a:latin typeface="Times New Roman" panose="02020603050405020304" pitchFamily="18" charset="0"/>
                <a:cs typeface="Times New Roman" panose="02020603050405020304" pitchFamily="18" charset="0"/>
              </a:endParaRPr>
            </a:p>
          </p:txBody>
        </p:sp>
        <p:sp>
          <p:nvSpPr>
            <p:cNvPr id="26" name="Line 25"/>
            <p:cNvSpPr>
              <a:spLocks noChangeShapeType="1"/>
            </p:cNvSpPr>
            <p:nvPr/>
          </p:nvSpPr>
          <p:spPr bwMode="auto">
            <a:xfrm>
              <a:off x="3942" y="3493"/>
              <a:ext cx="47" cy="9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solidFill>
                  <a:schemeClr val="tx2"/>
                </a:solidFill>
                <a:latin typeface="Times New Roman" panose="02020603050405020304" pitchFamily="18" charset="0"/>
                <a:cs typeface="Times New Roman" panose="02020603050405020304" pitchFamily="18" charset="0"/>
              </a:endParaRPr>
            </a:p>
          </p:txBody>
        </p:sp>
        <p:sp>
          <p:nvSpPr>
            <p:cNvPr id="27" name="Rectangle 26"/>
            <p:cNvSpPr>
              <a:spLocks noChangeArrowheads="1"/>
            </p:cNvSpPr>
            <p:nvPr/>
          </p:nvSpPr>
          <p:spPr bwMode="auto">
            <a:xfrm>
              <a:off x="537" y="2007"/>
              <a:ext cx="280" cy="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lnSpc>
                  <a:spcPts val="3600"/>
                </a:lnSpc>
                <a:spcBef>
                  <a:spcPct val="0"/>
                </a:spcBef>
              </a:pPr>
              <a:r>
                <a:rPr lang="en-US" altLang="en-US" sz="1400" b="1" dirty="0">
                  <a:solidFill>
                    <a:schemeClr val="tx2"/>
                  </a:solidFill>
                  <a:latin typeface="Times New Roman" panose="02020603050405020304" pitchFamily="18" charset="0"/>
                  <a:cs typeface="Times New Roman" panose="02020603050405020304" pitchFamily="18" charset="0"/>
                </a:rPr>
                <a:t>20</a:t>
              </a:r>
            </a:p>
            <a:p>
              <a:pPr algn="ctr" eaLnBrk="0" hangingPunct="0">
                <a:lnSpc>
                  <a:spcPts val="3600"/>
                </a:lnSpc>
                <a:spcBef>
                  <a:spcPct val="0"/>
                </a:spcBef>
              </a:pPr>
              <a:endParaRPr lang="en-US" altLang="en-US" sz="1400" b="1" dirty="0">
                <a:solidFill>
                  <a:schemeClr val="tx2"/>
                </a:solidFill>
                <a:latin typeface="Times New Roman" panose="02020603050405020304" pitchFamily="18" charset="0"/>
                <a:cs typeface="Times New Roman" panose="02020603050405020304" pitchFamily="18" charset="0"/>
              </a:endParaRPr>
            </a:p>
            <a:p>
              <a:pPr algn="ctr" eaLnBrk="0" hangingPunct="0">
                <a:lnSpc>
                  <a:spcPts val="3600"/>
                </a:lnSpc>
                <a:spcBef>
                  <a:spcPct val="0"/>
                </a:spcBef>
              </a:pPr>
              <a:endParaRPr lang="en-US" altLang="en-US" sz="1400" b="1" dirty="0">
                <a:solidFill>
                  <a:schemeClr val="tx2"/>
                </a:solidFill>
                <a:latin typeface="Times New Roman" panose="02020603050405020304" pitchFamily="18" charset="0"/>
                <a:cs typeface="Times New Roman" panose="02020603050405020304" pitchFamily="18" charset="0"/>
              </a:endParaRPr>
            </a:p>
            <a:p>
              <a:pPr algn="ctr" eaLnBrk="0" hangingPunct="0">
                <a:lnSpc>
                  <a:spcPts val="3600"/>
                </a:lnSpc>
                <a:spcBef>
                  <a:spcPct val="0"/>
                </a:spcBef>
              </a:pPr>
              <a:r>
                <a:rPr lang="en-US" altLang="en-US" sz="1400" b="1" dirty="0">
                  <a:solidFill>
                    <a:schemeClr val="tx2"/>
                  </a:solidFill>
                  <a:latin typeface="Times New Roman" panose="02020603050405020304" pitchFamily="18" charset="0"/>
                  <a:cs typeface="Times New Roman" panose="02020603050405020304" pitchFamily="18" charset="0"/>
                </a:rPr>
                <a:t> 0</a:t>
              </a:r>
            </a:p>
          </p:txBody>
        </p:sp>
        <p:sp>
          <p:nvSpPr>
            <p:cNvPr id="28" name="Rectangle 27"/>
            <p:cNvSpPr>
              <a:spLocks noChangeArrowheads="1"/>
            </p:cNvSpPr>
            <p:nvPr/>
          </p:nvSpPr>
          <p:spPr bwMode="auto">
            <a:xfrm>
              <a:off x="2155" y="1889"/>
              <a:ext cx="1063"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spcBef>
                  <a:spcPct val="0"/>
                </a:spcBef>
                <a:buClrTx/>
                <a:buSzTx/>
                <a:buFontTx/>
                <a:buNone/>
              </a:pPr>
              <a:r>
                <a:rPr lang="tr-TR" altLang="en-US" sz="1400" b="1" dirty="0">
                  <a:solidFill>
                    <a:schemeClr val="tx2"/>
                  </a:solidFill>
                  <a:latin typeface="Times New Roman" panose="02020603050405020304" pitchFamily="18" charset="0"/>
                  <a:cs typeface="Times New Roman" panose="02020603050405020304" pitchFamily="18" charset="0"/>
                </a:rPr>
                <a:t>Toplam Risk</a:t>
              </a:r>
              <a:r>
                <a:rPr lang="en-US" altLang="en-US" sz="1400" b="1" dirty="0">
                  <a:solidFill>
                    <a:schemeClr val="tx2"/>
                  </a:solidFill>
                  <a:latin typeface="Times New Roman" panose="02020603050405020304" pitchFamily="18" charset="0"/>
                  <a:cs typeface="Times New Roman" panose="02020603050405020304" pitchFamily="18" charset="0"/>
                </a:rPr>
                <a:t>, </a:t>
              </a:r>
              <a:r>
                <a:rPr lang="en-US" altLang="en-US" sz="1400" b="1" dirty="0" err="1">
                  <a:solidFill>
                    <a:schemeClr val="tx2"/>
                  </a:solidFill>
                  <a:latin typeface="Times New Roman" panose="02020603050405020304" pitchFamily="18" charset="0"/>
                  <a:cs typeface="Times New Roman" panose="02020603050405020304" pitchFamily="18" charset="0"/>
                </a:rPr>
                <a:t>s</a:t>
              </a:r>
              <a:r>
                <a:rPr lang="en-US" altLang="en-US" sz="1400" b="1" baseline="-25000" dirty="0" err="1">
                  <a:solidFill>
                    <a:schemeClr val="tx2"/>
                  </a:solidFill>
                  <a:latin typeface="Times New Roman" panose="02020603050405020304" pitchFamily="18" charset="0"/>
                  <a:cs typeface="Times New Roman" panose="02020603050405020304" pitchFamily="18" charset="0"/>
                </a:rPr>
                <a:t>p</a:t>
              </a:r>
              <a:endParaRPr lang="en-US" altLang="en-US" sz="1400" b="1" baseline="-25000" dirty="0">
                <a:solidFill>
                  <a:schemeClr val="tx2"/>
                </a:solidFill>
                <a:latin typeface="Times New Roman" panose="02020603050405020304" pitchFamily="18" charset="0"/>
                <a:cs typeface="Times New Roman" panose="02020603050405020304" pitchFamily="18" charset="0"/>
              </a:endParaRPr>
            </a:p>
          </p:txBody>
        </p:sp>
        <p:sp>
          <p:nvSpPr>
            <p:cNvPr id="29" name="Rectangle 28"/>
            <p:cNvSpPr>
              <a:spLocks noChangeArrowheads="1"/>
            </p:cNvSpPr>
            <p:nvPr/>
          </p:nvSpPr>
          <p:spPr bwMode="auto">
            <a:xfrm>
              <a:off x="576" y="1248"/>
              <a:ext cx="510" cy="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ts val="3600"/>
                </a:lnSpc>
                <a:spcBef>
                  <a:spcPct val="0"/>
                </a:spcBef>
              </a:pPr>
              <a:r>
                <a:rPr lang="en-US" altLang="en-US" sz="1400" b="1" dirty="0" err="1">
                  <a:solidFill>
                    <a:schemeClr val="tx2"/>
                  </a:solidFill>
                  <a:latin typeface="Times New Roman" panose="02020603050405020304" pitchFamily="18" charset="0"/>
                  <a:cs typeface="Times New Roman" panose="02020603050405020304" pitchFamily="18" charset="0"/>
                </a:rPr>
                <a:t>s</a:t>
              </a:r>
              <a:r>
                <a:rPr lang="en-US" altLang="en-US" sz="1400" b="1" baseline="-25000" dirty="0" err="1">
                  <a:solidFill>
                    <a:schemeClr val="tx2"/>
                  </a:solidFill>
                  <a:latin typeface="Times New Roman" panose="02020603050405020304" pitchFamily="18" charset="0"/>
                  <a:cs typeface="Times New Roman" panose="02020603050405020304" pitchFamily="18" charset="0"/>
                </a:rPr>
                <a:t>p</a:t>
              </a:r>
              <a:r>
                <a:rPr lang="en-US" altLang="en-US" sz="1400" b="1" dirty="0">
                  <a:solidFill>
                    <a:schemeClr val="tx2"/>
                  </a:solidFill>
                  <a:latin typeface="Times New Roman" panose="02020603050405020304" pitchFamily="18" charset="0"/>
                  <a:cs typeface="Times New Roman" panose="02020603050405020304" pitchFamily="18" charset="0"/>
                </a:rPr>
                <a:t> (%)</a:t>
              </a:r>
            </a:p>
          </p:txBody>
        </p:sp>
        <p:sp>
          <p:nvSpPr>
            <p:cNvPr id="30" name="Rectangle 29"/>
            <p:cNvSpPr>
              <a:spLocks noChangeArrowheads="1"/>
            </p:cNvSpPr>
            <p:nvPr/>
          </p:nvSpPr>
          <p:spPr bwMode="auto">
            <a:xfrm>
              <a:off x="521" y="1663"/>
              <a:ext cx="28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spcBef>
                  <a:spcPct val="0"/>
                </a:spcBef>
                <a:buClrTx/>
                <a:buSzTx/>
                <a:buFontTx/>
                <a:buNone/>
              </a:pPr>
              <a:r>
                <a:rPr lang="en-US" altLang="en-US" sz="1400" b="1">
                  <a:solidFill>
                    <a:schemeClr val="tx2"/>
                  </a:solidFill>
                  <a:latin typeface="Times New Roman" panose="02020603050405020304" pitchFamily="18" charset="0"/>
                  <a:cs typeface="Times New Roman" panose="02020603050405020304" pitchFamily="18" charset="0"/>
                </a:rPr>
                <a:t>35</a:t>
              </a:r>
            </a:p>
          </p:txBody>
        </p:sp>
        <p:sp>
          <p:nvSpPr>
            <p:cNvPr id="31" name="Line 30"/>
            <p:cNvSpPr>
              <a:spLocks noChangeShapeType="1"/>
            </p:cNvSpPr>
            <p:nvPr/>
          </p:nvSpPr>
          <p:spPr bwMode="auto">
            <a:xfrm flipH="1">
              <a:off x="2016" y="2160"/>
              <a:ext cx="336" cy="43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solidFill>
                  <a:schemeClr val="tx2"/>
                </a:solidFill>
                <a:latin typeface="Times New Roman" panose="02020603050405020304" pitchFamily="18" charset="0"/>
                <a:cs typeface="Times New Roman" panose="02020603050405020304" pitchFamily="18" charset="0"/>
              </a:endParaRPr>
            </a:p>
          </p:txBody>
        </p:sp>
        <p:sp>
          <p:nvSpPr>
            <p:cNvPr id="32" name="Line 31"/>
            <p:cNvSpPr>
              <a:spLocks noChangeShapeType="1"/>
            </p:cNvSpPr>
            <p:nvPr/>
          </p:nvSpPr>
          <p:spPr bwMode="auto">
            <a:xfrm flipH="1">
              <a:off x="1130" y="1840"/>
              <a:ext cx="808" cy="653"/>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solidFill>
                  <a:schemeClr val="tx2"/>
                </a:solidFill>
                <a:latin typeface="Times New Roman" panose="02020603050405020304" pitchFamily="18" charset="0"/>
                <a:cs typeface="Times New Roman" panose="02020603050405020304" pitchFamily="18" charset="0"/>
              </a:endParaRPr>
            </a:p>
          </p:txBody>
        </p:sp>
      </p:grpSp>
      <p:sp>
        <p:nvSpPr>
          <p:cNvPr id="3" name="Dikdörtgen 2"/>
          <p:cNvSpPr/>
          <p:nvPr/>
        </p:nvSpPr>
        <p:spPr>
          <a:xfrm>
            <a:off x="971599" y="4545681"/>
            <a:ext cx="3149211" cy="553998"/>
          </a:xfrm>
          <a:prstGeom prst="rect">
            <a:avLst/>
          </a:prstGeom>
        </p:spPr>
        <p:txBody>
          <a:bodyPr wrap="square">
            <a:spAutoFit/>
          </a:bodyPr>
          <a:lstStyle/>
          <a:p>
            <a:pPr marL="0" lvl="1" algn="just">
              <a:lnSpc>
                <a:spcPct val="150000"/>
              </a:lnSpc>
              <a:buFont typeface="Wingdings" panose="05000000000000000000" pitchFamily="2" charset="2"/>
              <a:buChar char="Ø"/>
              <a:defRPr/>
            </a:pPr>
            <a:r>
              <a:rPr lang="el-GR" sz="2000" dirty="0" smtClean="0">
                <a:solidFill>
                  <a:schemeClr val="tx2"/>
                </a:solidFill>
                <a:latin typeface="Times New Roman" panose="02020603050405020304" pitchFamily="18" charset="0"/>
                <a:cs typeface="Times New Roman" panose="02020603050405020304" pitchFamily="18" charset="0"/>
              </a:rPr>
              <a:t>σ</a:t>
            </a:r>
            <a:r>
              <a:rPr lang="tr-TR" sz="2000" baseline="-25000" dirty="0" smtClean="0">
                <a:solidFill>
                  <a:schemeClr val="tx2"/>
                </a:solidFill>
                <a:latin typeface="Times New Roman" panose="02020603050405020304" pitchFamily="18" charset="0"/>
                <a:cs typeface="Times New Roman" panose="02020603050405020304" pitchFamily="18" charset="0"/>
              </a:rPr>
              <a:t>i</a:t>
            </a:r>
            <a:r>
              <a:rPr lang="tr-TR" sz="2000" baseline="30000" dirty="0" smtClean="0">
                <a:solidFill>
                  <a:schemeClr val="tx2"/>
                </a:solidFill>
                <a:latin typeface="Times New Roman" panose="02020603050405020304" pitchFamily="18" charset="0"/>
                <a:cs typeface="Times New Roman" panose="02020603050405020304" pitchFamily="18" charset="0"/>
              </a:rPr>
              <a:t>2</a:t>
            </a:r>
            <a:r>
              <a:rPr lang="tr-TR" sz="2000" dirty="0" smtClean="0">
                <a:solidFill>
                  <a:schemeClr val="tx2"/>
                </a:solidFill>
                <a:latin typeface="Times New Roman" panose="02020603050405020304" pitchFamily="18" charset="0"/>
                <a:cs typeface="Times New Roman" panose="02020603050405020304" pitchFamily="18" charset="0"/>
              </a:rPr>
              <a:t> </a:t>
            </a:r>
            <a:r>
              <a:rPr lang="tr-TR" sz="2000" dirty="0">
                <a:solidFill>
                  <a:schemeClr val="tx2"/>
                </a:solidFill>
                <a:latin typeface="Times New Roman" panose="02020603050405020304" pitchFamily="18" charset="0"/>
                <a:cs typeface="Times New Roman" panose="02020603050405020304" pitchFamily="18" charset="0"/>
              </a:rPr>
              <a:t>= </a:t>
            </a:r>
            <a:r>
              <a:rPr lang="el-GR" sz="2000" dirty="0" smtClean="0">
                <a:solidFill>
                  <a:schemeClr val="tx2"/>
                </a:solidFill>
                <a:latin typeface="Times New Roman" panose="02020603050405020304" pitchFamily="18" charset="0"/>
                <a:cs typeface="Times New Roman" panose="02020603050405020304" pitchFamily="18" charset="0"/>
              </a:rPr>
              <a:t>β</a:t>
            </a:r>
            <a:r>
              <a:rPr lang="tr-TR" sz="2000" baseline="-25000" dirty="0" smtClean="0">
                <a:solidFill>
                  <a:schemeClr val="tx2"/>
                </a:solidFill>
                <a:latin typeface="Times New Roman" panose="02020603050405020304" pitchFamily="18" charset="0"/>
                <a:cs typeface="Times New Roman" panose="02020603050405020304" pitchFamily="18" charset="0"/>
              </a:rPr>
              <a:t>i</a:t>
            </a:r>
            <a:r>
              <a:rPr lang="tr-TR" sz="2000" baseline="30000" dirty="0" smtClean="0">
                <a:solidFill>
                  <a:schemeClr val="tx2"/>
                </a:solidFill>
                <a:latin typeface="Times New Roman" panose="02020603050405020304" pitchFamily="18" charset="0"/>
                <a:cs typeface="Times New Roman" panose="02020603050405020304" pitchFamily="18" charset="0"/>
              </a:rPr>
              <a:t>2</a:t>
            </a:r>
            <a:r>
              <a:rPr lang="el-GR" sz="2000" dirty="0" smtClean="0">
                <a:solidFill>
                  <a:schemeClr val="tx2"/>
                </a:solidFill>
                <a:latin typeface="Times New Roman" panose="02020603050405020304" pitchFamily="18" charset="0"/>
                <a:cs typeface="Times New Roman" panose="02020603050405020304" pitchFamily="18" charset="0"/>
              </a:rPr>
              <a:t>σ</a:t>
            </a:r>
            <a:r>
              <a:rPr lang="tr-TR" sz="2000" baseline="-25000" dirty="0" smtClean="0">
                <a:solidFill>
                  <a:schemeClr val="tx2"/>
                </a:solidFill>
                <a:latin typeface="Times New Roman" panose="02020603050405020304" pitchFamily="18" charset="0"/>
                <a:cs typeface="Times New Roman" panose="02020603050405020304" pitchFamily="18" charset="0"/>
              </a:rPr>
              <a:t>m</a:t>
            </a:r>
            <a:r>
              <a:rPr lang="tr-TR" sz="2000" baseline="30000" dirty="0" smtClean="0">
                <a:solidFill>
                  <a:schemeClr val="tx2"/>
                </a:solidFill>
                <a:latin typeface="Times New Roman" panose="02020603050405020304" pitchFamily="18" charset="0"/>
                <a:cs typeface="Times New Roman" panose="02020603050405020304" pitchFamily="18" charset="0"/>
              </a:rPr>
              <a:t>2</a:t>
            </a:r>
            <a:r>
              <a:rPr lang="tr-TR" sz="2000" dirty="0" smtClean="0">
                <a:solidFill>
                  <a:schemeClr val="tx2"/>
                </a:solidFill>
                <a:latin typeface="Times New Roman" panose="02020603050405020304" pitchFamily="18" charset="0"/>
                <a:cs typeface="Times New Roman" panose="02020603050405020304" pitchFamily="18" charset="0"/>
              </a:rPr>
              <a:t> </a:t>
            </a:r>
            <a:r>
              <a:rPr lang="tr-TR" sz="2000" dirty="0">
                <a:solidFill>
                  <a:schemeClr val="tx2"/>
                </a:solidFill>
                <a:latin typeface="Times New Roman" panose="02020603050405020304" pitchFamily="18" charset="0"/>
                <a:cs typeface="Times New Roman" panose="02020603050405020304" pitchFamily="18" charset="0"/>
              </a:rPr>
              <a:t>+ </a:t>
            </a:r>
            <a:r>
              <a:rPr lang="el-GR" sz="2000" dirty="0" smtClean="0">
                <a:solidFill>
                  <a:schemeClr val="tx2"/>
                </a:solidFill>
                <a:latin typeface="Times New Roman" panose="02020603050405020304" pitchFamily="18" charset="0"/>
                <a:cs typeface="Times New Roman" panose="02020603050405020304" pitchFamily="18" charset="0"/>
              </a:rPr>
              <a:t>σ</a:t>
            </a:r>
            <a:r>
              <a:rPr lang="tr-TR" sz="2000" baseline="-25000" dirty="0">
                <a:solidFill>
                  <a:schemeClr val="tx2"/>
                </a:solidFill>
                <a:latin typeface="Times New Roman" panose="02020603050405020304" pitchFamily="18" charset="0"/>
                <a:cs typeface="Times New Roman" panose="02020603050405020304" pitchFamily="18" charset="0"/>
              </a:rPr>
              <a:t>e</a:t>
            </a:r>
            <a:r>
              <a:rPr lang="tr-TR" sz="2000" baseline="30000" dirty="0" smtClean="0">
                <a:solidFill>
                  <a:schemeClr val="tx2"/>
                </a:solidFill>
                <a:latin typeface="Times New Roman" panose="02020603050405020304" pitchFamily="18" charset="0"/>
                <a:cs typeface="Times New Roman" panose="02020603050405020304" pitchFamily="18" charset="0"/>
              </a:rPr>
              <a:t>2</a:t>
            </a:r>
            <a:endParaRPr lang="tr-TR" sz="2000" baseline="30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797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611557" y="1214388"/>
            <a:ext cx="8233411" cy="3510756"/>
          </a:xfrm>
        </p:spPr>
        <p:txBody>
          <a:bodyPr>
            <a:noAutofit/>
          </a:bodyPr>
          <a:lstStyle/>
          <a:p>
            <a:pPr marL="781050" algn="just">
              <a:lnSpc>
                <a:spcPct val="150000"/>
              </a:lnSpc>
              <a:buFont typeface="Wingdings" panose="05000000000000000000" pitchFamily="2" charset="2"/>
              <a:buChar char="Ø"/>
              <a:defRPr/>
            </a:pPr>
            <a:r>
              <a:rPr lang="tr-TR" altLang="en-US" sz="1800" dirty="0" smtClean="0">
                <a:latin typeface="Times New Roman" panose="02020603050405020304" pitchFamily="18" charset="0"/>
                <a:cs typeface="Times New Roman" panose="02020603050405020304" pitchFamily="18" charset="0"/>
              </a:rPr>
              <a:t>Portföyde </a:t>
            </a:r>
            <a:r>
              <a:rPr lang="tr-TR" altLang="en-US" sz="1800" dirty="0">
                <a:latin typeface="Times New Roman" panose="02020603050405020304" pitchFamily="18" charset="0"/>
                <a:cs typeface="Times New Roman" panose="02020603050405020304" pitchFamily="18" charset="0"/>
              </a:rPr>
              <a:t>yer alan yatırım araçlarının getirilerinin portföy içindeki payları ile ağırlıklındanmış </a:t>
            </a:r>
            <a:r>
              <a:rPr lang="tr-TR" altLang="en-US" sz="1800" dirty="0" smtClean="0">
                <a:latin typeface="Times New Roman" panose="02020603050405020304" pitchFamily="18" charset="0"/>
                <a:cs typeface="Times New Roman" panose="02020603050405020304" pitchFamily="18" charset="0"/>
              </a:rPr>
              <a:t>getirisidir.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Getirisi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7" name="Picture 10" descr="eq05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645" y="2514985"/>
            <a:ext cx="7569237" cy="791472"/>
          </a:xfrm>
          <a:prstGeom prst="rect">
            <a:avLst/>
          </a:prstGeom>
          <a:solidFill>
            <a:schemeClr val="tx1"/>
          </a:solidFill>
          <a:extLst/>
        </p:spPr>
      </p:pic>
    </p:spTree>
    <p:extLst>
      <p:ext uri="{BB962C8B-B14F-4D97-AF65-F5344CB8AC3E}">
        <p14:creationId xmlns:p14="http://schemas.microsoft.com/office/powerpoint/2010/main" val="3738271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611559" y="977300"/>
            <a:ext cx="8233411" cy="1584176"/>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100.000 </a:t>
            </a:r>
            <a:r>
              <a:rPr lang="tr-TR" sz="1800" dirty="0">
                <a:latin typeface="Times New Roman" panose="02020603050405020304" pitchFamily="18" charset="0"/>
                <a:cs typeface="Times New Roman" panose="02020603050405020304" pitchFamily="18" charset="0"/>
              </a:rPr>
              <a:t>TL’lik  yatırımımızın 60.000 TL’sini A </a:t>
            </a:r>
            <a:r>
              <a:rPr lang="tr-TR" sz="1800" dirty="0" smtClean="0">
                <a:latin typeface="Times New Roman" panose="02020603050405020304" pitchFamily="18" charset="0"/>
                <a:cs typeface="Times New Roman" panose="02020603050405020304" pitchFamily="18" charset="0"/>
              </a:rPr>
              <a:t>gayrimenkulüne ve </a:t>
            </a:r>
            <a:r>
              <a:rPr lang="tr-TR" sz="1800" dirty="0">
                <a:latin typeface="Times New Roman" panose="02020603050405020304" pitchFamily="18" charset="0"/>
                <a:cs typeface="Times New Roman" panose="02020603050405020304" pitchFamily="18" charset="0"/>
              </a:rPr>
              <a:t>kalanını da  B </a:t>
            </a:r>
            <a:r>
              <a:rPr lang="tr-TR" sz="1800" dirty="0" smtClean="0">
                <a:latin typeface="Times New Roman" panose="02020603050405020304" pitchFamily="18" charset="0"/>
                <a:cs typeface="Times New Roman" panose="02020603050405020304" pitchFamily="18" charset="0"/>
              </a:rPr>
              <a:t>gayrimenkulüne </a:t>
            </a:r>
            <a:r>
              <a:rPr lang="tr-TR" sz="1800" dirty="0">
                <a:latin typeface="Times New Roman" panose="02020603050405020304" pitchFamily="18" charset="0"/>
                <a:cs typeface="Times New Roman" panose="02020603050405020304" pitchFamily="18" charset="0"/>
              </a:rPr>
              <a:t>yatırmamız durumunda portföyümüz beklenen getirisi ne olacaktır?</a:t>
            </a:r>
            <a:endParaRPr lang="tr-TR" altLang="en-US" sz="1800" dirty="0">
              <a:latin typeface="Times New Roman" panose="02020603050405020304" pitchFamily="18" charset="0"/>
              <a:cs typeface="Times New Roman" panose="02020603050405020304" pitchFamily="18" charset="0"/>
            </a:endParaRPr>
          </a:p>
          <a:p>
            <a:pPr marL="438150" indent="0" algn="just">
              <a:lnSpc>
                <a:spcPct val="150000"/>
              </a:lnSpc>
              <a:buNone/>
              <a:defRPr/>
            </a:pPr>
            <a:endParaRPr lang="tr-TR" altLang="en-US" sz="1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Getirisi: Örnek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4058958064"/>
              </p:ext>
            </p:extLst>
          </p:nvPr>
        </p:nvGraphicFramePr>
        <p:xfrm>
          <a:off x="935132" y="2657389"/>
          <a:ext cx="7581900" cy="2365528"/>
        </p:xfrm>
        <a:graphic>
          <a:graphicData uri="http://schemas.openxmlformats.org/drawingml/2006/table">
            <a:tbl>
              <a:tblPr firstRow="1" bandRow="1">
                <a:tableStyleId>{B301B821-A1FF-4177-AEE7-76D212191A09}</a:tableStyleId>
              </a:tblPr>
              <a:tblGrid>
                <a:gridCol w="1404620">
                  <a:extLst>
                    <a:ext uri="{9D8B030D-6E8A-4147-A177-3AD203B41FA5}">
                      <a16:colId xmlns="" xmlns:a16="http://schemas.microsoft.com/office/drawing/2014/main" val="20000"/>
                    </a:ext>
                  </a:extLst>
                </a:gridCol>
                <a:gridCol w="1368152">
                  <a:extLst>
                    <a:ext uri="{9D8B030D-6E8A-4147-A177-3AD203B41FA5}">
                      <a16:colId xmlns="" xmlns:a16="http://schemas.microsoft.com/office/drawing/2014/main" val="20001"/>
                    </a:ext>
                  </a:extLst>
                </a:gridCol>
                <a:gridCol w="2376264">
                  <a:extLst>
                    <a:ext uri="{9D8B030D-6E8A-4147-A177-3AD203B41FA5}">
                      <a16:colId xmlns="" xmlns:a16="http://schemas.microsoft.com/office/drawing/2014/main" val="20002"/>
                    </a:ext>
                  </a:extLst>
                </a:gridCol>
                <a:gridCol w="2432864">
                  <a:extLst>
                    <a:ext uri="{9D8B030D-6E8A-4147-A177-3AD203B41FA5}">
                      <a16:colId xmlns="" xmlns:a16="http://schemas.microsoft.com/office/drawing/2014/main" val="20003"/>
                    </a:ext>
                  </a:extLst>
                </a:gridCol>
              </a:tblGrid>
              <a:tr h="86393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tr-TR" sz="2000" dirty="0">
                          <a:latin typeface="Times New Roman" panose="02020603050405020304" pitchFamily="18" charset="0"/>
                          <a:cs typeface="Times New Roman" panose="02020603050405020304" pitchFamily="18" charset="0"/>
                        </a:rPr>
                        <a:t>Ekonomi</a:t>
                      </a: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tr-TR" sz="2000" dirty="0">
                          <a:latin typeface="Times New Roman" panose="02020603050405020304" pitchFamily="18" charset="0"/>
                          <a:cs typeface="Times New Roman" panose="02020603050405020304" pitchFamily="18" charset="0"/>
                        </a:rPr>
                        <a:t>Olasılık</a:t>
                      </a: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A Gayrimenkul</a:t>
                      </a:r>
                      <a:endParaRPr lang="tr-TR" sz="2000" dirty="0">
                        <a:latin typeface="Times New Roman" panose="02020603050405020304" pitchFamily="18" charset="0"/>
                        <a:cs typeface="Times New Roman" panose="02020603050405020304" pitchFamily="18" charset="0"/>
                      </a:endParaRPr>
                    </a:p>
                    <a:p>
                      <a:pPr algn="ctr"/>
                      <a:r>
                        <a:rPr lang="tr-TR" sz="2000" dirty="0">
                          <a:latin typeface="Times New Roman" panose="02020603050405020304" pitchFamily="18" charset="0"/>
                          <a:cs typeface="Times New Roman" panose="02020603050405020304" pitchFamily="18" charset="0"/>
                        </a:rPr>
                        <a:t>Getiri</a:t>
                      </a: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tr-TR" sz="2000" dirty="0" smtClean="0">
                          <a:latin typeface="Times New Roman" panose="02020603050405020304" pitchFamily="18" charset="0"/>
                          <a:cs typeface="Times New Roman" panose="02020603050405020304" pitchFamily="18" charset="0"/>
                        </a:rPr>
                        <a:t>B Gayrimenkul</a:t>
                      </a:r>
                      <a:endParaRPr lang="tr-TR" sz="2000" dirty="0">
                        <a:latin typeface="Times New Roman" panose="02020603050405020304" pitchFamily="18" charset="0"/>
                        <a:cs typeface="Times New Roman" panose="02020603050405020304" pitchFamily="18" charset="0"/>
                      </a:endParaRPr>
                    </a:p>
                    <a:p>
                      <a:pPr algn="ctr"/>
                      <a:r>
                        <a:rPr lang="tr-TR" sz="2000" dirty="0">
                          <a:latin typeface="Times New Roman" panose="02020603050405020304" pitchFamily="18" charset="0"/>
                          <a:cs typeface="Times New Roman" panose="02020603050405020304" pitchFamily="18" charset="0"/>
                        </a:rPr>
                        <a:t>G</a:t>
                      </a:r>
                      <a:r>
                        <a:rPr lang="tr-TR" sz="2000" baseline="0" dirty="0">
                          <a:latin typeface="Times New Roman" panose="02020603050405020304" pitchFamily="18" charset="0"/>
                          <a:cs typeface="Times New Roman" panose="02020603050405020304" pitchFamily="18" charset="0"/>
                        </a:rPr>
                        <a:t>etiri</a:t>
                      </a:r>
                      <a:endParaRPr lang="tr-TR"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5005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latin typeface="Times New Roman" panose="02020603050405020304" pitchFamily="18" charset="0"/>
                          <a:cs typeface="Times New Roman" panose="02020603050405020304" pitchFamily="18" charset="0"/>
                        </a:rPr>
                        <a:t>Kötü</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0,25</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-%20</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%12</a:t>
                      </a:r>
                    </a:p>
                  </a:txBody>
                  <a:tcPr/>
                </a:tc>
                <a:extLst>
                  <a:ext uri="{0D108BD9-81ED-4DB2-BD59-A6C34878D82A}">
                    <a16:rowId xmlns="" xmlns:a16="http://schemas.microsoft.com/office/drawing/2014/main" val="10001"/>
                  </a:ext>
                </a:extLst>
              </a:tr>
              <a:tr h="5005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latin typeface="Times New Roman" panose="02020603050405020304" pitchFamily="18" charset="0"/>
                          <a:cs typeface="Times New Roman" panose="02020603050405020304" pitchFamily="18" charset="0"/>
                        </a:rPr>
                        <a:t>Normal</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0,50</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%20</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%4</a:t>
                      </a:r>
                    </a:p>
                  </a:txBody>
                  <a:tcPr/>
                </a:tc>
                <a:extLst>
                  <a:ext uri="{0D108BD9-81ED-4DB2-BD59-A6C34878D82A}">
                    <a16:rowId xmlns="" xmlns:a16="http://schemas.microsoft.com/office/drawing/2014/main" val="10002"/>
                  </a:ext>
                </a:extLst>
              </a:tr>
              <a:tr h="5005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latin typeface="Times New Roman" panose="02020603050405020304" pitchFamily="18" charset="0"/>
                          <a:cs typeface="Times New Roman" panose="02020603050405020304" pitchFamily="18" charset="0"/>
                        </a:rPr>
                        <a:t>İyi</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0,25</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%40</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%20</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943187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611559" y="908720"/>
            <a:ext cx="8233411" cy="4863160"/>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A gayrimenkulünün </a:t>
            </a:r>
            <a:r>
              <a:rPr lang="tr-TR" sz="1800" dirty="0">
                <a:latin typeface="Times New Roman" panose="02020603050405020304" pitchFamily="18" charset="0"/>
                <a:cs typeface="Times New Roman" panose="02020603050405020304" pitchFamily="18" charset="0"/>
              </a:rPr>
              <a:t>beklenen getirisi</a:t>
            </a:r>
          </a:p>
          <a:p>
            <a:pPr marL="781050"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B </a:t>
            </a:r>
            <a:r>
              <a:rPr lang="tr-TR" sz="1800" dirty="0" smtClean="0">
                <a:latin typeface="Times New Roman" panose="02020603050405020304" pitchFamily="18" charset="0"/>
                <a:cs typeface="Times New Roman" panose="02020603050405020304" pitchFamily="18" charset="0"/>
              </a:rPr>
              <a:t>gayrimenkulünün </a:t>
            </a:r>
            <a:r>
              <a:rPr lang="tr-TR" sz="1800" dirty="0">
                <a:latin typeface="Times New Roman" panose="02020603050405020304" pitchFamily="18" charset="0"/>
                <a:cs typeface="Times New Roman" panose="02020603050405020304" pitchFamily="18" charset="0"/>
              </a:rPr>
              <a:t>beklenen getirisi</a:t>
            </a:r>
          </a:p>
          <a:p>
            <a:pPr marL="781050"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A </a:t>
            </a:r>
            <a:r>
              <a:rPr lang="tr-TR" sz="1800" dirty="0" smtClean="0">
                <a:latin typeface="Times New Roman" panose="02020603050405020304" pitchFamily="18" charset="0"/>
                <a:cs typeface="Times New Roman" panose="02020603050405020304" pitchFamily="18" charset="0"/>
              </a:rPr>
              <a:t>gayrimenkulünün </a:t>
            </a:r>
            <a:r>
              <a:rPr lang="tr-TR" sz="1800" dirty="0">
                <a:latin typeface="Times New Roman" panose="02020603050405020304" pitchFamily="18" charset="0"/>
                <a:cs typeface="Times New Roman" panose="02020603050405020304" pitchFamily="18" charset="0"/>
              </a:rPr>
              <a:t>portföy içindeki ağırlığı</a:t>
            </a:r>
          </a:p>
          <a:p>
            <a:pPr marL="781050"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B </a:t>
            </a:r>
            <a:r>
              <a:rPr lang="tr-TR" sz="1800" dirty="0" smtClean="0">
                <a:latin typeface="Times New Roman" panose="02020603050405020304" pitchFamily="18" charset="0"/>
                <a:cs typeface="Times New Roman" panose="02020603050405020304" pitchFamily="18" charset="0"/>
              </a:rPr>
              <a:t>gayrimenkulünün </a:t>
            </a:r>
            <a:r>
              <a:rPr lang="tr-TR" sz="1800" dirty="0">
                <a:latin typeface="Times New Roman" panose="02020603050405020304" pitchFamily="18" charset="0"/>
                <a:cs typeface="Times New Roman" panose="02020603050405020304" pitchFamily="18" charset="0"/>
              </a:rPr>
              <a:t>portföy içindeki ağırlığı</a:t>
            </a:r>
          </a:p>
          <a:p>
            <a:pPr marL="781050"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A </a:t>
            </a:r>
            <a:r>
              <a:rPr lang="tr-TR" sz="1800" dirty="0" smtClean="0">
                <a:latin typeface="Times New Roman" panose="02020603050405020304" pitchFamily="18" charset="0"/>
                <a:cs typeface="Times New Roman" panose="02020603050405020304" pitchFamily="18" charset="0"/>
              </a:rPr>
              <a:t>gayrimenkulünün </a:t>
            </a:r>
            <a:r>
              <a:rPr lang="tr-TR" sz="1800" dirty="0">
                <a:latin typeface="Times New Roman" panose="02020603050405020304" pitchFamily="18" charset="0"/>
                <a:cs typeface="Times New Roman" panose="02020603050405020304" pitchFamily="18" charset="0"/>
              </a:rPr>
              <a:t>portföy içindeki ağırlığı</a:t>
            </a:r>
          </a:p>
          <a:p>
            <a:pPr marL="1181100" lvl="1" algn="just">
              <a:lnSpc>
                <a:spcPct val="150000"/>
              </a:lnSpc>
              <a:buFont typeface="Wingdings" panose="05000000000000000000" pitchFamily="2" charset="2"/>
              <a:buChar char="Ø"/>
              <a:defRPr/>
            </a:pPr>
            <a:r>
              <a:rPr lang="tr-TR" sz="1400" dirty="0" err="1">
                <a:latin typeface="Times New Roman" panose="02020603050405020304" pitchFamily="18" charset="0"/>
                <a:cs typeface="Times New Roman" panose="02020603050405020304" pitchFamily="18" charset="0"/>
              </a:rPr>
              <a:t>Wa</a:t>
            </a:r>
            <a:r>
              <a:rPr lang="tr-TR" sz="1400" dirty="0">
                <a:latin typeface="Times New Roman" panose="02020603050405020304" pitchFamily="18" charset="0"/>
                <a:cs typeface="Times New Roman" panose="02020603050405020304" pitchFamily="18" charset="0"/>
              </a:rPr>
              <a:t>=60.000/100.000=0,6</a:t>
            </a:r>
          </a:p>
          <a:p>
            <a:pPr marL="781050"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B </a:t>
            </a:r>
            <a:r>
              <a:rPr lang="tr-TR" sz="1800" dirty="0" smtClean="0">
                <a:latin typeface="Times New Roman" panose="02020603050405020304" pitchFamily="18" charset="0"/>
                <a:cs typeface="Times New Roman" panose="02020603050405020304" pitchFamily="18" charset="0"/>
              </a:rPr>
              <a:t>gayrimenkulünün </a:t>
            </a:r>
            <a:r>
              <a:rPr lang="tr-TR" sz="1800" dirty="0">
                <a:latin typeface="Times New Roman" panose="02020603050405020304" pitchFamily="18" charset="0"/>
                <a:cs typeface="Times New Roman" panose="02020603050405020304" pitchFamily="18" charset="0"/>
              </a:rPr>
              <a:t>portföy içindeki ağırlığı</a:t>
            </a:r>
          </a:p>
          <a:p>
            <a:pPr marL="1181100" lvl="1" algn="just">
              <a:lnSpc>
                <a:spcPct val="150000"/>
              </a:lnSpc>
              <a:buFont typeface="Wingdings" panose="05000000000000000000" pitchFamily="2" charset="2"/>
              <a:buChar char="Ø"/>
              <a:defRPr/>
            </a:pPr>
            <a:r>
              <a:rPr lang="tr-TR" sz="1400" dirty="0" err="1" smtClean="0">
                <a:latin typeface="Times New Roman" panose="02020603050405020304" pitchFamily="18" charset="0"/>
                <a:cs typeface="Times New Roman" panose="02020603050405020304" pitchFamily="18" charset="0"/>
              </a:rPr>
              <a:t>Wb</a:t>
            </a:r>
            <a:r>
              <a:rPr lang="tr-TR" sz="1400" dirty="0" smtClean="0">
                <a:latin typeface="Times New Roman" panose="02020603050405020304" pitchFamily="18" charset="0"/>
                <a:cs typeface="Times New Roman" panose="02020603050405020304" pitchFamily="18" charset="0"/>
              </a:rPr>
              <a:t>=40.000/100.000=0,4</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Getirisi: Örnek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İçerik Yer Tutucusu 2"/>
              <p:cNvSpPr txBox="1">
                <a:spLocks/>
              </p:cNvSpPr>
              <p:nvPr/>
            </p:nvSpPr>
            <p:spPr>
              <a:xfrm>
                <a:off x="605462" y="4619434"/>
                <a:ext cx="6305255" cy="117763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acc>
                        <m:accPr>
                          <m:chr m:val="̅"/>
                          <m:ctrlPr>
                            <a:rPr lang="tr-TR" sz="2400" i="1" smtClean="0">
                              <a:solidFill>
                                <a:schemeClr val="tx2"/>
                              </a:solidFill>
                              <a:latin typeface="Cambria Math"/>
                            </a:rPr>
                          </m:ctrlPr>
                        </m:accPr>
                        <m:e>
                          <m:r>
                            <a:rPr lang="tr-TR" sz="2400" i="1">
                              <a:solidFill>
                                <a:schemeClr val="tx2"/>
                              </a:solidFill>
                              <a:latin typeface="Cambria Math"/>
                            </a:rPr>
                            <m:t>𝑟</m:t>
                          </m:r>
                        </m:e>
                      </m:acc>
                      <m:r>
                        <a:rPr lang="tr-TR" sz="2400" i="1">
                          <a:solidFill>
                            <a:schemeClr val="tx2"/>
                          </a:solidFill>
                          <a:latin typeface="Cambria Math"/>
                        </a:rPr>
                        <m:t>=</m:t>
                      </m:r>
                      <m:nary>
                        <m:naryPr>
                          <m:chr m:val="∑"/>
                          <m:ctrlPr>
                            <a:rPr lang="tr-TR" sz="2400" i="1">
                              <a:solidFill>
                                <a:schemeClr val="tx2"/>
                              </a:solidFill>
                              <a:latin typeface="Cambria Math"/>
                            </a:rPr>
                          </m:ctrlPr>
                        </m:naryPr>
                        <m:sub>
                          <m:r>
                            <a:rPr lang="tr-TR" sz="2400" b="0" i="1" smtClean="0">
                              <a:solidFill>
                                <a:schemeClr val="tx2"/>
                              </a:solidFill>
                              <a:latin typeface="Cambria Math" panose="02040503050406030204" pitchFamily="18" charset="0"/>
                            </a:rPr>
                            <m:t>𝑗</m:t>
                          </m:r>
                          <m:r>
                            <a:rPr lang="tr-TR" sz="2400" i="1">
                              <a:solidFill>
                                <a:schemeClr val="tx2"/>
                              </a:solidFill>
                              <a:latin typeface="Cambria Math"/>
                            </a:rPr>
                            <m:t>=1</m:t>
                          </m:r>
                        </m:sub>
                        <m:sup>
                          <m:r>
                            <a:rPr lang="tr-TR" sz="2400" b="0" i="1" smtClean="0">
                              <a:solidFill>
                                <a:schemeClr val="tx2"/>
                              </a:solidFill>
                              <a:latin typeface="Cambria Math" panose="02040503050406030204" pitchFamily="18" charset="0"/>
                            </a:rPr>
                            <m:t>3</m:t>
                          </m:r>
                        </m:sup>
                        <m:e>
                          <m:sSub>
                            <m:sSubPr>
                              <m:ctrlPr>
                                <a:rPr lang="tr-TR" sz="2400" i="1">
                                  <a:solidFill>
                                    <a:schemeClr val="tx2"/>
                                  </a:solidFill>
                                  <a:latin typeface="Cambria Math"/>
                                </a:rPr>
                              </m:ctrlPr>
                            </m:sSubPr>
                            <m:e>
                              <m:r>
                                <a:rPr lang="tr-TR" sz="2400" i="1">
                                  <a:solidFill>
                                    <a:schemeClr val="tx2"/>
                                  </a:solidFill>
                                  <a:latin typeface="Cambria Math"/>
                                </a:rPr>
                                <m:t>𝑟</m:t>
                              </m:r>
                            </m:e>
                            <m:sub>
                              <m:r>
                                <a:rPr lang="tr-TR" sz="2400" i="1">
                                  <a:solidFill>
                                    <a:schemeClr val="tx2"/>
                                  </a:solidFill>
                                  <a:latin typeface="Cambria Math"/>
                                </a:rPr>
                                <m:t>𝑗</m:t>
                              </m:r>
                            </m:sub>
                          </m:sSub>
                          <m:sSub>
                            <m:sSubPr>
                              <m:ctrlPr>
                                <a:rPr lang="tr-TR" sz="2400" i="1">
                                  <a:solidFill>
                                    <a:schemeClr val="tx2"/>
                                  </a:solidFill>
                                  <a:latin typeface="Cambria Math"/>
                                </a:rPr>
                              </m:ctrlPr>
                            </m:sSubPr>
                            <m:e>
                              <m:r>
                                <a:rPr lang="tr-TR" sz="2400" i="1">
                                  <a:solidFill>
                                    <a:schemeClr val="tx2"/>
                                  </a:solidFill>
                                  <a:latin typeface="Cambria Math"/>
                                </a:rPr>
                                <m:t>𝑃</m:t>
                              </m:r>
                            </m:e>
                            <m:sub>
                              <m:r>
                                <a:rPr lang="tr-TR" sz="2400" i="1">
                                  <a:solidFill>
                                    <a:schemeClr val="tx2"/>
                                  </a:solidFill>
                                  <a:latin typeface="Cambria Math"/>
                                </a:rPr>
                                <m:t>𝑗</m:t>
                              </m:r>
                            </m:sub>
                          </m:sSub>
                        </m:e>
                      </m:nary>
                      <m:r>
                        <a:rPr lang="tr-TR" sz="2400" i="1" smtClean="0">
                          <a:solidFill>
                            <a:schemeClr val="tx2"/>
                          </a:solidFill>
                          <a:latin typeface="Cambria Math" panose="02040503050406030204" pitchFamily="18" charset="0"/>
                        </a:rPr>
                        <m:t>=</m:t>
                      </m:r>
                      <m:sSub>
                        <m:sSubPr>
                          <m:ctrlPr>
                            <a:rPr lang="tr-TR" sz="2400" i="1" smtClean="0">
                              <a:solidFill>
                                <a:schemeClr val="tx2"/>
                              </a:solidFill>
                              <a:latin typeface="Cambria Math"/>
                            </a:rPr>
                          </m:ctrlPr>
                        </m:sSubPr>
                        <m:e>
                          <m:r>
                            <a:rPr lang="tr-TR" sz="2400" b="0" i="1" smtClean="0">
                              <a:solidFill>
                                <a:schemeClr val="tx2"/>
                              </a:solidFill>
                              <a:latin typeface="Cambria Math" panose="02040503050406030204" pitchFamily="18" charset="0"/>
                            </a:rPr>
                            <m:t>𝑟</m:t>
                          </m:r>
                        </m:e>
                        <m:sub>
                          <m:r>
                            <a:rPr lang="tr-TR" sz="2400" b="0" i="1" smtClean="0">
                              <a:solidFill>
                                <a:schemeClr val="tx2"/>
                              </a:solidFill>
                              <a:latin typeface="Cambria Math" panose="02040503050406030204" pitchFamily="18" charset="0"/>
                            </a:rPr>
                            <m:t>1</m:t>
                          </m:r>
                        </m:sub>
                      </m:sSub>
                      <m:r>
                        <a:rPr lang="tr-TR" sz="2400" b="0" i="1" smtClean="0">
                          <a:solidFill>
                            <a:schemeClr val="tx2"/>
                          </a:solidFill>
                          <a:latin typeface="Cambria Math" panose="02040503050406030204" pitchFamily="18" charset="0"/>
                        </a:rPr>
                        <m:t>∗</m:t>
                      </m:r>
                      <m:sSub>
                        <m:sSubPr>
                          <m:ctrlPr>
                            <a:rPr lang="tr-TR" sz="2400" b="0" i="1" smtClean="0">
                              <a:solidFill>
                                <a:schemeClr val="tx2"/>
                              </a:solidFill>
                              <a:latin typeface="Cambria Math"/>
                            </a:rPr>
                          </m:ctrlPr>
                        </m:sSubPr>
                        <m:e>
                          <m:r>
                            <a:rPr lang="tr-TR" sz="2400" b="0" i="1" smtClean="0">
                              <a:solidFill>
                                <a:schemeClr val="tx2"/>
                              </a:solidFill>
                              <a:latin typeface="Cambria Math" panose="02040503050406030204" pitchFamily="18" charset="0"/>
                            </a:rPr>
                            <m:t>𝑝</m:t>
                          </m:r>
                        </m:e>
                        <m:sub>
                          <m:r>
                            <a:rPr lang="tr-TR" sz="2400" b="0" i="1" smtClean="0">
                              <a:solidFill>
                                <a:schemeClr val="tx2"/>
                              </a:solidFill>
                              <a:latin typeface="Cambria Math" panose="02040503050406030204" pitchFamily="18" charset="0"/>
                            </a:rPr>
                            <m:t>1</m:t>
                          </m:r>
                        </m:sub>
                      </m:sSub>
                      <m:r>
                        <a:rPr lang="tr-TR" sz="2400" b="0" i="1" smtClean="0">
                          <a:solidFill>
                            <a:schemeClr val="tx2"/>
                          </a:solidFill>
                          <a:latin typeface="Cambria Math" panose="02040503050406030204" pitchFamily="18" charset="0"/>
                        </a:rPr>
                        <m:t>+</m:t>
                      </m:r>
                      <m:sSub>
                        <m:sSubPr>
                          <m:ctrlPr>
                            <a:rPr lang="tr-TR" sz="2400" i="1">
                              <a:solidFill>
                                <a:schemeClr val="tx2"/>
                              </a:solidFill>
                              <a:latin typeface="Cambria Math"/>
                            </a:rPr>
                          </m:ctrlPr>
                        </m:sSubPr>
                        <m:e>
                          <m:r>
                            <a:rPr lang="tr-TR" sz="2400" i="1">
                              <a:solidFill>
                                <a:schemeClr val="tx2"/>
                              </a:solidFill>
                              <a:latin typeface="Cambria Math" panose="02040503050406030204" pitchFamily="18" charset="0"/>
                            </a:rPr>
                            <m:t>𝑟</m:t>
                          </m:r>
                        </m:e>
                        <m:sub>
                          <m:r>
                            <a:rPr lang="tr-TR" sz="2400" b="0" i="1" smtClean="0">
                              <a:solidFill>
                                <a:schemeClr val="tx2"/>
                              </a:solidFill>
                              <a:latin typeface="Cambria Math" panose="02040503050406030204" pitchFamily="18" charset="0"/>
                            </a:rPr>
                            <m:t>2</m:t>
                          </m:r>
                        </m:sub>
                      </m:sSub>
                      <m:r>
                        <a:rPr lang="tr-TR" sz="2400" i="1">
                          <a:solidFill>
                            <a:schemeClr val="tx2"/>
                          </a:solidFill>
                          <a:latin typeface="Cambria Math" panose="02040503050406030204" pitchFamily="18" charset="0"/>
                        </a:rPr>
                        <m:t>∗</m:t>
                      </m:r>
                      <m:sSub>
                        <m:sSubPr>
                          <m:ctrlPr>
                            <a:rPr lang="tr-TR" sz="2400" i="1">
                              <a:solidFill>
                                <a:schemeClr val="tx2"/>
                              </a:solidFill>
                              <a:latin typeface="Cambria Math"/>
                            </a:rPr>
                          </m:ctrlPr>
                        </m:sSubPr>
                        <m:e>
                          <m:r>
                            <a:rPr lang="tr-TR" sz="2400" i="1">
                              <a:solidFill>
                                <a:schemeClr val="tx2"/>
                              </a:solidFill>
                              <a:latin typeface="Cambria Math" panose="02040503050406030204" pitchFamily="18" charset="0"/>
                            </a:rPr>
                            <m:t>𝑝</m:t>
                          </m:r>
                        </m:e>
                        <m:sub>
                          <m:r>
                            <a:rPr lang="tr-TR" sz="2400" b="0" i="1" smtClean="0">
                              <a:solidFill>
                                <a:schemeClr val="tx2"/>
                              </a:solidFill>
                              <a:latin typeface="Cambria Math" panose="02040503050406030204" pitchFamily="18" charset="0"/>
                            </a:rPr>
                            <m:t>2</m:t>
                          </m:r>
                        </m:sub>
                      </m:sSub>
                      <m:r>
                        <a:rPr lang="tr-TR" sz="2400" b="0" i="1" smtClean="0">
                          <a:solidFill>
                            <a:schemeClr val="tx2"/>
                          </a:solidFill>
                          <a:latin typeface="Cambria Math" panose="02040503050406030204" pitchFamily="18" charset="0"/>
                        </a:rPr>
                        <m:t>+</m:t>
                      </m:r>
                      <m:sSub>
                        <m:sSubPr>
                          <m:ctrlPr>
                            <a:rPr lang="tr-TR" sz="2400" i="1" smtClean="0">
                              <a:solidFill>
                                <a:schemeClr val="tx2"/>
                              </a:solidFill>
                              <a:latin typeface="Cambria Math"/>
                            </a:rPr>
                          </m:ctrlPr>
                        </m:sSubPr>
                        <m:e>
                          <m:r>
                            <a:rPr lang="tr-TR" sz="2400" i="1">
                              <a:solidFill>
                                <a:schemeClr val="tx2"/>
                              </a:solidFill>
                              <a:latin typeface="Cambria Math" panose="02040503050406030204" pitchFamily="18" charset="0"/>
                            </a:rPr>
                            <m:t>𝑟</m:t>
                          </m:r>
                        </m:e>
                        <m:sub>
                          <m:r>
                            <a:rPr lang="tr-TR" sz="2400" b="0" i="1" smtClean="0">
                              <a:solidFill>
                                <a:schemeClr val="tx2"/>
                              </a:solidFill>
                              <a:latin typeface="Cambria Math" panose="02040503050406030204" pitchFamily="18" charset="0"/>
                            </a:rPr>
                            <m:t>3</m:t>
                          </m:r>
                        </m:sub>
                      </m:sSub>
                      <m:r>
                        <a:rPr lang="tr-TR" sz="2400" i="1">
                          <a:solidFill>
                            <a:schemeClr val="tx2"/>
                          </a:solidFill>
                          <a:latin typeface="Cambria Math" panose="02040503050406030204" pitchFamily="18" charset="0"/>
                        </a:rPr>
                        <m:t>∗</m:t>
                      </m:r>
                      <m:sSub>
                        <m:sSubPr>
                          <m:ctrlPr>
                            <a:rPr lang="tr-TR" sz="2400" i="1">
                              <a:solidFill>
                                <a:schemeClr val="tx2"/>
                              </a:solidFill>
                              <a:latin typeface="Cambria Math"/>
                            </a:rPr>
                          </m:ctrlPr>
                        </m:sSubPr>
                        <m:e>
                          <m:r>
                            <a:rPr lang="tr-TR" sz="2400" i="1">
                              <a:solidFill>
                                <a:schemeClr val="tx2"/>
                              </a:solidFill>
                              <a:latin typeface="Cambria Math" panose="02040503050406030204" pitchFamily="18" charset="0"/>
                            </a:rPr>
                            <m:t>𝑝</m:t>
                          </m:r>
                        </m:e>
                        <m:sub>
                          <m:r>
                            <a:rPr lang="tr-TR" sz="2400" b="0" i="1" smtClean="0">
                              <a:solidFill>
                                <a:schemeClr val="tx2"/>
                              </a:solidFill>
                              <a:latin typeface="Cambria Math" panose="02040503050406030204" pitchFamily="18" charset="0"/>
                            </a:rPr>
                            <m:t>3</m:t>
                          </m:r>
                        </m:sub>
                      </m:sSub>
                    </m:oMath>
                  </m:oMathPara>
                </a14:m>
                <a:endParaRPr lang="tr-TR" sz="2400" dirty="0">
                  <a:solidFill>
                    <a:schemeClr val="tx2"/>
                  </a:solidFill>
                </a:endParaRPr>
              </a:p>
            </p:txBody>
          </p:sp>
        </mc:Choice>
        <mc:Fallback xmlns="">
          <p:sp>
            <p:nvSpPr>
              <p:cNvPr id="11" name="İçerik Yer Tutucusu 2"/>
              <p:cNvSpPr txBox="1">
                <a:spLocks noRot="1" noChangeAspect="1" noMove="1" noResize="1" noEditPoints="1" noAdjustHandles="1" noChangeArrowheads="1" noChangeShapeType="1" noTextEdit="1"/>
              </p:cNvSpPr>
              <p:nvPr/>
            </p:nvSpPr>
            <p:spPr>
              <a:xfrm>
                <a:off x="605462" y="4619434"/>
                <a:ext cx="6305255" cy="1177634"/>
              </a:xfrm>
              <a:prstGeom prst="rect">
                <a:avLst/>
              </a:prstGeom>
              <a:blipFill>
                <a:blip r:embed="rId5"/>
                <a:stretch>
                  <a:fillRect t="-518"/>
                </a:stretch>
              </a:blipFill>
            </p:spPr>
            <p:txBody>
              <a:bodyPr/>
              <a:lstStyle/>
              <a:p>
                <a:r>
                  <a:rPr lang="tr-TR">
                    <a:noFill/>
                  </a:rPr>
                  <a:t> </a:t>
                </a:r>
              </a:p>
            </p:txBody>
          </p:sp>
        </mc:Fallback>
      </mc:AlternateContent>
    </p:spTree>
    <p:extLst>
      <p:ext uri="{BB962C8B-B14F-4D97-AF65-F5344CB8AC3E}">
        <p14:creationId xmlns:p14="http://schemas.microsoft.com/office/powerpoint/2010/main" val="106322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611559" y="908720"/>
            <a:ext cx="8233411" cy="4863160"/>
          </a:xfrm>
        </p:spPr>
        <p:txBody>
          <a:bodyPr>
            <a:noAutofit/>
          </a:bodyPr>
          <a:lstStyle/>
          <a:p>
            <a:pPr marL="781050" algn="just">
              <a:lnSpc>
                <a:spcPct val="150000"/>
              </a:lnSpc>
              <a:buFont typeface="Wingdings" panose="05000000000000000000" pitchFamily="2" charset="2"/>
              <a:buChar char="Ø"/>
              <a:defRPr/>
            </a:pPr>
            <a:r>
              <a:rPr lang="tr-TR" sz="2000" dirty="0" smtClean="0">
                <a:solidFill>
                  <a:schemeClr val="accent1">
                    <a:lumMod val="75000"/>
                  </a:schemeClr>
                </a:solidFill>
                <a:latin typeface="Times New Roman" panose="02020603050405020304" pitchFamily="18" charset="0"/>
                <a:cs typeface="Times New Roman" panose="02020603050405020304" pitchFamily="18" charset="0"/>
              </a:rPr>
              <a:t>A gayrimenkulünün </a:t>
            </a:r>
            <a:r>
              <a:rPr lang="tr-TR" sz="2000" dirty="0">
                <a:solidFill>
                  <a:schemeClr val="accent1">
                    <a:lumMod val="75000"/>
                  </a:schemeClr>
                </a:solidFill>
                <a:latin typeface="Times New Roman" panose="02020603050405020304" pitchFamily="18" charset="0"/>
                <a:cs typeface="Times New Roman" panose="02020603050405020304" pitchFamily="18" charset="0"/>
              </a:rPr>
              <a:t>beklenen </a:t>
            </a:r>
            <a:r>
              <a:rPr lang="tr-TR" sz="2000" dirty="0" smtClean="0">
                <a:solidFill>
                  <a:schemeClr val="accent1">
                    <a:lumMod val="75000"/>
                  </a:schemeClr>
                </a:solidFill>
                <a:latin typeface="Times New Roman" panose="02020603050405020304" pitchFamily="18" charset="0"/>
                <a:cs typeface="Times New Roman" panose="02020603050405020304" pitchFamily="18" charset="0"/>
              </a:rPr>
              <a:t>getirisi:</a:t>
            </a:r>
          </a:p>
          <a:p>
            <a:pPr marL="781050" algn="just">
              <a:lnSpc>
                <a:spcPct val="150000"/>
              </a:lnSpc>
              <a:buFont typeface="Wingdings" panose="05000000000000000000" pitchFamily="2" charset="2"/>
              <a:buChar char="Ø"/>
              <a:defRPr/>
            </a:pPr>
            <a:endParaRPr lang="tr-TR" sz="1800" dirty="0">
              <a:solidFill>
                <a:schemeClr val="accent1">
                  <a:lumMod val="75000"/>
                </a:schemeClr>
              </a:solidFill>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endParaRPr lang="tr-TR" sz="1800" dirty="0" smtClean="0">
              <a:solidFill>
                <a:schemeClr val="accent1">
                  <a:lumMod val="75000"/>
                </a:schemeClr>
              </a:solidFill>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endParaRPr lang="tr-TR" sz="1800" dirty="0">
              <a:solidFill>
                <a:schemeClr val="accent1">
                  <a:lumMod val="75000"/>
                </a:schemeClr>
              </a:solidFill>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endParaRPr lang="tr-TR" sz="1800" dirty="0" smtClean="0">
              <a:solidFill>
                <a:schemeClr val="accent1">
                  <a:lumMod val="75000"/>
                </a:schemeClr>
              </a:solidFill>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sz="2000" dirty="0" smtClean="0">
                <a:solidFill>
                  <a:schemeClr val="accent1">
                    <a:lumMod val="75000"/>
                  </a:schemeClr>
                </a:solidFill>
                <a:latin typeface="Times New Roman" panose="02020603050405020304" pitchFamily="18" charset="0"/>
                <a:cs typeface="Times New Roman" panose="02020603050405020304" pitchFamily="18" charset="0"/>
              </a:rPr>
              <a:t>B gayrimenkulünün beklenen getirisi:</a:t>
            </a:r>
          </a:p>
          <a:p>
            <a:pPr marL="438150" indent="0" algn="just">
              <a:lnSpc>
                <a:spcPct val="150000"/>
              </a:lnSpc>
              <a:buNone/>
              <a:defRPr/>
            </a:pPr>
            <a:endParaRPr lang="tr-TR" sz="1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Getirisi: Örnek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İçerik Yer Tutucusu 2"/>
              <p:cNvSpPr txBox="1">
                <a:spLocks/>
              </p:cNvSpPr>
              <p:nvPr/>
            </p:nvSpPr>
            <p:spPr>
              <a:xfrm>
                <a:off x="395536" y="1468421"/>
                <a:ext cx="8582439" cy="861646"/>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acc>
                        <m:accPr>
                          <m:chr m:val="̅"/>
                          <m:ctrlPr>
                            <a:rPr lang="tr-TR" sz="2400" i="1" smtClean="0">
                              <a:solidFill>
                                <a:schemeClr val="tx2"/>
                              </a:solidFill>
                              <a:latin typeface="Cambria Math"/>
                            </a:rPr>
                          </m:ctrlPr>
                        </m:accPr>
                        <m:e>
                          <m:r>
                            <a:rPr lang="tr-TR" sz="2400" b="0" i="1" smtClean="0">
                              <a:solidFill>
                                <a:schemeClr val="tx2"/>
                              </a:solidFill>
                              <a:latin typeface="Cambria Math" panose="02040503050406030204" pitchFamily="18" charset="0"/>
                            </a:rPr>
                            <m:t>𝑅</m:t>
                          </m:r>
                          <m:r>
                            <a:rPr lang="tr-TR" sz="2400" b="0" i="1" baseline="-25000" smtClean="0">
                              <a:solidFill>
                                <a:schemeClr val="tx2"/>
                              </a:solidFill>
                              <a:latin typeface="Cambria Math" panose="02040503050406030204" pitchFamily="18" charset="0"/>
                            </a:rPr>
                            <m:t>𝑎</m:t>
                          </m:r>
                        </m:e>
                      </m:acc>
                      <m:r>
                        <a:rPr lang="tr-TR" sz="2400" i="1">
                          <a:solidFill>
                            <a:schemeClr val="tx2"/>
                          </a:solidFill>
                          <a:latin typeface="Cambria Math"/>
                        </a:rPr>
                        <m:t>=</m:t>
                      </m:r>
                      <m:nary>
                        <m:naryPr>
                          <m:chr m:val="∑"/>
                          <m:ctrlPr>
                            <a:rPr lang="tr-TR" sz="2400" i="1">
                              <a:solidFill>
                                <a:schemeClr val="tx2"/>
                              </a:solidFill>
                              <a:latin typeface="Cambria Math"/>
                            </a:rPr>
                          </m:ctrlPr>
                        </m:naryPr>
                        <m:sub>
                          <m:r>
                            <a:rPr lang="tr-TR" sz="2400" b="0" i="1" smtClean="0">
                              <a:solidFill>
                                <a:schemeClr val="tx2"/>
                              </a:solidFill>
                              <a:latin typeface="Cambria Math" panose="02040503050406030204" pitchFamily="18" charset="0"/>
                            </a:rPr>
                            <m:t>𝑗</m:t>
                          </m:r>
                          <m:r>
                            <a:rPr lang="tr-TR" sz="2400" i="1">
                              <a:solidFill>
                                <a:schemeClr val="tx2"/>
                              </a:solidFill>
                              <a:latin typeface="Cambria Math"/>
                            </a:rPr>
                            <m:t>=1</m:t>
                          </m:r>
                        </m:sub>
                        <m:sup>
                          <m:r>
                            <a:rPr lang="tr-TR" sz="2400" b="0" i="1" smtClean="0">
                              <a:solidFill>
                                <a:schemeClr val="tx2"/>
                              </a:solidFill>
                              <a:latin typeface="Cambria Math" panose="02040503050406030204" pitchFamily="18" charset="0"/>
                            </a:rPr>
                            <m:t>3</m:t>
                          </m:r>
                        </m:sup>
                        <m:e>
                          <m:sSub>
                            <m:sSubPr>
                              <m:ctrlPr>
                                <a:rPr lang="tr-TR" sz="2400" i="1">
                                  <a:solidFill>
                                    <a:schemeClr val="tx2"/>
                                  </a:solidFill>
                                  <a:latin typeface="Cambria Math"/>
                                </a:rPr>
                              </m:ctrlPr>
                            </m:sSubPr>
                            <m:e>
                              <m:r>
                                <a:rPr lang="tr-TR" sz="2400" i="1">
                                  <a:solidFill>
                                    <a:schemeClr val="tx2"/>
                                  </a:solidFill>
                                  <a:latin typeface="Cambria Math"/>
                                </a:rPr>
                                <m:t>𝑟</m:t>
                              </m:r>
                            </m:e>
                            <m:sub>
                              <m:r>
                                <a:rPr lang="tr-TR" sz="2400" i="1">
                                  <a:solidFill>
                                    <a:schemeClr val="tx2"/>
                                  </a:solidFill>
                                  <a:latin typeface="Cambria Math"/>
                                </a:rPr>
                                <m:t>𝑗</m:t>
                              </m:r>
                              <m:r>
                                <a:rPr lang="tr-TR" sz="2400" b="0" i="1" smtClean="0">
                                  <a:solidFill>
                                    <a:schemeClr val="tx2"/>
                                  </a:solidFill>
                                  <a:latin typeface="Cambria Math" panose="02040503050406030204" pitchFamily="18" charset="0"/>
                                </a:rPr>
                                <m:t>𝑎</m:t>
                              </m:r>
                            </m:sub>
                          </m:sSub>
                          <m:sSub>
                            <m:sSubPr>
                              <m:ctrlPr>
                                <a:rPr lang="tr-TR" sz="2400" i="1">
                                  <a:solidFill>
                                    <a:schemeClr val="tx2"/>
                                  </a:solidFill>
                                  <a:latin typeface="Cambria Math"/>
                                </a:rPr>
                              </m:ctrlPr>
                            </m:sSubPr>
                            <m:e>
                              <m:r>
                                <a:rPr lang="tr-TR" sz="2400" i="1">
                                  <a:solidFill>
                                    <a:schemeClr val="tx2"/>
                                  </a:solidFill>
                                  <a:latin typeface="Cambria Math"/>
                                </a:rPr>
                                <m:t>𝑃</m:t>
                              </m:r>
                            </m:e>
                            <m:sub>
                              <m:r>
                                <a:rPr lang="tr-TR" sz="2400" i="1">
                                  <a:solidFill>
                                    <a:schemeClr val="tx2"/>
                                  </a:solidFill>
                                  <a:latin typeface="Cambria Math"/>
                                </a:rPr>
                                <m:t>𝑗</m:t>
                              </m:r>
                            </m:sub>
                          </m:sSub>
                        </m:e>
                      </m:nary>
                      <m:r>
                        <a:rPr lang="tr-TR" sz="2400" i="1" smtClean="0">
                          <a:solidFill>
                            <a:schemeClr val="tx2"/>
                          </a:solidFill>
                          <a:latin typeface="Cambria Math" panose="02040503050406030204" pitchFamily="18" charset="0"/>
                        </a:rPr>
                        <m:t>=</m:t>
                      </m:r>
                      <m:sSub>
                        <m:sSubPr>
                          <m:ctrlPr>
                            <a:rPr lang="tr-TR" sz="2400" i="1" smtClean="0">
                              <a:solidFill>
                                <a:schemeClr val="tx2"/>
                              </a:solidFill>
                              <a:latin typeface="Cambria Math"/>
                            </a:rPr>
                          </m:ctrlPr>
                        </m:sSubPr>
                        <m:e>
                          <m:r>
                            <a:rPr lang="tr-TR" sz="2400" b="0" i="1" smtClean="0">
                              <a:solidFill>
                                <a:schemeClr val="tx2"/>
                              </a:solidFill>
                              <a:latin typeface="Cambria Math" panose="02040503050406030204" pitchFamily="18" charset="0"/>
                            </a:rPr>
                            <m:t>𝑟</m:t>
                          </m:r>
                        </m:e>
                        <m:sub>
                          <m:r>
                            <a:rPr lang="tr-TR" sz="2400" b="0" i="1" smtClean="0">
                              <a:solidFill>
                                <a:schemeClr val="tx2"/>
                              </a:solidFill>
                              <a:latin typeface="Cambria Math" panose="02040503050406030204" pitchFamily="18" charset="0"/>
                            </a:rPr>
                            <m:t>1</m:t>
                          </m:r>
                          <m:r>
                            <a:rPr lang="tr-TR" sz="2400" b="0" i="1" smtClean="0">
                              <a:solidFill>
                                <a:schemeClr val="tx2"/>
                              </a:solidFill>
                              <a:latin typeface="Cambria Math" panose="02040503050406030204" pitchFamily="18" charset="0"/>
                            </a:rPr>
                            <m:t>𝑎</m:t>
                          </m:r>
                        </m:sub>
                      </m:sSub>
                      <m:r>
                        <a:rPr lang="tr-TR" sz="2400" b="0" i="1" smtClean="0">
                          <a:solidFill>
                            <a:schemeClr val="tx2"/>
                          </a:solidFill>
                          <a:latin typeface="Cambria Math" panose="02040503050406030204" pitchFamily="18" charset="0"/>
                        </a:rPr>
                        <m:t>∗</m:t>
                      </m:r>
                      <m:sSub>
                        <m:sSubPr>
                          <m:ctrlPr>
                            <a:rPr lang="tr-TR" sz="2400" b="0" i="1" smtClean="0">
                              <a:solidFill>
                                <a:schemeClr val="tx2"/>
                              </a:solidFill>
                              <a:latin typeface="Cambria Math"/>
                            </a:rPr>
                          </m:ctrlPr>
                        </m:sSubPr>
                        <m:e>
                          <m:r>
                            <a:rPr lang="tr-TR" sz="2400" b="0" i="1" smtClean="0">
                              <a:solidFill>
                                <a:schemeClr val="tx2"/>
                              </a:solidFill>
                              <a:latin typeface="Cambria Math" panose="02040503050406030204" pitchFamily="18" charset="0"/>
                            </a:rPr>
                            <m:t>𝑝</m:t>
                          </m:r>
                        </m:e>
                        <m:sub>
                          <m:r>
                            <a:rPr lang="tr-TR" sz="2400" b="0" i="1" smtClean="0">
                              <a:solidFill>
                                <a:schemeClr val="tx2"/>
                              </a:solidFill>
                              <a:latin typeface="Cambria Math" panose="02040503050406030204" pitchFamily="18" charset="0"/>
                            </a:rPr>
                            <m:t>1</m:t>
                          </m:r>
                        </m:sub>
                      </m:sSub>
                      <m:r>
                        <a:rPr lang="tr-TR" sz="2400" b="0" i="1" smtClean="0">
                          <a:solidFill>
                            <a:schemeClr val="tx2"/>
                          </a:solidFill>
                          <a:latin typeface="Cambria Math" panose="02040503050406030204" pitchFamily="18" charset="0"/>
                        </a:rPr>
                        <m:t>+</m:t>
                      </m:r>
                      <m:sSub>
                        <m:sSubPr>
                          <m:ctrlPr>
                            <a:rPr lang="tr-TR" sz="2400" i="1">
                              <a:solidFill>
                                <a:schemeClr val="tx2"/>
                              </a:solidFill>
                              <a:latin typeface="Cambria Math"/>
                            </a:rPr>
                          </m:ctrlPr>
                        </m:sSubPr>
                        <m:e>
                          <m:r>
                            <a:rPr lang="tr-TR" sz="2400" i="1">
                              <a:solidFill>
                                <a:schemeClr val="tx2"/>
                              </a:solidFill>
                              <a:latin typeface="Cambria Math" panose="02040503050406030204" pitchFamily="18" charset="0"/>
                            </a:rPr>
                            <m:t>𝑟</m:t>
                          </m:r>
                        </m:e>
                        <m:sub>
                          <m:r>
                            <a:rPr lang="tr-TR" sz="2400" b="0" i="1" smtClean="0">
                              <a:solidFill>
                                <a:schemeClr val="tx2"/>
                              </a:solidFill>
                              <a:latin typeface="Cambria Math" panose="02040503050406030204" pitchFamily="18" charset="0"/>
                            </a:rPr>
                            <m:t>2</m:t>
                          </m:r>
                          <m:r>
                            <a:rPr lang="tr-TR" sz="2400" b="0" i="1" smtClean="0">
                              <a:solidFill>
                                <a:schemeClr val="tx2"/>
                              </a:solidFill>
                              <a:latin typeface="Cambria Math" panose="02040503050406030204" pitchFamily="18" charset="0"/>
                            </a:rPr>
                            <m:t>𝑎</m:t>
                          </m:r>
                        </m:sub>
                      </m:sSub>
                      <m:r>
                        <a:rPr lang="tr-TR" sz="2400" i="1">
                          <a:solidFill>
                            <a:schemeClr val="tx2"/>
                          </a:solidFill>
                          <a:latin typeface="Cambria Math" panose="02040503050406030204" pitchFamily="18" charset="0"/>
                        </a:rPr>
                        <m:t>∗</m:t>
                      </m:r>
                      <m:sSub>
                        <m:sSubPr>
                          <m:ctrlPr>
                            <a:rPr lang="tr-TR" sz="2400" i="1">
                              <a:solidFill>
                                <a:schemeClr val="tx2"/>
                              </a:solidFill>
                              <a:latin typeface="Cambria Math"/>
                            </a:rPr>
                          </m:ctrlPr>
                        </m:sSubPr>
                        <m:e>
                          <m:r>
                            <a:rPr lang="tr-TR" sz="2400" i="1">
                              <a:solidFill>
                                <a:schemeClr val="tx2"/>
                              </a:solidFill>
                              <a:latin typeface="Cambria Math" panose="02040503050406030204" pitchFamily="18" charset="0"/>
                            </a:rPr>
                            <m:t>𝑝</m:t>
                          </m:r>
                        </m:e>
                        <m:sub>
                          <m:r>
                            <a:rPr lang="tr-TR" sz="2400" b="0" i="1" smtClean="0">
                              <a:solidFill>
                                <a:schemeClr val="tx2"/>
                              </a:solidFill>
                              <a:latin typeface="Cambria Math" panose="02040503050406030204" pitchFamily="18" charset="0"/>
                            </a:rPr>
                            <m:t>2</m:t>
                          </m:r>
                        </m:sub>
                      </m:sSub>
                      <m:r>
                        <a:rPr lang="tr-TR" sz="2400" b="0" i="1" smtClean="0">
                          <a:solidFill>
                            <a:schemeClr val="tx2"/>
                          </a:solidFill>
                          <a:latin typeface="Cambria Math" panose="02040503050406030204" pitchFamily="18" charset="0"/>
                        </a:rPr>
                        <m:t>+</m:t>
                      </m:r>
                      <m:sSub>
                        <m:sSubPr>
                          <m:ctrlPr>
                            <a:rPr lang="tr-TR" sz="2400" i="1" smtClean="0">
                              <a:solidFill>
                                <a:schemeClr val="tx2"/>
                              </a:solidFill>
                              <a:latin typeface="Cambria Math"/>
                            </a:rPr>
                          </m:ctrlPr>
                        </m:sSubPr>
                        <m:e>
                          <m:r>
                            <a:rPr lang="tr-TR" sz="2400" i="1">
                              <a:solidFill>
                                <a:schemeClr val="tx2"/>
                              </a:solidFill>
                              <a:latin typeface="Cambria Math" panose="02040503050406030204" pitchFamily="18" charset="0"/>
                            </a:rPr>
                            <m:t>𝑟</m:t>
                          </m:r>
                        </m:e>
                        <m:sub>
                          <m:r>
                            <a:rPr lang="tr-TR" sz="2400" b="0" i="1" smtClean="0">
                              <a:solidFill>
                                <a:schemeClr val="tx2"/>
                              </a:solidFill>
                              <a:latin typeface="Cambria Math" panose="02040503050406030204" pitchFamily="18" charset="0"/>
                            </a:rPr>
                            <m:t>3</m:t>
                          </m:r>
                          <m:r>
                            <a:rPr lang="tr-TR" sz="2400" b="0" i="1" smtClean="0">
                              <a:solidFill>
                                <a:schemeClr val="tx2"/>
                              </a:solidFill>
                              <a:latin typeface="Cambria Math" panose="02040503050406030204" pitchFamily="18" charset="0"/>
                            </a:rPr>
                            <m:t>𝑎</m:t>
                          </m:r>
                        </m:sub>
                      </m:sSub>
                      <m:r>
                        <a:rPr lang="tr-TR" sz="2400" i="1">
                          <a:solidFill>
                            <a:schemeClr val="tx2"/>
                          </a:solidFill>
                          <a:latin typeface="Cambria Math" panose="02040503050406030204" pitchFamily="18" charset="0"/>
                        </a:rPr>
                        <m:t>∗</m:t>
                      </m:r>
                      <m:sSub>
                        <m:sSubPr>
                          <m:ctrlPr>
                            <a:rPr lang="tr-TR" sz="2400" i="1">
                              <a:solidFill>
                                <a:schemeClr val="tx2"/>
                              </a:solidFill>
                              <a:latin typeface="Cambria Math"/>
                            </a:rPr>
                          </m:ctrlPr>
                        </m:sSubPr>
                        <m:e>
                          <m:r>
                            <a:rPr lang="tr-TR" sz="2400" i="1">
                              <a:solidFill>
                                <a:schemeClr val="tx2"/>
                              </a:solidFill>
                              <a:latin typeface="Cambria Math" panose="02040503050406030204" pitchFamily="18" charset="0"/>
                            </a:rPr>
                            <m:t>𝑝</m:t>
                          </m:r>
                        </m:e>
                        <m:sub>
                          <m:r>
                            <a:rPr lang="tr-TR" sz="2400" b="0" i="1" smtClean="0">
                              <a:solidFill>
                                <a:schemeClr val="tx2"/>
                              </a:solidFill>
                              <a:latin typeface="Cambria Math" panose="02040503050406030204" pitchFamily="18" charset="0"/>
                            </a:rPr>
                            <m:t>3</m:t>
                          </m:r>
                        </m:sub>
                      </m:sSub>
                    </m:oMath>
                  </m:oMathPara>
                </a14:m>
                <a:endParaRPr lang="tr-TR" sz="2400" b="0" dirty="0" smtClean="0">
                  <a:solidFill>
                    <a:schemeClr val="tx2"/>
                  </a:solidFill>
                  <a:latin typeface="Times New Roman" panose="02020603050405020304" pitchFamily="18" charset="0"/>
                  <a:cs typeface="Times New Roman" panose="02020603050405020304" pitchFamily="18" charset="0"/>
                </a:endParaRPr>
              </a:p>
              <a:p>
                <a:pPr marL="0" indent="0">
                  <a:buNone/>
                </a:pPr>
                <a:r>
                  <a:rPr lang="tr-TR" sz="2400" dirty="0" smtClean="0">
                    <a:solidFill>
                      <a:schemeClr val="tx2"/>
                    </a:solidFill>
                    <a:latin typeface="Times New Roman" panose="02020603050405020304" pitchFamily="18" charset="0"/>
                    <a:cs typeface="Times New Roman" panose="02020603050405020304" pitchFamily="18" charset="0"/>
                  </a:rPr>
                  <a:t>	           = (-%</a:t>
                </a:r>
                <a:r>
                  <a:rPr lang="tr-TR" sz="2400" dirty="0">
                    <a:solidFill>
                      <a:schemeClr val="tx2"/>
                    </a:solidFill>
                    <a:latin typeface="Times New Roman" panose="02020603050405020304" pitchFamily="18" charset="0"/>
                    <a:cs typeface="Times New Roman" panose="02020603050405020304" pitchFamily="18" charset="0"/>
                  </a:rPr>
                  <a:t>20)*0,25 + %20*0,50 + %40*0,25 = 0,15=%15</a:t>
                </a:r>
              </a:p>
            </p:txBody>
          </p:sp>
        </mc:Choice>
        <mc:Fallback xmlns="">
          <p:sp>
            <p:nvSpPr>
              <p:cNvPr id="10" name="İçerik Yer Tutucusu 2"/>
              <p:cNvSpPr txBox="1">
                <a:spLocks noRot="1" noChangeAspect="1" noMove="1" noResize="1" noEditPoints="1" noAdjustHandles="1" noChangeArrowheads="1" noChangeShapeType="1" noTextEdit="1"/>
              </p:cNvSpPr>
              <p:nvPr/>
            </p:nvSpPr>
            <p:spPr>
              <a:xfrm>
                <a:off x="395536" y="1468421"/>
                <a:ext cx="8582439" cy="861646"/>
              </a:xfrm>
              <a:prstGeom prst="rect">
                <a:avLst/>
              </a:prstGeom>
              <a:blipFill>
                <a:blip r:embed="rId5"/>
                <a:stretch>
                  <a:fillRect t="-709" b="-10425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İçerik Yer Tutucusu 2"/>
              <p:cNvSpPr txBox="1">
                <a:spLocks/>
              </p:cNvSpPr>
              <p:nvPr/>
            </p:nvSpPr>
            <p:spPr>
              <a:xfrm>
                <a:off x="611558" y="3874210"/>
                <a:ext cx="8233411" cy="1231278"/>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acc>
                        <m:accPr>
                          <m:chr m:val="̅"/>
                          <m:ctrlPr>
                            <a:rPr lang="tr-TR" sz="2400" i="1" smtClean="0">
                              <a:solidFill>
                                <a:schemeClr val="tx2"/>
                              </a:solidFill>
                              <a:latin typeface="Cambria Math"/>
                            </a:rPr>
                          </m:ctrlPr>
                        </m:accPr>
                        <m:e>
                          <m:r>
                            <a:rPr lang="tr-TR" sz="2400" b="0" i="1" smtClean="0">
                              <a:solidFill>
                                <a:schemeClr val="tx2"/>
                              </a:solidFill>
                              <a:latin typeface="Cambria Math" panose="02040503050406030204" pitchFamily="18" charset="0"/>
                            </a:rPr>
                            <m:t>𝑅</m:t>
                          </m:r>
                          <m:r>
                            <a:rPr lang="tr-TR" sz="2400" b="0" i="1" baseline="-25000" smtClean="0">
                              <a:solidFill>
                                <a:schemeClr val="tx2"/>
                              </a:solidFill>
                              <a:latin typeface="Cambria Math" panose="02040503050406030204" pitchFamily="18" charset="0"/>
                            </a:rPr>
                            <m:t>𝑏</m:t>
                          </m:r>
                        </m:e>
                      </m:acc>
                      <m:r>
                        <a:rPr lang="tr-TR" sz="2400" i="1">
                          <a:solidFill>
                            <a:schemeClr val="tx2"/>
                          </a:solidFill>
                          <a:latin typeface="Cambria Math"/>
                        </a:rPr>
                        <m:t>=</m:t>
                      </m:r>
                      <m:nary>
                        <m:naryPr>
                          <m:chr m:val="∑"/>
                          <m:ctrlPr>
                            <a:rPr lang="tr-TR" sz="2400" i="1">
                              <a:solidFill>
                                <a:schemeClr val="tx2"/>
                              </a:solidFill>
                              <a:latin typeface="Cambria Math"/>
                            </a:rPr>
                          </m:ctrlPr>
                        </m:naryPr>
                        <m:sub>
                          <m:r>
                            <a:rPr lang="tr-TR" sz="2400" b="0" i="1" smtClean="0">
                              <a:solidFill>
                                <a:schemeClr val="tx2"/>
                              </a:solidFill>
                              <a:latin typeface="Cambria Math" panose="02040503050406030204" pitchFamily="18" charset="0"/>
                            </a:rPr>
                            <m:t>𝑗</m:t>
                          </m:r>
                          <m:r>
                            <a:rPr lang="tr-TR" sz="2400" i="1">
                              <a:solidFill>
                                <a:schemeClr val="tx2"/>
                              </a:solidFill>
                              <a:latin typeface="Cambria Math"/>
                            </a:rPr>
                            <m:t>=1</m:t>
                          </m:r>
                        </m:sub>
                        <m:sup>
                          <m:r>
                            <a:rPr lang="tr-TR" sz="2400" b="0" i="1" smtClean="0">
                              <a:solidFill>
                                <a:schemeClr val="tx2"/>
                              </a:solidFill>
                              <a:latin typeface="Cambria Math" panose="02040503050406030204" pitchFamily="18" charset="0"/>
                            </a:rPr>
                            <m:t>3</m:t>
                          </m:r>
                        </m:sup>
                        <m:e>
                          <m:sSub>
                            <m:sSubPr>
                              <m:ctrlPr>
                                <a:rPr lang="tr-TR" sz="2400" i="1">
                                  <a:solidFill>
                                    <a:schemeClr val="tx2"/>
                                  </a:solidFill>
                                  <a:latin typeface="Cambria Math"/>
                                </a:rPr>
                              </m:ctrlPr>
                            </m:sSubPr>
                            <m:e>
                              <m:r>
                                <a:rPr lang="tr-TR" sz="2400" i="1">
                                  <a:solidFill>
                                    <a:schemeClr val="tx2"/>
                                  </a:solidFill>
                                  <a:latin typeface="Cambria Math"/>
                                </a:rPr>
                                <m:t>𝑟</m:t>
                              </m:r>
                            </m:e>
                            <m:sub>
                              <m:r>
                                <a:rPr lang="tr-TR" sz="2400" i="1">
                                  <a:solidFill>
                                    <a:schemeClr val="tx2"/>
                                  </a:solidFill>
                                  <a:latin typeface="Cambria Math"/>
                                </a:rPr>
                                <m:t>𝑗</m:t>
                              </m:r>
                              <m:r>
                                <a:rPr lang="tr-TR" sz="2400" b="0" i="1" smtClean="0">
                                  <a:solidFill>
                                    <a:schemeClr val="tx2"/>
                                  </a:solidFill>
                                  <a:latin typeface="Cambria Math" panose="02040503050406030204" pitchFamily="18" charset="0"/>
                                </a:rPr>
                                <m:t>𝑏</m:t>
                              </m:r>
                            </m:sub>
                          </m:sSub>
                          <m:sSub>
                            <m:sSubPr>
                              <m:ctrlPr>
                                <a:rPr lang="tr-TR" sz="2400" i="1">
                                  <a:solidFill>
                                    <a:schemeClr val="tx2"/>
                                  </a:solidFill>
                                  <a:latin typeface="Cambria Math"/>
                                </a:rPr>
                              </m:ctrlPr>
                            </m:sSubPr>
                            <m:e>
                              <m:r>
                                <a:rPr lang="tr-TR" sz="2400" i="1">
                                  <a:solidFill>
                                    <a:schemeClr val="tx2"/>
                                  </a:solidFill>
                                  <a:latin typeface="Cambria Math"/>
                                </a:rPr>
                                <m:t>𝑃</m:t>
                              </m:r>
                            </m:e>
                            <m:sub>
                              <m:r>
                                <a:rPr lang="tr-TR" sz="2400" i="1">
                                  <a:solidFill>
                                    <a:schemeClr val="tx2"/>
                                  </a:solidFill>
                                  <a:latin typeface="Cambria Math"/>
                                </a:rPr>
                                <m:t>𝑗</m:t>
                              </m:r>
                            </m:sub>
                          </m:sSub>
                        </m:e>
                      </m:nary>
                      <m:r>
                        <a:rPr lang="tr-TR" sz="2400" i="1" smtClean="0">
                          <a:solidFill>
                            <a:schemeClr val="tx2"/>
                          </a:solidFill>
                          <a:latin typeface="Cambria Math" panose="02040503050406030204" pitchFamily="18" charset="0"/>
                        </a:rPr>
                        <m:t>=</m:t>
                      </m:r>
                      <m:sSub>
                        <m:sSubPr>
                          <m:ctrlPr>
                            <a:rPr lang="tr-TR" sz="2400" i="1" smtClean="0">
                              <a:solidFill>
                                <a:schemeClr val="tx2"/>
                              </a:solidFill>
                              <a:latin typeface="Cambria Math"/>
                            </a:rPr>
                          </m:ctrlPr>
                        </m:sSubPr>
                        <m:e>
                          <m:r>
                            <a:rPr lang="tr-TR" sz="2400" b="0" i="1" smtClean="0">
                              <a:solidFill>
                                <a:schemeClr val="tx2"/>
                              </a:solidFill>
                              <a:latin typeface="Cambria Math" panose="02040503050406030204" pitchFamily="18" charset="0"/>
                            </a:rPr>
                            <m:t>𝑟</m:t>
                          </m:r>
                        </m:e>
                        <m:sub>
                          <m:r>
                            <a:rPr lang="tr-TR" sz="2400" b="0" i="1" smtClean="0">
                              <a:solidFill>
                                <a:schemeClr val="tx2"/>
                              </a:solidFill>
                              <a:latin typeface="Cambria Math" panose="02040503050406030204" pitchFamily="18" charset="0"/>
                            </a:rPr>
                            <m:t>1</m:t>
                          </m:r>
                          <m:r>
                            <a:rPr lang="tr-TR" sz="2400" b="0" i="1" smtClean="0">
                              <a:solidFill>
                                <a:schemeClr val="tx2"/>
                              </a:solidFill>
                              <a:latin typeface="Cambria Math" panose="02040503050406030204" pitchFamily="18" charset="0"/>
                            </a:rPr>
                            <m:t>𝑏</m:t>
                          </m:r>
                        </m:sub>
                      </m:sSub>
                      <m:r>
                        <a:rPr lang="tr-TR" sz="2400" b="0" i="1" smtClean="0">
                          <a:solidFill>
                            <a:schemeClr val="tx2"/>
                          </a:solidFill>
                          <a:latin typeface="Cambria Math" panose="02040503050406030204" pitchFamily="18" charset="0"/>
                        </a:rPr>
                        <m:t>∗</m:t>
                      </m:r>
                      <m:sSub>
                        <m:sSubPr>
                          <m:ctrlPr>
                            <a:rPr lang="tr-TR" sz="2400" b="0" i="1" smtClean="0">
                              <a:solidFill>
                                <a:schemeClr val="tx2"/>
                              </a:solidFill>
                              <a:latin typeface="Cambria Math"/>
                            </a:rPr>
                          </m:ctrlPr>
                        </m:sSubPr>
                        <m:e>
                          <m:r>
                            <a:rPr lang="tr-TR" sz="2400" b="0" i="1" smtClean="0">
                              <a:solidFill>
                                <a:schemeClr val="tx2"/>
                              </a:solidFill>
                              <a:latin typeface="Cambria Math" panose="02040503050406030204" pitchFamily="18" charset="0"/>
                            </a:rPr>
                            <m:t>𝑝</m:t>
                          </m:r>
                        </m:e>
                        <m:sub>
                          <m:r>
                            <a:rPr lang="tr-TR" sz="2400" b="0" i="1" smtClean="0">
                              <a:solidFill>
                                <a:schemeClr val="tx2"/>
                              </a:solidFill>
                              <a:latin typeface="Cambria Math" panose="02040503050406030204" pitchFamily="18" charset="0"/>
                            </a:rPr>
                            <m:t>1</m:t>
                          </m:r>
                        </m:sub>
                      </m:sSub>
                      <m:r>
                        <a:rPr lang="tr-TR" sz="2400" b="0" i="1" smtClean="0">
                          <a:solidFill>
                            <a:schemeClr val="tx2"/>
                          </a:solidFill>
                          <a:latin typeface="Cambria Math" panose="02040503050406030204" pitchFamily="18" charset="0"/>
                        </a:rPr>
                        <m:t>+</m:t>
                      </m:r>
                      <m:sSub>
                        <m:sSubPr>
                          <m:ctrlPr>
                            <a:rPr lang="tr-TR" sz="2400" i="1">
                              <a:solidFill>
                                <a:schemeClr val="tx2"/>
                              </a:solidFill>
                              <a:latin typeface="Cambria Math"/>
                            </a:rPr>
                          </m:ctrlPr>
                        </m:sSubPr>
                        <m:e>
                          <m:r>
                            <a:rPr lang="tr-TR" sz="2400" i="1">
                              <a:solidFill>
                                <a:schemeClr val="tx2"/>
                              </a:solidFill>
                              <a:latin typeface="Cambria Math" panose="02040503050406030204" pitchFamily="18" charset="0"/>
                            </a:rPr>
                            <m:t>𝑟</m:t>
                          </m:r>
                        </m:e>
                        <m:sub>
                          <m:r>
                            <a:rPr lang="tr-TR" sz="2400" b="0" i="1" smtClean="0">
                              <a:solidFill>
                                <a:schemeClr val="tx2"/>
                              </a:solidFill>
                              <a:latin typeface="Cambria Math" panose="02040503050406030204" pitchFamily="18" charset="0"/>
                            </a:rPr>
                            <m:t>2</m:t>
                          </m:r>
                          <m:r>
                            <a:rPr lang="tr-TR" sz="2400" b="0" i="1" smtClean="0">
                              <a:solidFill>
                                <a:schemeClr val="tx2"/>
                              </a:solidFill>
                              <a:latin typeface="Cambria Math" panose="02040503050406030204" pitchFamily="18" charset="0"/>
                            </a:rPr>
                            <m:t>𝑏</m:t>
                          </m:r>
                        </m:sub>
                      </m:sSub>
                      <m:r>
                        <a:rPr lang="tr-TR" sz="2400" i="1">
                          <a:solidFill>
                            <a:schemeClr val="tx2"/>
                          </a:solidFill>
                          <a:latin typeface="Cambria Math" panose="02040503050406030204" pitchFamily="18" charset="0"/>
                        </a:rPr>
                        <m:t>∗</m:t>
                      </m:r>
                      <m:sSub>
                        <m:sSubPr>
                          <m:ctrlPr>
                            <a:rPr lang="tr-TR" sz="2400" i="1">
                              <a:solidFill>
                                <a:schemeClr val="tx2"/>
                              </a:solidFill>
                              <a:latin typeface="Cambria Math"/>
                            </a:rPr>
                          </m:ctrlPr>
                        </m:sSubPr>
                        <m:e>
                          <m:r>
                            <a:rPr lang="tr-TR" sz="2400" i="1">
                              <a:solidFill>
                                <a:schemeClr val="tx2"/>
                              </a:solidFill>
                              <a:latin typeface="Cambria Math" panose="02040503050406030204" pitchFamily="18" charset="0"/>
                            </a:rPr>
                            <m:t>𝑝</m:t>
                          </m:r>
                        </m:e>
                        <m:sub>
                          <m:r>
                            <a:rPr lang="tr-TR" sz="2400" b="0" i="1" smtClean="0">
                              <a:solidFill>
                                <a:schemeClr val="tx2"/>
                              </a:solidFill>
                              <a:latin typeface="Cambria Math" panose="02040503050406030204" pitchFamily="18" charset="0"/>
                            </a:rPr>
                            <m:t>2</m:t>
                          </m:r>
                        </m:sub>
                      </m:sSub>
                      <m:r>
                        <a:rPr lang="tr-TR" sz="2400" b="0" i="1" smtClean="0">
                          <a:solidFill>
                            <a:schemeClr val="tx2"/>
                          </a:solidFill>
                          <a:latin typeface="Cambria Math" panose="02040503050406030204" pitchFamily="18" charset="0"/>
                        </a:rPr>
                        <m:t>+</m:t>
                      </m:r>
                      <m:sSub>
                        <m:sSubPr>
                          <m:ctrlPr>
                            <a:rPr lang="tr-TR" sz="2400" i="1" smtClean="0">
                              <a:solidFill>
                                <a:schemeClr val="tx2"/>
                              </a:solidFill>
                              <a:latin typeface="Cambria Math"/>
                            </a:rPr>
                          </m:ctrlPr>
                        </m:sSubPr>
                        <m:e>
                          <m:r>
                            <a:rPr lang="tr-TR" sz="2400" i="1">
                              <a:solidFill>
                                <a:schemeClr val="tx2"/>
                              </a:solidFill>
                              <a:latin typeface="Cambria Math" panose="02040503050406030204" pitchFamily="18" charset="0"/>
                            </a:rPr>
                            <m:t>𝑟</m:t>
                          </m:r>
                        </m:e>
                        <m:sub>
                          <m:r>
                            <a:rPr lang="tr-TR" sz="2400" b="0" i="1" smtClean="0">
                              <a:solidFill>
                                <a:schemeClr val="tx2"/>
                              </a:solidFill>
                              <a:latin typeface="Cambria Math" panose="02040503050406030204" pitchFamily="18" charset="0"/>
                            </a:rPr>
                            <m:t>3</m:t>
                          </m:r>
                          <m:r>
                            <a:rPr lang="tr-TR" sz="2400" b="0" i="1" smtClean="0">
                              <a:solidFill>
                                <a:schemeClr val="tx2"/>
                              </a:solidFill>
                              <a:latin typeface="Cambria Math" panose="02040503050406030204" pitchFamily="18" charset="0"/>
                            </a:rPr>
                            <m:t>𝑏</m:t>
                          </m:r>
                        </m:sub>
                      </m:sSub>
                      <m:r>
                        <a:rPr lang="tr-TR" sz="2400" i="1">
                          <a:solidFill>
                            <a:schemeClr val="tx2"/>
                          </a:solidFill>
                          <a:latin typeface="Cambria Math" panose="02040503050406030204" pitchFamily="18" charset="0"/>
                        </a:rPr>
                        <m:t>∗</m:t>
                      </m:r>
                      <m:sSub>
                        <m:sSubPr>
                          <m:ctrlPr>
                            <a:rPr lang="tr-TR" sz="2400" i="1">
                              <a:solidFill>
                                <a:schemeClr val="tx2"/>
                              </a:solidFill>
                              <a:latin typeface="Cambria Math"/>
                            </a:rPr>
                          </m:ctrlPr>
                        </m:sSubPr>
                        <m:e>
                          <m:r>
                            <a:rPr lang="tr-TR" sz="2400" i="1">
                              <a:solidFill>
                                <a:schemeClr val="tx2"/>
                              </a:solidFill>
                              <a:latin typeface="Cambria Math" panose="02040503050406030204" pitchFamily="18" charset="0"/>
                            </a:rPr>
                            <m:t>𝑝</m:t>
                          </m:r>
                        </m:e>
                        <m:sub>
                          <m:r>
                            <a:rPr lang="tr-TR" sz="2400" b="0" i="1" smtClean="0">
                              <a:solidFill>
                                <a:schemeClr val="tx2"/>
                              </a:solidFill>
                              <a:latin typeface="Cambria Math" panose="02040503050406030204" pitchFamily="18" charset="0"/>
                            </a:rPr>
                            <m:t>3</m:t>
                          </m:r>
                        </m:sub>
                      </m:sSub>
                    </m:oMath>
                  </m:oMathPara>
                </a14:m>
                <a:endParaRPr lang="tr-TR" sz="2400" dirty="0">
                  <a:solidFill>
                    <a:schemeClr val="tx2"/>
                  </a:solidFill>
                  <a:latin typeface="Times New Roman" panose="02020603050405020304" pitchFamily="18" charset="0"/>
                  <a:cs typeface="Times New Roman" panose="02020603050405020304" pitchFamily="18" charset="0"/>
                </a:endParaRPr>
              </a:p>
              <a:p>
                <a:pPr marL="0" indent="0">
                  <a:buNone/>
                </a:pPr>
                <a:r>
                  <a:rPr lang="tr-TR" sz="2400" dirty="0" smtClean="0">
                    <a:solidFill>
                      <a:schemeClr val="tx2"/>
                    </a:solidFill>
                    <a:latin typeface="Times New Roman" panose="02020603050405020304" pitchFamily="18" charset="0"/>
                    <a:cs typeface="Times New Roman" panose="02020603050405020304" pitchFamily="18" charset="0"/>
                  </a:rPr>
                  <a:t>	            = (%</a:t>
                </a:r>
                <a:r>
                  <a:rPr lang="tr-TR" sz="2400" dirty="0">
                    <a:solidFill>
                      <a:schemeClr val="tx2"/>
                    </a:solidFill>
                    <a:latin typeface="Times New Roman" panose="02020603050405020304" pitchFamily="18" charset="0"/>
                    <a:cs typeface="Times New Roman" panose="02020603050405020304" pitchFamily="18" charset="0"/>
                  </a:rPr>
                  <a:t>12)*0,25 + %4*0,50 + %20*0,25 = 0,1=%10</a:t>
                </a:r>
              </a:p>
            </p:txBody>
          </p:sp>
        </mc:Choice>
        <mc:Fallback xmlns="">
          <p:sp>
            <p:nvSpPr>
              <p:cNvPr id="13" name="İçerik Yer Tutucusu 2"/>
              <p:cNvSpPr txBox="1">
                <a:spLocks noRot="1" noChangeAspect="1" noMove="1" noResize="1" noEditPoints="1" noAdjustHandles="1" noChangeArrowheads="1" noChangeShapeType="1" noTextEdit="1"/>
              </p:cNvSpPr>
              <p:nvPr/>
            </p:nvSpPr>
            <p:spPr>
              <a:xfrm>
                <a:off x="611558" y="3874210"/>
                <a:ext cx="8233411" cy="1231278"/>
              </a:xfrm>
              <a:prstGeom prst="rect">
                <a:avLst/>
              </a:prstGeom>
              <a:blipFill>
                <a:blip r:embed="rId6"/>
                <a:stretch>
                  <a:fillRect t="-495" b="-42574"/>
                </a:stretch>
              </a:blipFill>
            </p:spPr>
            <p:txBody>
              <a:bodyPr/>
              <a:lstStyle/>
              <a:p>
                <a:r>
                  <a:rPr lang="tr-TR">
                    <a:noFill/>
                  </a:rPr>
                  <a:t> </a:t>
                </a:r>
              </a:p>
            </p:txBody>
          </p:sp>
        </mc:Fallback>
      </mc:AlternateContent>
    </p:spTree>
    <p:extLst>
      <p:ext uri="{BB962C8B-B14F-4D97-AF65-F5344CB8AC3E}">
        <p14:creationId xmlns:p14="http://schemas.microsoft.com/office/powerpoint/2010/main" val="161456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İçerik Yer Tutucusu 2"/>
              <p:cNvSpPr>
                <a:spLocks noGrp="1"/>
              </p:cNvSpPr>
              <p:nvPr>
                <p:ph idx="1"/>
              </p:nvPr>
            </p:nvSpPr>
            <p:spPr>
              <a:xfrm>
                <a:off x="611559" y="908720"/>
                <a:ext cx="8233411" cy="4863160"/>
              </a:xfrm>
            </p:spPr>
            <p:txBody>
              <a:bodyPr>
                <a:noAutofit/>
              </a:bodyPr>
              <a:lstStyle/>
              <a:p>
                <a:pPr marL="781050" algn="just">
                  <a:lnSpc>
                    <a:spcPct val="150000"/>
                  </a:lnSpc>
                  <a:buFont typeface="Wingdings" panose="05000000000000000000" pitchFamily="2" charset="2"/>
                  <a:buChar char="Ø"/>
                  <a:defRPr/>
                </a:pPr>
                <a:r>
                  <a:rPr lang="tr-TR" sz="2000" dirty="0" smtClean="0">
                    <a:solidFill>
                      <a:schemeClr val="accent1">
                        <a:lumMod val="75000"/>
                      </a:schemeClr>
                    </a:solidFill>
                    <a:latin typeface="Times New Roman" panose="02020603050405020304" pitchFamily="18" charset="0"/>
                    <a:cs typeface="Times New Roman" panose="02020603050405020304" pitchFamily="18" charset="0"/>
                  </a:rPr>
                  <a:t>Portföyün </a:t>
                </a:r>
                <a:r>
                  <a:rPr lang="tr-TR" sz="2000" dirty="0" smtClean="0">
                    <a:solidFill>
                      <a:schemeClr val="tx2"/>
                    </a:solidFill>
                    <a:latin typeface="Times New Roman" panose="02020603050405020304" pitchFamily="18" charset="0"/>
                    <a:cs typeface="Times New Roman" panose="02020603050405020304" pitchFamily="18" charset="0"/>
                  </a:rPr>
                  <a:t>beklenen getirisi:</a:t>
                </a:r>
              </a:p>
              <a:p>
                <a:pPr marL="438150" indent="0" algn="just">
                  <a:lnSpc>
                    <a:spcPct val="150000"/>
                  </a:lnSpc>
                  <a:buNone/>
                  <a:defRPr/>
                </a:pPr>
                <a14:m>
                  <m:oMathPara xmlns:m="http://schemas.openxmlformats.org/officeDocument/2006/math">
                    <m:oMathParaPr>
                      <m:jc m:val="left"/>
                    </m:oMathParaPr>
                    <m:oMath xmlns:m="http://schemas.openxmlformats.org/officeDocument/2006/math">
                      <m:acc>
                        <m:accPr>
                          <m:chr m:val="̅"/>
                          <m:ctrlPr>
                            <a:rPr lang="tr-TR" sz="2400" i="1">
                              <a:solidFill>
                                <a:schemeClr val="tx2"/>
                              </a:solidFill>
                              <a:latin typeface="Cambria Math"/>
                            </a:rPr>
                          </m:ctrlPr>
                        </m:accPr>
                        <m:e>
                          <m:r>
                            <a:rPr lang="tr-TR" sz="2400" i="1">
                              <a:solidFill>
                                <a:schemeClr val="tx2"/>
                              </a:solidFill>
                              <a:latin typeface="Cambria Math" panose="02040503050406030204" pitchFamily="18" charset="0"/>
                            </a:rPr>
                            <m:t>𝑅</m:t>
                          </m:r>
                          <m:r>
                            <a:rPr lang="tr-TR" sz="2400" i="1" baseline="-25000">
                              <a:solidFill>
                                <a:schemeClr val="tx2"/>
                              </a:solidFill>
                              <a:latin typeface="Cambria Math" panose="02040503050406030204" pitchFamily="18" charset="0"/>
                            </a:rPr>
                            <m:t>𝑝</m:t>
                          </m:r>
                        </m:e>
                      </m:acc>
                      <m:r>
                        <a:rPr lang="tr-TR" sz="2400" i="1">
                          <a:solidFill>
                            <a:schemeClr val="tx2"/>
                          </a:solidFill>
                          <a:latin typeface="Cambria Math"/>
                        </a:rPr>
                        <m:t>=</m:t>
                      </m:r>
                      <m:nary>
                        <m:naryPr>
                          <m:chr m:val="∑"/>
                          <m:ctrlPr>
                            <a:rPr lang="tr-TR" sz="2400" i="1">
                              <a:solidFill>
                                <a:schemeClr val="tx2"/>
                              </a:solidFill>
                              <a:latin typeface="Cambria Math"/>
                            </a:rPr>
                          </m:ctrlPr>
                        </m:naryPr>
                        <m:sub>
                          <m:r>
                            <a:rPr lang="tr-TR" sz="2400" i="1">
                              <a:solidFill>
                                <a:schemeClr val="tx2"/>
                              </a:solidFill>
                              <a:latin typeface="Cambria Math" panose="02040503050406030204" pitchFamily="18" charset="0"/>
                            </a:rPr>
                            <m:t>𝑖</m:t>
                          </m:r>
                          <m:r>
                            <a:rPr lang="tr-TR" sz="2400" i="1">
                              <a:solidFill>
                                <a:schemeClr val="tx2"/>
                              </a:solidFill>
                              <a:latin typeface="Cambria Math"/>
                            </a:rPr>
                            <m:t>=1</m:t>
                          </m:r>
                        </m:sub>
                        <m:sup>
                          <m:r>
                            <a:rPr lang="tr-TR" sz="2400" i="1">
                              <a:solidFill>
                                <a:schemeClr val="tx2"/>
                              </a:solidFill>
                              <a:latin typeface="Cambria Math"/>
                            </a:rPr>
                            <m:t>𝑛</m:t>
                          </m:r>
                        </m:sup>
                        <m:e>
                          <m:sSub>
                            <m:sSubPr>
                              <m:ctrlPr>
                                <a:rPr lang="tr-TR" sz="2400" i="1">
                                  <a:solidFill>
                                    <a:schemeClr val="tx2"/>
                                  </a:solidFill>
                                  <a:latin typeface="Cambria Math"/>
                                </a:rPr>
                              </m:ctrlPr>
                            </m:sSubPr>
                            <m:e>
                              <m:r>
                                <a:rPr lang="tr-TR" sz="2400" i="1">
                                  <a:solidFill>
                                    <a:schemeClr val="tx2"/>
                                  </a:solidFill>
                                  <a:latin typeface="Cambria Math"/>
                                </a:rPr>
                                <m:t>𝑟</m:t>
                              </m:r>
                            </m:e>
                            <m:sub>
                              <m:r>
                                <a:rPr lang="tr-TR" sz="2400" i="1">
                                  <a:solidFill>
                                    <a:schemeClr val="tx2"/>
                                  </a:solidFill>
                                  <a:latin typeface="Cambria Math" panose="02040503050406030204" pitchFamily="18" charset="0"/>
                                </a:rPr>
                                <m:t>𝑖</m:t>
                              </m:r>
                            </m:sub>
                          </m:sSub>
                          <m:sSub>
                            <m:sSubPr>
                              <m:ctrlPr>
                                <a:rPr lang="tr-TR" sz="2400" i="1">
                                  <a:solidFill>
                                    <a:schemeClr val="tx2"/>
                                  </a:solidFill>
                                  <a:latin typeface="Cambria Math"/>
                                </a:rPr>
                              </m:ctrlPr>
                            </m:sSubPr>
                            <m:e>
                              <m:r>
                                <a:rPr lang="tr-TR" sz="2400" i="1">
                                  <a:solidFill>
                                    <a:schemeClr val="tx2"/>
                                  </a:solidFill>
                                  <a:latin typeface="Cambria Math" panose="02040503050406030204" pitchFamily="18" charset="0"/>
                                </a:rPr>
                                <m:t>𝑤</m:t>
                              </m:r>
                            </m:e>
                            <m:sub>
                              <m:r>
                                <a:rPr lang="tr-TR" sz="2400" i="1">
                                  <a:solidFill>
                                    <a:schemeClr val="tx2"/>
                                  </a:solidFill>
                                  <a:latin typeface="Cambria Math" panose="02040503050406030204" pitchFamily="18" charset="0"/>
                                </a:rPr>
                                <m:t>𝑖</m:t>
                              </m:r>
                            </m:sub>
                          </m:sSub>
                        </m:e>
                      </m:nary>
                    </m:oMath>
                  </m:oMathPara>
                </a14:m>
                <a:endParaRPr lang="tr-TR" sz="2400" dirty="0" smtClean="0">
                  <a:solidFill>
                    <a:schemeClr val="tx2"/>
                  </a:solidFill>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endParaRPr lang="tr-TR" sz="1800" dirty="0">
                  <a:solidFill>
                    <a:schemeClr val="tx2"/>
                  </a:solidFill>
                  <a:latin typeface="Times New Roman" panose="02020603050405020304" pitchFamily="18" charset="0"/>
                  <a:cs typeface="Times New Roman" panose="02020603050405020304" pitchFamily="18" charset="0"/>
                </a:endParaRPr>
              </a:p>
              <a:p>
                <a:pPr marL="438150" indent="0" algn="just">
                  <a:lnSpc>
                    <a:spcPct val="150000"/>
                  </a:lnSpc>
                  <a:buNone/>
                  <a:defRPr/>
                </a:pPr>
                <a:endParaRPr lang="tr-TR" sz="1800" dirty="0" smtClean="0">
                  <a:solidFill>
                    <a:schemeClr val="tx2"/>
                  </a:solidFill>
                  <a:latin typeface="Times New Roman" panose="02020603050405020304" pitchFamily="18" charset="0"/>
                  <a:cs typeface="Times New Roman" panose="02020603050405020304" pitchFamily="18" charset="0"/>
                </a:endParaRPr>
              </a:p>
              <a:p>
                <a:pPr marL="438150" indent="0" algn="just">
                  <a:lnSpc>
                    <a:spcPct val="150000"/>
                  </a:lnSpc>
                  <a:buNone/>
                  <a:defRPr/>
                </a:pPr>
                <a:endParaRPr lang="tr-TR" sz="1800" dirty="0">
                  <a:solidFill>
                    <a:schemeClr val="tx2"/>
                  </a:solidFill>
                  <a:latin typeface="Times New Roman" panose="02020603050405020304" pitchFamily="18" charset="0"/>
                  <a:cs typeface="Times New Roman" panose="02020603050405020304" pitchFamily="18" charset="0"/>
                </a:endParaRPr>
              </a:p>
              <a:p>
                <a:pPr marL="438150" indent="0" algn="just">
                  <a:lnSpc>
                    <a:spcPct val="150000"/>
                  </a:lnSpc>
                  <a:buNone/>
                  <a:defRPr/>
                </a:pPr>
                <a:endParaRPr lang="tr-TR" sz="1800" dirty="0" smtClean="0">
                  <a:solidFill>
                    <a:schemeClr val="tx2"/>
                  </a:solidFill>
                  <a:latin typeface="Times New Roman" panose="02020603050405020304" pitchFamily="18" charset="0"/>
                  <a:cs typeface="Times New Roman" panose="02020603050405020304" pitchFamily="18" charset="0"/>
                </a:endParaRPr>
              </a:p>
              <a:p>
                <a:pPr marL="438150" indent="0" algn="just">
                  <a:lnSpc>
                    <a:spcPct val="150000"/>
                  </a:lnSpc>
                  <a:buNone/>
                  <a:defRPr/>
                </a:pPr>
                <a:endParaRPr lang="tr-TR" sz="1800" dirty="0" smtClean="0">
                  <a:solidFill>
                    <a:schemeClr val="tx2"/>
                  </a:solidFill>
                  <a:latin typeface="Times New Roman" panose="02020603050405020304" pitchFamily="18" charset="0"/>
                  <a:cs typeface="Times New Roman" panose="02020603050405020304" pitchFamily="18" charset="0"/>
                </a:endParaRPr>
              </a:p>
            </p:txBody>
          </p:sp>
        </mc:Choice>
        <mc:Fallback xmlns="">
          <p:sp>
            <p:nvSpPr>
              <p:cNvPr id="8" name="İçerik Yer Tutucusu 2"/>
              <p:cNvSpPr>
                <a:spLocks noGrp="1" noRot="1" noChangeAspect="1" noMove="1" noResize="1" noEditPoints="1" noAdjustHandles="1" noChangeArrowheads="1" noChangeShapeType="1" noTextEdit="1"/>
              </p:cNvSpPr>
              <p:nvPr>
                <p:ph idx="1"/>
              </p:nvPr>
            </p:nvSpPr>
            <p:spPr>
              <a:xfrm>
                <a:off x="611559" y="908720"/>
                <a:ext cx="8233411" cy="4863160"/>
              </a:xfrm>
              <a:blipFill>
                <a:blip r:embed="rId3"/>
                <a:stretch>
                  <a:fillRect/>
                </a:stretch>
              </a:blipFill>
            </p:spPr>
            <p:txBody>
              <a:bodyPr/>
              <a:lstStyle/>
              <a:p>
                <a:r>
                  <a:rPr lang="tr-TR">
                    <a:noFill/>
                  </a:rPr>
                  <a:t> </a:t>
                </a:r>
              </a:p>
            </p:txBody>
          </p:sp>
        </mc:Fallback>
      </mc:AlternateContent>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Getirisi: Örnek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İçerik Yer Tutucusu 2"/>
              <p:cNvSpPr txBox="1">
                <a:spLocks/>
              </p:cNvSpPr>
              <p:nvPr/>
            </p:nvSpPr>
            <p:spPr>
              <a:xfrm>
                <a:off x="584992" y="3240424"/>
                <a:ext cx="5254259" cy="861646"/>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acc>
                        <m:accPr>
                          <m:chr m:val="̅"/>
                          <m:ctrlPr>
                            <a:rPr lang="tr-TR" sz="2400" i="1" smtClean="0">
                              <a:solidFill>
                                <a:schemeClr val="tx2"/>
                              </a:solidFill>
                              <a:latin typeface="Cambria Math"/>
                            </a:rPr>
                          </m:ctrlPr>
                        </m:accPr>
                        <m:e>
                          <m:r>
                            <a:rPr lang="tr-TR" sz="2400" b="0" i="1" smtClean="0">
                              <a:solidFill>
                                <a:schemeClr val="tx2"/>
                              </a:solidFill>
                              <a:latin typeface="Cambria Math" panose="02040503050406030204" pitchFamily="18" charset="0"/>
                            </a:rPr>
                            <m:t>𝑅</m:t>
                          </m:r>
                          <m:r>
                            <a:rPr lang="tr-TR" sz="2400" b="0" i="1" baseline="-25000" smtClean="0">
                              <a:solidFill>
                                <a:schemeClr val="tx2"/>
                              </a:solidFill>
                              <a:latin typeface="Cambria Math" panose="02040503050406030204" pitchFamily="18" charset="0"/>
                            </a:rPr>
                            <m:t>𝑝</m:t>
                          </m:r>
                        </m:e>
                      </m:acc>
                      <m:r>
                        <a:rPr lang="tr-TR" sz="2400" i="1">
                          <a:solidFill>
                            <a:schemeClr val="tx2"/>
                          </a:solidFill>
                          <a:latin typeface="Cambria Math"/>
                        </a:rPr>
                        <m:t>=</m:t>
                      </m:r>
                      <m:nary>
                        <m:naryPr>
                          <m:chr m:val="∑"/>
                          <m:ctrlPr>
                            <a:rPr lang="tr-TR" sz="2400" i="1">
                              <a:solidFill>
                                <a:schemeClr val="tx2"/>
                              </a:solidFill>
                              <a:latin typeface="Cambria Math"/>
                            </a:rPr>
                          </m:ctrlPr>
                        </m:naryPr>
                        <m:sub>
                          <m:r>
                            <a:rPr lang="tr-TR" sz="2400" b="0" i="1" smtClean="0">
                              <a:solidFill>
                                <a:schemeClr val="tx2"/>
                              </a:solidFill>
                              <a:latin typeface="Cambria Math" panose="02040503050406030204" pitchFamily="18" charset="0"/>
                            </a:rPr>
                            <m:t>𝑖</m:t>
                          </m:r>
                          <m:r>
                            <a:rPr lang="tr-TR" sz="2400" i="1">
                              <a:solidFill>
                                <a:schemeClr val="tx2"/>
                              </a:solidFill>
                              <a:latin typeface="Cambria Math"/>
                            </a:rPr>
                            <m:t>=1</m:t>
                          </m:r>
                        </m:sub>
                        <m:sup>
                          <m:r>
                            <a:rPr lang="tr-TR" sz="2400" b="0" i="1" smtClean="0">
                              <a:solidFill>
                                <a:schemeClr val="tx2"/>
                              </a:solidFill>
                              <a:latin typeface="Cambria Math" panose="02040503050406030204" pitchFamily="18" charset="0"/>
                            </a:rPr>
                            <m:t>2</m:t>
                          </m:r>
                        </m:sup>
                        <m:e>
                          <m:sSub>
                            <m:sSubPr>
                              <m:ctrlPr>
                                <a:rPr lang="tr-TR" sz="2400" i="1">
                                  <a:solidFill>
                                    <a:schemeClr val="tx2"/>
                                  </a:solidFill>
                                  <a:latin typeface="Cambria Math"/>
                                </a:rPr>
                              </m:ctrlPr>
                            </m:sSubPr>
                            <m:e>
                              <m:r>
                                <a:rPr lang="tr-TR" sz="2400" i="1">
                                  <a:solidFill>
                                    <a:schemeClr val="tx2"/>
                                  </a:solidFill>
                                  <a:latin typeface="Cambria Math"/>
                                </a:rPr>
                                <m:t>𝑟</m:t>
                              </m:r>
                            </m:e>
                            <m:sub>
                              <m:r>
                                <a:rPr lang="tr-TR" sz="2400" b="0" i="1" smtClean="0">
                                  <a:solidFill>
                                    <a:schemeClr val="tx2"/>
                                  </a:solidFill>
                                  <a:latin typeface="Cambria Math" panose="02040503050406030204" pitchFamily="18" charset="0"/>
                                </a:rPr>
                                <m:t>𝑖</m:t>
                              </m:r>
                            </m:sub>
                          </m:sSub>
                          <m:sSub>
                            <m:sSubPr>
                              <m:ctrlPr>
                                <a:rPr lang="tr-TR" sz="2400" i="1">
                                  <a:solidFill>
                                    <a:schemeClr val="tx2"/>
                                  </a:solidFill>
                                  <a:latin typeface="Cambria Math"/>
                                </a:rPr>
                              </m:ctrlPr>
                            </m:sSubPr>
                            <m:e>
                              <m:r>
                                <a:rPr lang="tr-TR" sz="2400" b="0" i="1" smtClean="0">
                                  <a:solidFill>
                                    <a:schemeClr val="tx2"/>
                                  </a:solidFill>
                                  <a:latin typeface="Cambria Math" panose="02040503050406030204" pitchFamily="18" charset="0"/>
                                </a:rPr>
                                <m:t>𝑤</m:t>
                              </m:r>
                            </m:e>
                            <m:sub>
                              <m:r>
                                <a:rPr lang="tr-TR" sz="2400" b="0" i="1" smtClean="0">
                                  <a:solidFill>
                                    <a:schemeClr val="tx2"/>
                                  </a:solidFill>
                                  <a:latin typeface="Cambria Math" panose="02040503050406030204" pitchFamily="18" charset="0"/>
                                </a:rPr>
                                <m:t>𝑖</m:t>
                              </m:r>
                            </m:sub>
                          </m:sSub>
                        </m:e>
                      </m:nary>
                      <m:r>
                        <a:rPr lang="tr-TR" sz="2400" i="1" smtClean="0">
                          <a:solidFill>
                            <a:schemeClr val="tx2"/>
                          </a:solidFill>
                          <a:latin typeface="Cambria Math" panose="02040503050406030204" pitchFamily="18" charset="0"/>
                        </a:rPr>
                        <m:t>=</m:t>
                      </m:r>
                      <m:sSub>
                        <m:sSubPr>
                          <m:ctrlPr>
                            <a:rPr lang="tr-TR" sz="2400" i="1" smtClean="0">
                              <a:solidFill>
                                <a:schemeClr val="tx2"/>
                              </a:solidFill>
                              <a:latin typeface="Cambria Math"/>
                            </a:rPr>
                          </m:ctrlPr>
                        </m:sSubPr>
                        <m:e>
                          <m:r>
                            <a:rPr lang="tr-TR" sz="2400" b="0" i="1" smtClean="0">
                              <a:solidFill>
                                <a:schemeClr val="tx2"/>
                              </a:solidFill>
                              <a:latin typeface="Cambria Math" panose="02040503050406030204" pitchFamily="18" charset="0"/>
                            </a:rPr>
                            <m:t>𝑟</m:t>
                          </m:r>
                        </m:e>
                        <m:sub>
                          <m:r>
                            <a:rPr lang="tr-TR" sz="2400" b="0" i="1" smtClean="0">
                              <a:solidFill>
                                <a:schemeClr val="tx2"/>
                              </a:solidFill>
                              <a:latin typeface="Cambria Math" panose="02040503050406030204" pitchFamily="18" charset="0"/>
                            </a:rPr>
                            <m:t>𝑎</m:t>
                          </m:r>
                        </m:sub>
                      </m:sSub>
                      <m:r>
                        <a:rPr lang="tr-TR" sz="2400" b="0" i="1" smtClean="0">
                          <a:solidFill>
                            <a:schemeClr val="tx2"/>
                          </a:solidFill>
                          <a:latin typeface="Cambria Math" panose="02040503050406030204" pitchFamily="18" charset="0"/>
                        </a:rPr>
                        <m:t>∗</m:t>
                      </m:r>
                      <m:sSub>
                        <m:sSubPr>
                          <m:ctrlPr>
                            <a:rPr lang="tr-TR" sz="2400" b="0" i="1" smtClean="0">
                              <a:solidFill>
                                <a:schemeClr val="tx2"/>
                              </a:solidFill>
                              <a:latin typeface="Cambria Math"/>
                            </a:rPr>
                          </m:ctrlPr>
                        </m:sSubPr>
                        <m:e>
                          <m:r>
                            <a:rPr lang="tr-TR" sz="2400" b="0" i="1" smtClean="0">
                              <a:solidFill>
                                <a:schemeClr val="tx2"/>
                              </a:solidFill>
                              <a:latin typeface="Cambria Math" panose="02040503050406030204" pitchFamily="18" charset="0"/>
                            </a:rPr>
                            <m:t>𝑤</m:t>
                          </m:r>
                        </m:e>
                        <m:sub>
                          <m:r>
                            <a:rPr lang="tr-TR" sz="2400" b="0" i="1" smtClean="0">
                              <a:solidFill>
                                <a:schemeClr val="tx2"/>
                              </a:solidFill>
                              <a:latin typeface="Cambria Math" panose="02040503050406030204" pitchFamily="18" charset="0"/>
                            </a:rPr>
                            <m:t>𝑎</m:t>
                          </m:r>
                        </m:sub>
                      </m:sSub>
                      <m:r>
                        <a:rPr lang="tr-TR" sz="2400" b="0" i="1" smtClean="0">
                          <a:solidFill>
                            <a:schemeClr val="tx2"/>
                          </a:solidFill>
                          <a:latin typeface="Cambria Math" panose="02040503050406030204" pitchFamily="18" charset="0"/>
                        </a:rPr>
                        <m:t>+</m:t>
                      </m:r>
                      <m:sSub>
                        <m:sSubPr>
                          <m:ctrlPr>
                            <a:rPr lang="tr-TR" sz="2400" i="1">
                              <a:solidFill>
                                <a:schemeClr val="tx2"/>
                              </a:solidFill>
                              <a:latin typeface="Cambria Math"/>
                            </a:rPr>
                          </m:ctrlPr>
                        </m:sSubPr>
                        <m:e>
                          <m:r>
                            <a:rPr lang="tr-TR" sz="2400" i="1">
                              <a:solidFill>
                                <a:schemeClr val="tx2"/>
                              </a:solidFill>
                              <a:latin typeface="Cambria Math" panose="02040503050406030204" pitchFamily="18" charset="0"/>
                            </a:rPr>
                            <m:t>𝑟</m:t>
                          </m:r>
                        </m:e>
                        <m:sub>
                          <m:r>
                            <a:rPr lang="tr-TR" sz="2400" b="0" i="1" smtClean="0">
                              <a:solidFill>
                                <a:schemeClr val="tx2"/>
                              </a:solidFill>
                              <a:latin typeface="Cambria Math" panose="02040503050406030204" pitchFamily="18" charset="0"/>
                            </a:rPr>
                            <m:t>𝑏</m:t>
                          </m:r>
                        </m:sub>
                      </m:sSub>
                      <m:r>
                        <a:rPr lang="tr-TR" sz="2400" i="1">
                          <a:solidFill>
                            <a:schemeClr val="tx2"/>
                          </a:solidFill>
                          <a:latin typeface="Cambria Math" panose="02040503050406030204" pitchFamily="18" charset="0"/>
                        </a:rPr>
                        <m:t>∗</m:t>
                      </m:r>
                      <m:sSub>
                        <m:sSubPr>
                          <m:ctrlPr>
                            <a:rPr lang="tr-TR" sz="2400" i="1" smtClean="0">
                              <a:solidFill>
                                <a:schemeClr val="tx2"/>
                              </a:solidFill>
                              <a:latin typeface="Cambria Math"/>
                            </a:rPr>
                          </m:ctrlPr>
                        </m:sSubPr>
                        <m:e>
                          <m:r>
                            <a:rPr lang="tr-TR" sz="2400" b="0" i="1" smtClean="0">
                              <a:solidFill>
                                <a:schemeClr val="tx2"/>
                              </a:solidFill>
                              <a:latin typeface="Cambria Math" panose="02040503050406030204" pitchFamily="18" charset="0"/>
                            </a:rPr>
                            <m:t>𝑤</m:t>
                          </m:r>
                        </m:e>
                        <m:sub>
                          <m:r>
                            <a:rPr lang="tr-TR" sz="2400" b="0" i="1" smtClean="0">
                              <a:solidFill>
                                <a:schemeClr val="tx2"/>
                              </a:solidFill>
                              <a:latin typeface="Cambria Math" panose="02040503050406030204" pitchFamily="18" charset="0"/>
                            </a:rPr>
                            <m:t>𝑏</m:t>
                          </m:r>
                        </m:sub>
                      </m:sSub>
                    </m:oMath>
                  </m:oMathPara>
                </a14:m>
                <a:endParaRPr lang="tr-TR" sz="2400" dirty="0">
                  <a:solidFill>
                    <a:schemeClr val="tx2"/>
                  </a:solidFill>
                  <a:latin typeface="Times New Roman" panose="02020603050405020304" pitchFamily="18" charset="0"/>
                  <a:cs typeface="Times New Roman" panose="02020603050405020304" pitchFamily="18" charset="0"/>
                </a:endParaRPr>
              </a:p>
            </p:txBody>
          </p:sp>
        </mc:Choice>
        <mc:Fallback xmlns="">
          <p:sp>
            <p:nvSpPr>
              <p:cNvPr id="11" name="İçerik Yer Tutucusu 2"/>
              <p:cNvSpPr txBox="1">
                <a:spLocks noRot="1" noChangeAspect="1" noMove="1" noResize="1" noEditPoints="1" noAdjustHandles="1" noChangeArrowheads="1" noChangeShapeType="1" noTextEdit="1"/>
              </p:cNvSpPr>
              <p:nvPr/>
            </p:nvSpPr>
            <p:spPr>
              <a:xfrm>
                <a:off x="584992" y="3240424"/>
                <a:ext cx="5254259" cy="861646"/>
              </a:xfrm>
              <a:prstGeom prst="rect">
                <a:avLst/>
              </a:prstGeom>
              <a:blipFill>
                <a:blip r:embed="rId6"/>
                <a:stretch>
                  <a:fillRect b="-1560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İçerik Yer Tutucusu 2"/>
              <p:cNvSpPr txBox="1">
                <a:spLocks/>
              </p:cNvSpPr>
              <p:nvPr/>
            </p:nvSpPr>
            <p:spPr>
              <a:xfrm>
                <a:off x="854676" y="4579967"/>
                <a:ext cx="4896543" cy="861646"/>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acc>
                        <m:accPr>
                          <m:chr m:val="̅"/>
                          <m:ctrlPr>
                            <a:rPr lang="tr-TR" sz="2400" i="1" smtClean="0">
                              <a:solidFill>
                                <a:schemeClr val="tx2"/>
                              </a:solidFill>
                              <a:latin typeface="Cambria Math"/>
                            </a:rPr>
                          </m:ctrlPr>
                        </m:accPr>
                        <m:e>
                          <m:r>
                            <a:rPr lang="tr-TR" sz="2400" b="0" i="1" smtClean="0">
                              <a:solidFill>
                                <a:schemeClr val="tx2"/>
                              </a:solidFill>
                              <a:latin typeface="Cambria Math" panose="02040503050406030204" pitchFamily="18" charset="0"/>
                            </a:rPr>
                            <m:t>𝑅</m:t>
                          </m:r>
                          <m:r>
                            <a:rPr lang="tr-TR" sz="2400" b="0" i="1" baseline="-25000" smtClean="0">
                              <a:solidFill>
                                <a:schemeClr val="tx2"/>
                              </a:solidFill>
                              <a:latin typeface="Cambria Math" panose="02040503050406030204" pitchFamily="18" charset="0"/>
                            </a:rPr>
                            <m:t>𝑝</m:t>
                          </m:r>
                        </m:e>
                      </m:acc>
                      <m:r>
                        <a:rPr lang="tr-TR" sz="2400" i="1" smtClean="0">
                          <a:solidFill>
                            <a:schemeClr val="tx2"/>
                          </a:solidFill>
                          <a:latin typeface="Cambria Math"/>
                        </a:rPr>
                        <m:t>=</m:t>
                      </m:r>
                      <m:r>
                        <a:rPr lang="tr-TR" sz="2400" b="0" i="1" smtClean="0">
                          <a:solidFill>
                            <a:schemeClr val="tx2"/>
                          </a:solidFill>
                          <a:latin typeface="Cambria Math" panose="02040503050406030204" pitchFamily="18" charset="0"/>
                        </a:rPr>
                        <m:t>%15∗0,6+%10</m:t>
                      </m:r>
                      <m:r>
                        <a:rPr lang="tr-TR" sz="2400" i="1">
                          <a:solidFill>
                            <a:schemeClr val="tx2"/>
                          </a:solidFill>
                          <a:latin typeface="Cambria Math" panose="02040503050406030204" pitchFamily="18" charset="0"/>
                        </a:rPr>
                        <m:t>∗</m:t>
                      </m:r>
                      <m:r>
                        <a:rPr lang="tr-TR" sz="2400" b="0" i="1" smtClean="0">
                          <a:solidFill>
                            <a:schemeClr val="tx2"/>
                          </a:solidFill>
                          <a:latin typeface="Cambria Math" panose="02040503050406030204" pitchFamily="18" charset="0"/>
                        </a:rPr>
                        <m:t>0,4=%13</m:t>
                      </m:r>
                    </m:oMath>
                  </m:oMathPara>
                </a14:m>
                <a:endParaRPr lang="tr-TR" sz="2400" dirty="0">
                  <a:solidFill>
                    <a:schemeClr val="tx2"/>
                  </a:solidFill>
                  <a:latin typeface="Times New Roman" panose="02020603050405020304" pitchFamily="18" charset="0"/>
                  <a:cs typeface="Times New Roman" panose="02020603050405020304" pitchFamily="18" charset="0"/>
                </a:endParaRPr>
              </a:p>
            </p:txBody>
          </p:sp>
        </mc:Choice>
        <mc:Fallback xmlns="">
          <p:sp>
            <p:nvSpPr>
              <p:cNvPr id="14" name="İçerik Yer Tutucusu 2"/>
              <p:cNvSpPr txBox="1">
                <a:spLocks noRot="1" noChangeAspect="1" noMove="1" noResize="1" noEditPoints="1" noAdjustHandles="1" noChangeArrowheads="1" noChangeShapeType="1" noTextEdit="1"/>
              </p:cNvSpPr>
              <p:nvPr/>
            </p:nvSpPr>
            <p:spPr>
              <a:xfrm>
                <a:off x="854676" y="4579967"/>
                <a:ext cx="4896543" cy="861646"/>
              </a:xfrm>
              <a:prstGeom prst="rect">
                <a:avLst/>
              </a:prstGeom>
              <a:blipFill>
                <a:blip r:embed="rId7"/>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45623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Riski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7" name="İçerik Yer Tutucusu 6"/>
          <p:cNvGraphicFramePr>
            <a:graphicFrameLocks noGrp="1" noChangeAspect="1"/>
          </p:cNvGraphicFramePr>
          <p:nvPr>
            <p:ph idx="1"/>
            <p:extLst>
              <p:ext uri="{D42A27DB-BD31-4B8C-83A1-F6EECF244321}">
                <p14:modId xmlns:p14="http://schemas.microsoft.com/office/powerpoint/2010/main" val="23472389"/>
              </p:ext>
            </p:extLst>
          </p:nvPr>
        </p:nvGraphicFramePr>
        <p:xfrm>
          <a:off x="1259632" y="1036748"/>
          <a:ext cx="6480720" cy="3112332"/>
        </p:xfrm>
        <a:graphic>
          <a:graphicData uri="http://schemas.openxmlformats.org/presentationml/2006/ole">
            <mc:AlternateContent xmlns:mc="http://schemas.openxmlformats.org/markup-compatibility/2006">
              <mc:Choice xmlns:v="urn:schemas-microsoft-com:vml" Requires="v">
                <p:oleObj spid="_x0000_s1042" name="Denklem" r:id="rId4" imgW="3632040" imgH="1549080" progId="Equation.3">
                  <p:embed/>
                </p:oleObj>
              </mc:Choice>
              <mc:Fallback>
                <p:oleObj name="Denklem" r:id="rId4" imgW="3632040" imgH="1549080" progId="Equation.3">
                  <p:embed/>
                  <p:pic>
                    <p:nvPicPr>
                      <p:cNvPr id="0" name=""/>
                      <p:cNvPicPr/>
                      <p:nvPr/>
                    </p:nvPicPr>
                    <p:blipFill>
                      <a:blip r:embed="rId5"/>
                      <a:stretch>
                        <a:fillRect/>
                      </a:stretch>
                    </p:blipFill>
                    <p:spPr>
                      <a:xfrm>
                        <a:off x="1259632" y="1036748"/>
                        <a:ext cx="6480720" cy="3112332"/>
                      </a:xfrm>
                      <a:prstGeom prst="rect">
                        <a:avLst/>
                      </a:prstGeom>
                    </p:spPr>
                  </p:pic>
                </p:oleObj>
              </mc:Fallback>
            </mc:AlternateContent>
          </a:graphicData>
        </a:graphic>
      </p:graphicFrame>
      <p:graphicFrame>
        <p:nvGraphicFramePr>
          <p:cNvPr id="10" name="Nesne 9"/>
          <p:cNvGraphicFramePr>
            <a:graphicFrameLocks noChangeAspect="1"/>
          </p:cNvGraphicFramePr>
          <p:nvPr>
            <p:extLst>
              <p:ext uri="{D42A27DB-BD31-4B8C-83A1-F6EECF244321}">
                <p14:modId xmlns:p14="http://schemas.microsoft.com/office/powerpoint/2010/main" val="4116474355"/>
              </p:ext>
            </p:extLst>
          </p:nvPr>
        </p:nvGraphicFramePr>
        <p:xfrm>
          <a:off x="850325" y="4377902"/>
          <a:ext cx="6890027" cy="1165156"/>
        </p:xfrm>
        <a:graphic>
          <a:graphicData uri="http://schemas.openxmlformats.org/presentationml/2006/ole">
            <mc:AlternateContent xmlns:mc="http://schemas.openxmlformats.org/markup-compatibility/2006">
              <mc:Choice xmlns:v="urn:schemas-microsoft-com:vml" Requires="v">
                <p:oleObj spid="_x0000_s1043" name="Denklem" r:id="rId6" imgW="2552400" imgH="431640" progId="Equation.3">
                  <p:embed/>
                </p:oleObj>
              </mc:Choice>
              <mc:Fallback>
                <p:oleObj name="Denklem" r:id="rId6" imgW="2552400" imgH="431640" progId="Equation.3">
                  <p:embed/>
                  <p:pic>
                    <p:nvPicPr>
                      <p:cNvPr id="0" name=""/>
                      <p:cNvPicPr/>
                      <p:nvPr/>
                    </p:nvPicPr>
                    <p:blipFill>
                      <a:blip r:embed="rId7"/>
                      <a:stretch>
                        <a:fillRect/>
                      </a:stretch>
                    </p:blipFill>
                    <p:spPr>
                      <a:xfrm>
                        <a:off x="850325" y="4377902"/>
                        <a:ext cx="6890027" cy="1165156"/>
                      </a:xfrm>
                      <a:prstGeom prst="rect">
                        <a:avLst/>
                      </a:prstGeom>
                    </p:spPr>
                  </p:pic>
                </p:oleObj>
              </mc:Fallback>
            </mc:AlternateContent>
          </a:graphicData>
        </a:graphic>
      </p:graphicFrame>
    </p:spTree>
    <p:extLst>
      <p:ext uri="{BB962C8B-B14F-4D97-AF65-F5344CB8AC3E}">
        <p14:creationId xmlns:p14="http://schemas.microsoft.com/office/powerpoint/2010/main" val="3805150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Riski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10" name="Nesne 9"/>
          <p:cNvGraphicFramePr>
            <a:graphicFrameLocks noChangeAspect="1"/>
          </p:cNvGraphicFramePr>
          <p:nvPr>
            <p:extLst>
              <p:ext uri="{D42A27DB-BD31-4B8C-83A1-F6EECF244321}">
                <p14:modId xmlns:p14="http://schemas.microsoft.com/office/powerpoint/2010/main" val="1831484694"/>
              </p:ext>
            </p:extLst>
          </p:nvPr>
        </p:nvGraphicFramePr>
        <p:xfrm>
          <a:off x="1148701" y="908720"/>
          <a:ext cx="6890027" cy="1165156"/>
        </p:xfrm>
        <a:graphic>
          <a:graphicData uri="http://schemas.openxmlformats.org/presentationml/2006/ole">
            <mc:AlternateContent xmlns:mc="http://schemas.openxmlformats.org/markup-compatibility/2006">
              <mc:Choice xmlns:v="urn:schemas-microsoft-com:vml" Requires="v">
                <p:oleObj spid="_x0000_s2082" name="Denklem" r:id="rId4" imgW="2552400" imgH="431640" progId="Equation.3">
                  <p:embed/>
                </p:oleObj>
              </mc:Choice>
              <mc:Fallback>
                <p:oleObj name="Denklem" r:id="rId4" imgW="2552400" imgH="431640" progId="Equation.3">
                  <p:embed/>
                  <p:pic>
                    <p:nvPicPr>
                      <p:cNvPr id="0" name=""/>
                      <p:cNvPicPr/>
                      <p:nvPr/>
                    </p:nvPicPr>
                    <p:blipFill>
                      <a:blip r:embed="rId5"/>
                      <a:stretch>
                        <a:fillRect/>
                      </a:stretch>
                    </p:blipFill>
                    <p:spPr>
                      <a:xfrm>
                        <a:off x="1148701" y="908720"/>
                        <a:ext cx="6890027" cy="1165156"/>
                      </a:xfrm>
                      <a:prstGeom prst="rect">
                        <a:avLst/>
                      </a:prstGeom>
                    </p:spPr>
                  </p:pic>
                </p:oleObj>
              </mc:Fallback>
            </mc:AlternateContent>
          </a:graphicData>
        </a:graphic>
      </p:graphicFrame>
      <p:graphicFrame>
        <p:nvGraphicFramePr>
          <p:cNvPr id="11" name="Nesne 10"/>
          <p:cNvGraphicFramePr>
            <a:graphicFrameLocks noChangeAspect="1"/>
          </p:cNvGraphicFramePr>
          <p:nvPr>
            <p:extLst>
              <p:ext uri="{D42A27DB-BD31-4B8C-83A1-F6EECF244321}">
                <p14:modId xmlns:p14="http://schemas.microsoft.com/office/powerpoint/2010/main" val="70945868"/>
              </p:ext>
            </p:extLst>
          </p:nvPr>
        </p:nvGraphicFramePr>
        <p:xfrm>
          <a:off x="1365085" y="2187974"/>
          <a:ext cx="5166828" cy="1221984"/>
        </p:xfrm>
        <a:graphic>
          <a:graphicData uri="http://schemas.openxmlformats.org/presentationml/2006/ole">
            <mc:AlternateContent xmlns:mc="http://schemas.openxmlformats.org/markup-compatibility/2006">
              <mc:Choice xmlns:v="urn:schemas-microsoft-com:vml" Requires="v">
                <p:oleObj spid="_x0000_s2083" name="Denklem" r:id="rId6" imgW="1054080" imgH="660240" progId="Equation.3">
                  <p:embed/>
                </p:oleObj>
              </mc:Choice>
              <mc:Fallback>
                <p:oleObj name="Denklem" r:id="rId6" imgW="1054080" imgH="660240" progId="Equation.3">
                  <p:embed/>
                  <p:pic>
                    <p:nvPicPr>
                      <p:cNvPr id="0" name=""/>
                      <p:cNvPicPr/>
                      <p:nvPr/>
                    </p:nvPicPr>
                    <p:blipFill>
                      <a:blip r:embed="rId7"/>
                      <a:stretch>
                        <a:fillRect/>
                      </a:stretch>
                    </p:blipFill>
                    <p:spPr>
                      <a:xfrm>
                        <a:off x="1365085" y="2187974"/>
                        <a:ext cx="5166828" cy="1221984"/>
                      </a:xfrm>
                      <a:prstGeom prst="rect">
                        <a:avLst/>
                      </a:prstGeom>
                    </p:spPr>
                  </p:pic>
                </p:oleObj>
              </mc:Fallback>
            </mc:AlternateContent>
          </a:graphicData>
        </a:graphic>
      </p:graphicFrame>
      <p:graphicFrame>
        <p:nvGraphicFramePr>
          <p:cNvPr id="13" name="Nesne 12"/>
          <p:cNvGraphicFramePr>
            <a:graphicFrameLocks noChangeAspect="1"/>
          </p:cNvGraphicFramePr>
          <p:nvPr>
            <p:extLst>
              <p:ext uri="{D42A27DB-BD31-4B8C-83A1-F6EECF244321}">
                <p14:modId xmlns:p14="http://schemas.microsoft.com/office/powerpoint/2010/main" val="1779034072"/>
              </p:ext>
            </p:extLst>
          </p:nvPr>
        </p:nvGraphicFramePr>
        <p:xfrm>
          <a:off x="397242" y="3409958"/>
          <a:ext cx="8315890" cy="883138"/>
        </p:xfrm>
        <a:graphic>
          <a:graphicData uri="http://schemas.openxmlformats.org/presentationml/2006/ole">
            <mc:AlternateContent xmlns:mc="http://schemas.openxmlformats.org/markup-compatibility/2006">
              <mc:Choice xmlns:v="urn:schemas-microsoft-com:vml" Requires="v">
                <p:oleObj spid="_x0000_s2084" name="Denklem" r:id="rId8" imgW="2222280" imgH="253800" progId="Equation.3">
                  <p:embed/>
                </p:oleObj>
              </mc:Choice>
              <mc:Fallback>
                <p:oleObj name="Denklem" r:id="rId8" imgW="2222280" imgH="253800" progId="Equation.3">
                  <p:embed/>
                  <p:pic>
                    <p:nvPicPr>
                      <p:cNvPr id="0" name=""/>
                      <p:cNvPicPr/>
                      <p:nvPr/>
                    </p:nvPicPr>
                    <p:blipFill>
                      <a:blip r:embed="rId9"/>
                      <a:stretch>
                        <a:fillRect/>
                      </a:stretch>
                    </p:blipFill>
                    <p:spPr>
                      <a:xfrm>
                        <a:off x="397242" y="3409958"/>
                        <a:ext cx="8315890" cy="883138"/>
                      </a:xfrm>
                      <a:prstGeom prst="rect">
                        <a:avLst/>
                      </a:prstGeom>
                    </p:spPr>
                  </p:pic>
                </p:oleObj>
              </mc:Fallback>
            </mc:AlternateContent>
          </a:graphicData>
        </a:graphic>
      </p:graphicFrame>
      <p:graphicFrame>
        <p:nvGraphicFramePr>
          <p:cNvPr id="14" name="Nesne 13"/>
          <p:cNvGraphicFramePr>
            <a:graphicFrameLocks noChangeAspect="1"/>
          </p:cNvGraphicFramePr>
          <p:nvPr>
            <p:extLst>
              <p:ext uri="{D42A27DB-BD31-4B8C-83A1-F6EECF244321}">
                <p14:modId xmlns:p14="http://schemas.microsoft.com/office/powerpoint/2010/main" val="2883249493"/>
              </p:ext>
            </p:extLst>
          </p:nvPr>
        </p:nvGraphicFramePr>
        <p:xfrm>
          <a:off x="1365085" y="4451293"/>
          <a:ext cx="6541838" cy="1063787"/>
        </p:xfrm>
        <a:graphic>
          <a:graphicData uri="http://schemas.openxmlformats.org/presentationml/2006/ole">
            <mc:AlternateContent xmlns:mc="http://schemas.openxmlformats.org/markup-compatibility/2006">
              <mc:Choice xmlns:v="urn:schemas-microsoft-com:vml" Requires="v">
                <p:oleObj spid="_x0000_s2085" name="Denklem" r:id="rId10" imgW="1663560" imgH="304560" progId="Equation.3">
                  <p:embed/>
                </p:oleObj>
              </mc:Choice>
              <mc:Fallback>
                <p:oleObj name="Denklem" r:id="rId10" imgW="1663560" imgH="304560" progId="Equation.3">
                  <p:embed/>
                  <p:pic>
                    <p:nvPicPr>
                      <p:cNvPr id="0" name=""/>
                      <p:cNvPicPr/>
                      <p:nvPr/>
                    </p:nvPicPr>
                    <p:blipFill>
                      <a:blip r:embed="rId11"/>
                      <a:stretch>
                        <a:fillRect/>
                      </a:stretch>
                    </p:blipFill>
                    <p:spPr>
                      <a:xfrm>
                        <a:off x="1365085" y="4451293"/>
                        <a:ext cx="6541838" cy="1063787"/>
                      </a:xfrm>
                      <a:prstGeom prst="rect">
                        <a:avLst/>
                      </a:prstGeom>
                    </p:spPr>
                  </p:pic>
                </p:oleObj>
              </mc:Fallback>
            </mc:AlternateContent>
          </a:graphicData>
        </a:graphic>
      </p:graphicFrame>
    </p:spTree>
    <p:extLst>
      <p:ext uri="{BB962C8B-B14F-4D97-AF65-F5344CB8AC3E}">
        <p14:creationId xmlns:p14="http://schemas.microsoft.com/office/powerpoint/2010/main" val="95312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611560" y="905733"/>
            <a:ext cx="8233411" cy="5477308"/>
          </a:xfrm>
        </p:spPr>
        <p:txBody>
          <a:bodyPr>
            <a:noAutofit/>
          </a:bodyPr>
          <a:lstStyle/>
          <a:p>
            <a:pPr marL="781050"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Yatırımın </a:t>
            </a:r>
            <a:r>
              <a:rPr lang="tr-TR" sz="2000" dirty="0">
                <a:latin typeface="Times New Roman" panose="02020603050405020304" pitchFamily="18" charset="0"/>
                <a:cs typeface="Times New Roman" panose="02020603050405020304" pitchFamily="18" charset="0"/>
              </a:rPr>
              <a:t>riskini azaltmak mümkün </a:t>
            </a:r>
            <a:r>
              <a:rPr lang="tr-TR" sz="2000" dirty="0" smtClean="0">
                <a:latin typeface="Times New Roman" panose="02020603050405020304" pitchFamily="18" charset="0"/>
                <a:cs typeface="Times New Roman" panose="02020603050405020304" pitchFamily="18" charset="0"/>
              </a:rPr>
              <a:t>mü?</a:t>
            </a:r>
          </a:p>
          <a:p>
            <a:pPr marL="781050"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Tek </a:t>
            </a:r>
            <a:r>
              <a:rPr lang="tr-TR" sz="2000" dirty="0">
                <a:latin typeface="Times New Roman" panose="02020603050405020304" pitchFamily="18" charset="0"/>
                <a:cs typeface="Times New Roman" panose="02020603050405020304" pitchFamily="18" charset="0"/>
              </a:rPr>
              <a:t>yatırım aracı </a:t>
            </a:r>
            <a:r>
              <a:rPr lang="tr-TR" sz="2000" dirty="0" err="1">
                <a:latin typeface="Times New Roman" panose="02020603050405020304" pitchFamily="18" charset="0"/>
                <a:cs typeface="Times New Roman" panose="02020603050405020304" pitchFamily="18" charset="0"/>
              </a:rPr>
              <a:t>vs</a:t>
            </a:r>
            <a:r>
              <a:rPr lang="tr-TR" sz="2000" dirty="0">
                <a:latin typeface="Times New Roman" panose="02020603050405020304" pitchFamily="18" charset="0"/>
                <a:cs typeface="Times New Roman" panose="02020603050405020304" pitchFamily="18" charset="0"/>
              </a:rPr>
              <a:t> birden fazla yatırım </a:t>
            </a:r>
            <a:r>
              <a:rPr lang="tr-TR" sz="2000" dirty="0" smtClean="0">
                <a:latin typeface="Times New Roman" panose="02020603050405020304" pitchFamily="18" charset="0"/>
                <a:cs typeface="Times New Roman" panose="02020603050405020304" pitchFamily="18" charset="0"/>
              </a:rPr>
              <a:t>aracı</a:t>
            </a:r>
          </a:p>
          <a:p>
            <a:pPr marL="781050"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Yatırım </a:t>
            </a:r>
            <a:r>
              <a:rPr lang="tr-TR" sz="2000" dirty="0">
                <a:latin typeface="Times New Roman" panose="02020603050405020304" pitchFamily="18" charset="0"/>
                <a:cs typeface="Times New Roman" panose="02020603050405020304" pitchFamily="18" charset="0"/>
              </a:rPr>
              <a:t>araçlarının </a:t>
            </a:r>
            <a:r>
              <a:rPr lang="tr-TR" sz="2000" dirty="0" smtClean="0">
                <a:latin typeface="Times New Roman" panose="02020603050405020304" pitchFamily="18" charset="0"/>
                <a:cs typeface="Times New Roman" panose="02020603050405020304" pitchFamily="18" charset="0"/>
              </a:rPr>
              <a:t>getirileri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Paralel </a:t>
            </a:r>
            <a:r>
              <a:rPr lang="tr-TR" sz="1600" dirty="0" err="1">
                <a:latin typeface="Times New Roman" panose="02020603050405020304" pitchFamily="18" charset="0"/>
                <a:cs typeface="Times New Roman" panose="02020603050405020304" pitchFamily="18" charset="0"/>
              </a:rPr>
              <a:t>vs</a:t>
            </a:r>
            <a:r>
              <a:rPr lang="tr-TR"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zıt</a:t>
            </a:r>
          </a:p>
          <a:p>
            <a:pPr marL="781050"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Harry </a:t>
            </a:r>
            <a:r>
              <a:rPr lang="tr-TR" sz="2000" dirty="0" err="1">
                <a:latin typeface="Times New Roman" panose="02020603050405020304" pitchFamily="18" charset="0"/>
                <a:cs typeface="Times New Roman" panose="02020603050405020304" pitchFamily="18" charset="0"/>
              </a:rPr>
              <a:t>Markowitz</a:t>
            </a:r>
            <a:r>
              <a:rPr lang="tr-TR" sz="2000" dirty="0">
                <a:latin typeface="Times New Roman" panose="02020603050405020304" pitchFamily="18" charset="0"/>
                <a:cs typeface="Times New Roman" panose="02020603050405020304" pitchFamily="18" charset="0"/>
              </a:rPr>
              <a:t> </a:t>
            </a:r>
            <a:endParaRPr lang="tr-TR" sz="2000" dirty="0" smtClean="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Portföy Seçimi</a:t>
            </a:r>
          </a:p>
          <a:p>
            <a:pPr marL="1181100" lvl="1"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1952 </a:t>
            </a:r>
            <a:r>
              <a:rPr lang="tr-TR" sz="2000" dirty="0">
                <a:latin typeface="Times New Roman" panose="02020603050405020304" pitchFamily="18" charset="0"/>
                <a:cs typeface="Times New Roman" panose="02020603050405020304" pitchFamily="18" charset="0"/>
              </a:rPr>
              <a:t>(38 yıl sonra Nobel, </a:t>
            </a:r>
            <a:r>
              <a:rPr lang="tr-TR" sz="2000" dirty="0" smtClean="0">
                <a:latin typeface="Times New Roman" panose="02020603050405020304" pitchFamily="18" charset="0"/>
                <a:cs typeface="Times New Roman" panose="02020603050405020304" pitchFamily="18" charset="0"/>
              </a:rPr>
              <a:t>CAPM)</a:t>
            </a:r>
          </a:p>
          <a:p>
            <a:pPr marL="1181100" lvl="1"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İstatistiksel </a:t>
            </a:r>
            <a:r>
              <a:rPr lang="tr-TR" sz="2000" dirty="0">
                <a:latin typeface="Times New Roman" panose="02020603050405020304" pitchFamily="18" charset="0"/>
                <a:cs typeface="Times New Roman" panose="02020603050405020304" pitchFamily="18" charset="0"/>
              </a:rPr>
              <a:t>araçlar kullanılarak çeşitlendirme ile oluşturulan portföyler arasında riski düşük ve getirisi yüksek olan optimal portföyün seçilmesi </a:t>
            </a:r>
            <a:r>
              <a:rPr lang="tr-TR" sz="2000" dirty="0" smtClean="0">
                <a:latin typeface="Times New Roman" panose="02020603050405020304" pitchFamily="18" charset="0"/>
                <a:cs typeface="Times New Roman" panose="02020603050405020304" pitchFamily="18" charset="0"/>
              </a:rPr>
              <a:t>mümkündür.</a:t>
            </a:r>
            <a:endParaRPr lang="tr-TR" sz="20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Yönetimi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788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611559" y="1048036"/>
            <a:ext cx="8233411" cy="1444860"/>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100.000 </a:t>
            </a:r>
            <a:r>
              <a:rPr lang="tr-TR" sz="1800" dirty="0">
                <a:latin typeface="Times New Roman" panose="02020603050405020304" pitchFamily="18" charset="0"/>
                <a:cs typeface="Times New Roman" panose="02020603050405020304" pitchFamily="18" charset="0"/>
              </a:rPr>
              <a:t>TL’lik  yatırımımızın 60.000 TL’sini A </a:t>
            </a:r>
            <a:r>
              <a:rPr lang="tr-TR" sz="1800" dirty="0" smtClean="0">
                <a:latin typeface="Times New Roman" panose="02020603050405020304" pitchFamily="18" charset="0"/>
                <a:cs typeface="Times New Roman" panose="02020603050405020304" pitchFamily="18" charset="0"/>
              </a:rPr>
              <a:t>konutuna ve </a:t>
            </a:r>
            <a:r>
              <a:rPr lang="tr-TR" sz="1800" dirty="0">
                <a:latin typeface="Times New Roman" panose="02020603050405020304" pitchFamily="18" charset="0"/>
                <a:cs typeface="Times New Roman" panose="02020603050405020304" pitchFamily="18" charset="0"/>
              </a:rPr>
              <a:t>kalanını da  B </a:t>
            </a:r>
            <a:r>
              <a:rPr lang="tr-TR" sz="1800" dirty="0" smtClean="0">
                <a:latin typeface="Times New Roman" panose="02020603050405020304" pitchFamily="18" charset="0"/>
                <a:cs typeface="Times New Roman" panose="02020603050405020304" pitchFamily="18" charset="0"/>
              </a:rPr>
              <a:t>konutuna </a:t>
            </a:r>
            <a:r>
              <a:rPr lang="tr-TR" sz="1800" dirty="0">
                <a:latin typeface="Times New Roman" panose="02020603050405020304" pitchFamily="18" charset="0"/>
                <a:cs typeface="Times New Roman" panose="02020603050405020304" pitchFamily="18" charset="0"/>
              </a:rPr>
              <a:t>yatırmamız durumunda portföyümüz </a:t>
            </a:r>
            <a:r>
              <a:rPr lang="tr-TR" sz="1800" dirty="0" smtClean="0">
                <a:latin typeface="Times New Roman" panose="02020603050405020304" pitchFamily="18" charset="0"/>
                <a:cs typeface="Times New Roman" panose="02020603050405020304" pitchFamily="18" charset="0"/>
              </a:rPr>
              <a:t>riski ne </a:t>
            </a:r>
            <a:r>
              <a:rPr lang="tr-TR" sz="1800" dirty="0">
                <a:latin typeface="Times New Roman" panose="02020603050405020304" pitchFamily="18" charset="0"/>
                <a:cs typeface="Times New Roman" panose="02020603050405020304" pitchFamily="18" charset="0"/>
              </a:rPr>
              <a:t>olacaktır?</a:t>
            </a:r>
            <a:endParaRPr lang="tr-TR" altLang="en-US" sz="1800" dirty="0">
              <a:latin typeface="Times New Roman" panose="02020603050405020304" pitchFamily="18" charset="0"/>
              <a:cs typeface="Times New Roman" panose="02020603050405020304" pitchFamily="18" charset="0"/>
            </a:endParaRPr>
          </a:p>
          <a:p>
            <a:pPr marL="438150" indent="0" algn="just">
              <a:lnSpc>
                <a:spcPct val="150000"/>
              </a:lnSpc>
              <a:buNone/>
              <a:defRPr/>
            </a:pPr>
            <a:endParaRPr lang="tr-TR" altLang="en-US" sz="18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Riski: Örnek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3124166636"/>
              </p:ext>
            </p:extLst>
          </p:nvPr>
        </p:nvGraphicFramePr>
        <p:xfrm>
          <a:off x="756084" y="2059095"/>
          <a:ext cx="7581900" cy="2365528"/>
        </p:xfrm>
        <a:graphic>
          <a:graphicData uri="http://schemas.openxmlformats.org/drawingml/2006/table">
            <a:tbl>
              <a:tblPr firstRow="1" bandRow="1">
                <a:tableStyleId>{B301B821-A1FF-4177-AEE7-76D212191A09}</a:tableStyleId>
              </a:tblPr>
              <a:tblGrid>
                <a:gridCol w="1404620">
                  <a:extLst>
                    <a:ext uri="{9D8B030D-6E8A-4147-A177-3AD203B41FA5}">
                      <a16:colId xmlns="" xmlns:a16="http://schemas.microsoft.com/office/drawing/2014/main" val="20000"/>
                    </a:ext>
                  </a:extLst>
                </a:gridCol>
                <a:gridCol w="1368152">
                  <a:extLst>
                    <a:ext uri="{9D8B030D-6E8A-4147-A177-3AD203B41FA5}">
                      <a16:colId xmlns="" xmlns:a16="http://schemas.microsoft.com/office/drawing/2014/main" val="20001"/>
                    </a:ext>
                  </a:extLst>
                </a:gridCol>
                <a:gridCol w="2376264">
                  <a:extLst>
                    <a:ext uri="{9D8B030D-6E8A-4147-A177-3AD203B41FA5}">
                      <a16:colId xmlns="" xmlns:a16="http://schemas.microsoft.com/office/drawing/2014/main" val="20002"/>
                    </a:ext>
                  </a:extLst>
                </a:gridCol>
                <a:gridCol w="2432864">
                  <a:extLst>
                    <a:ext uri="{9D8B030D-6E8A-4147-A177-3AD203B41FA5}">
                      <a16:colId xmlns="" xmlns:a16="http://schemas.microsoft.com/office/drawing/2014/main" val="20003"/>
                    </a:ext>
                  </a:extLst>
                </a:gridCol>
              </a:tblGrid>
              <a:tr h="86393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tr-TR" sz="2000" dirty="0">
                          <a:latin typeface="Times New Roman" panose="02020603050405020304" pitchFamily="18" charset="0"/>
                          <a:cs typeface="Times New Roman" panose="02020603050405020304" pitchFamily="18" charset="0"/>
                        </a:rPr>
                        <a:t>Ekonomi</a:t>
                      </a: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tr-TR" sz="2000" dirty="0">
                          <a:latin typeface="Times New Roman" panose="02020603050405020304" pitchFamily="18" charset="0"/>
                          <a:cs typeface="Times New Roman" panose="02020603050405020304" pitchFamily="18" charset="0"/>
                        </a:rPr>
                        <a:t>Olasılık</a:t>
                      </a: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A Gayrimenkul</a:t>
                      </a:r>
                      <a:endParaRPr lang="tr-TR" sz="2000" dirty="0">
                        <a:latin typeface="Times New Roman" panose="02020603050405020304" pitchFamily="18" charset="0"/>
                        <a:cs typeface="Times New Roman" panose="02020603050405020304" pitchFamily="18" charset="0"/>
                      </a:endParaRPr>
                    </a:p>
                    <a:p>
                      <a:pPr algn="ctr"/>
                      <a:r>
                        <a:rPr lang="tr-TR" sz="2000" dirty="0">
                          <a:latin typeface="Times New Roman" panose="02020603050405020304" pitchFamily="18" charset="0"/>
                          <a:cs typeface="Times New Roman" panose="02020603050405020304" pitchFamily="18" charset="0"/>
                        </a:rPr>
                        <a:t>Getiri</a:t>
                      </a: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tr-TR" sz="2000" dirty="0" smtClean="0">
                          <a:latin typeface="Times New Roman" panose="02020603050405020304" pitchFamily="18" charset="0"/>
                          <a:cs typeface="Times New Roman" panose="02020603050405020304" pitchFamily="18" charset="0"/>
                        </a:rPr>
                        <a:t>B Gayrimenkul</a:t>
                      </a:r>
                      <a:endParaRPr lang="tr-TR" sz="2000" dirty="0">
                        <a:latin typeface="Times New Roman" panose="02020603050405020304" pitchFamily="18" charset="0"/>
                        <a:cs typeface="Times New Roman" panose="02020603050405020304" pitchFamily="18" charset="0"/>
                      </a:endParaRPr>
                    </a:p>
                    <a:p>
                      <a:pPr algn="ctr"/>
                      <a:r>
                        <a:rPr lang="tr-TR" sz="2000" dirty="0">
                          <a:latin typeface="Times New Roman" panose="02020603050405020304" pitchFamily="18" charset="0"/>
                          <a:cs typeface="Times New Roman" panose="02020603050405020304" pitchFamily="18" charset="0"/>
                        </a:rPr>
                        <a:t>G</a:t>
                      </a:r>
                      <a:r>
                        <a:rPr lang="tr-TR" sz="2000" baseline="0" dirty="0">
                          <a:latin typeface="Times New Roman" panose="02020603050405020304" pitchFamily="18" charset="0"/>
                          <a:cs typeface="Times New Roman" panose="02020603050405020304" pitchFamily="18" charset="0"/>
                        </a:rPr>
                        <a:t>etiri</a:t>
                      </a:r>
                      <a:endParaRPr lang="tr-TR"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5005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latin typeface="Times New Roman" panose="02020603050405020304" pitchFamily="18" charset="0"/>
                          <a:cs typeface="Times New Roman" panose="02020603050405020304" pitchFamily="18" charset="0"/>
                        </a:rPr>
                        <a:t>Kötü</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0,25</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-%20</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%12</a:t>
                      </a:r>
                    </a:p>
                  </a:txBody>
                  <a:tcPr/>
                </a:tc>
                <a:extLst>
                  <a:ext uri="{0D108BD9-81ED-4DB2-BD59-A6C34878D82A}">
                    <a16:rowId xmlns="" xmlns:a16="http://schemas.microsoft.com/office/drawing/2014/main" val="10001"/>
                  </a:ext>
                </a:extLst>
              </a:tr>
              <a:tr h="5005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latin typeface="Times New Roman" panose="02020603050405020304" pitchFamily="18" charset="0"/>
                          <a:cs typeface="Times New Roman" panose="02020603050405020304" pitchFamily="18" charset="0"/>
                        </a:rPr>
                        <a:t>Normal</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0,50</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%20</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%4</a:t>
                      </a:r>
                    </a:p>
                  </a:txBody>
                  <a:tcPr/>
                </a:tc>
                <a:extLst>
                  <a:ext uri="{0D108BD9-81ED-4DB2-BD59-A6C34878D82A}">
                    <a16:rowId xmlns="" xmlns:a16="http://schemas.microsoft.com/office/drawing/2014/main" val="10002"/>
                  </a:ext>
                </a:extLst>
              </a:tr>
              <a:tr h="5005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dirty="0">
                          <a:latin typeface="Times New Roman" panose="02020603050405020304" pitchFamily="18" charset="0"/>
                          <a:cs typeface="Times New Roman" panose="02020603050405020304" pitchFamily="18" charset="0"/>
                        </a:rPr>
                        <a:t>İyi</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0,25</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%40</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dirty="0">
                          <a:latin typeface="Times New Roman" panose="02020603050405020304" pitchFamily="18" charset="0"/>
                          <a:cs typeface="Times New Roman" panose="02020603050405020304" pitchFamily="18" charset="0"/>
                        </a:rPr>
                        <a:t>%20</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248215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611559" y="908720"/>
            <a:ext cx="8233411" cy="4863160"/>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A konutunun standart sapması</a:t>
            </a:r>
            <a:endParaRPr lang="tr-TR" sz="1800" dirty="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B </a:t>
            </a:r>
            <a:r>
              <a:rPr lang="tr-TR" sz="1800" dirty="0" smtClean="0">
                <a:latin typeface="Times New Roman" panose="02020603050405020304" pitchFamily="18" charset="0"/>
                <a:cs typeface="Times New Roman" panose="02020603050405020304" pitchFamily="18" charset="0"/>
              </a:rPr>
              <a:t>konutunun standart sapması</a:t>
            </a:r>
            <a:endParaRPr lang="tr-TR" sz="1800" dirty="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A </a:t>
            </a:r>
            <a:r>
              <a:rPr lang="tr-TR" sz="1800" dirty="0" smtClean="0">
                <a:latin typeface="Times New Roman" panose="02020603050405020304" pitchFamily="18" charset="0"/>
                <a:cs typeface="Times New Roman" panose="02020603050405020304" pitchFamily="18" charset="0"/>
              </a:rPr>
              <a:t>konutunun </a:t>
            </a:r>
            <a:r>
              <a:rPr lang="tr-TR" sz="1800" dirty="0">
                <a:latin typeface="Times New Roman" panose="02020603050405020304" pitchFamily="18" charset="0"/>
                <a:cs typeface="Times New Roman" panose="02020603050405020304" pitchFamily="18" charset="0"/>
              </a:rPr>
              <a:t>portföy içindeki ağırlığı</a:t>
            </a:r>
          </a:p>
          <a:p>
            <a:pPr marL="781050"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B </a:t>
            </a:r>
            <a:r>
              <a:rPr lang="tr-TR" sz="1800" dirty="0" smtClean="0">
                <a:latin typeface="Times New Roman" panose="02020603050405020304" pitchFamily="18" charset="0"/>
                <a:cs typeface="Times New Roman" panose="02020603050405020304" pitchFamily="18" charset="0"/>
              </a:rPr>
              <a:t>konutunun </a:t>
            </a:r>
            <a:r>
              <a:rPr lang="tr-TR" sz="1800" dirty="0">
                <a:latin typeface="Times New Roman" panose="02020603050405020304" pitchFamily="18" charset="0"/>
                <a:cs typeface="Times New Roman" panose="02020603050405020304" pitchFamily="18" charset="0"/>
              </a:rPr>
              <a:t>portföy içindeki ağırlığı</a:t>
            </a:r>
          </a:p>
          <a:p>
            <a:pPr marL="781050"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A </a:t>
            </a:r>
            <a:r>
              <a:rPr lang="tr-TR" sz="1800" dirty="0" smtClean="0">
                <a:latin typeface="Times New Roman" panose="02020603050405020304" pitchFamily="18" charset="0"/>
                <a:cs typeface="Times New Roman" panose="02020603050405020304" pitchFamily="18" charset="0"/>
              </a:rPr>
              <a:t>ve B </a:t>
            </a:r>
            <a:r>
              <a:rPr lang="tr-TR" sz="2000" dirty="0" smtClean="0">
                <a:latin typeface="Times New Roman" panose="02020603050405020304" pitchFamily="18" charset="0"/>
                <a:cs typeface="Times New Roman" panose="02020603050405020304" pitchFamily="18" charset="0"/>
              </a:rPr>
              <a:t>konutların arasındaki korelasyon</a:t>
            </a:r>
          </a:p>
          <a:p>
            <a:pPr marL="781050"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A konutunun portföy içindeki ağırlığı</a:t>
            </a:r>
            <a:endParaRPr lang="tr-TR" sz="2000" dirty="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2000" dirty="0">
                <a:latin typeface="Times New Roman" panose="02020603050405020304" pitchFamily="18" charset="0"/>
                <a:cs typeface="Times New Roman" panose="02020603050405020304" pitchFamily="18" charset="0"/>
              </a:rPr>
              <a:t>W</a:t>
            </a:r>
            <a:r>
              <a:rPr lang="tr-TR" sz="2000" baseline="-25000" dirty="0">
                <a:latin typeface="Times New Roman" panose="02020603050405020304" pitchFamily="18" charset="0"/>
                <a:cs typeface="Times New Roman" panose="02020603050405020304" pitchFamily="18" charset="0"/>
              </a:rPr>
              <a:t>a</a:t>
            </a:r>
            <a:r>
              <a:rPr lang="tr-TR" sz="2000" dirty="0">
                <a:latin typeface="Times New Roman" panose="02020603050405020304" pitchFamily="18" charset="0"/>
                <a:cs typeface="Times New Roman" panose="02020603050405020304" pitchFamily="18" charset="0"/>
              </a:rPr>
              <a:t>=60.000/100.000=0,6</a:t>
            </a:r>
          </a:p>
          <a:p>
            <a:pPr marL="781050" algn="just">
              <a:lnSpc>
                <a:spcPct val="150000"/>
              </a:lnSpc>
              <a:buFont typeface="Wingdings" panose="05000000000000000000" pitchFamily="2" charset="2"/>
              <a:buChar char="Ø"/>
              <a:defRPr/>
            </a:pPr>
            <a:r>
              <a:rPr lang="tr-TR" sz="2000" dirty="0">
                <a:latin typeface="Times New Roman" panose="02020603050405020304" pitchFamily="18" charset="0"/>
                <a:cs typeface="Times New Roman" panose="02020603050405020304" pitchFamily="18" charset="0"/>
              </a:rPr>
              <a:t>B </a:t>
            </a:r>
            <a:r>
              <a:rPr lang="tr-TR" sz="2000" dirty="0" smtClean="0">
                <a:latin typeface="Times New Roman" panose="02020603050405020304" pitchFamily="18" charset="0"/>
                <a:cs typeface="Times New Roman" panose="02020603050405020304" pitchFamily="18" charset="0"/>
              </a:rPr>
              <a:t>konutunun </a:t>
            </a:r>
            <a:r>
              <a:rPr lang="tr-TR" sz="2000" dirty="0">
                <a:latin typeface="Times New Roman" panose="02020603050405020304" pitchFamily="18" charset="0"/>
                <a:cs typeface="Times New Roman" panose="02020603050405020304" pitchFamily="18" charset="0"/>
              </a:rPr>
              <a:t>portföy içindeki ağırlığı</a:t>
            </a:r>
          </a:p>
          <a:p>
            <a:pPr marL="1181100" lvl="1"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W</a:t>
            </a:r>
            <a:r>
              <a:rPr lang="tr-TR" sz="2000" baseline="-25000" dirty="0" smtClean="0">
                <a:latin typeface="Times New Roman" panose="02020603050405020304" pitchFamily="18" charset="0"/>
                <a:cs typeface="Times New Roman" panose="02020603050405020304" pitchFamily="18" charset="0"/>
              </a:rPr>
              <a:t>b</a:t>
            </a:r>
            <a:r>
              <a:rPr lang="tr-TR" sz="2000" dirty="0" smtClean="0">
                <a:latin typeface="Times New Roman" panose="02020603050405020304" pitchFamily="18" charset="0"/>
                <a:cs typeface="Times New Roman" panose="02020603050405020304" pitchFamily="18" charset="0"/>
              </a:rPr>
              <a:t>=40.000/100.000=0,4</a:t>
            </a:r>
            <a:endParaRPr lang="tr-TR" sz="20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Getirisi: Örnek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705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Riski: Örnek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Dikdörtgen 2"/>
              <p:cNvSpPr/>
              <p:nvPr/>
            </p:nvSpPr>
            <p:spPr>
              <a:xfrm>
                <a:off x="765920" y="754755"/>
                <a:ext cx="7272808" cy="13512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tr-TR" sz="2000" i="1" smtClean="0">
                          <a:solidFill>
                            <a:schemeClr val="tx2"/>
                          </a:solidFill>
                          <a:latin typeface="Cambria Math"/>
                        </a:rPr>
                        <m:t>𝑉𝑎𝑟𝑦𝑎𝑛𝑠</m:t>
                      </m:r>
                      <m:r>
                        <a:rPr lang="tr-TR" sz="2000" i="1" smtClean="0">
                          <a:solidFill>
                            <a:schemeClr val="tx2"/>
                          </a:solidFill>
                          <a:latin typeface="Cambria Math"/>
                        </a:rPr>
                        <m:t>=</m:t>
                      </m:r>
                      <m:sSup>
                        <m:sSupPr>
                          <m:ctrlPr>
                            <a:rPr lang="tr-TR" sz="2000" i="1">
                              <a:solidFill>
                                <a:schemeClr val="tx2"/>
                              </a:solidFill>
                              <a:latin typeface="Cambria Math"/>
                            </a:rPr>
                          </m:ctrlPr>
                        </m:sSupPr>
                        <m:e>
                          <m:r>
                            <a:rPr lang="tr-TR" sz="2000" i="1">
                              <a:solidFill>
                                <a:schemeClr val="tx2"/>
                              </a:solidFill>
                              <a:latin typeface="Cambria Math"/>
                              <a:ea typeface="Cambria Math"/>
                            </a:rPr>
                            <m:t>𝜎</m:t>
                          </m:r>
                        </m:e>
                        <m:sup>
                          <m:r>
                            <a:rPr lang="tr-TR" sz="2000" i="1">
                              <a:solidFill>
                                <a:schemeClr val="tx2"/>
                              </a:solidFill>
                              <a:latin typeface="Cambria Math"/>
                            </a:rPr>
                            <m:t>2</m:t>
                          </m:r>
                        </m:sup>
                      </m:sSup>
                      <m:r>
                        <a:rPr lang="tr-TR" sz="2000" i="1">
                          <a:solidFill>
                            <a:schemeClr val="tx2"/>
                          </a:solidFill>
                          <a:latin typeface="Cambria Math"/>
                        </a:rPr>
                        <m:t>=</m:t>
                      </m:r>
                      <m:nary>
                        <m:naryPr>
                          <m:chr m:val="∑"/>
                          <m:ctrlPr>
                            <a:rPr lang="tr-TR" sz="2000" i="1">
                              <a:solidFill>
                                <a:schemeClr val="tx2"/>
                              </a:solidFill>
                              <a:latin typeface="Cambria Math"/>
                            </a:rPr>
                          </m:ctrlPr>
                        </m:naryPr>
                        <m:sub>
                          <m:r>
                            <m:rPr>
                              <m:brk m:alnAt="23"/>
                            </m:rPr>
                            <a:rPr lang="tr-TR" sz="2000" i="1">
                              <a:solidFill>
                                <a:schemeClr val="tx2"/>
                              </a:solidFill>
                              <a:latin typeface="Cambria Math"/>
                            </a:rPr>
                            <m:t>𝑗</m:t>
                          </m:r>
                          <m:r>
                            <a:rPr lang="tr-TR" sz="2000" i="1">
                              <a:solidFill>
                                <a:schemeClr val="tx2"/>
                              </a:solidFill>
                              <a:latin typeface="Cambria Math"/>
                            </a:rPr>
                            <m:t>=1</m:t>
                          </m:r>
                        </m:sub>
                        <m:sup>
                          <m:r>
                            <a:rPr lang="tr-TR" sz="2000" i="1">
                              <a:solidFill>
                                <a:schemeClr val="tx2"/>
                              </a:solidFill>
                              <a:latin typeface="Cambria Math"/>
                            </a:rPr>
                            <m:t>𝑛</m:t>
                          </m:r>
                        </m:sup>
                        <m:e>
                          <m:sSub>
                            <m:sSubPr>
                              <m:ctrlPr>
                                <a:rPr lang="tr-TR" sz="2000" i="1">
                                  <a:solidFill>
                                    <a:schemeClr val="tx2"/>
                                  </a:solidFill>
                                  <a:latin typeface="Cambria Math"/>
                                </a:rPr>
                              </m:ctrlPr>
                            </m:sSubPr>
                            <m:e>
                              <m:r>
                                <a:rPr lang="tr-TR" sz="2000" i="1">
                                  <a:solidFill>
                                    <a:schemeClr val="tx2"/>
                                  </a:solidFill>
                                  <a:latin typeface="Cambria Math"/>
                                </a:rPr>
                                <m:t>𝑃</m:t>
                              </m:r>
                            </m:e>
                            <m:sub>
                              <m:r>
                                <a:rPr lang="tr-TR" sz="2000" i="1">
                                  <a:solidFill>
                                    <a:schemeClr val="tx2"/>
                                  </a:solidFill>
                                  <a:latin typeface="Cambria Math"/>
                                </a:rPr>
                                <m:t>𝑗</m:t>
                              </m:r>
                            </m:sub>
                          </m:sSub>
                          <m:sSup>
                            <m:sSupPr>
                              <m:ctrlPr>
                                <a:rPr lang="tr-TR" sz="2000" i="1">
                                  <a:solidFill>
                                    <a:schemeClr val="tx2"/>
                                  </a:solidFill>
                                  <a:latin typeface="Cambria Math"/>
                                </a:rPr>
                              </m:ctrlPr>
                            </m:sSupPr>
                            <m:e>
                              <m:r>
                                <a:rPr lang="tr-TR" sz="2000" i="1">
                                  <a:solidFill>
                                    <a:schemeClr val="tx2"/>
                                  </a:solidFill>
                                  <a:latin typeface="Cambria Math"/>
                                </a:rPr>
                                <m:t>(</m:t>
                              </m:r>
                              <m:sSub>
                                <m:sSubPr>
                                  <m:ctrlPr>
                                    <a:rPr lang="tr-TR" sz="2000" i="1">
                                      <a:solidFill>
                                        <a:schemeClr val="tx2"/>
                                      </a:solidFill>
                                      <a:latin typeface="Cambria Math"/>
                                    </a:rPr>
                                  </m:ctrlPr>
                                </m:sSubPr>
                                <m:e>
                                  <m:r>
                                    <a:rPr lang="tr-TR" sz="2000" i="1">
                                      <a:solidFill>
                                        <a:schemeClr val="tx2"/>
                                      </a:solidFill>
                                      <a:latin typeface="Cambria Math"/>
                                    </a:rPr>
                                    <m:t>𝑟</m:t>
                                  </m:r>
                                </m:e>
                                <m:sub>
                                  <m:r>
                                    <a:rPr lang="tr-TR" sz="2000" i="1">
                                      <a:solidFill>
                                        <a:schemeClr val="tx2"/>
                                      </a:solidFill>
                                      <a:latin typeface="Cambria Math"/>
                                    </a:rPr>
                                    <m:t>𝑗</m:t>
                                  </m:r>
                                </m:sub>
                              </m:sSub>
                              <m:r>
                                <a:rPr lang="tr-TR" sz="2000" i="1">
                                  <a:solidFill>
                                    <a:schemeClr val="tx2"/>
                                  </a:solidFill>
                                  <a:latin typeface="Cambria Math"/>
                                </a:rPr>
                                <m:t>−</m:t>
                              </m:r>
                              <m:acc>
                                <m:accPr>
                                  <m:chr m:val="̅"/>
                                  <m:ctrlPr>
                                    <a:rPr lang="tr-TR" sz="2000" i="1">
                                      <a:solidFill>
                                        <a:schemeClr val="tx2"/>
                                      </a:solidFill>
                                      <a:latin typeface="Cambria Math"/>
                                    </a:rPr>
                                  </m:ctrlPr>
                                </m:accPr>
                                <m:e>
                                  <m:r>
                                    <a:rPr lang="tr-TR" sz="2000" i="1">
                                      <a:solidFill>
                                        <a:schemeClr val="tx2"/>
                                      </a:solidFill>
                                      <a:latin typeface="Cambria Math"/>
                                    </a:rPr>
                                    <m:t>𝑟</m:t>
                                  </m:r>
                                </m:e>
                              </m:acc>
                              <m:r>
                                <a:rPr lang="tr-TR" sz="2000" i="1">
                                  <a:solidFill>
                                    <a:schemeClr val="tx2"/>
                                  </a:solidFill>
                                  <a:latin typeface="Cambria Math"/>
                                </a:rPr>
                                <m:t>)</m:t>
                              </m:r>
                            </m:e>
                            <m:sup>
                              <m:r>
                                <a:rPr lang="tr-TR" sz="2000" i="1">
                                  <a:solidFill>
                                    <a:schemeClr val="tx2"/>
                                  </a:solidFill>
                                  <a:latin typeface="Cambria Math"/>
                                </a:rPr>
                                <m:t>2</m:t>
                              </m:r>
                            </m:sup>
                          </m:sSup>
                        </m:e>
                      </m:nary>
                    </m:oMath>
                  </m:oMathPara>
                </a14:m>
                <a:endParaRPr lang="tr-TR" sz="2000" dirty="0">
                  <a:solidFill>
                    <a:schemeClr val="tx2"/>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tr-TR" sz="2000" i="1">
                          <a:solidFill>
                            <a:schemeClr val="tx2"/>
                          </a:solidFill>
                          <a:latin typeface="Cambria Math"/>
                        </a:rPr>
                        <m:t>𝑆𝑡𝑎𝑛𝑑𝑎𝑟𝑡</m:t>
                      </m:r>
                      <m:r>
                        <a:rPr lang="tr-TR" sz="2000" i="1">
                          <a:solidFill>
                            <a:schemeClr val="tx2"/>
                          </a:solidFill>
                          <a:latin typeface="Cambria Math"/>
                        </a:rPr>
                        <m:t> </m:t>
                      </m:r>
                      <m:r>
                        <a:rPr lang="tr-TR" sz="2000" i="1">
                          <a:solidFill>
                            <a:schemeClr val="tx2"/>
                          </a:solidFill>
                          <a:latin typeface="Cambria Math"/>
                        </a:rPr>
                        <m:t>𝑆𝑎𝑝𝑚𝑎</m:t>
                      </m:r>
                      <m:r>
                        <a:rPr lang="tr-TR" sz="2000" i="1">
                          <a:solidFill>
                            <a:schemeClr val="tx2"/>
                          </a:solidFill>
                          <a:latin typeface="Cambria Math"/>
                        </a:rPr>
                        <m:t>=</m:t>
                      </m:r>
                      <m:rad>
                        <m:radPr>
                          <m:degHide m:val="on"/>
                          <m:ctrlPr>
                            <a:rPr lang="tr-TR" sz="2000" i="1">
                              <a:solidFill>
                                <a:schemeClr val="tx2"/>
                              </a:solidFill>
                              <a:latin typeface="Cambria Math"/>
                            </a:rPr>
                          </m:ctrlPr>
                        </m:radPr>
                        <m:deg/>
                        <m:e>
                          <m:sSup>
                            <m:sSupPr>
                              <m:ctrlPr>
                                <a:rPr lang="tr-TR" sz="2000" i="1">
                                  <a:solidFill>
                                    <a:schemeClr val="tx2"/>
                                  </a:solidFill>
                                  <a:latin typeface="Cambria Math"/>
                                </a:rPr>
                              </m:ctrlPr>
                            </m:sSupPr>
                            <m:e>
                              <m:r>
                                <a:rPr lang="tr-TR" sz="2000" i="1">
                                  <a:solidFill>
                                    <a:schemeClr val="tx2"/>
                                  </a:solidFill>
                                  <a:latin typeface="Cambria Math"/>
                                  <a:ea typeface="Cambria Math"/>
                                </a:rPr>
                                <m:t>𝜎</m:t>
                              </m:r>
                            </m:e>
                            <m:sup>
                              <m:r>
                                <a:rPr lang="tr-TR" sz="2000" i="1">
                                  <a:solidFill>
                                    <a:schemeClr val="tx2"/>
                                  </a:solidFill>
                                  <a:latin typeface="Cambria Math"/>
                                </a:rPr>
                                <m:t>2</m:t>
                              </m:r>
                            </m:sup>
                          </m:sSup>
                        </m:e>
                      </m:rad>
                    </m:oMath>
                  </m:oMathPara>
                </a14:m>
                <a:endParaRPr lang="tr-TR" sz="2000" dirty="0">
                  <a:solidFill>
                    <a:schemeClr val="tx2"/>
                  </a:solidFill>
                  <a:latin typeface="Times New Roman" panose="02020603050405020304" pitchFamily="18" charset="0"/>
                  <a:cs typeface="Times New Roman" panose="02020603050405020304" pitchFamily="18" charset="0"/>
                </a:endParaRPr>
              </a:p>
            </p:txBody>
          </p:sp>
        </mc:Choice>
        <mc:Fallback xmlns="">
          <p:sp>
            <p:nvSpPr>
              <p:cNvPr id="3" name="Dikdörtgen 2"/>
              <p:cNvSpPr>
                <a:spLocks noRot="1" noChangeAspect="1" noMove="1" noResize="1" noEditPoints="1" noAdjustHandles="1" noChangeArrowheads="1" noChangeShapeType="1" noTextEdit="1"/>
              </p:cNvSpPr>
              <p:nvPr/>
            </p:nvSpPr>
            <p:spPr>
              <a:xfrm>
                <a:off x="765920" y="754755"/>
                <a:ext cx="7272808" cy="1351267"/>
              </a:xfrm>
              <a:prstGeom prst="rect">
                <a:avLst/>
              </a:prstGeom>
              <a:blipFill>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İçerik Yer Tutucusu 2"/>
              <p:cNvSpPr>
                <a:spLocks noGrp="1"/>
              </p:cNvSpPr>
              <p:nvPr>
                <p:ph idx="1"/>
              </p:nvPr>
            </p:nvSpPr>
            <p:spPr>
              <a:xfrm>
                <a:off x="621904" y="2060116"/>
                <a:ext cx="8064896" cy="3868625"/>
              </a:xfrm>
            </p:spPr>
            <p:txBody>
              <a:bodyPr>
                <a:noAutofit/>
              </a:bodyPr>
              <a:lstStyle/>
              <a:p>
                <a:pPr marL="0" indent="0">
                  <a:buNone/>
                </a:pPr>
                <a14:m>
                  <m:oMathPara xmlns:m="http://schemas.openxmlformats.org/officeDocument/2006/math">
                    <m:oMathParaPr>
                      <m:jc m:val="centerGroup"/>
                    </m:oMathParaPr>
                    <m:oMath xmlns:m="http://schemas.openxmlformats.org/officeDocument/2006/math">
                      <m:sSub>
                        <m:sSubPr>
                          <m:ctrlPr>
                            <a:rPr lang="en-GB" sz="1600" i="1" smtClean="0">
                              <a:solidFill>
                                <a:schemeClr val="tx2"/>
                              </a:solidFill>
                              <a:latin typeface="Cambria Math"/>
                            </a:rPr>
                          </m:ctrlPr>
                        </m:sSubPr>
                        <m:e>
                          <m:r>
                            <a:rPr lang="en-GB" sz="1600" i="1" smtClean="0">
                              <a:solidFill>
                                <a:schemeClr val="tx2"/>
                              </a:solidFill>
                              <a:latin typeface="Cambria Math" panose="02040503050406030204" pitchFamily="18" charset="0"/>
                              <a:ea typeface="Cambria Math" panose="02040503050406030204" pitchFamily="18" charset="0"/>
                            </a:rPr>
                            <m:t>𝜎</m:t>
                          </m:r>
                        </m:e>
                        <m:sub>
                          <m:r>
                            <a:rPr lang="tr-TR" sz="1600" b="0" i="1" smtClean="0">
                              <a:solidFill>
                                <a:schemeClr val="tx2"/>
                              </a:solidFill>
                              <a:latin typeface="Cambria Math" panose="02040503050406030204" pitchFamily="18" charset="0"/>
                            </a:rPr>
                            <m:t>𝑎</m:t>
                          </m:r>
                        </m:sub>
                      </m:sSub>
                      <m:r>
                        <a:rPr lang="tr-TR" sz="1600" b="0" i="1" smtClean="0">
                          <a:solidFill>
                            <a:schemeClr val="tx2"/>
                          </a:solidFill>
                          <a:latin typeface="Cambria Math" panose="02040503050406030204" pitchFamily="18" charset="0"/>
                        </a:rPr>
                        <m:t>=</m:t>
                      </m:r>
                      <m:rad>
                        <m:radPr>
                          <m:degHide m:val="on"/>
                          <m:ctrlPr>
                            <a:rPr lang="tr-TR" sz="1600" b="0" i="1" smtClean="0">
                              <a:solidFill>
                                <a:schemeClr val="tx2"/>
                              </a:solidFill>
                              <a:latin typeface="Cambria Math"/>
                            </a:rPr>
                          </m:ctrlPr>
                        </m:radPr>
                        <m:deg/>
                        <m:e>
                          <m:nary>
                            <m:naryPr>
                              <m:chr m:val="∑"/>
                              <m:ctrlPr>
                                <a:rPr lang="tr-TR" sz="1600" i="1">
                                  <a:solidFill>
                                    <a:schemeClr val="tx2"/>
                                  </a:solidFill>
                                  <a:latin typeface="Cambria Math"/>
                                </a:rPr>
                              </m:ctrlPr>
                            </m:naryPr>
                            <m:sub>
                              <m:r>
                                <a:rPr lang="tr-TR" sz="1600" i="1">
                                  <a:solidFill>
                                    <a:schemeClr val="tx2"/>
                                  </a:solidFill>
                                  <a:latin typeface="Cambria Math"/>
                                </a:rPr>
                                <m:t>=1</m:t>
                              </m:r>
                            </m:sub>
                            <m:sup>
                              <m:r>
                                <a:rPr lang="tr-TR" sz="1600" i="1">
                                  <a:solidFill>
                                    <a:schemeClr val="tx2"/>
                                  </a:solidFill>
                                  <a:latin typeface="Cambria Math" panose="02040503050406030204" pitchFamily="18" charset="0"/>
                                </a:rPr>
                                <m:t>3</m:t>
                              </m:r>
                            </m:sup>
                            <m:e>
                              <m:sSub>
                                <m:sSubPr>
                                  <m:ctrlPr>
                                    <a:rPr lang="tr-TR" sz="1600" i="1">
                                      <a:solidFill>
                                        <a:schemeClr val="tx2"/>
                                      </a:solidFill>
                                      <a:latin typeface="Cambria Math"/>
                                    </a:rPr>
                                  </m:ctrlPr>
                                </m:sSubPr>
                                <m:e>
                                  <m:r>
                                    <a:rPr lang="tr-TR" sz="1600" i="1">
                                      <a:solidFill>
                                        <a:schemeClr val="tx2"/>
                                      </a:solidFill>
                                      <a:latin typeface="Cambria Math"/>
                                    </a:rPr>
                                    <m:t>𝑃</m:t>
                                  </m:r>
                                </m:e>
                                <m:sub>
                                  <m:r>
                                    <a:rPr lang="tr-TR" sz="1600" i="1">
                                      <a:solidFill>
                                        <a:schemeClr val="tx2"/>
                                      </a:solidFill>
                                      <a:latin typeface="Cambria Math"/>
                                    </a:rPr>
                                    <m:t>𝑗</m:t>
                                  </m:r>
                                </m:sub>
                              </m:sSub>
                              <m:sSup>
                                <m:sSupPr>
                                  <m:ctrlPr>
                                    <a:rPr lang="tr-TR" sz="1600" i="1">
                                      <a:solidFill>
                                        <a:schemeClr val="tx2"/>
                                      </a:solidFill>
                                      <a:latin typeface="Cambria Math"/>
                                    </a:rPr>
                                  </m:ctrlPr>
                                </m:sSupPr>
                                <m:e>
                                  <m:r>
                                    <a:rPr lang="tr-TR" sz="1600" i="1">
                                      <a:solidFill>
                                        <a:schemeClr val="tx2"/>
                                      </a:solidFill>
                                      <a:latin typeface="Cambria Math"/>
                                    </a:rPr>
                                    <m:t>(</m:t>
                                  </m:r>
                                  <m:sSub>
                                    <m:sSubPr>
                                      <m:ctrlPr>
                                        <a:rPr lang="tr-TR" sz="1600" i="1">
                                          <a:solidFill>
                                            <a:schemeClr val="tx2"/>
                                          </a:solidFill>
                                          <a:latin typeface="Cambria Math"/>
                                        </a:rPr>
                                      </m:ctrlPr>
                                    </m:sSubPr>
                                    <m:e>
                                      <m:r>
                                        <a:rPr lang="tr-TR" sz="1600" i="1">
                                          <a:solidFill>
                                            <a:schemeClr val="tx2"/>
                                          </a:solidFill>
                                          <a:latin typeface="Cambria Math"/>
                                        </a:rPr>
                                        <m:t>𝑟</m:t>
                                      </m:r>
                                    </m:e>
                                    <m:sub>
                                      <m:r>
                                        <a:rPr lang="tr-TR" sz="1600" i="1">
                                          <a:solidFill>
                                            <a:schemeClr val="tx2"/>
                                          </a:solidFill>
                                          <a:latin typeface="Cambria Math"/>
                                        </a:rPr>
                                        <m:t>𝑗</m:t>
                                      </m:r>
                                      <m:r>
                                        <a:rPr lang="tr-TR" sz="1600" i="1">
                                          <a:solidFill>
                                            <a:schemeClr val="tx2"/>
                                          </a:solidFill>
                                          <a:latin typeface="Cambria Math" panose="02040503050406030204" pitchFamily="18" charset="0"/>
                                        </a:rPr>
                                        <m:t>𝑎</m:t>
                                      </m:r>
                                    </m:sub>
                                  </m:sSub>
                                  <m:r>
                                    <a:rPr lang="tr-TR" sz="1600" i="1">
                                      <a:solidFill>
                                        <a:schemeClr val="tx2"/>
                                      </a:solidFill>
                                      <a:latin typeface="Cambria Math"/>
                                    </a:rPr>
                                    <m:t>−</m:t>
                                  </m:r>
                                  <m:acc>
                                    <m:accPr>
                                      <m:chr m:val="̅"/>
                                      <m:ctrlPr>
                                        <a:rPr lang="tr-TR" sz="1600" i="1">
                                          <a:solidFill>
                                            <a:schemeClr val="tx2"/>
                                          </a:solidFill>
                                          <a:latin typeface="Cambria Math"/>
                                        </a:rPr>
                                      </m:ctrlPr>
                                    </m:accPr>
                                    <m:e>
                                      <m:sSub>
                                        <m:sSubPr>
                                          <m:ctrlPr>
                                            <a:rPr lang="tr-TR" sz="1600" i="1">
                                              <a:solidFill>
                                                <a:schemeClr val="tx2"/>
                                              </a:solidFill>
                                              <a:latin typeface="Cambria Math"/>
                                            </a:rPr>
                                          </m:ctrlPr>
                                        </m:sSubPr>
                                        <m:e>
                                          <m:r>
                                            <a:rPr lang="tr-TR" sz="1600" i="1">
                                              <a:solidFill>
                                                <a:schemeClr val="tx2"/>
                                              </a:solidFill>
                                              <a:latin typeface="Cambria Math" panose="02040503050406030204" pitchFamily="18" charset="0"/>
                                            </a:rPr>
                                            <m:t>𝑟</m:t>
                                          </m:r>
                                        </m:e>
                                        <m:sub>
                                          <m:r>
                                            <a:rPr lang="tr-TR" sz="1600" i="1">
                                              <a:solidFill>
                                                <a:schemeClr val="tx2"/>
                                              </a:solidFill>
                                              <a:latin typeface="Cambria Math" panose="02040503050406030204" pitchFamily="18" charset="0"/>
                                            </a:rPr>
                                            <m:t>𝑜𝑟𝑡</m:t>
                                          </m:r>
                                          <m:r>
                                            <a:rPr lang="tr-TR" sz="1600" i="1">
                                              <a:solidFill>
                                                <a:schemeClr val="tx2"/>
                                              </a:solidFill>
                                              <a:latin typeface="Cambria Math" panose="02040503050406030204" pitchFamily="18" charset="0"/>
                                            </a:rPr>
                                            <m:t>_</m:t>
                                          </m:r>
                                          <m:r>
                                            <a:rPr lang="tr-TR" sz="1600" i="1">
                                              <a:solidFill>
                                                <a:schemeClr val="tx2"/>
                                              </a:solidFill>
                                              <a:latin typeface="Cambria Math" panose="02040503050406030204" pitchFamily="18" charset="0"/>
                                            </a:rPr>
                                            <m:t>𝑎</m:t>
                                          </m:r>
                                        </m:sub>
                                      </m:sSub>
                                    </m:e>
                                  </m:acc>
                                  <m:r>
                                    <a:rPr lang="tr-TR" sz="1600" i="1">
                                      <a:solidFill>
                                        <a:schemeClr val="tx2"/>
                                      </a:solidFill>
                                      <a:latin typeface="Cambria Math"/>
                                    </a:rPr>
                                    <m:t>)</m:t>
                                  </m:r>
                                </m:e>
                                <m:sup>
                                  <m:r>
                                    <a:rPr lang="tr-TR" sz="1600" i="1">
                                      <a:solidFill>
                                        <a:schemeClr val="tx2"/>
                                      </a:solidFill>
                                      <a:latin typeface="Cambria Math"/>
                                    </a:rPr>
                                    <m:t>2</m:t>
                                  </m:r>
                                </m:sup>
                              </m:sSup>
                            </m:e>
                          </m:nary>
                        </m:e>
                      </m:rad>
                    </m:oMath>
                  </m:oMathPara>
                </a14:m>
                <a:endParaRPr lang="tr-TR" sz="1600" i="1" dirty="0" smtClean="0">
                  <a:solidFill>
                    <a:schemeClr val="tx2"/>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sz="1600" i="1">
                              <a:solidFill>
                                <a:schemeClr val="tx2"/>
                              </a:solidFill>
                              <a:latin typeface="Cambria Math"/>
                            </a:rPr>
                          </m:ctrlPr>
                        </m:sSubPr>
                        <m:e>
                          <m:r>
                            <a:rPr lang="en-GB" sz="1600" i="1">
                              <a:solidFill>
                                <a:schemeClr val="tx2"/>
                              </a:solidFill>
                              <a:latin typeface="Cambria Math" panose="02040503050406030204" pitchFamily="18" charset="0"/>
                              <a:ea typeface="Cambria Math" panose="02040503050406030204" pitchFamily="18" charset="0"/>
                            </a:rPr>
                            <m:t>𝜎</m:t>
                          </m:r>
                        </m:e>
                        <m:sub>
                          <m:r>
                            <a:rPr lang="tr-TR" sz="1600" i="1">
                              <a:solidFill>
                                <a:schemeClr val="tx2"/>
                              </a:solidFill>
                              <a:latin typeface="Cambria Math" panose="02040503050406030204" pitchFamily="18" charset="0"/>
                            </a:rPr>
                            <m:t>𝑎</m:t>
                          </m:r>
                        </m:sub>
                      </m:sSub>
                      <m:r>
                        <a:rPr lang="tr-TR" sz="1600" i="1" smtClean="0">
                          <a:solidFill>
                            <a:schemeClr val="tx2"/>
                          </a:solidFill>
                          <a:latin typeface="Cambria Math" panose="02040503050406030204" pitchFamily="18" charset="0"/>
                        </a:rPr>
                        <m:t>=</m:t>
                      </m:r>
                      <m:rad>
                        <m:radPr>
                          <m:degHide m:val="on"/>
                          <m:ctrlPr>
                            <a:rPr lang="tr-TR" sz="1600" i="1">
                              <a:solidFill>
                                <a:schemeClr val="tx2"/>
                              </a:solidFill>
                              <a:latin typeface="Cambria Math"/>
                            </a:rPr>
                          </m:ctrlPr>
                        </m:radPr>
                        <m:deg/>
                        <m:e>
                          <m:sSup>
                            <m:sSupPr>
                              <m:ctrlPr>
                                <a:rPr lang="tr-TR" sz="1600" b="0" i="1" smtClean="0">
                                  <a:solidFill>
                                    <a:schemeClr val="tx2"/>
                                  </a:solidFill>
                                  <a:latin typeface="Cambria Math"/>
                                </a:rPr>
                              </m:ctrlPr>
                            </m:sSupPr>
                            <m:e>
                              <m:r>
                                <a:rPr lang="tr-TR" sz="1600" b="0" i="1" smtClean="0">
                                  <a:solidFill>
                                    <a:schemeClr val="tx2"/>
                                  </a:solidFill>
                                  <a:latin typeface="Cambria Math" panose="02040503050406030204" pitchFamily="18" charset="0"/>
                                </a:rPr>
                                <m:t>[</m:t>
                              </m:r>
                              <m:d>
                                <m:dPr>
                                  <m:ctrlPr>
                                    <a:rPr lang="tr-TR" sz="1600" b="0" i="1" smtClean="0">
                                      <a:solidFill>
                                        <a:schemeClr val="tx2"/>
                                      </a:solidFill>
                                      <a:latin typeface="Cambria Math"/>
                                    </a:rPr>
                                  </m:ctrlPr>
                                </m:dPr>
                                <m:e>
                                  <m:r>
                                    <a:rPr lang="tr-TR" sz="1600" b="0" i="1" smtClean="0">
                                      <a:solidFill>
                                        <a:schemeClr val="tx2"/>
                                      </a:solidFill>
                                      <a:latin typeface="Cambria Math" panose="02040503050406030204" pitchFamily="18" charset="0"/>
                                    </a:rPr>
                                    <m:t>−%20−%15</m:t>
                                  </m:r>
                                </m:e>
                              </m:d>
                            </m:e>
                            <m:sup>
                              <m:r>
                                <a:rPr lang="tr-TR" sz="1600" b="0" i="1" smtClean="0">
                                  <a:solidFill>
                                    <a:schemeClr val="tx2"/>
                                  </a:solidFill>
                                  <a:latin typeface="Cambria Math" panose="02040503050406030204" pitchFamily="18" charset="0"/>
                                </a:rPr>
                                <m:t>2</m:t>
                              </m:r>
                            </m:sup>
                          </m:sSup>
                          <m:r>
                            <a:rPr lang="tr-TR" sz="1600" b="0" i="1" smtClean="0">
                              <a:solidFill>
                                <a:schemeClr val="tx2"/>
                              </a:solidFill>
                              <a:latin typeface="Cambria Math" panose="02040503050406030204" pitchFamily="18" charset="0"/>
                            </a:rPr>
                            <m:t>∗0,25]+</m:t>
                          </m:r>
                          <m:sSup>
                            <m:sSupPr>
                              <m:ctrlPr>
                                <a:rPr lang="tr-TR" sz="1600" b="0" i="1" smtClean="0">
                                  <a:solidFill>
                                    <a:schemeClr val="tx2"/>
                                  </a:solidFill>
                                  <a:latin typeface="Cambria Math"/>
                                </a:rPr>
                              </m:ctrlPr>
                            </m:sSupPr>
                            <m:e>
                              <m:r>
                                <a:rPr lang="tr-TR" sz="1600" b="0" i="1" smtClean="0">
                                  <a:solidFill>
                                    <a:schemeClr val="tx2"/>
                                  </a:solidFill>
                                  <a:latin typeface="Cambria Math" panose="02040503050406030204" pitchFamily="18" charset="0"/>
                                </a:rPr>
                                <m:t>[</m:t>
                              </m:r>
                              <m:d>
                                <m:dPr>
                                  <m:ctrlPr>
                                    <a:rPr lang="tr-TR" sz="1600" i="1">
                                      <a:solidFill>
                                        <a:schemeClr val="tx2"/>
                                      </a:solidFill>
                                      <a:latin typeface="Cambria Math"/>
                                    </a:rPr>
                                  </m:ctrlPr>
                                </m:dPr>
                                <m:e>
                                  <m:r>
                                    <a:rPr lang="tr-TR" sz="1600" b="0" i="1" smtClean="0">
                                      <a:solidFill>
                                        <a:schemeClr val="tx2"/>
                                      </a:solidFill>
                                      <a:latin typeface="Cambria Math" panose="02040503050406030204" pitchFamily="18" charset="0"/>
                                    </a:rPr>
                                    <m:t>%20</m:t>
                                  </m:r>
                                  <m:r>
                                    <a:rPr lang="tr-TR" sz="1600" i="1">
                                      <a:solidFill>
                                        <a:schemeClr val="tx2"/>
                                      </a:solidFill>
                                      <a:latin typeface="Cambria Math" panose="02040503050406030204" pitchFamily="18" charset="0"/>
                                    </a:rPr>
                                    <m:t>−%15</m:t>
                                  </m:r>
                                </m:e>
                              </m:d>
                            </m:e>
                            <m:sup>
                              <m:r>
                                <a:rPr lang="tr-TR" sz="1600" i="1">
                                  <a:solidFill>
                                    <a:schemeClr val="tx2"/>
                                  </a:solidFill>
                                  <a:latin typeface="Cambria Math" panose="02040503050406030204" pitchFamily="18" charset="0"/>
                                </a:rPr>
                                <m:t>2</m:t>
                              </m:r>
                            </m:sup>
                          </m:sSup>
                          <m:r>
                            <a:rPr lang="tr-TR" sz="1600" i="1">
                              <a:solidFill>
                                <a:schemeClr val="tx2"/>
                              </a:solidFill>
                              <a:latin typeface="Cambria Math" panose="02040503050406030204" pitchFamily="18" charset="0"/>
                            </a:rPr>
                            <m:t>∗0,5</m:t>
                          </m:r>
                          <m:r>
                            <a:rPr lang="tr-TR" sz="1600" b="0" i="1" smtClean="0">
                              <a:solidFill>
                                <a:schemeClr val="tx2"/>
                              </a:solidFill>
                              <a:latin typeface="Cambria Math" panose="02040503050406030204" pitchFamily="18" charset="0"/>
                            </a:rPr>
                            <m:t>]+</m:t>
                          </m:r>
                          <m:sSup>
                            <m:sSupPr>
                              <m:ctrlPr>
                                <a:rPr lang="tr-TR" sz="1600" i="1">
                                  <a:solidFill>
                                    <a:schemeClr val="tx2"/>
                                  </a:solidFill>
                                  <a:latin typeface="Cambria Math"/>
                                </a:rPr>
                              </m:ctrlPr>
                            </m:sSupPr>
                            <m:e>
                              <m:r>
                                <a:rPr lang="tr-TR" sz="1600" b="0" i="1" smtClean="0">
                                  <a:solidFill>
                                    <a:schemeClr val="tx2"/>
                                  </a:solidFill>
                                  <a:latin typeface="Cambria Math" panose="02040503050406030204" pitchFamily="18" charset="0"/>
                                </a:rPr>
                                <m:t>[</m:t>
                              </m:r>
                              <m:d>
                                <m:dPr>
                                  <m:ctrlPr>
                                    <a:rPr lang="tr-TR" sz="1600" i="1">
                                      <a:solidFill>
                                        <a:schemeClr val="tx2"/>
                                      </a:solidFill>
                                      <a:latin typeface="Cambria Math"/>
                                    </a:rPr>
                                  </m:ctrlPr>
                                </m:dPr>
                                <m:e>
                                  <m:r>
                                    <a:rPr lang="tr-TR" sz="1600" i="1">
                                      <a:solidFill>
                                        <a:schemeClr val="tx2"/>
                                      </a:solidFill>
                                      <a:latin typeface="Cambria Math" panose="02040503050406030204" pitchFamily="18" charset="0"/>
                                    </a:rPr>
                                    <m:t>%</m:t>
                                  </m:r>
                                  <m:r>
                                    <a:rPr lang="tr-TR" sz="1600" b="0" i="1" smtClean="0">
                                      <a:solidFill>
                                        <a:schemeClr val="tx2"/>
                                      </a:solidFill>
                                      <a:latin typeface="Cambria Math" panose="02040503050406030204" pitchFamily="18" charset="0"/>
                                    </a:rPr>
                                    <m:t>4</m:t>
                                  </m:r>
                                  <m:r>
                                    <a:rPr lang="tr-TR" sz="1600" i="1">
                                      <a:solidFill>
                                        <a:schemeClr val="tx2"/>
                                      </a:solidFill>
                                      <a:latin typeface="Cambria Math" panose="02040503050406030204" pitchFamily="18" charset="0"/>
                                    </a:rPr>
                                    <m:t>0−%15</m:t>
                                  </m:r>
                                </m:e>
                              </m:d>
                            </m:e>
                            <m:sup>
                              <m:r>
                                <a:rPr lang="tr-TR" sz="1600" i="1">
                                  <a:solidFill>
                                    <a:schemeClr val="tx2"/>
                                  </a:solidFill>
                                  <a:latin typeface="Cambria Math" panose="02040503050406030204" pitchFamily="18" charset="0"/>
                                </a:rPr>
                                <m:t>2</m:t>
                              </m:r>
                            </m:sup>
                          </m:sSup>
                          <m:r>
                            <a:rPr lang="tr-TR" sz="1600" i="1">
                              <a:solidFill>
                                <a:schemeClr val="tx2"/>
                              </a:solidFill>
                              <a:latin typeface="Cambria Math" panose="02040503050406030204" pitchFamily="18" charset="0"/>
                            </a:rPr>
                            <m:t>∗0,25</m:t>
                          </m:r>
                          <m:r>
                            <a:rPr lang="tr-TR" sz="1600" b="0" i="1" smtClean="0">
                              <a:solidFill>
                                <a:schemeClr val="tx2"/>
                              </a:solidFill>
                              <a:latin typeface="Cambria Math" panose="02040503050406030204" pitchFamily="18" charset="0"/>
                            </a:rPr>
                            <m:t>]</m:t>
                          </m:r>
                        </m:e>
                      </m:rad>
                    </m:oMath>
                  </m:oMathPara>
                </a14:m>
                <a:endParaRPr lang="tr-TR" sz="1600" b="0" i="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tr-TR" sz="1600" dirty="0">
                  <a:solidFill>
                    <a:schemeClr val="tx2"/>
                  </a:solidFill>
                  <a:latin typeface="Times New Roman" panose="02020603050405020304" pitchFamily="18" charset="0"/>
                  <a:cs typeface="Times New Roman" panose="02020603050405020304" pitchFamily="18" charset="0"/>
                </a:endParaRPr>
              </a:p>
              <a:p>
                <a:pPr marL="0" indent="363538">
                  <a:buNone/>
                </a:pPr>
                <a14:m>
                  <m:oMath xmlns:m="http://schemas.openxmlformats.org/officeDocument/2006/math">
                    <m:sSub>
                      <m:sSubPr>
                        <m:ctrlPr>
                          <a:rPr lang="en-GB" sz="1600" i="1">
                            <a:solidFill>
                              <a:schemeClr val="tx2"/>
                            </a:solidFill>
                            <a:latin typeface="Cambria Math"/>
                          </a:rPr>
                        </m:ctrlPr>
                      </m:sSubPr>
                      <m:e>
                        <m:r>
                          <a:rPr lang="en-GB" sz="1600" i="1">
                            <a:solidFill>
                              <a:schemeClr val="tx2"/>
                            </a:solidFill>
                            <a:latin typeface="Cambria Math" panose="02040503050406030204" pitchFamily="18" charset="0"/>
                            <a:ea typeface="Cambria Math" panose="02040503050406030204" pitchFamily="18" charset="0"/>
                          </a:rPr>
                          <m:t>𝜎</m:t>
                        </m:r>
                      </m:e>
                      <m:sub>
                        <m:r>
                          <a:rPr lang="tr-TR" sz="1600" i="1">
                            <a:solidFill>
                              <a:schemeClr val="tx2"/>
                            </a:solidFill>
                            <a:latin typeface="Cambria Math" panose="02040503050406030204" pitchFamily="18" charset="0"/>
                          </a:rPr>
                          <m:t>𝑎</m:t>
                        </m:r>
                      </m:sub>
                    </m:sSub>
                    <m:r>
                      <a:rPr lang="tr-TR" sz="1600" i="1">
                        <a:solidFill>
                          <a:schemeClr val="tx2"/>
                        </a:solidFill>
                        <a:latin typeface="Cambria Math" panose="02040503050406030204" pitchFamily="18" charset="0"/>
                      </a:rPr>
                      <m:t>=</m:t>
                    </m:r>
                    <m:rad>
                      <m:radPr>
                        <m:degHide m:val="on"/>
                        <m:ctrlPr>
                          <a:rPr lang="tr-TR" sz="1600" i="1">
                            <a:solidFill>
                              <a:schemeClr val="tx2"/>
                            </a:solidFill>
                            <a:latin typeface="Cambria Math"/>
                          </a:rPr>
                        </m:ctrlPr>
                      </m:radPr>
                      <m:deg/>
                      <m:e>
                        <m:sSup>
                          <m:sSupPr>
                            <m:ctrlPr>
                              <a:rPr lang="tr-TR" sz="1600" i="1">
                                <a:solidFill>
                                  <a:schemeClr val="tx2"/>
                                </a:solidFill>
                                <a:latin typeface="Cambria Math"/>
                              </a:rPr>
                            </m:ctrlPr>
                          </m:sSupPr>
                          <m:e>
                            <m:r>
                              <a:rPr lang="tr-TR" sz="1600" b="0" i="1" smtClean="0">
                                <a:solidFill>
                                  <a:schemeClr val="tx2"/>
                                </a:solidFill>
                                <a:latin typeface="Cambria Math" panose="02040503050406030204" pitchFamily="18" charset="0"/>
                              </a:rPr>
                              <m:t>[</m:t>
                            </m:r>
                            <m:d>
                              <m:dPr>
                                <m:ctrlPr>
                                  <a:rPr lang="tr-TR" sz="1600" i="1">
                                    <a:solidFill>
                                      <a:schemeClr val="tx2"/>
                                    </a:solidFill>
                                    <a:latin typeface="Cambria Math"/>
                                  </a:rPr>
                                </m:ctrlPr>
                              </m:dPr>
                              <m:e>
                                <m:r>
                                  <a:rPr lang="tr-TR" sz="1600" i="1">
                                    <a:solidFill>
                                      <a:schemeClr val="tx2"/>
                                    </a:solidFill>
                                    <a:latin typeface="Cambria Math" panose="02040503050406030204" pitchFamily="18" charset="0"/>
                                  </a:rPr>
                                  <m:t>−</m:t>
                                </m:r>
                                <m:r>
                                  <a:rPr lang="tr-TR" sz="1600" b="0" i="1" smtClean="0">
                                    <a:solidFill>
                                      <a:schemeClr val="tx2"/>
                                    </a:solidFill>
                                    <a:latin typeface="Cambria Math" panose="02040503050406030204" pitchFamily="18" charset="0"/>
                                  </a:rPr>
                                  <m:t>%3</m:t>
                                </m:r>
                                <m:r>
                                  <a:rPr lang="tr-TR" sz="1600" i="1">
                                    <a:solidFill>
                                      <a:schemeClr val="tx2"/>
                                    </a:solidFill>
                                    <a:latin typeface="Cambria Math" panose="02040503050406030204" pitchFamily="18" charset="0"/>
                                  </a:rPr>
                                  <m:t>5</m:t>
                                </m:r>
                              </m:e>
                            </m:d>
                          </m:e>
                          <m:sup>
                            <m:r>
                              <a:rPr lang="tr-TR" sz="1600" i="1">
                                <a:solidFill>
                                  <a:schemeClr val="tx2"/>
                                </a:solidFill>
                                <a:latin typeface="Cambria Math" panose="02040503050406030204" pitchFamily="18" charset="0"/>
                              </a:rPr>
                              <m:t>2</m:t>
                            </m:r>
                          </m:sup>
                        </m:sSup>
                        <m:r>
                          <a:rPr lang="tr-TR" sz="1600" i="1">
                            <a:solidFill>
                              <a:schemeClr val="tx2"/>
                            </a:solidFill>
                            <a:latin typeface="Cambria Math" panose="02040503050406030204" pitchFamily="18" charset="0"/>
                          </a:rPr>
                          <m:t>∗0,25</m:t>
                        </m:r>
                        <m:r>
                          <a:rPr lang="tr-TR" sz="1600" b="0" i="1" smtClean="0">
                            <a:solidFill>
                              <a:schemeClr val="tx2"/>
                            </a:solidFill>
                            <a:latin typeface="Cambria Math" panose="02040503050406030204" pitchFamily="18" charset="0"/>
                          </a:rPr>
                          <m:t>]</m:t>
                        </m:r>
                        <m:r>
                          <a:rPr lang="tr-TR" sz="1600" i="1">
                            <a:solidFill>
                              <a:schemeClr val="tx2"/>
                            </a:solidFill>
                            <a:latin typeface="Cambria Math" panose="02040503050406030204" pitchFamily="18" charset="0"/>
                          </a:rPr>
                          <m:t>+</m:t>
                        </m:r>
                        <m:sSup>
                          <m:sSupPr>
                            <m:ctrlPr>
                              <a:rPr lang="tr-TR" sz="1600" i="1">
                                <a:solidFill>
                                  <a:schemeClr val="tx2"/>
                                </a:solidFill>
                                <a:latin typeface="Cambria Math"/>
                              </a:rPr>
                            </m:ctrlPr>
                          </m:sSupPr>
                          <m:e>
                            <m:r>
                              <a:rPr lang="tr-TR" sz="1600" b="0" i="1" smtClean="0">
                                <a:solidFill>
                                  <a:schemeClr val="tx2"/>
                                </a:solidFill>
                                <a:latin typeface="Cambria Math" panose="02040503050406030204" pitchFamily="18" charset="0"/>
                              </a:rPr>
                              <m:t>[</m:t>
                            </m:r>
                            <m:d>
                              <m:dPr>
                                <m:ctrlPr>
                                  <a:rPr lang="tr-TR" sz="1600" i="1">
                                    <a:solidFill>
                                      <a:schemeClr val="tx2"/>
                                    </a:solidFill>
                                    <a:latin typeface="Cambria Math"/>
                                  </a:rPr>
                                </m:ctrlPr>
                              </m:dPr>
                              <m:e>
                                <m:r>
                                  <a:rPr lang="tr-TR" sz="1600" i="1">
                                    <a:solidFill>
                                      <a:schemeClr val="tx2"/>
                                    </a:solidFill>
                                    <a:latin typeface="Cambria Math" panose="02040503050406030204" pitchFamily="18" charset="0"/>
                                  </a:rPr>
                                  <m:t>%5</m:t>
                                </m:r>
                              </m:e>
                            </m:d>
                          </m:e>
                          <m:sup>
                            <m:r>
                              <a:rPr lang="tr-TR" sz="1600" i="1">
                                <a:solidFill>
                                  <a:schemeClr val="tx2"/>
                                </a:solidFill>
                                <a:latin typeface="Cambria Math" panose="02040503050406030204" pitchFamily="18" charset="0"/>
                              </a:rPr>
                              <m:t>2</m:t>
                            </m:r>
                          </m:sup>
                        </m:sSup>
                        <m:r>
                          <a:rPr lang="tr-TR" sz="1600" i="1">
                            <a:solidFill>
                              <a:schemeClr val="tx2"/>
                            </a:solidFill>
                            <a:latin typeface="Cambria Math" panose="02040503050406030204" pitchFamily="18" charset="0"/>
                          </a:rPr>
                          <m:t>∗0,5</m:t>
                        </m:r>
                        <m:r>
                          <a:rPr lang="tr-TR" sz="1600" b="0" i="1" smtClean="0">
                            <a:solidFill>
                              <a:schemeClr val="tx2"/>
                            </a:solidFill>
                            <a:latin typeface="Cambria Math" panose="02040503050406030204" pitchFamily="18" charset="0"/>
                          </a:rPr>
                          <m:t>]</m:t>
                        </m:r>
                        <m:r>
                          <a:rPr lang="tr-TR" sz="1600" i="1">
                            <a:solidFill>
                              <a:schemeClr val="tx2"/>
                            </a:solidFill>
                            <a:latin typeface="Cambria Math" panose="02040503050406030204" pitchFamily="18" charset="0"/>
                          </a:rPr>
                          <m:t>+</m:t>
                        </m:r>
                        <m:sSup>
                          <m:sSupPr>
                            <m:ctrlPr>
                              <a:rPr lang="tr-TR" sz="1600" i="1">
                                <a:solidFill>
                                  <a:schemeClr val="tx2"/>
                                </a:solidFill>
                                <a:latin typeface="Cambria Math"/>
                              </a:rPr>
                            </m:ctrlPr>
                          </m:sSupPr>
                          <m:e>
                            <m:r>
                              <a:rPr lang="tr-TR" sz="1600" b="0" i="1" smtClean="0">
                                <a:solidFill>
                                  <a:schemeClr val="tx2"/>
                                </a:solidFill>
                                <a:latin typeface="Cambria Math" panose="02040503050406030204" pitchFamily="18" charset="0"/>
                              </a:rPr>
                              <m:t>[</m:t>
                            </m:r>
                            <m:d>
                              <m:dPr>
                                <m:ctrlPr>
                                  <a:rPr lang="tr-TR" sz="1600" i="1">
                                    <a:solidFill>
                                      <a:schemeClr val="tx2"/>
                                    </a:solidFill>
                                    <a:latin typeface="Cambria Math"/>
                                  </a:rPr>
                                </m:ctrlPr>
                              </m:dPr>
                              <m:e>
                                <m:r>
                                  <a:rPr lang="tr-TR" sz="1600" i="1">
                                    <a:solidFill>
                                      <a:schemeClr val="tx2"/>
                                    </a:solidFill>
                                    <a:latin typeface="Cambria Math" panose="02040503050406030204" pitchFamily="18" charset="0"/>
                                  </a:rPr>
                                  <m:t>%</m:t>
                                </m:r>
                                <m:r>
                                  <a:rPr lang="tr-TR" sz="1600" b="0" i="1" smtClean="0">
                                    <a:solidFill>
                                      <a:schemeClr val="tx2"/>
                                    </a:solidFill>
                                    <a:latin typeface="Cambria Math" panose="02040503050406030204" pitchFamily="18" charset="0"/>
                                  </a:rPr>
                                  <m:t>2</m:t>
                                </m:r>
                                <m:r>
                                  <a:rPr lang="tr-TR" sz="1600" i="1">
                                    <a:solidFill>
                                      <a:schemeClr val="tx2"/>
                                    </a:solidFill>
                                    <a:latin typeface="Cambria Math" panose="02040503050406030204" pitchFamily="18" charset="0"/>
                                  </a:rPr>
                                  <m:t>5</m:t>
                                </m:r>
                              </m:e>
                            </m:d>
                          </m:e>
                          <m:sup>
                            <m:r>
                              <a:rPr lang="tr-TR" sz="1600" i="1">
                                <a:solidFill>
                                  <a:schemeClr val="tx2"/>
                                </a:solidFill>
                                <a:latin typeface="Cambria Math" panose="02040503050406030204" pitchFamily="18" charset="0"/>
                              </a:rPr>
                              <m:t>2</m:t>
                            </m:r>
                          </m:sup>
                        </m:sSup>
                        <m:r>
                          <a:rPr lang="tr-TR" sz="1600" i="1">
                            <a:solidFill>
                              <a:schemeClr val="tx2"/>
                            </a:solidFill>
                            <a:latin typeface="Cambria Math" panose="02040503050406030204" pitchFamily="18" charset="0"/>
                          </a:rPr>
                          <m:t>∗0,25</m:t>
                        </m:r>
                        <m:r>
                          <a:rPr lang="tr-TR" sz="1600" b="0" i="1" smtClean="0">
                            <a:solidFill>
                              <a:schemeClr val="tx2"/>
                            </a:solidFill>
                            <a:latin typeface="Cambria Math" panose="02040503050406030204" pitchFamily="18" charset="0"/>
                          </a:rPr>
                          <m:t>]</m:t>
                        </m:r>
                      </m:e>
                    </m:rad>
                  </m:oMath>
                </a14:m>
                <a:r>
                  <a:rPr lang="tr-TR" sz="1600" dirty="0">
                    <a:solidFill>
                      <a:schemeClr val="tx2"/>
                    </a:solidFill>
                    <a:latin typeface="Times New Roman" panose="02020603050405020304" pitchFamily="18" charset="0"/>
                    <a:cs typeface="Times New Roman" panose="02020603050405020304" pitchFamily="18" charset="0"/>
                  </a:rPr>
                  <a:t>=%</a:t>
                </a:r>
                <a:r>
                  <a:rPr lang="tr-TR" sz="1600" dirty="0" smtClean="0">
                    <a:solidFill>
                      <a:schemeClr val="tx2"/>
                    </a:solidFill>
                    <a:latin typeface="Times New Roman" panose="02020603050405020304" pitchFamily="18" charset="0"/>
                    <a:cs typeface="Times New Roman" panose="02020603050405020304" pitchFamily="18" charset="0"/>
                  </a:rPr>
                  <a:t>21,79</a:t>
                </a:r>
              </a:p>
              <a:p>
                <a:pPr marL="0" indent="0">
                  <a:buNone/>
                </a:pPr>
                <a:endParaRPr lang="tr-TR" sz="1600" dirty="0">
                  <a:solidFill>
                    <a:schemeClr val="tx2"/>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sz="1600" i="1">
                              <a:solidFill>
                                <a:schemeClr val="tx2"/>
                              </a:solidFill>
                              <a:latin typeface="Cambria Math"/>
                            </a:rPr>
                          </m:ctrlPr>
                        </m:sSubPr>
                        <m:e>
                          <m:r>
                            <a:rPr lang="en-GB" sz="1600" i="1">
                              <a:solidFill>
                                <a:schemeClr val="tx2"/>
                              </a:solidFill>
                              <a:latin typeface="Cambria Math" panose="02040503050406030204" pitchFamily="18" charset="0"/>
                              <a:ea typeface="Cambria Math" panose="02040503050406030204" pitchFamily="18" charset="0"/>
                            </a:rPr>
                            <m:t>𝜎</m:t>
                          </m:r>
                        </m:e>
                        <m:sub>
                          <m:r>
                            <a:rPr lang="tr-TR" sz="1600" b="0" i="1" smtClean="0">
                              <a:solidFill>
                                <a:schemeClr val="tx2"/>
                              </a:solidFill>
                              <a:latin typeface="Cambria Math" panose="02040503050406030204" pitchFamily="18" charset="0"/>
                              <a:ea typeface="Cambria Math" panose="02040503050406030204" pitchFamily="18" charset="0"/>
                            </a:rPr>
                            <m:t>𝑏</m:t>
                          </m:r>
                        </m:sub>
                      </m:sSub>
                      <m:r>
                        <a:rPr lang="tr-TR" sz="1600" i="1">
                          <a:solidFill>
                            <a:schemeClr val="tx2"/>
                          </a:solidFill>
                          <a:latin typeface="Cambria Math" panose="02040503050406030204" pitchFamily="18" charset="0"/>
                        </a:rPr>
                        <m:t>=</m:t>
                      </m:r>
                      <m:rad>
                        <m:radPr>
                          <m:degHide m:val="on"/>
                          <m:ctrlPr>
                            <a:rPr lang="tr-TR" sz="1600" i="1">
                              <a:solidFill>
                                <a:schemeClr val="tx2"/>
                              </a:solidFill>
                              <a:latin typeface="Cambria Math"/>
                            </a:rPr>
                          </m:ctrlPr>
                        </m:radPr>
                        <m:deg/>
                        <m:e>
                          <m:nary>
                            <m:naryPr>
                              <m:chr m:val="∑"/>
                              <m:ctrlPr>
                                <a:rPr lang="tr-TR" sz="1600" i="1">
                                  <a:solidFill>
                                    <a:schemeClr val="tx2"/>
                                  </a:solidFill>
                                  <a:latin typeface="Cambria Math"/>
                                </a:rPr>
                              </m:ctrlPr>
                            </m:naryPr>
                            <m:sub>
                              <m:r>
                                <a:rPr lang="tr-TR" sz="1600" i="1">
                                  <a:solidFill>
                                    <a:schemeClr val="tx2"/>
                                  </a:solidFill>
                                  <a:latin typeface="Cambria Math"/>
                                </a:rPr>
                                <m:t>=1</m:t>
                              </m:r>
                            </m:sub>
                            <m:sup>
                              <m:r>
                                <a:rPr lang="tr-TR" sz="1600" i="1">
                                  <a:solidFill>
                                    <a:schemeClr val="tx2"/>
                                  </a:solidFill>
                                  <a:latin typeface="Cambria Math" panose="02040503050406030204" pitchFamily="18" charset="0"/>
                                </a:rPr>
                                <m:t>3</m:t>
                              </m:r>
                            </m:sup>
                            <m:e>
                              <m:sSub>
                                <m:sSubPr>
                                  <m:ctrlPr>
                                    <a:rPr lang="tr-TR" sz="1600" i="1">
                                      <a:solidFill>
                                        <a:schemeClr val="tx2"/>
                                      </a:solidFill>
                                      <a:latin typeface="Cambria Math"/>
                                    </a:rPr>
                                  </m:ctrlPr>
                                </m:sSubPr>
                                <m:e>
                                  <m:r>
                                    <a:rPr lang="tr-TR" sz="1600" i="1">
                                      <a:solidFill>
                                        <a:schemeClr val="tx2"/>
                                      </a:solidFill>
                                      <a:latin typeface="Cambria Math"/>
                                    </a:rPr>
                                    <m:t>𝑃</m:t>
                                  </m:r>
                                </m:e>
                                <m:sub>
                                  <m:r>
                                    <a:rPr lang="tr-TR" sz="1600" i="1">
                                      <a:solidFill>
                                        <a:schemeClr val="tx2"/>
                                      </a:solidFill>
                                      <a:latin typeface="Cambria Math"/>
                                    </a:rPr>
                                    <m:t>𝑗</m:t>
                                  </m:r>
                                </m:sub>
                              </m:sSub>
                              <m:sSup>
                                <m:sSupPr>
                                  <m:ctrlPr>
                                    <a:rPr lang="tr-TR" sz="1600" i="1">
                                      <a:solidFill>
                                        <a:schemeClr val="tx2"/>
                                      </a:solidFill>
                                      <a:latin typeface="Cambria Math"/>
                                    </a:rPr>
                                  </m:ctrlPr>
                                </m:sSupPr>
                                <m:e>
                                  <m:r>
                                    <a:rPr lang="tr-TR" sz="1600" i="1">
                                      <a:solidFill>
                                        <a:schemeClr val="tx2"/>
                                      </a:solidFill>
                                      <a:latin typeface="Cambria Math"/>
                                    </a:rPr>
                                    <m:t>(</m:t>
                                  </m:r>
                                  <m:sSub>
                                    <m:sSubPr>
                                      <m:ctrlPr>
                                        <a:rPr lang="tr-TR" sz="1600" i="1">
                                          <a:solidFill>
                                            <a:schemeClr val="tx2"/>
                                          </a:solidFill>
                                          <a:latin typeface="Cambria Math"/>
                                        </a:rPr>
                                      </m:ctrlPr>
                                    </m:sSubPr>
                                    <m:e>
                                      <m:r>
                                        <a:rPr lang="tr-TR" sz="1600" i="1">
                                          <a:solidFill>
                                            <a:schemeClr val="tx2"/>
                                          </a:solidFill>
                                          <a:latin typeface="Cambria Math"/>
                                        </a:rPr>
                                        <m:t>𝑟</m:t>
                                      </m:r>
                                    </m:e>
                                    <m:sub>
                                      <m:r>
                                        <a:rPr lang="tr-TR" sz="1600" i="1">
                                          <a:solidFill>
                                            <a:schemeClr val="tx2"/>
                                          </a:solidFill>
                                          <a:latin typeface="Cambria Math"/>
                                        </a:rPr>
                                        <m:t>𝑗</m:t>
                                      </m:r>
                                      <m:r>
                                        <a:rPr lang="tr-TR" sz="1600" b="0" i="1" smtClean="0">
                                          <a:solidFill>
                                            <a:schemeClr val="tx2"/>
                                          </a:solidFill>
                                          <a:latin typeface="Cambria Math" panose="02040503050406030204" pitchFamily="18" charset="0"/>
                                        </a:rPr>
                                        <m:t>𝑏</m:t>
                                      </m:r>
                                    </m:sub>
                                  </m:sSub>
                                  <m:r>
                                    <a:rPr lang="tr-TR" sz="1600" i="1">
                                      <a:solidFill>
                                        <a:schemeClr val="tx2"/>
                                      </a:solidFill>
                                      <a:latin typeface="Cambria Math"/>
                                    </a:rPr>
                                    <m:t>−</m:t>
                                  </m:r>
                                  <m:acc>
                                    <m:accPr>
                                      <m:chr m:val="̅"/>
                                      <m:ctrlPr>
                                        <a:rPr lang="tr-TR" sz="1600" i="1">
                                          <a:solidFill>
                                            <a:schemeClr val="tx2"/>
                                          </a:solidFill>
                                          <a:latin typeface="Cambria Math"/>
                                        </a:rPr>
                                      </m:ctrlPr>
                                    </m:accPr>
                                    <m:e>
                                      <m:sSub>
                                        <m:sSubPr>
                                          <m:ctrlPr>
                                            <a:rPr lang="tr-TR" sz="1600" i="1">
                                              <a:solidFill>
                                                <a:schemeClr val="tx2"/>
                                              </a:solidFill>
                                              <a:latin typeface="Cambria Math"/>
                                            </a:rPr>
                                          </m:ctrlPr>
                                        </m:sSubPr>
                                        <m:e>
                                          <m:r>
                                            <a:rPr lang="tr-TR" sz="1600" i="1">
                                              <a:solidFill>
                                                <a:schemeClr val="tx2"/>
                                              </a:solidFill>
                                              <a:latin typeface="Cambria Math" panose="02040503050406030204" pitchFamily="18" charset="0"/>
                                            </a:rPr>
                                            <m:t>𝑟</m:t>
                                          </m:r>
                                        </m:e>
                                        <m:sub>
                                          <m:r>
                                            <a:rPr lang="tr-TR" sz="1600" i="1">
                                              <a:solidFill>
                                                <a:schemeClr val="tx2"/>
                                              </a:solidFill>
                                              <a:latin typeface="Cambria Math" panose="02040503050406030204" pitchFamily="18" charset="0"/>
                                            </a:rPr>
                                            <m:t>𝑜𝑟𝑡</m:t>
                                          </m:r>
                                          <m:r>
                                            <a:rPr lang="tr-TR" sz="1600" i="1">
                                              <a:solidFill>
                                                <a:schemeClr val="tx2"/>
                                              </a:solidFill>
                                              <a:latin typeface="Cambria Math" panose="02040503050406030204" pitchFamily="18" charset="0"/>
                                            </a:rPr>
                                            <m:t>_</m:t>
                                          </m:r>
                                          <m:r>
                                            <a:rPr lang="tr-TR" sz="1600" b="0" i="1" smtClean="0">
                                              <a:solidFill>
                                                <a:schemeClr val="tx2"/>
                                              </a:solidFill>
                                              <a:latin typeface="Cambria Math" panose="02040503050406030204" pitchFamily="18" charset="0"/>
                                            </a:rPr>
                                            <m:t>𝑏</m:t>
                                          </m:r>
                                        </m:sub>
                                      </m:sSub>
                                    </m:e>
                                  </m:acc>
                                  <m:r>
                                    <a:rPr lang="tr-TR" sz="1600" i="1">
                                      <a:solidFill>
                                        <a:schemeClr val="tx2"/>
                                      </a:solidFill>
                                      <a:latin typeface="Cambria Math"/>
                                    </a:rPr>
                                    <m:t>)</m:t>
                                  </m:r>
                                </m:e>
                                <m:sup>
                                  <m:r>
                                    <a:rPr lang="tr-TR" sz="1600" i="1">
                                      <a:solidFill>
                                        <a:schemeClr val="tx2"/>
                                      </a:solidFill>
                                      <a:latin typeface="Cambria Math"/>
                                    </a:rPr>
                                    <m:t>2</m:t>
                                  </m:r>
                                </m:sup>
                              </m:sSup>
                            </m:e>
                          </m:nary>
                        </m:e>
                      </m:rad>
                    </m:oMath>
                  </m:oMathPara>
                </a14:m>
                <a:endParaRPr lang="tr-TR" sz="1600" dirty="0">
                  <a:solidFill>
                    <a:schemeClr val="tx2"/>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tr-TR" sz="1600" i="1">
                          <a:solidFill>
                            <a:schemeClr val="tx2"/>
                          </a:solidFill>
                          <a:latin typeface="Cambria Math" panose="02040503050406030204" pitchFamily="18" charset="0"/>
                        </a:rPr>
                        <m:t>=</m:t>
                      </m:r>
                      <m:rad>
                        <m:radPr>
                          <m:degHide m:val="on"/>
                          <m:ctrlPr>
                            <a:rPr lang="tr-TR" sz="1600" i="1">
                              <a:solidFill>
                                <a:schemeClr val="tx2"/>
                              </a:solidFill>
                              <a:latin typeface="Cambria Math"/>
                            </a:rPr>
                          </m:ctrlPr>
                        </m:radPr>
                        <m:deg/>
                        <m:e>
                          <m:sSup>
                            <m:sSupPr>
                              <m:ctrlPr>
                                <a:rPr lang="tr-TR" sz="1600" i="1">
                                  <a:solidFill>
                                    <a:schemeClr val="tx2"/>
                                  </a:solidFill>
                                  <a:latin typeface="Cambria Math"/>
                                </a:rPr>
                              </m:ctrlPr>
                            </m:sSupPr>
                            <m:e>
                              <m:r>
                                <a:rPr lang="tr-TR" sz="1600" i="1">
                                  <a:solidFill>
                                    <a:schemeClr val="tx2"/>
                                  </a:solidFill>
                                  <a:latin typeface="Cambria Math" panose="02040503050406030204" pitchFamily="18" charset="0"/>
                                </a:rPr>
                                <m:t>[</m:t>
                              </m:r>
                              <m:d>
                                <m:dPr>
                                  <m:ctrlPr>
                                    <a:rPr lang="tr-TR" sz="1600" i="1">
                                      <a:solidFill>
                                        <a:schemeClr val="tx2"/>
                                      </a:solidFill>
                                      <a:latin typeface="Cambria Math"/>
                                    </a:rPr>
                                  </m:ctrlPr>
                                </m:dPr>
                                <m:e>
                                  <m:r>
                                    <a:rPr lang="tr-TR" sz="1600" i="1">
                                      <a:solidFill>
                                        <a:schemeClr val="tx2"/>
                                      </a:solidFill>
                                      <a:latin typeface="Cambria Math" panose="02040503050406030204" pitchFamily="18" charset="0"/>
                                    </a:rPr>
                                    <m:t>%</m:t>
                                  </m:r>
                                  <m:r>
                                    <a:rPr lang="tr-TR" sz="1600" b="0" i="1" smtClean="0">
                                      <a:solidFill>
                                        <a:schemeClr val="tx2"/>
                                      </a:solidFill>
                                      <a:latin typeface="Cambria Math" panose="02040503050406030204" pitchFamily="18" charset="0"/>
                                    </a:rPr>
                                    <m:t>12</m:t>
                                  </m:r>
                                  <m:r>
                                    <a:rPr lang="tr-TR" sz="1600" i="1">
                                      <a:solidFill>
                                        <a:schemeClr val="tx2"/>
                                      </a:solidFill>
                                      <a:latin typeface="Cambria Math" panose="02040503050406030204" pitchFamily="18" charset="0"/>
                                    </a:rPr>
                                    <m:t>−%1</m:t>
                                  </m:r>
                                  <m:r>
                                    <a:rPr lang="tr-TR" sz="1600" b="0" i="1" smtClean="0">
                                      <a:solidFill>
                                        <a:schemeClr val="tx2"/>
                                      </a:solidFill>
                                      <a:latin typeface="Cambria Math" panose="02040503050406030204" pitchFamily="18" charset="0"/>
                                    </a:rPr>
                                    <m:t>0</m:t>
                                  </m:r>
                                </m:e>
                              </m:d>
                            </m:e>
                            <m:sup>
                              <m:r>
                                <a:rPr lang="tr-TR" sz="1600" i="1">
                                  <a:solidFill>
                                    <a:schemeClr val="tx2"/>
                                  </a:solidFill>
                                  <a:latin typeface="Cambria Math" panose="02040503050406030204" pitchFamily="18" charset="0"/>
                                </a:rPr>
                                <m:t>2</m:t>
                              </m:r>
                            </m:sup>
                          </m:sSup>
                          <m:r>
                            <a:rPr lang="tr-TR" sz="1600" i="1">
                              <a:solidFill>
                                <a:schemeClr val="tx2"/>
                              </a:solidFill>
                              <a:latin typeface="Cambria Math" panose="02040503050406030204" pitchFamily="18" charset="0"/>
                            </a:rPr>
                            <m:t>∗0,25]+</m:t>
                          </m:r>
                          <m:sSup>
                            <m:sSupPr>
                              <m:ctrlPr>
                                <a:rPr lang="tr-TR" sz="1600" i="1">
                                  <a:solidFill>
                                    <a:schemeClr val="tx2"/>
                                  </a:solidFill>
                                  <a:latin typeface="Cambria Math"/>
                                </a:rPr>
                              </m:ctrlPr>
                            </m:sSupPr>
                            <m:e>
                              <m:r>
                                <a:rPr lang="tr-TR" sz="1600" i="1">
                                  <a:solidFill>
                                    <a:schemeClr val="tx2"/>
                                  </a:solidFill>
                                  <a:latin typeface="Cambria Math" panose="02040503050406030204" pitchFamily="18" charset="0"/>
                                </a:rPr>
                                <m:t>[</m:t>
                              </m:r>
                              <m:d>
                                <m:dPr>
                                  <m:ctrlPr>
                                    <a:rPr lang="tr-TR" sz="1600" i="1">
                                      <a:solidFill>
                                        <a:schemeClr val="tx2"/>
                                      </a:solidFill>
                                      <a:latin typeface="Cambria Math"/>
                                    </a:rPr>
                                  </m:ctrlPr>
                                </m:dPr>
                                <m:e>
                                  <m:r>
                                    <a:rPr lang="tr-TR" sz="1600" i="1">
                                      <a:solidFill>
                                        <a:schemeClr val="tx2"/>
                                      </a:solidFill>
                                      <a:latin typeface="Cambria Math" panose="02040503050406030204" pitchFamily="18" charset="0"/>
                                    </a:rPr>
                                    <m:t>%</m:t>
                                  </m:r>
                                  <m:r>
                                    <a:rPr lang="tr-TR" sz="1600" b="0" i="1" smtClean="0">
                                      <a:solidFill>
                                        <a:schemeClr val="tx2"/>
                                      </a:solidFill>
                                      <a:latin typeface="Cambria Math" panose="02040503050406030204" pitchFamily="18" charset="0"/>
                                    </a:rPr>
                                    <m:t>4</m:t>
                                  </m:r>
                                  <m:r>
                                    <a:rPr lang="tr-TR" sz="1600" i="1">
                                      <a:solidFill>
                                        <a:schemeClr val="tx2"/>
                                      </a:solidFill>
                                      <a:latin typeface="Cambria Math" panose="02040503050406030204" pitchFamily="18" charset="0"/>
                                    </a:rPr>
                                    <m:t>−%1</m:t>
                                  </m:r>
                                  <m:r>
                                    <a:rPr lang="tr-TR" sz="1600" b="0" i="1" smtClean="0">
                                      <a:solidFill>
                                        <a:schemeClr val="tx2"/>
                                      </a:solidFill>
                                      <a:latin typeface="Cambria Math" panose="02040503050406030204" pitchFamily="18" charset="0"/>
                                    </a:rPr>
                                    <m:t>0</m:t>
                                  </m:r>
                                </m:e>
                              </m:d>
                            </m:e>
                            <m:sup>
                              <m:r>
                                <a:rPr lang="tr-TR" sz="1600" i="1">
                                  <a:solidFill>
                                    <a:schemeClr val="tx2"/>
                                  </a:solidFill>
                                  <a:latin typeface="Cambria Math" panose="02040503050406030204" pitchFamily="18" charset="0"/>
                                </a:rPr>
                                <m:t>2</m:t>
                              </m:r>
                            </m:sup>
                          </m:sSup>
                          <m:r>
                            <a:rPr lang="tr-TR" sz="1600" i="1">
                              <a:solidFill>
                                <a:schemeClr val="tx2"/>
                              </a:solidFill>
                              <a:latin typeface="Cambria Math" panose="02040503050406030204" pitchFamily="18" charset="0"/>
                            </a:rPr>
                            <m:t>∗0,5]+</m:t>
                          </m:r>
                          <m:sSup>
                            <m:sSupPr>
                              <m:ctrlPr>
                                <a:rPr lang="tr-TR" sz="1600" i="1">
                                  <a:solidFill>
                                    <a:schemeClr val="tx2"/>
                                  </a:solidFill>
                                  <a:latin typeface="Cambria Math"/>
                                </a:rPr>
                              </m:ctrlPr>
                            </m:sSupPr>
                            <m:e>
                              <m:r>
                                <a:rPr lang="tr-TR" sz="1600" i="1">
                                  <a:solidFill>
                                    <a:schemeClr val="tx2"/>
                                  </a:solidFill>
                                  <a:latin typeface="Cambria Math" panose="02040503050406030204" pitchFamily="18" charset="0"/>
                                </a:rPr>
                                <m:t>[</m:t>
                              </m:r>
                              <m:d>
                                <m:dPr>
                                  <m:ctrlPr>
                                    <a:rPr lang="tr-TR" sz="1600" i="1">
                                      <a:solidFill>
                                        <a:schemeClr val="tx2"/>
                                      </a:solidFill>
                                      <a:latin typeface="Cambria Math"/>
                                    </a:rPr>
                                  </m:ctrlPr>
                                </m:dPr>
                                <m:e>
                                  <m:r>
                                    <a:rPr lang="tr-TR" sz="1600" i="1">
                                      <a:solidFill>
                                        <a:schemeClr val="tx2"/>
                                      </a:solidFill>
                                      <a:latin typeface="Cambria Math" panose="02040503050406030204" pitchFamily="18" charset="0"/>
                                    </a:rPr>
                                    <m:t>%</m:t>
                                  </m:r>
                                  <m:r>
                                    <a:rPr lang="tr-TR" sz="1600" b="0" i="1" smtClean="0">
                                      <a:solidFill>
                                        <a:schemeClr val="tx2"/>
                                      </a:solidFill>
                                      <a:latin typeface="Cambria Math" panose="02040503050406030204" pitchFamily="18" charset="0"/>
                                    </a:rPr>
                                    <m:t>2</m:t>
                                  </m:r>
                                  <m:r>
                                    <a:rPr lang="tr-TR" sz="1600" i="1">
                                      <a:solidFill>
                                        <a:schemeClr val="tx2"/>
                                      </a:solidFill>
                                      <a:latin typeface="Cambria Math" panose="02040503050406030204" pitchFamily="18" charset="0"/>
                                    </a:rPr>
                                    <m:t>0−%1</m:t>
                                  </m:r>
                                  <m:r>
                                    <a:rPr lang="tr-TR" sz="1600" b="0" i="1" smtClean="0">
                                      <a:solidFill>
                                        <a:schemeClr val="tx2"/>
                                      </a:solidFill>
                                      <a:latin typeface="Cambria Math" panose="02040503050406030204" pitchFamily="18" charset="0"/>
                                    </a:rPr>
                                    <m:t>0</m:t>
                                  </m:r>
                                </m:e>
                              </m:d>
                            </m:e>
                            <m:sup>
                              <m:r>
                                <a:rPr lang="tr-TR" sz="1600" i="1">
                                  <a:solidFill>
                                    <a:schemeClr val="tx2"/>
                                  </a:solidFill>
                                  <a:latin typeface="Cambria Math" panose="02040503050406030204" pitchFamily="18" charset="0"/>
                                </a:rPr>
                                <m:t>2</m:t>
                              </m:r>
                            </m:sup>
                          </m:sSup>
                          <m:r>
                            <a:rPr lang="tr-TR" sz="1600" i="1">
                              <a:solidFill>
                                <a:schemeClr val="tx2"/>
                              </a:solidFill>
                              <a:latin typeface="Cambria Math" panose="02040503050406030204" pitchFamily="18" charset="0"/>
                            </a:rPr>
                            <m:t>∗0,25]</m:t>
                          </m:r>
                        </m:e>
                      </m:rad>
                    </m:oMath>
                  </m:oMathPara>
                </a14:m>
                <a:endParaRPr lang="tr-TR" sz="1600" i="1" dirty="0" smtClean="0">
                  <a:solidFill>
                    <a:schemeClr val="tx2"/>
                  </a:solidFill>
                  <a:latin typeface="Times New Roman" panose="02020603050405020304" pitchFamily="18" charset="0"/>
                  <a:cs typeface="Times New Roman" panose="02020603050405020304" pitchFamily="18" charset="0"/>
                </a:endParaRPr>
              </a:p>
              <a:p>
                <a:pPr marL="0" indent="363538">
                  <a:buNone/>
                </a:pPr>
                <a14:m>
                  <m:oMath xmlns:m="http://schemas.openxmlformats.org/officeDocument/2006/math">
                    <m:sSub>
                      <m:sSubPr>
                        <m:ctrlPr>
                          <a:rPr lang="en-GB" sz="1600" i="1">
                            <a:solidFill>
                              <a:schemeClr val="tx2"/>
                            </a:solidFill>
                            <a:latin typeface="Cambria Math"/>
                          </a:rPr>
                        </m:ctrlPr>
                      </m:sSubPr>
                      <m:e>
                        <m:r>
                          <a:rPr lang="en-GB" sz="1600" i="1">
                            <a:solidFill>
                              <a:schemeClr val="tx2"/>
                            </a:solidFill>
                            <a:latin typeface="Cambria Math" panose="02040503050406030204" pitchFamily="18" charset="0"/>
                            <a:ea typeface="Cambria Math" panose="02040503050406030204" pitchFamily="18" charset="0"/>
                          </a:rPr>
                          <m:t>𝜎</m:t>
                        </m:r>
                      </m:e>
                      <m:sub>
                        <m:r>
                          <a:rPr lang="tr-TR" sz="1600" b="0" i="1" smtClean="0">
                            <a:solidFill>
                              <a:schemeClr val="tx2"/>
                            </a:solidFill>
                            <a:latin typeface="Cambria Math" panose="02040503050406030204" pitchFamily="18" charset="0"/>
                            <a:ea typeface="Cambria Math" panose="02040503050406030204" pitchFamily="18" charset="0"/>
                          </a:rPr>
                          <m:t>𝑏</m:t>
                        </m:r>
                      </m:sub>
                    </m:sSub>
                    <m:r>
                      <a:rPr lang="tr-TR" sz="1600" i="1">
                        <a:solidFill>
                          <a:schemeClr val="tx2"/>
                        </a:solidFill>
                        <a:latin typeface="Cambria Math" panose="02040503050406030204" pitchFamily="18" charset="0"/>
                      </a:rPr>
                      <m:t>=</m:t>
                    </m:r>
                    <m:rad>
                      <m:radPr>
                        <m:degHide m:val="on"/>
                        <m:ctrlPr>
                          <a:rPr lang="tr-TR" sz="1600" i="1">
                            <a:solidFill>
                              <a:schemeClr val="tx2"/>
                            </a:solidFill>
                            <a:latin typeface="Cambria Math"/>
                          </a:rPr>
                        </m:ctrlPr>
                      </m:radPr>
                      <m:deg/>
                      <m:e>
                        <m:sSup>
                          <m:sSupPr>
                            <m:ctrlPr>
                              <a:rPr lang="tr-TR" sz="1600" i="1">
                                <a:solidFill>
                                  <a:schemeClr val="tx2"/>
                                </a:solidFill>
                                <a:latin typeface="Cambria Math"/>
                              </a:rPr>
                            </m:ctrlPr>
                          </m:sSupPr>
                          <m:e>
                            <m:r>
                              <a:rPr lang="tr-TR" sz="1600" b="0" i="1" smtClean="0">
                                <a:solidFill>
                                  <a:schemeClr val="tx2"/>
                                </a:solidFill>
                                <a:latin typeface="Cambria Math" panose="02040503050406030204" pitchFamily="18" charset="0"/>
                              </a:rPr>
                              <m:t>[</m:t>
                            </m:r>
                            <m:d>
                              <m:dPr>
                                <m:ctrlPr>
                                  <a:rPr lang="tr-TR" sz="1600" i="1">
                                    <a:solidFill>
                                      <a:schemeClr val="tx2"/>
                                    </a:solidFill>
                                    <a:latin typeface="Cambria Math"/>
                                  </a:rPr>
                                </m:ctrlPr>
                              </m:dPr>
                              <m:e>
                                <m:r>
                                  <a:rPr lang="tr-TR" sz="1600" b="0" i="1" smtClean="0">
                                    <a:solidFill>
                                      <a:schemeClr val="tx2"/>
                                    </a:solidFill>
                                    <a:latin typeface="Cambria Math" panose="02040503050406030204" pitchFamily="18" charset="0"/>
                                  </a:rPr>
                                  <m:t>%2</m:t>
                                </m:r>
                              </m:e>
                            </m:d>
                          </m:e>
                          <m:sup>
                            <m:r>
                              <a:rPr lang="tr-TR" sz="1600" i="1">
                                <a:solidFill>
                                  <a:schemeClr val="tx2"/>
                                </a:solidFill>
                                <a:latin typeface="Cambria Math" panose="02040503050406030204" pitchFamily="18" charset="0"/>
                              </a:rPr>
                              <m:t>2</m:t>
                            </m:r>
                          </m:sup>
                        </m:sSup>
                        <m:r>
                          <a:rPr lang="tr-TR" sz="1600" i="1">
                            <a:solidFill>
                              <a:schemeClr val="tx2"/>
                            </a:solidFill>
                            <a:latin typeface="Cambria Math" panose="02040503050406030204" pitchFamily="18" charset="0"/>
                          </a:rPr>
                          <m:t>∗0,25</m:t>
                        </m:r>
                        <m:r>
                          <a:rPr lang="tr-TR" sz="1600" b="0" i="1" smtClean="0">
                            <a:solidFill>
                              <a:schemeClr val="tx2"/>
                            </a:solidFill>
                            <a:latin typeface="Cambria Math" panose="02040503050406030204" pitchFamily="18" charset="0"/>
                          </a:rPr>
                          <m:t>]</m:t>
                        </m:r>
                        <m:r>
                          <a:rPr lang="tr-TR" sz="1600" i="1">
                            <a:solidFill>
                              <a:schemeClr val="tx2"/>
                            </a:solidFill>
                            <a:latin typeface="Cambria Math" panose="02040503050406030204" pitchFamily="18" charset="0"/>
                          </a:rPr>
                          <m:t>+</m:t>
                        </m:r>
                        <m:sSup>
                          <m:sSupPr>
                            <m:ctrlPr>
                              <a:rPr lang="tr-TR" sz="1600" i="1">
                                <a:solidFill>
                                  <a:schemeClr val="tx2"/>
                                </a:solidFill>
                                <a:latin typeface="Cambria Math"/>
                              </a:rPr>
                            </m:ctrlPr>
                          </m:sSupPr>
                          <m:e>
                            <m:r>
                              <a:rPr lang="tr-TR" sz="1600" b="0" i="1" smtClean="0">
                                <a:solidFill>
                                  <a:schemeClr val="tx2"/>
                                </a:solidFill>
                                <a:latin typeface="Cambria Math" panose="02040503050406030204" pitchFamily="18" charset="0"/>
                              </a:rPr>
                              <m:t>[</m:t>
                            </m:r>
                            <m:d>
                              <m:dPr>
                                <m:ctrlPr>
                                  <a:rPr lang="tr-TR" sz="1600" i="1">
                                    <a:solidFill>
                                      <a:schemeClr val="tx2"/>
                                    </a:solidFill>
                                    <a:latin typeface="Cambria Math"/>
                                  </a:rPr>
                                </m:ctrlPr>
                              </m:dPr>
                              <m:e>
                                <m:r>
                                  <a:rPr lang="tr-TR" sz="1600" b="0" i="1" smtClean="0">
                                    <a:solidFill>
                                      <a:schemeClr val="tx2"/>
                                    </a:solidFill>
                                    <a:latin typeface="Cambria Math" panose="02040503050406030204" pitchFamily="18" charset="0"/>
                                  </a:rPr>
                                  <m:t>−</m:t>
                                </m:r>
                                <m:r>
                                  <a:rPr lang="tr-TR" sz="1600" i="1">
                                    <a:solidFill>
                                      <a:schemeClr val="tx2"/>
                                    </a:solidFill>
                                    <a:latin typeface="Cambria Math" panose="02040503050406030204" pitchFamily="18" charset="0"/>
                                  </a:rPr>
                                  <m:t>%</m:t>
                                </m:r>
                                <m:r>
                                  <a:rPr lang="tr-TR" sz="1600" b="0" i="1" smtClean="0">
                                    <a:solidFill>
                                      <a:schemeClr val="tx2"/>
                                    </a:solidFill>
                                    <a:latin typeface="Cambria Math" panose="02040503050406030204" pitchFamily="18" charset="0"/>
                                  </a:rPr>
                                  <m:t>6</m:t>
                                </m:r>
                              </m:e>
                            </m:d>
                          </m:e>
                          <m:sup>
                            <m:r>
                              <a:rPr lang="tr-TR" sz="1600" i="1">
                                <a:solidFill>
                                  <a:schemeClr val="tx2"/>
                                </a:solidFill>
                                <a:latin typeface="Cambria Math" panose="02040503050406030204" pitchFamily="18" charset="0"/>
                              </a:rPr>
                              <m:t>2</m:t>
                            </m:r>
                          </m:sup>
                        </m:sSup>
                        <m:r>
                          <a:rPr lang="tr-TR" sz="1600" i="1">
                            <a:solidFill>
                              <a:schemeClr val="tx2"/>
                            </a:solidFill>
                            <a:latin typeface="Cambria Math" panose="02040503050406030204" pitchFamily="18" charset="0"/>
                          </a:rPr>
                          <m:t>∗0,5</m:t>
                        </m:r>
                        <m:r>
                          <a:rPr lang="tr-TR" sz="1600" b="0" i="1" smtClean="0">
                            <a:solidFill>
                              <a:schemeClr val="tx2"/>
                            </a:solidFill>
                            <a:latin typeface="Cambria Math" panose="02040503050406030204" pitchFamily="18" charset="0"/>
                          </a:rPr>
                          <m:t>]</m:t>
                        </m:r>
                        <m:r>
                          <a:rPr lang="tr-TR" sz="1600" i="1">
                            <a:solidFill>
                              <a:schemeClr val="tx2"/>
                            </a:solidFill>
                            <a:latin typeface="Cambria Math" panose="02040503050406030204" pitchFamily="18" charset="0"/>
                          </a:rPr>
                          <m:t>+</m:t>
                        </m:r>
                        <m:sSup>
                          <m:sSupPr>
                            <m:ctrlPr>
                              <a:rPr lang="tr-TR" sz="1600" i="1">
                                <a:solidFill>
                                  <a:schemeClr val="tx2"/>
                                </a:solidFill>
                                <a:latin typeface="Cambria Math"/>
                              </a:rPr>
                            </m:ctrlPr>
                          </m:sSupPr>
                          <m:e>
                            <m:r>
                              <a:rPr lang="tr-TR" sz="1600" b="0" i="1" smtClean="0">
                                <a:solidFill>
                                  <a:schemeClr val="tx2"/>
                                </a:solidFill>
                                <a:latin typeface="Cambria Math" panose="02040503050406030204" pitchFamily="18" charset="0"/>
                              </a:rPr>
                              <m:t>[</m:t>
                            </m:r>
                            <m:d>
                              <m:dPr>
                                <m:ctrlPr>
                                  <a:rPr lang="tr-TR" sz="1600" i="1">
                                    <a:solidFill>
                                      <a:schemeClr val="tx2"/>
                                    </a:solidFill>
                                    <a:latin typeface="Cambria Math"/>
                                  </a:rPr>
                                </m:ctrlPr>
                              </m:dPr>
                              <m:e>
                                <m:r>
                                  <a:rPr lang="tr-TR" sz="1600" i="1">
                                    <a:solidFill>
                                      <a:schemeClr val="tx2"/>
                                    </a:solidFill>
                                    <a:latin typeface="Cambria Math" panose="02040503050406030204" pitchFamily="18" charset="0"/>
                                  </a:rPr>
                                  <m:t>%</m:t>
                                </m:r>
                                <m:r>
                                  <a:rPr lang="tr-TR" sz="1600" b="0" i="1" smtClean="0">
                                    <a:solidFill>
                                      <a:schemeClr val="tx2"/>
                                    </a:solidFill>
                                    <a:latin typeface="Cambria Math" panose="02040503050406030204" pitchFamily="18" charset="0"/>
                                  </a:rPr>
                                  <m:t>10</m:t>
                                </m:r>
                              </m:e>
                            </m:d>
                          </m:e>
                          <m:sup>
                            <m:r>
                              <a:rPr lang="tr-TR" sz="1600" i="1">
                                <a:solidFill>
                                  <a:schemeClr val="tx2"/>
                                </a:solidFill>
                                <a:latin typeface="Cambria Math" panose="02040503050406030204" pitchFamily="18" charset="0"/>
                              </a:rPr>
                              <m:t>2</m:t>
                            </m:r>
                          </m:sup>
                        </m:sSup>
                        <m:r>
                          <a:rPr lang="tr-TR" sz="1600" i="1">
                            <a:solidFill>
                              <a:schemeClr val="tx2"/>
                            </a:solidFill>
                            <a:latin typeface="Cambria Math" panose="02040503050406030204" pitchFamily="18" charset="0"/>
                          </a:rPr>
                          <m:t>∗0,25</m:t>
                        </m:r>
                      </m:e>
                    </m:rad>
                    <m:r>
                      <a:rPr lang="tr-TR" sz="1600" b="0" i="1" smtClean="0">
                        <a:solidFill>
                          <a:schemeClr val="tx2"/>
                        </a:solidFill>
                        <a:latin typeface="Cambria Math" panose="02040503050406030204" pitchFamily="18" charset="0"/>
                      </a:rPr>
                      <m:t>]</m:t>
                    </m:r>
                  </m:oMath>
                </a14:m>
                <a:r>
                  <a:rPr lang="tr-TR" sz="1600" dirty="0">
                    <a:solidFill>
                      <a:schemeClr val="tx2"/>
                    </a:solidFill>
                    <a:latin typeface="Times New Roman" panose="02020603050405020304" pitchFamily="18" charset="0"/>
                    <a:cs typeface="Times New Roman" panose="02020603050405020304" pitchFamily="18" charset="0"/>
                  </a:rPr>
                  <a:t>=%6,63</a:t>
                </a:r>
                <a:endParaRPr lang="en-GB" sz="1600" dirty="0">
                  <a:solidFill>
                    <a:schemeClr val="tx2"/>
                  </a:solidFill>
                  <a:latin typeface="Times New Roman" panose="02020603050405020304" pitchFamily="18" charset="0"/>
                  <a:cs typeface="Times New Roman" panose="02020603050405020304" pitchFamily="18" charset="0"/>
                </a:endParaRPr>
              </a:p>
              <a:p>
                <a:endParaRPr lang="en-GB" sz="1600" dirty="0">
                  <a:solidFill>
                    <a:schemeClr val="tx2"/>
                  </a:solidFill>
                  <a:latin typeface="Times New Roman" panose="02020603050405020304" pitchFamily="18" charset="0"/>
                  <a:cs typeface="Times New Roman" panose="02020603050405020304" pitchFamily="18" charset="0"/>
                </a:endParaRPr>
              </a:p>
            </p:txBody>
          </p:sp>
        </mc:Choice>
        <mc:Fallback xmlns="">
          <p:sp>
            <p:nvSpPr>
              <p:cNvPr id="11" name="İçerik Yer Tutucusu 2"/>
              <p:cNvSpPr>
                <a:spLocks noGrp="1" noRot="1" noChangeAspect="1" noMove="1" noResize="1" noEditPoints="1" noAdjustHandles="1" noChangeArrowheads="1" noChangeShapeType="1" noTextEdit="1"/>
              </p:cNvSpPr>
              <p:nvPr>
                <p:ph idx="1"/>
              </p:nvPr>
            </p:nvSpPr>
            <p:spPr>
              <a:xfrm>
                <a:off x="621904" y="2060116"/>
                <a:ext cx="8064896" cy="3868625"/>
              </a:xfrm>
              <a:blipFill>
                <a:blip r:embed="rId6"/>
                <a:stretch>
                  <a:fillRect b="-1890"/>
                </a:stretch>
              </a:blipFill>
            </p:spPr>
            <p:txBody>
              <a:bodyPr/>
              <a:lstStyle/>
              <a:p>
                <a:r>
                  <a:rPr lang="tr-TR">
                    <a:noFill/>
                  </a:rPr>
                  <a:t> </a:t>
                </a:r>
              </a:p>
            </p:txBody>
          </p:sp>
        </mc:Fallback>
      </mc:AlternateContent>
    </p:spTree>
    <p:extLst>
      <p:ext uri="{BB962C8B-B14F-4D97-AF65-F5344CB8AC3E}">
        <p14:creationId xmlns:p14="http://schemas.microsoft.com/office/powerpoint/2010/main" val="23764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Riski: Örnek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8" name="Nesne 7"/>
          <p:cNvGraphicFramePr>
            <a:graphicFrameLocks noChangeAspect="1"/>
          </p:cNvGraphicFramePr>
          <p:nvPr>
            <p:extLst>
              <p:ext uri="{D42A27DB-BD31-4B8C-83A1-F6EECF244321}">
                <p14:modId xmlns:p14="http://schemas.microsoft.com/office/powerpoint/2010/main" val="3846978442"/>
              </p:ext>
            </p:extLst>
          </p:nvPr>
        </p:nvGraphicFramePr>
        <p:xfrm>
          <a:off x="1077142" y="870409"/>
          <a:ext cx="6858000" cy="1158875"/>
        </p:xfrm>
        <a:graphic>
          <a:graphicData uri="http://schemas.openxmlformats.org/presentationml/2006/ole">
            <mc:AlternateContent xmlns:mc="http://schemas.openxmlformats.org/markup-compatibility/2006">
              <mc:Choice xmlns:v="urn:schemas-microsoft-com:vml" Requires="v">
                <p:oleObj spid="_x0000_s3114" name="Denklem" r:id="rId4" imgW="2552400" imgH="431640" progId="Equation.3">
                  <p:embed/>
                </p:oleObj>
              </mc:Choice>
              <mc:Fallback>
                <p:oleObj name="Denklem" r:id="rId4" imgW="2552400" imgH="431640" progId="Equation.3">
                  <p:embed/>
                  <p:pic>
                    <p:nvPicPr>
                      <p:cNvPr id="0" name=""/>
                      <p:cNvPicPr/>
                      <p:nvPr/>
                    </p:nvPicPr>
                    <p:blipFill>
                      <a:blip r:embed="rId5"/>
                      <a:stretch>
                        <a:fillRect/>
                      </a:stretch>
                    </p:blipFill>
                    <p:spPr>
                      <a:xfrm>
                        <a:off x="1077142" y="870409"/>
                        <a:ext cx="6858000" cy="1158875"/>
                      </a:xfrm>
                      <a:prstGeom prst="rect">
                        <a:avLst/>
                      </a:prstGeom>
                    </p:spPr>
                  </p:pic>
                </p:oleObj>
              </mc:Fallback>
            </mc:AlternateContent>
          </a:graphicData>
        </a:graphic>
      </p:graphicFrame>
      <p:graphicFrame>
        <p:nvGraphicFramePr>
          <p:cNvPr id="10" name="Nesne 9"/>
          <p:cNvGraphicFramePr>
            <a:graphicFrameLocks noChangeAspect="1"/>
          </p:cNvGraphicFramePr>
          <p:nvPr>
            <p:extLst>
              <p:ext uri="{D42A27DB-BD31-4B8C-83A1-F6EECF244321}">
                <p14:modId xmlns:p14="http://schemas.microsoft.com/office/powerpoint/2010/main" val="512416159"/>
              </p:ext>
            </p:extLst>
          </p:nvPr>
        </p:nvGraphicFramePr>
        <p:xfrm>
          <a:off x="1003044" y="2206490"/>
          <a:ext cx="7035684" cy="1162542"/>
        </p:xfrm>
        <a:graphic>
          <a:graphicData uri="http://schemas.openxmlformats.org/presentationml/2006/ole">
            <mc:AlternateContent xmlns:mc="http://schemas.openxmlformats.org/markup-compatibility/2006">
              <mc:Choice xmlns:v="urn:schemas-microsoft-com:vml" Requires="v">
                <p:oleObj spid="_x0000_s3115" name="Denklem" r:id="rId6" imgW="2387520" imgH="431640" progId="Equation.3">
                  <p:embed/>
                </p:oleObj>
              </mc:Choice>
              <mc:Fallback>
                <p:oleObj name="Denklem" r:id="rId6" imgW="2387520" imgH="431640" progId="Equation.3">
                  <p:embed/>
                  <p:pic>
                    <p:nvPicPr>
                      <p:cNvPr id="0" name=""/>
                      <p:cNvPicPr/>
                      <p:nvPr/>
                    </p:nvPicPr>
                    <p:blipFill>
                      <a:blip r:embed="rId7"/>
                      <a:stretch>
                        <a:fillRect/>
                      </a:stretch>
                    </p:blipFill>
                    <p:spPr>
                      <a:xfrm>
                        <a:off x="1003044" y="2206490"/>
                        <a:ext cx="7035684" cy="1162542"/>
                      </a:xfrm>
                      <a:prstGeom prst="rect">
                        <a:avLst/>
                      </a:prstGeom>
                    </p:spPr>
                  </p:pic>
                </p:oleObj>
              </mc:Fallback>
            </mc:AlternateContent>
          </a:graphicData>
        </a:graphic>
      </p:graphicFrame>
      <p:graphicFrame>
        <p:nvGraphicFramePr>
          <p:cNvPr id="13" name="Nesne 12"/>
          <p:cNvGraphicFramePr>
            <a:graphicFrameLocks noChangeAspect="1"/>
          </p:cNvGraphicFramePr>
          <p:nvPr>
            <p:extLst>
              <p:ext uri="{D42A27DB-BD31-4B8C-83A1-F6EECF244321}">
                <p14:modId xmlns:p14="http://schemas.microsoft.com/office/powerpoint/2010/main" val="3359480709"/>
              </p:ext>
            </p:extLst>
          </p:nvPr>
        </p:nvGraphicFramePr>
        <p:xfrm>
          <a:off x="1003044" y="3530631"/>
          <a:ext cx="6428174" cy="587719"/>
        </p:xfrm>
        <a:graphic>
          <a:graphicData uri="http://schemas.openxmlformats.org/presentationml/2006/ole">
            <mc:AlternateContent xmlns:mc="http://schemas.openxmlformats.org/markup-compatibility/2006">
              <mc:Choice xmlns:v="urn:schemas-microsoft-com:vml" Requires="v">
                <p:oleObj spid="_x0000_s3116" name="Denklem" r:id="rId8" imgW="2222280" imgH="203040" progId="Equation.3">
                  <p:embed/>
                </p:oleObj>
              </mc:Choice>
              <mc:Fallback>
                <p:oleObj name="Denklem" r:id="rId8" imgW="2222280" imgH="203040" progId="Equation.3">
                  <p:embed/>
                  <p:pic>
                    <p:nvPicPr>
                      <p:cNvPr id="0" name=""/>
                      <p:cNvPicPr/>
                      <p:nvPr/>
                    </p:nvPicPr>
                    <p:blipFill>
                      <a:blip r:embed="rId9"/>
                      <a:stretch>
                        <a:fillRect/>
                      </a:stretch>
                    </p:blipFill>
                    <p:spPr>
                      <a:xfrm>
                        <a:off x="1003044" y="3530631"/>
                        <a:ext cx="6428174" cy="587719"/>
                      </a:xfrm>
                      <a:prstGeom prst="rect">
                        <a:avLst/>
                      </a:prstGeom>
                    </p:spPr>
                  </p:pic>
                </p:oleObj>
              </mc:Fallback>
            </mc:AlternateContent>
          </a:graphicData>
        </a:graphic>
      </p:graphicFrame>
      <p:graphicFrame>
        <p:nvGraphicFramePr>
          <p:cNvPr id="14" name="Nesne 13"/>
          <p:cNvGraphicFramePr>
            <a:graphicFrameLocks noChangeAspect="1"/>
          </p:cNvGraphicFramePr>
          <p:nvPr>
            <p:extLst>
              <p:ext uri="{D42A27DB-BD31-4B8C-83A1-F6EECF244321}">
                <p14:modId xmlns:p14="http://schemas.microsoft.com/office/powerpoint/2010/main" val="823082732"/>
              </p:ext>
            </p:extLst>
          </p:nvPr>
        </p:nvGraphicFramePr>
        <p:xfrm>
          <a:off x="1002137" y="4138543"/>
          <a:ext cx="6289813" cy="556527"/>
        </p:xfrm>
        <a:graphic>
          <a:graphicData uri="http://schemas.openxmlformats.org/presentationml/2006/ole">
            <mc:AlternateContent xmlns:mc="http://schemas.openxmlformats.org/markup-compatibility/2006">
              <mc:Choice xmlns:v="urn:schemas-microsoft-com:vml" Requires="v">
                <p:oleObj spid="_x0000_s3117" name="Denklem" r:id="rId10" imgW="2298600" imgH="203040" progId="Equation.3">
                  <p:embed/>
                </p:oleObj>
              </mc:Choice>
              <mc:Fallback>
                <p:oleObj name="Denklem" r:id="rId10" imgW="2298600" imgH="203040" progId="Equation.3">
                  <p:embed/>
                  <p:pic>
                    <p:nvPicPr>
                      <p:cNvPr id="0" name=""/>
                      <p:cNvPicPr/>
                      <p:nvPr/>
                    </p:nvPicPr>
                    <p:blipFill>
                      <a:blip r:embed="rId11"/>
                      <a:stretch>
                        <a:fillRect/>
                      </a:stretch>
                    </p:blipFill>
                    <p:spPr>
                      <a:xfrm>
                        <a:off x="1002137" y="4138543"/>
                        <a:ext cx="6289813" cy="556527"/>
                      </a:xfrm>
                      <a:prstGeom prst="rect">
                        <a:avLst/>
                      </a:prstGeom>
                    </p:spPr>
                  </p:pic>
                </p:oleObj>
              </mc:Fallback>
            </mc:AlternateContent>
          </a:graphicData>
        </a:graphic>
      </p:graphicFrame>
      <p:graphicFrame>
        <p:nvGraphicFramePr>
          <p:cNvPr id="15" name="Nesne 14"/>
          <p:cNvGraphicFramePr>
            <a:graphicFrameLocks noChangeAspect="1"/>
          </p:cNvGraphicFramePr>
          <p:nvPr>
            <p:extLst>
              <p:ext uri="{D42A27DB-BD31-4B8C-83A1-F6EECF244321}">
                <p14:modId xmlns:p14="http://schemas.microsoft.com/office/powerpoint/2010/main" val="2859240122"/>
              </p:ext>
            </p:extLst>
          </p:nvPr>
        </p:nvGraphicFramePr>
        <p:xfrm>
          <a:off x="1002137" y="4748489"/>
          <a:ext cx="1717272" cy="742604"/>
        </p:xfrm>
        <a:graphic>
          <a:graphicData uri="http://schemas.openxmlformats.org/presentationml/2006/ole">
            <mc:AlternateContent xmlns:mc="http://schemas.openxmlformats.org/markup-compatibility/2006">
              <mc:Choice xmlns:v="urn:schemas-microsoft-com:vml" Requires="v">
                <p:oleObj spid="_x0000_s3118" name="Denklem" r:id="rId12" imgW="469800" imgH="203040" progId="Equation.3">
                  <p:embed/>
                </p:oleObj>
              </mc:Choice>
              <mc:Fallback>
                <p:oleObj name="Denklem" r:id="rId12" imgW="469800" imgH="203040" progId="Equation.3">
                  <p:embed/>
                  <p:pic>
                    <p:nvPicPr>
                      <p:cNvPr id="0" name=""/>
                      <p:cNvPicPr/>
                      <p:nvPr/>
                    </p:nvPicPr>
                    <p:blipFill>
                      <a:blip r:embed="rId13"/>
                      <a:stretch>
                        <a:fillRect/>
                      </a:stretch>
                    </p:blipFill>
                    <p:spPr>
                      <a:xfrm>
                        <a:off x="1002137" y="4748489"/>
                        <a:ext cx="1717272" cy="742604"/>
                      </a:xfrm>
                      <a:prstGeom prst="rect">
                        <a:avLst/>
                      </a:prstGeom>
                    </p:spPr>
                  </p:pic>
                </p:oleObj>
              </mc:Fallback>
            </mc:AlternateContent>
          </a:graphicData>
        </a:graphic>
      </p:graphicFrame>
    </p:spTree>
    <p:extLst>
      <p:ext uri="{BB962C8B-B14F-4D97-AF65-F5344CB8AC3E}">
        <p14:creationId xmlns:p14="http://schemas.microsoft.com/office/powerpoint/2010/main" val="207250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Riski: Örnek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11" name="Nesne 10"/>
          <p:cNvGraphicFramePr>
            <a:graphicFrameLocks noChangeAspect="1"/>
          </p:cNvGraphicFramePr>
          <p:nvPr>
            <p:extLst>
              <p:ext uri="{D42A27DB-BD31-4B8C-83A1-F6EECF244321}">
                <p14:modId xmlns:p14="http://schemas.microsoft.com/office/powerpoint/2010/main" val="2510434198"/>
              </p:ext>
            </p:extLst>
          </p:nvPr>
        </p:nvGraphicFramePr>
        <p:xfrm>
          <a:off x="1187624" y="1010761"/>
          <a:ext cx="5044110" cy="1233005"/>
        </p:xfrm>
        <a:graphic>
          <a:graphicData uri="http://schemas.openxmlformats.org/presentationml/2006/ole">
            <mc:AlternateContent xmlns:mc="http://schemas.openxmlformats.org/markup-compatibility/2006">
              <mc:Choice xmlns:v="urn:schemas-microsoft-com:vml" Requires="v">
                <p:oleObj spid="_x0000_s4138" name="Denklem" r:id="rId4" imgW="2286000" imgH="558720" progId="Equation.3">
                  <p:embed/>
                </p:oleObj>
              </mc:Choice>
              <mc:Fallback>
                <p:oleObj name="Denklem" r:id="rId4" imgW="2286000" imgH="558720" progId="Equation.3">
                  <p:embed/>
                  <p:pic>
                    <p:nvPicPr>
                      <p:cNvPr id="0" name=""/>
                      <p:cNvPicPr/>
                      <p:nvPr/>
                    </p:nvPicPr>
                    <p:blipFill>
                      <a:blip r:embed="rId5"/>
                      <a:stretch>
                        <a:fillRect/>
                      </a:stretch>
                    </p:blipFill>
                    <p:spPr>
                      <a:xfrm>
                        <a:off x="1187624" y="1010761"/>
                        <a:ext cx="5044110" cy="1233005"/>
                      </a:xfrm>
                      <a:prstGeom prst="rect">
                        <a:avLst/>
                      </a:prstGeom>
                    </p:spPr>
                  </p:pic>
                </p:oleObj>
              </mc:Fallback>
            </mc:AlternateContent>
          </a:graphicData>
        </a:graphic>
      </p:graphicFrame>
      <p:graphicFrame>
        <p:nvGraphicFramePr>
          <p:cNvPr id="16" name="Nesne 15"/>
          <p:cNvGraphicFramePr>
            <a:graphicFrameLocks noChangeAspect="1"/>
          </p:cNvGraphicFramePr>
          <p:nvPr>
            <p:extLst>
              <p:ext uri="{D42A27DB-BD31-4B8C-83A1-F6EECF244321}">
                <p14:modId xmlns:p14="http://schemas.microsoft.com/office/powerpoint/2010/main" val="4196978499"/>
              </p:ext>
            </p:extLst>
          </p:nvPr>
        </p:nvGraphicFramePr>
        <p:xfrm>
          <a:off x="1002137" y="2350847"/>
          <a:ext cx="7530303" cy="593725"/>
        </p:xfrm>
        <a:graphic>
          <a:graphicData uri="http://schemas.openxmlformats.org/presentationml/2006/ole">
            <mc:AlternateContent xmlns:mc="http://schemas.openxmlformats.org/markup-compatibility/2006">
              <mc:Choice xmlns:v="urn:schemas-microsoft-com:vml" Requires="v">
                <p:oleObj spid="_x0000_s4139" name="Denklem" r:id="rId6" imgW="3733560" imgH="253800" progId="Equation.3">
                  <p:embed/>
                </p:oleObj>
              </mc:Choice>
              <mc:Fallback>
                <p:oleObj name="Denklem" r:id="rId6" imgW="3733560" imgH="253800" progId="Equation.3">
                  <p:embed/>
                  <p:pic>
                    <p:nvPicPr>
                      <p:cNvPr id="0" name=""/>
                      <p:cNvPicPr/>
                      <p:nvPr/>
                    </p:nvPicPr>
                    <p:blipFill>
                      <a:blip r:embed="rId7"/>
                      <a:stretch>
                        <a:fillRect/>
                      </a:stretch>
                    </p:blipFill>
                    <p:spPr>
                      <a:xfrm>
                        <a:off x="1002137" y="2350847"/>
                        <a:ext cx="7530303" cy="593725"/>
                      </a:xfrm>
                      <a:prstGeom prst="rect">
                        <a:avLst/>
                      </a:prstGeom>
                    </p:spPr>
                  </p:pic>
                </p:oleObj>
              </mc:Fallback>
            </mc:AlternateContent>
          </a:graphicData>
        </a:graphic>
      </p:graphicFrame>
      <p:graphicFrame>
        <p:nvGraphicFramePr>
          <p:cNvPr id="17" name="Nesne 16"/>
          <p:cNvGraphicFramePr>
            <a:graphicFrameLocks noChangeAspect="1"/>
          </p:cNvGraphicFramePr>
          <p:nvPr>
            <p:extLst>
              <p:ext uri="{D42A27DB-BD31-4B8C-83A1-F6EECF244321}">
                <p14:modId xmlns:p14="http://schemas.microsoft.com/office/powerpoint/2010/main" val="2806033143"/>
              </p:ext>
            </p:extLst>
          </p:nvPr>
        </p:nvGraphicFramePr>
        <p:xfrm>
          <a:off x="981268" y="3051653"/>
          <a:ext cx="1714500" cy="561975"/>
        </p:xfrm>
        <a:graphic>
          <a:graphicData uri="http://schemas.openxmlformats.org/presentationml/2006/ole">
            <mc:AlternateContent xmlns:mc="http://schemas.openxmlformats.org/markup-compatibility/2006">
              <mc:Choice xmlns:v="urn:schemas-microsoft-com:vml" Requires="v">
                <p:oleObj spid="_x0000_s4140" name="Denklem" r:id="rId8" imgW="774360" imgH="253800" progId="Equation.3">
                  <p:embed/>
                </p:oleObj>
              </mc:Choice>
              <mc:Fallback>
                <p:oleObj name="Denklem" r:id="rId8" imgW="774360" imgH="253800" progId="Equation.3">
                  <p:embed/>
                  <p:pic>
                    <p:nvPicPr>
                      <p:cNvPr id="0" name=""/>
                      <p:cNvPicPr/>
                      <p:nvPr/>
                    </p:nvPicPr>
                    <p:blipFill>
                      <a:blip r:embed="rId9"/>
                      <a:stretch>
                        <a:fillRect/>
                      </a:stretch>
                    </p:blipFill>
                    <p:spPr>
                      <a:xfrm>
                        <a:off x="981268" y="3051653"/>
                        <a:ext cx="1714500" cy="561975"/>
                      </a:xfrm>
                      <a:prstGeom prst="rect">
                        <a:avLst/>
                      </a:prstGeom>
                    </p:spPr>
                  </p:pic>
                </p:oleObj>
              </mc:Fallback>
            </mc:AlternateContent>
          </a:graphicData>
        </a:graphic>
      </p:graphicFrame>
      <p:graphicFrame>
        <p:nvGraphicFramePr>
          <p:cNvPr id="18" name="Nesne 17"/>
          <p:cNvGraphicFramePr>
            <a:graphicFrameLocks noChangeAspect="1"/>
          </p:cNvGraphicFramePr>
          <p:nvPr>
            <p:extLst>
              <p:ext uri="{D42A27DB-BD31-4B8C-83A1-F6EECF244321}">
                <p14:modId xmlns:p14="http://schemas.microsoft.com/office/powerpoint/2010/main" val="1570930841"/>
              </p:ext>
            </p:extLst>
          </p:nvPr>
        </p:nvGraphicFramePr>
        <p:xfrm>
          <a:off x="981268" y="3639541"/>
          <a:ext cx="3222280" cy="591244"/>
        </p:xfrm>
        <a:graphic>
          <a:graphicData uri="http://schemas.openxmlformats.org/presentationml/2006/ole">
            <mc:AlternateContent xmlns:mc="http://schemas.openxmlformats.org/markup-compatibility/2006">
              <mc:Choice xmlns:v="urn:schemas-microsoft-com:vml" Requires="v">
                <p:oleObj spid="_x0000_s4141" name="Denklem" r:id="rId10" imgW="1384200" imgH="253800" progId="Equation.3">
                  <p:embed/>
                </p:oleObj>
              </mc:Choice>
              <mc:Fallback>
                <p:oleObj name="Denklem" r:id="rId10" imgW="1384200" imgH="253800" progId="Equation.3">
                  <p:embed/>
                  <p:pic>
                    <p:nvPicPr>
                      <p:cNvPr id="0" name=""/>
                      <p:cNvPicPr/>
                      <p:nvPr/>
                    </p:nvPicPr>
                    <p:blipFill>
                      <a:blip r:embed="rId11"/>
                      <a:stretch>
                        <a:fillRect/>
                      </a:stretch>
                    </p:blipFill>
                    <p:spPr>
                      <a:xfrm>
                        <a:off x="981268" y="3639541"/>
                        <a:ext cx="3222280" cy="591244"/>
                      </a:xfrm>
                      <a:prstGeom prst="rect">
                        <a:avLst/>
                      </a:prstGeom>
                    </p:spPr>
                  </p:pic>
                </p:oleObj>
              </mc:Fallback>
            </mc:AlternateContent>
          </a:graphicData>
        </a:graphic>
      </p:graphicFrame>
      <p:graphicFrame>
        <p:nvGraphicFramePr>
          <p:cNvPr id="19" name="Nesne 18"/>
          <p:cNvGraphicFramePr>
            <a:graphicFrameLocks noChangeAspect="1"/>
          </p:cNvGraphicFramePr>
          <p:nvPr>
            <p:extLst>
              <p:ext uri="{D42A27DB-BD31-4B8C-83A1-F6EECF244321}">
                <p14:modId xmlns:p14="http://schemas.microsoft.com/office/powerpoint/2010/main" val="328353659"/>
              </p:ext>
            </p:extLst>
          </p:nvPr>
        </p:nvGraphicFramePr>
        <p:xfrm>
          <a:off x="887289" y="4196902"/>
          <a:ext cx="7799511" cy="1004482"/>
        </p:xfrm>
        <a:graphic>
          <a:graphicData uri="http://schemas.openxmlformats.org/presentationml/2006/ole">
            <mc:AlternateContent xmlns:mc="http://schemas.openxmlformats.org/markup-compatibility/2006">
              <mc:Choice xmlns:v="urn:schemas-microsoft-com:vml" Requires="v">
                <p:oleObj spid="_x0000_s4142" name="Denklem" r:id="rId12" imgW="3352680" imgH="431640" progId="Equation.3">
                  <p:embed/>
                </p:oleObj>
              </mc:Choice>
              <mc:Fallback>
                <p:oleObj name="Denklem" r:id="rId12" imgW="3352680" imgH="431640" progId="Equation.3">
                  <p:embed/>
                  <p:pic>
                    <p:nvPicPr>
                      <p:cNvPr id="0" name=""/>
                      <p:cNvPicPr/>
                      <p:nvPr/>
                    </p:nvPicPr>
                    <p:blipFill>
                      <a:blip r:embed="rId13"/>
                      <a:stretch>
                        <a:fillRect/>
                      </a:stretch>
                    </p:blipFill>
                    <p:spPr>
                      <a:xfrm>
                        <a:off x="887289" y="4196902"/>
                        <a:ext cx="7799511" cy="1004482"/>
                      </a:xfrm>
                      <a:prstGeom prst="rect">
                        <a:avLst/>
                      </a:prstGeom>
                    </p:spPr>
                  </p:pic>
                </p:oleObj>
              </mc:Fallback>
            </mc:AlternateContent>
          </a:graphicData>
        </a:graphic>
      </p:graphicFrame>
    </p:spTree>
    <p:extLst>
      <p:ext uri="{BB962C8B-B14F-4D97-AF65-F5344CB8AC3E}">
        <p14:creationId xmlns:p14="http://schemas.microsoft.com/office/powerpoint/2010/main" val="141061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611559" y="908720"/>
            <a:ext cx="8233411" cy="5616624"/>
          </a:xfrm>
        </p:spPr>
        <p:txBody>
          <a:bodyPr>
            <a:noAutofit/>
          </a:bodyPr>
          <a:lstStyle/>
          <a:p>
            <a:pPr marL="781050" algn="just">
              <a:lnSpc>
                <a:spcPct val="150000"/>
              </a:lnSpc>
              <a:buFont typeface="Wingdings" panose="05000000000000000000" pitchFamily="2" charset="2"/>
              <a:buChar char="Ø"/>
              <a:defRPr/>
            </a:pPr>
            <a:r>
              <a:rPr lang="tr-TR" sz="2000" dirty="0" err="1" smtClean="0">
                <a:latin typeface="Times New Roman" panose="02020603050405020304" pitchFamily="18" charset="0"/>
                <a:cs typeface="Times New Roman" panose="02020603050405020304" pitchFamily="18" charset="0"/>
              </a:rPr>
              <a:t>Kovaryans</a:t>
            </a:r>
            <a:r>
              <a:rPr lang="tr-TR" sz="20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İki değişken arasındaki ilişki</a:t>
            </a:r>
          </a:p>
          <a:p>
            <a:pPr marL="1181100"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 ∞ ile + ∞</a:t>
            </a:r>
            <a:endParaRPr lang="tr-TR" sz="1800" dirty="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Korelasyon</a:t>
            </a:r>
          </a:p>
          <a:p>
            <a:pPr marL="1181100" lvl="1"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İki değişken arasındaki </a:t>
            </a:r>
            <a:r>
              <a:rPr lang="tr-TR" sz="1800" dirty="0" smtClean="0">
                <a:latin typeface="Times New Roman" panose="02020603050405020304" pitchFamily="18" charset="0"/>
                <a:cs typeface="Times New Roman" panose="02020603050405020304" pitchFamily="18" charset="0"/>
              </a:rPr>
              <a:t>standartlaştırılmış ilişki</a:t>
            </a:r>
            <a:endParaRPr lang="tr-TR" sz="1800" dirty="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1 </a:t>
            </a:r>
            <a:r>
              <a:rPr lang="tr-TR" sz="1800" dirty="0">
                <a:latin typeface="Times New Roman" panose="02020603050405020304" pitchFamily="18" charset="0"/>
                <a:cs typeface="Times New Roman" panose="02020603050405020304" pitchFamily="18" charset="0"/>
              </a:rPr>
              <a:t>ile + </a:t>
            </a:r>
            <a:r>
              <a:rPr lang="tr-TR" sz="1800" dirty="0" smtClean="0">
                <a:latin typeface="Times New Roman" panose="02020603050405020304" pitchFamily="18" charset="0"/>
                <a:cs typeface="Times New Roman" panose="02020603050405020304" pitchFamily="18" charset="0"/>
              </a:rPr>
              <a:t>1</a:t>
            </a:r>
          </a:p>
          <a:p>
            <a:pPr marL="781050"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Korelasyon&lt;1</a:t>
            </a:r>
          </a:p>
          <a:p>
            <a:pPr marL="1181100" lvl="1" algn="just">
              <a:lnSpc>
                <a:spcPct val="150000"/>
              </a:lnSpc>
              <a:buFont typeface="Wingdings" panose="05000000000000000000" pitchFamily="2" charset="2"/>
              <a:buChar char="Ø"/>
              <a:defRPr/>
            </a:pPr>
            <a:r>
              <a:rPr lang="el-GR" sz="1800" dirty="0" smtClean="0">
                <a:latin typeface="Times New Roman" panose="02020603050405020304" pitchFamily="18" charset="0"/>
                <a:cs typeface="Times New Roman" panose="02020603050405020304" pitchFamily="18" charset="0"/>
              </a:rPr>
              <a:t>σ</a:t>
            </a:r>
            <a:r>
              <a:rPr lang="tr-TR" sz="1800" baseline="-25000" dirty="0">
                <a:latin typeface="Times New Roman" panose="02020603050405020304" pitchFamily="18" charset="0"/>
                <a:cs typeface="Times New Roman" panose="02020603050405020304" pitchFamily="18" charset="0"/>
              </a:rPr>
              <a:t>p</a:t>
            </a:r>
            <a:r>
              <a:rPr lang="tr-TR" sz="1800" dirty="0">
                <a:latin typeface="Times New Roman" panose="02020603050405020304" pitchFamily="18" charset="0"/>
                <a:cs typeface="Times New Roman" panose="02020603050405020304" pitchFamily="18" charset="0"/>
              </a:rPr>
              <a:t> &lt; w</a:t>
            </a:r>
            <a:r>
              <a:rPr lang="el-GR" sz="1800" dirty="0">
                <a:latin typeface="Times New Roman" panose="02020603050405020304" pitchFamily="18" charset="0"/>
                <a:cs typeface="Times New Roman" panose="02020603050405020304" pitchFamily="18" charset="0"/>
              </a:rPr>
              <a:t>σ</a:t>
            </a:r>
            <a:r>
              <a:rPr lang="tr-TR" sz="1800" baseline="-25000" dirty="0">
                <a:latin typeface="Times New Roman" panose="02020603050405020304" pitchFamily="18" charset="0"/>
                <a:cs typeface="Times New Roman" panose="02020603050405020304" pitchFamily="18" charset="0"/>
              </a:rPr>
              <a:t>1</a:t>
            </a:r>
            <a:r>
              <a:rPr lang="tr-TR" sz="1800" dirty="0">
                <a:latin typeface="Times New Roman" panose="02020603050405020304" pitchFamily="18" charset="0"/>
                <a:cs typeface="Times New Roman" panose="02020603050405020304" pitchFamily="18" charset="0"/>
              </a:rPr>
              <a:t> + (1-w)</a:t>
            </a:r>
            <a:r>
              <a:rPr lang="el-GR" sz="1800" dirty="0">
                <a:latin typeface="Times New Roman" panose="02020603050405020304" pitchFamily="18" charset="0"/>
                <a:cs typeface="Times New Roman" panose="02020603050405020304" pitchFamily="18" charset="0"/>
              </a:rPr>
              <a:t>σ</a:t>
            </a:r>
            <a:r>
              <a:rPr lang="tr-TR" sz="1800" baseline="-25000" dirty="0" smtClean="0">
                <a:latin typeface="Times New Roman" panose="02020603050405020304" pitchFamily="18" charset="0"/>
                <a:cs typeface="Times New Roman" panose="02020603050405020304" pitchFamily="18" charset="0"/>
              </a:rPr>
              <a:t>2</a:t>
            </a:r>
          </a:p>
          <a:p>
            <a:pPr marL="781050"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Korelasyon=1</a:t>
            </a:r>
            <a:endParaRPr lang="tr-TR" sz="2000" dirty="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el-GR" sz="1800" dirty="0">
                <a:latin typeface="Times New Roman" panose="02020603050405020304" pitchFamily="18" charset="0"/>
                <a:cs typeface="Times New Roman" panose="02020603050405020304" pitchFamily="18" charset="0"/>
              </a:rPr>
              <a:t>σ</a:t>
            </a:r>
            <a:r>
              <a:rPr lang="tr-TR" sz="1800" baseline="-25000" dirty="0">
                <a:latin typeface="Times New Roman" panose="02020603050405020304" pitchFamily="18" charset="0"/>
                <a:cs typeface="Times New Roman" panose="02020603050405020304" pitchFamily="18" charset="0"/>
              </a:rPr>
              <a:t>p</a:t>
            </a: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 w</a:t>
            </a:r>
            <a:r>
              <a:rPr lang="el-GR" sz="1800" dirty="0">
                <a:latin typeface="Times New Roman" panose="02020603050405020304" pitchFamily="18" charset="0"/>
                <a:cs typeface="Times New Roman" panose="02020603050405020304" pitchFamily="18" charset="0"/>
              </a:rPr>
              <a:t>σ</a:t>
            </a:r>
            <a:r>
              <a:rPr lang="tr-TR" sz="1800" baseline="-25000" dirty="0">
                <a:latin typeface="Times New Roman" panose="02020603050405020304" pitchFamily="18" charset="0"/>
                <a:cs typeface="Times New Roman" panose="02020603050405020304" pitchFamily="18" charset="0"/>
              </a:rPr>
              <a:t>1</a:t>
            </a:r>
            <a:r>
              <a:rPr lang="tr-TR" sz="1800" dirty="0">
                <a:latin typeface="Times New Roman" panose="02020603050405020304" pitchFamily="18" charset="0"/>
                <a:cs typeface="Times New Roman" panose="02020603050405020304" pitchFamily="18" charset="0"/>
              </a:rPr>
              <a:t> + (1-w)</a:t>
            </a:r>
            <a:r>
              <a:rPr lang="el-GR" sz="1800" dirty="0">
                <a:latin typeface="Times New Roman" panose="02020603050405020304" pitchFamily="18" charset="0"/>
                <a:cs typeface="Times New Roman" panose="02020603050405020304" pitchFamily="18" charset="0"/>
              </a:rPr>
              <a:t>σ</a:t>
            </a:r>
            <a:r>
              <a:rPr lang="tr-TR" sz="1800" baseline="-25000" dirty="0">
                <a:latin typeface="Times New Roman" panose="02020603050405020304" pitchFamily="18" charset="0"/>
                <a:cs typeface="Times New Roman" panose="02020603050405020304" pitchFamily="18" charset="0"/>
              </a:rPr>
              <a:t>2</a:t>
            </a:r>
          </a:p>
          <a:p>
            <a:pPr marL="781050" algn="just">
              <a:lnSpc>
                <a:spcPct val="150000"/>
              </a:lnSpc>
              <a:buFont typeface="Wingdings" panose="05000000000000000000" pitchFamily="2" charset="2"/>
              <a:buChar char="Ø"/>
              <a:defRPr/>
            </a:pPr>
            <a:endParaRPr lang="tr-TR" sz="2000" b="1"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Riski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3866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Korelasyon</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 name="İçerik Yer Tutucusu 5"/>
          <p:cNvPicPr>
            <a:picLocks noGrp="1" noChangeAspect="1"/>
          </p:cNvPicPr>
          <p:nvPr>
            <p:ph idx="1"/>
          </p:nvPr>
        </p:nvPicPr>
        <p:blipFill>
          <a:blip r:embed="rId3"/>
          <a:stretch>
            <a:fillRect/>
          </a:stretch>
        </p:blipFill>
        <p:spPr>
          <a:xfrm>
            <a:off x="539552" y="1268760"/>
            <a:ext cx="3816424" cy="3744416"/>
          </a:xfrm>
          <a:prstGeom prst="rect">
            <a:avLst/>
          </a:prstGeom>
        </p:spPr>
      </p:pic>
      <p:pic>
        <p:nvPicPr>
          <p:cNvPr id="11" name="Resim 10"/>
          <p:cNvPicPr>
            <a:picLocks noChangeAspect="1"/>
          </p:cNvPicPr>
          <p:nvPr/>
        </p:nvPicPr>
        <p:blipFill>
          <a:blip r:embed="rId4"/>
          <a:stretch>
            <a:fillRect/>
          </a:stretch>
        </p:blipFill>
        <p:spPr>
          <a:xfrm>
            <a:off x="4591050" y="1102456"/>
            <a:ext cx="3924300" cy="3766704"/>
          </a:xfrm>
          <a:prstGeom prst="rect">
            <a:avLst/>
          </a:prstGeom>
        </p:spPr>
      </p:pic>
    </p:spTree>
    <p:extLst>
      <p:ext uri="{BB962C8B-B14F-4D97-AF65-F5344CB8AC3E}">
        <p14:creationId xmlns:p14="http://schemas.microsoft.com/office/powerpoint/2010/main" val="13214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Korelasyon</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a:stretch>
            <a:fillRect/>
          </a:stretch>
        </p:blipFill>
        <p:spPr>
          <a:xfrm>
            <a:off x="186085" y="908720"/>
            <a:ext cx="4740054" cy="3203768"/>
          </a:xfrm>
          <a:prstGeom prst="rect">
            <a:avLst/>
          </a:prstGeom>
        </p:spPr>
      </p:pic>
      <p:pic>
        <p:nvPicPr>
          <p:cNvPr id="14" name="Resim 13"/>
          <p:cNvPicPr>
            <a:picLocks noChangeAspect="1"/>
          </p:cNvPicPr>
          <p:nvPr/>
        </p:nvPicPr>
        <p:blipFill>
          <a:blip r:embed="rId4"/>
          <a:stretch>
            <a:fillRect/>
          </a:stretch>
        </p:blipFill>
        <p:spPr>
          <a:xfrm>
            <a:off x="4926139" y="1034799"/>
            <a:ext cx="3856954" cy="3077689"/>
          </a:xfrm>
          <a:prstGeom prst="rect">
            <a:avLst/>
          </a:prstGeom>
        </p:spPr>
      </p:pic>
      <p:pic>
        <p:nvPicPr>
          <p:cNvPr id="15" name="Resim 14"/>
          <p:cNvPicPr>
            <a:picLocks noChangeAspect="1"/>
          </p:cNvPicPr>
          <p:nvPr/>
        </p:nvPicPr>
        <p:blipFill>
          <a:blip r:embed="rId5"/>
          <a:stretch>
            <a:fillRect/>
          </a:stretch>
        </p:blipFill>
        <p:spPr>
          <a:xfrm>
            <a:off x="2411760" y="4112488"/>
            <a:ext cx="4584433" cy="2737424"/>
          </a:xfrm>
          <a:prstGeom prst="rect">
            <a:avLst/>
          </a:prstGeom>
        </p:spPr>
      </p:pic>
    </p:spTree>
    <p:extLst>
      <p:ext uri="{BB962C8B-B14F-4D97-AF65-F5344CB8AC3E}">
        <p14:creationId xmlns:p14="http://schemas.microsoft.com/office/powerpoint/2010/main" val="342125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28</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Korelasyon</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 name="İçerik Yer Tutucusu 5"/>
          <p:cNvPicPr>
            <a:picLocks noGrp="1" noChangeAspect="1"/>
          </p:cNvPicPr>
          <p:nvPr>
            <p:ph idx="1"/>
          </p:nvPr>
        </p:nvPicPr>
        <p:blipFill>
          <a:blip r:embed="rId3"/>
          <a:stretch>
            <a:fillRect/>
          </a:stretch>
        </p:blipFill>
        <p:spPr>
          <a:xfrm>
            <a:off x="179512" y="985157"/>
            <a:ext cx="4746628" cy="3127332"/>
          </a:xfrm>
          <a:prstGeom prst="rect">
            <a:avLst/>
          </a:prstGeom>
        </p:spPr>
      </p:pic>
      <p:pic>
        <p:nvPicPr>
          <p:cNvPr id="11" name="Resim 10"/>
          <p:cNvPicPr>
            <a:picLocks noChangeAspect="1"/>
          </p:cNvPicPr>
          <p:nvPr/>
        </p:nvPicPr>
        <p:blipFill>
          <a:blip r:embed="rId4"/>
          <a:stretch>
            <a:fillRect/>
          </a:stretch>
        </p:blipFill>
        <p:spPr>
          <a:xfrm>
            <a:off x="4926141" y="1048036"/>
            <a:ext cx="4012180" cy="3064451"/>
          </a:xfrm>
          <a:prstGeom prst="rect">
            <a:avLst/>
          </a:prstGeom>
        </p:spPr>
      </p:pic>
      <p:pic>
        <p:nvPicPr>
          <p:cNvPr id="16" name="Resim 15"/>
          <p:cNvPicPr>
            <a:picLocks noChangeAspect="1"/>
          </p:cNvPicPr>
          <p:nvPr/>
        </p:nvPicPr>
        <p:blipFill>
          <a:blip r:embed="rId5"/>
          <a:stretch>
            <a:fillRect/>
          </a:stretch>
        </p:blipFill>
        <p:spPr>
          <a:xfrm>
            <a:off x="2372240" y="4175366"/>
            <a:ext cx="4792048" cy="2546109"/>
          </a:xfrm>
          <a:prstGeom prst="rect">
            <a:avLst/>
          </a:prstGeom>
        </p:spPr>
      </p:pic>
    </p:spTree>
    <p:extLst>
      <p:ext uri="{BB962C8B-B14F-4D97-AF65-F5344CB8AC3E}">
        <p14:creationId xmlns:p14="http://schemas.microsoft.com/office/powerpoint/2010/main" val="347001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29</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Korelasyon</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3"/>
          <a:stretch>
            <a:fillRect/>
          </a:stretch>
        </p:blipFill>
        <p:spPr>
          <a:xfrm>
            <a:off x="118700" y="985157"/>
            <a:ext cx="4807442" cy="3127330"/>
          </a:xfrm>
          <a:prstGeom prst="rect">
            <a:avLst/>
          </a:prstGeom>
        </p:spPr>
      </p:pic>
      <p:pic>
        <p:nvPicPr>
          <p:cNvPr id="14" name="Resim 13"/>
          <p:cNvPicPr>
            <a:picLocks noChangeAspect="1"/>
          </p:cNvPicPr>
          <p:nvPr/>
        </p:nvPicPr>
        <p:blipFill>
          <a:blip r:embed="rId4"/>
          <a:stretch>
            <a:fillRect/>
          </a:stretch>
        </p:blipFill>
        <p:spPr>
          <a:xfrm>
            <a:off x="4926143" y="1035018"/>
            <a:ext cx="4038346" cy="2888975"/>
          </a:xfrm>
          <a:prstGeom prst="rect">
            <a:avLst/>
          </a:prstGeom>
        </p:spPr>
      </p:pic>
      <p:pic>
        <p:nvPicPr>
          <p:cNvPr id="15" name="İçerik Yer Tutucusu 7"/>
          <p:cNvPicPr>
            <a:picLocks noGrp="1" noChangeAspect="1"/>
          </p:cNvPicPr>
          <p:nvPr>
            <p:ph idx="1"/>
          </p:nvPr>
        </p:nvPicPr>
        <p:blipFill>
          <a:blip r:embed="rId5"/>
          <a:stretch>
            <a:fillRect/>
          </a:stretch>
        </p:blipFill>
        <p:spPr>
          <a:xfrm>
            <a:off x="2435306" y="4337508"/>
            <a:ext cx="4497851" cy="2523559"/>
          </a:xfrm>
          <a:prstGeom prst="rect">
            <a:avLst/>
          </a:prstGeom>
        </p:spPr>
      </p:pic>
    </p:spTree>
    <p:extLst>
      <p:ext uri="{BB962C8B-B14F-4D97-AF65-F5344CB8AC3E}">
        <p14:creationId xmlns:p14="http://schemas.microsoft.com/office/powerpoint/2010/main" val="299309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565840" y="1191483"/>
            <a:ext cx="8233411" cy="5477308"/>
          </a:xfrm>
        </p:spPr>
        <p:txBody>
          <a:bodyPr>
            <a:noAutofit/>
          </a:bodyPr>
          <a:lstStyle/>
          <a:p>
            <a:pPr marL="78105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Portföy: Riski </a:t>
            </a:r>
            <a:r>
              <a:rPr lang="tr-TR" sz="1400" dirty="0">
                <a:latin typeface="Times New Roman" panose="02020603050405020304" pitchFamily="18" charset="0"/>
                <a:cs typeface="Times New Roman" panose="02020603050405020304" pitchFamily="18" charset="0"/>
              </a:rPr>
              <a:t>azaltmak ve üstlenilen riske göre en yüksek getiriyi sağlamak amacı ile en az iki çeşit </a:t>
            </a:r>
            <a:r>
              <a:rPr lang="tr-TR" sz="1400" dirty="0" smtClean="0">
                <a:latin typeface="Times New Roman" panose="02020603050405020304" pitchFamily="18" charset="0"/>
                <a:cs typeface="Times New Roman" panose="02020603050405020304" pitchFamily="18" charset="0"/>
              </a:rPr>
              <a:t>yatırım </a:t>
            </a:r>
            <a:r>
              <a:rPr lang="tr-TR" sz="1400" dirty="0">
                <a:latin typeface="Times New Roman" panose="02020603050405020304" pitchFamily="18" charset="0"/>
                <a:cs typeface="Times New Roman" panose="02020603050405020304" pitchFamily="18" charset="0"/>
              </a:rPr>
              <a:t>aracından oluşan bir </a:t>
            </a:r>
            <a:r>
              <a:rPr lang="tr-TR" sz="1400" dirty="0" smtClean="0">
                <a:latin typeface="Times New Roman" panose="02020603050405020304" pitchFamily="18" charset="0"/>
                <a:cs typeface="Times New Roman" panose="02020603050405020304" pitchFamily="18" charset="0"/>
              </a:rPr>
              <a:t>havuzdur.</a:t>
            </a:r>
          </a:p>
          <a:p>
            <a:pPr marL="78105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Portföyü </a:t>
            </a:r>
            <a:r>
              <a:rPr lang="tr-TR" sz="1400" dirty="0">
                <a:latin typeface="Times New Roman" panose="02020603050405020304" pitchFamily="18" charset="0"/>
                <a:cs typeface="Times New Roman" panose="02020603050405020304" pitchFamily="18" charset="0"/>
              </a:rPr>
              <a:t>oluşturan </a:t>
            </a:r>
            <a:r>
              <a:rPr lang="tr-TR" sz="1400" dirty="0" smtClean="0">
                <a:latin typeface="Times New Roman" panose="02020603050405020304" pitchFamily="18" charset="0"/>
                <a:cs typeface="Times New Roman" panose="02020603050405020304" pitchFamily="18" charset="0"/>
              </a:rPr>
              <a:t>varlıklar </a:t>
            </a:r>
            <a:r>
              <a:rPr lang="tr-TR" sz="1400" dirty="0">
                <a:latin typeface="Times New Roman" panose="02020603050405020304" pitchFamily="18" charset="0"/>
                <a:cs typeface="Times New Roman" panose="02020603050405020304" pitchFamily="18" charset="0"/>
              </a:rPr>
              <a:t>arasındaki ilişki nedeniyle portföy, kendine </a:t>
            </a:r>
            <a:r>
              <a:rPr lang="tr-TR" sz="1400" dirty="0" smtClean="0">
                <a:latin typeface="Times New Roman" panose="02020603050405020304" pitchFamily="18" charset="0"/>
                <a:cs typeface="Times New Roman" panose="02020603050405020304" pitchFamily="18" charset="0"/>
              </a:rPr>
              <a:t>öz, ölçülebilir </a:t>
            </a:r>
            <a:r>
              <a:rPr lang="tr-TR" sz="1400" dirty="0">
                <a:latin typeface="Times New Roman" panose="02020603050405020304" pitchFamily="18" charset="0"/>
                <a:cs typeface="Times New Roman" panose="02020603050405020304" pitchFamily="18" charset="0"/>
              </a:rPr>
              <a:t>nitelikleri olan bir varlık olarak değerlendirilmelidir.</a:t>
            </a:r>
          </a:p>
          <a:p>
            <a:pPr marL="781050"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Yatırım kavramı genel olarak sermaye ve/veya servet birikimini artırma amaçlı gerçekleştirilen her türlü faaliyet olarak ifade edilirken; portföy ise, bu servetin oluşturulma biçimidir</a:t>
            </a:r>
          </a:p>
          <a:p>
            <a:pPr marL="781050"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Portföy </a:t>
            </a:r>
            <a:r>
              <a:rPr lang="tr-TR" sz="1400" dirty="0" smtClean="0">
                <a:latin typeface="Times New Roman" panose="02020603050405020304" pitchFamily="18" charset="0"/>
                <a:cs typeface="Times New Roman" panose="02020603050405020304" pitchFamily="18" charset="0"/>
              </a:rPr>
              <a:t>Yönetimi: Portföyü </a:t>
            </a:r>
            <a:r>
              <a:rPr lang="tr-TR" sz="1400" dirty="0">
                <a:latin typeface="Times New Roman" panose="02020603050405020304" pitchFamily="18" charset="0"/>
                <a:cs typeface="Times New Roman" panose="02020603050405020304" pitchFamily="18" charset="0"/>
              </a:rPr>
              <a:t>oluşturmak ve oluşturulan portföylerden hangi menkul kıymetlerin ne zaman çıkarılacağına ve çıkarılan menkul kıymetlerin yerine ne zaman hangi menkul kıymetlerden alınacağına karar vermektir</a:t>
            </a:r>
            <a:r>
              <a:rPr lang="tr-TR" sz="1400" dirty="0" smtClean="0">
                <a:latin typeface="Times New Roman" panose="02020603050405020304" pitchFamily="18" charset="0"/>
                <a:cs typeface="Times New Roman" panose="02020603050405020304" pitchFamily="18" charset="0"/>
              </a:rPr>
              <a:t>.</a:t>
            </a:r>
          </a:p>
          <a:p>
            <a:pPr marL="78105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Portföy </a:t>
            </a:r>
            <a:r>
              <a:rPr lang="tr-TR" sz="1400" dirty="0">
                <a:latin typeface="Times New Roman" panose="02020603050405020304" pitchFamily="18" charset="0"/>
                <a:cs typeface="Times New Roman" panose="02020603050405020304" pitchFamily="18" charset="0"/>
              </a:rPr>
              <a:t>yönetimi; yatırımcıların ihtiyaçlarına ve ekonomik koşullara göre portföye çeşitli menkul kıymetleri alarak bunları en uygun biçimde yönetmektir.</a:t>
            </a:r>
          </a:p>
          <a:p>
            <a:pPr marL="781050"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E</a:t>
            </a:r>
            <a:r>
              <a:rPr lang="tr-TR" sz="1400" dirty="0" smtClean="0">
                <a:latin typeface="Times New Roman" panose="02020603050405020304" pitchFamily="18" charset="0"/>
                <a:cs typeface="Times New Roman" panose="02020603050405020304" pitchFamily="18" charset="0"/>
              </a:rPr>
              <a:t>n </a:t>
            </a:r>
            <a:r>
              <a:rPr lang="tr-TR" sz="1400" dirty="0">
                <a:latin typeface="Times New Roman" panose="02020603050405020304" pitchFamily="18" charset="0"/>
                <a:cs typeface="Times New Roman" panose="02020603050405020304" pitchFamily="18" charset="0"/>
              </a:rPr>
              <a:t>temel amaç, yüklenilen riskin çeşitlendirme yoluyla düşürülmesidir.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Yönetimi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6185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4850812" y="992163"/>
            <a:ext cx="4200962" cy="5616624"/>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Olurlu </a:t>
            </a:r>
            <a:r>
              <a:rPr lang="tr-TR" sz="1600" dirty="0">
                <a:latin typeface="Times New Roman" panose="02020603050405020304" pitchFamily="18" charset="0"/>
                <a:cs typeface="Times New Roman" panose="02020603050405020304" pitchFamily="18" charset="0"/>
              </a:rPr>
              <a:t>portföy seti verilen finansal varlıklardan oluşturulabilecek olan tüm portföyleri temsil </a:t>
            </a:r>
            <a:r>
              <a:rPr lang="tr-TR" sz="1600" dirty="0" smtClean="0">
                <a:latin typeface="Times New Roman" panose="02020603050405020304" pitchFamily="18" charset="0"/>
                <a:cs typeface="Times New Roman" panose="02020603050405020304" pitchFamily="18" charset="0"/>
              </a:rPr>
              <a:t>etmektedir.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Etkin </a:t>
            </a:r>
            <a:r>
              <a:rPr lang="tr-TR" sz="1600" dirty="0">
                <a:latin typeface="Times New Roman" panose="02020603050405020304" pitchFamily="18" charset="0"/>
                <a:cs typeface="Times New Roman" panose="02020603050405020304" pitchFamily="18" charset="0"/>
              </a:rPr>
              <a:t>set </a:t>
            </a:r>
            <a:r>
              <a:rPr lang="tr-TR" sz="1600" dirty="0" smtClean="0">
                <a:latin typeface="Times New Roman" panose="02020603050405020304" pitchFamily="18" charset="0"/>
                <a:cs typeface="Times New Roman" panose="02020603050405020304" pitchFamily="18" charset="0"/>
              </a:rPr>
              <a:t>ise;</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Belirli </a:t>
            </a:r>
            <a:r>
              <a:rPr lang="tr-TR" sz="1600" dirty="0">
                <a:latin typeface="Times New Roman" panose="02020603050405020304" pitchFamily="18" charset="0"/>
                <a:cs typeface="Times New Roman" panose="02020603050405020304" pitchFamily="18" charset="0"/>
              </a:rPr>
              <a:t>bir risk altında ulaşılabilecek en yüksek getiriye sahip olan </a:t>
            </a:r>
            <a:r>
              <a:rPr lang="tr-TR" sz="1600" dirty="0" smtClean="0">
                <a:latin typeface="Times New Roman" panose="02020603050405020304" pitchFamily="18" charset="0"/>
                <a:cs typeface="Times New Roman" panose="02020603050405020304" pitchFamily="18" charset="0"/>
              </a:rPr>
              <a:t>portföyleri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Belirli </a:t>
            </a:r>
            <a:r>
              <a:rPr lang="tr-TR" sz="1600" dirty="0">
                <a:latin typeface="Times New Roman" panose="02020603050405020304" pitchFamily="18" charset="0"/>
                <a:cs typeface="Times New Roman" panose="02020603050405020304" pitchFamily="18" charset="0"/>
              </a:rPr>
              <a:t>bir getiri altında asgari riske sahip </a:t>
            </a:r>
            <a:r>
              <a:rPr lang="tr-TR" sz="1600" dirty="0" smtClean="0">
                <a:latin typeface="Times New Roman" panose="02020603050405020304" pitchFamily="18" charset="0"/>
                <a:cs typeface="Times New Roman" panose="02020603050405020304" pitchFamily="18" charset="0"/>
              </a:rPr>
              <a:t>portföyleri</a:t>
            </a:r>
          </a:p>
          <a:p>
            <a:pPr marL="895350" lvl="1" indent="0" algn="just">
              <a:lnSpc>
                <a:spcPct val="150000"/>
              </a:lnSpc>
              <a:buNone/>
              <a:defRPr/>
            </a:pPr>
            <a:r>
              <a:rPr lang="tr-TR" sz="1600" dirty="0" smtClean="0">
                <a:latin typeface="Times New Roman" panose="02020603050405020304" pitchFamily="18" charset="0"/>
                <a:cs typeface="Times New Roman" panose="02020603050405020304" pitchFamily="18" charset="0"/>
              </a:rPr>
              <a:t>temsil eder.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Etkin </a:t>
            </a:r>
            <a:r>
              <a:rPr lang="tr-TR" sz="1600" dirty="0">
                <a:latin typeface="Times New Roman" panose="02020603050405020304" pitchFamily="18" charset="0"/>
                <a:cs typeface="Times New Roman" panose="02020603050405020304" pitchFamily="18" charset="0"/>
              </a:rPr>
              <a:t>portföylerden oluşan yapıya “Etkin Set” denilir.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Etkin Portföyler</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a:stretch>
            <a:fillRect/>
          </a:stretch>
        </p:blipFill>
        <p:spPr>
          <a:xfrm>
            <a:off x="395537" y="1021563"/>
            <a:ext cx="4824536" cy="4776790"/>
          </a:xfrm>
          <a:prstGeom prst="rect">
            <a:avLst/>
          </a:prstGeom>
        </p:spPr>
      </p:pic>
      <p:sp>
        <p:nvSpPr>
          <p:cNvPr id="2" name="Metin kutusu 1"/>
          <p:cNvSpPr txBox="1"/>
          <p:nvPr/>
        </p:nvSpPr>
        <p:spPr>
          <a:xfrm>
            <a:off x="4203094" y="1102456"/>
            <a:ext cx="1002940" cy="369332"/>
          </a:xfrm>
          <a:prstGeom prst="rect">
            <a:avLst/>
          </a:prstGeom>
          <a:solidFill>
            <a:schemeClr val="bg1"/>
          </a:solidFill>
        </p:spPr>
        <p:txBody>
          <a:bodyPr wrap="square" rtlCol="0">
            <a:spAutoFit/>
          </a:bodyPr>
          <a:lstStyle/>
          <a:p>
            <a:endParaRPr lang="tr-TR" dirty="0"/>
          </a:p>
        </p:txBody>
      </p:sp>
    </p:spTree>
    <p:extLst>
      <p:ext uri="{BB962C8B-B14F-4D97-AF65-F5344CB8AC3E}">
        <p14:creationId xmlns:p14="http://schemas.microsoft.com/office/powerpoint/2010/main" val="4166459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31</a:t>
            </a:fld>
            <a:endParaRPr lang="tr-TR" dirty="0"/>
          </a:p>
        </p:txBody>
      </p:sp>
      <p:sp>
        <p:nvSpPr>
          <p:cNvPr id="8" name="İçerik Yer Tutucusu 2"/>
          <p:cNvSpPr>
            <a:spLocks noGrp="1"/>
          </p:cNvSpPr>
          <p:nvPr>
            <p:ph idx="1"/>
          </p:nvPr>
        </p:nvSpPr>
        <p:spPr>
          <a:xfrm>
            <a:off x="4850812" y="992163"/>
            <a:ext cx="4200962" cy="5309767"/>
          </a:xfrm>
        </p:spPr>
        <p:txBody>
          <a:bodyPr>
            <a:noAutofit/>
          </a:bodyPr>
          <a:lstStyle/>
          <a:p>
            <a:pPr marL="781050" algn="just">
              <a:lnSpc>
                <a:spcPct val="150000"/>
              </a:lnSpc>
              <a:buFont typeface="Wingdings" panose="05000000000000000000" pitchFamily="2" charset="2"/>
              <a:buChar char="Ø"/>
              <a:defRPr/>
            </a:pPr>
            <a:r>
              <a:rPr lang="tr-TR" altLang="en-US" sz="1400" dirty="0" smtClean="0">
                <a:latin typeface="Times New Roman" panose="02020603050405020304" pitchFamily="18" charset="0"/>
                <a:cs typeface="Times New Roman" panose="02020603050405020304" pitchFamily="18" charset="0"/>
              </a:rPr>
              <a:t>Bir </a:t>
            </a:r>
            <a:r>
              <a:rPr lang="tr-TR" altLang="en-US" sz="1400" dirty="0">
                <a:latin typeface="Times New Roman" panose="02020603050405020304" pitchFamily="18" charset="0"/>
                <a:cs typeface="Times New Roman" panose="02020603050405020304" pitchFamily="18" charset="0"/>
              </a:rPr>
              <a:t>yatırımcı için optimal portföy, etkin sınır üzerinde o yatırımcı için en yüksek faydayı sağlayan etkin </a:t>
            </a:r>
            <a:r>
              <a:rPr lang="tr-TR" altLang="en-US" sz="1400" dirty="0" smtClean="0">
                <a:latin typeface="Times New Roman" panose="02020603050405020304" pitchFamily="18" charset="0"/>
                <a:cs typeface="Times New Roman" panose="02020603050405020304" pitchFamily="18" charset="0"/>
              </a:rPr>
              <a:t>portföydür.</a:t>
            </a:r>
          </a:p>
          <a:p>
            <a:pPr marL="781050" algn="just">
              <a:lnSpc>
                <a:spcPct val="150000"/>
              </a:lnSpc>
              <a:buFont typeface="Wingdings" panose="05000000000000000000" pitchFamily="2" charset="2"/>
              <a:buChar char="Ø"/>
              <a:defRPr/>
            </a:pPr>
            <a:r>
              <a:rPr lang="tr-TR" altLang="en-US" sz="1400" dirty="0" smtClean="0">
                <a:latin typeface="Times New Roman" panose="02020603050405020304" pitchFamily="18" charset="0"/>
                <a:cs typeface="Times New Roman" panose="02020603050405020304" pitchFamily="18" charset="0"/>
              </a:rPr>
              <a:t>Optimal </a:t>
            </a:r>
            <a:r>
              <a:rPr lang="tr-TR" altLang="en-US" sz="1400" dirty="0">
                <a:latin typeface="Times New Roman" panose="02020603050405020304" pitchFamily="18" charset="0"/>
                <a:cs typeface="Times New Roman" panose="02020603050405020304" pitchFamily="18" charset="0"/>
              </a:rPr>
              <a:t>portföy, etkin sınır ile fayda eğrisi arasındaki teğet noktasında </a:t>
            </a:r>
            <a:r>
              <a:rPr lang="tr-TR" altLang="en-US" sz="1400" dirty="0" smtClean="0">
                <a:latin typeface="Times New Roman" panose="02020603050405020304" pitchFamily="18" charset="0"/>
                <a:cs typeface="Times New Roman" panose="02020603050405020304" pitchFamily="18" charset="0"/>
              </a:rPr>
              <a:t>bulunur.</a:t>
            </a:r>
          </a:p>
          <a:p>
            <a:pPr marL="781050" algn="just">
              <a:lnSpc>
                <a:spcPct val="150000"/>
              </a:lnSpc>
              <a:buFont typeface="Wingdings" panose="05000000000000000000" pitchFamily="2" charset="2"/>
              <a:buChar char="Ø"/>
              <a:defRPr/>
            </a:pPr>
            <a:r>
              <a:rPr lang="tr-TR" altLang="en-US" sz="1400" dirty="0" smtClean="0">
                <a:latin typeface="Times New Roman" panose="02020603050405020304" pitchFamily="18" charset="0"/>
                <a:cs typeface="Times New Roman" panose="02020603050405020304" pitchFamily="18" charset="0"/>
              </a:rPr>
              <a:t>A </a:t>
            </a:r>
            <a:r>
              <a:rPr lang="tr-TR" altLang="en-US" sz="1400" dirty="0">
                <a:latin typeface="Times New Roman" panose="02020603050405020304" pitchFamily="18" charset="0"/>
                <a:cs typeface="Times New Roman" panose="02020603050405020304" pitchFamily="18" charset="0"/>
              </a:rPr>
              <a:t>ve B noktaları “Optimal </a:t>
            </a:r>
            <a:r>
              <a:rPr lang="tr-TR" altLang="en-US" sz="1400" dirty="0" err="1" smtClean="0">
                <a:latin typeface="Times New Roman" panose="02020603050405020304" pitchFamily="18" charset="0"/>
                <a:cs typeface="Times New Roman" panose="02020603050405020304" pitchFamily="18" charset="0"/>
              </a:rPr>
              <a:t>Portföy”lerdir</a:t>
            </a:r>
            <a:r>
              <a:rPr lang="tr-TR" altLang="en-US" sz="1400" dirty="0" smtClean="0">
                <a:latin typeface="Times New Roman" panose="02020603050405020304" pitchFamily="18" charset="0"/>
                <a:cs typeface="Times New Roman" panose="02020603050405020304" pitchFamily="18" charset="0"/>
              </a:rPr>
              <a:t>.</a:t>
            </a:r>
          </a:p>
          <a:p>
            <a:pPr marL="781050" algn="just">
              <a:lnSpc>
                <a:spcPct val="150000"/>
              </a:lnSpc>
              <a:buFont typeface="Wingdings" panose="05000000000000000000" pitchFamily="2" charset="2"/>
              <a:buChar char="Ø"/>
              <a:defRPr/>
            </a:pPr>
            <a:r>
              <a:rPr lang="tr-TR" altLang="en-US" sz="1400" dirty="0" smtClean="0">
                <a:latin typeface="Times New Roman" panose="02020603050405020304" pitchFamily="18" charset="0"/>
                <a:cs typeface="Times New Roman" panose="02020603050405020304" pitchFamily="18" charset="0"/>
              </a:rPr>
              <a:t>B </a:t>
            </a:r>
            <a:r>
              <a:rPr lang="tr-TR" altLang="en-US" sz="1400" dirty="0">
                <a:latin typeface="Times New Roman" panose="02020603050405020304" pitchFamily="18" charset="0"/>
                <a:cs typeface="Times New Roman" panose="02020603050405020304" pitchFamily="18" charset="0"/>
              </a:rPr>
              <a:t>portföyü fazlasıyla riskten kaçınan yatırımcının </a:t>
            </a:r>
            <a:r>
              <a:rPr lang="tr-TR" altLang="en-US" sz="1400" dirty="0" smtClean="0">
                <a:latin typeface="Times New Roman" panose="02020603050405020304" pitchFamily="18" charset="0"/>
                <a:cs typeface="Times New Roman" panose="02020603050405020304" pitchFamily="18" charset="0"/>
              </a:rPr>
              <a:t>portföyüdür.</a:t>
            </a:r>
          </a:p>
          <a:p>
            <a:pPr marL="781050" algn="just">
              <a:lnSpc>
                <a:spcPct val="150000"/>
              </a:lnSpc>
              <a:buFont typeface="Wingdings" panose="05000000000000000000" pitchFamily="2" charset="2"/>
              <a:buChar char="Ø"/>
              <a:defRPr/>
            </a:pPr>
            <a:r>
              <a:rPr lang="tr-TR" altLang="en-US" sz="1400" dirty="0" smtClean="0">
                <a:latin typeface="Times New Roman" panose="02020603050405020304" pitchFamily="18" charset="0"/>
                <a:cs typeface="Times New Roman" panose="02020603050405020304" pitchFamily="18" charset="0"/>
              </a:rPr>
              <a:t>A </a:t>
            </a:r>
            <a:r>
              <a:rPr lang="tr-TR" altLang="en-US" sz="1400" dirty="0">
                <a:latin typeface="Times New Roman" panose="02020603050405020304" pitchFamily="18" charset="0"/>
                <a:cs typeface="Times New Roman" panose="02020603050405020304" pitchFamily="18" charset="0"/>
              </a:rPr>
              <a:t>portföyü daha az riskten kaçınan yatırımcının optimal </a:t>
            </a:r>
            <a:r>
              <a:rPr lang="tr-TR" altLang="en-US" sz="1400" dirty="0" smtClean="0">
                <a:latin typeface="Times New Roman" panose="02020603050405020304" pitchFamily="18" charset="0"/>
                <a:cs typeface="Times New Roman" panose="02020603050405020304" pitchFamily="18" charset="0"/>
              </a:rPr>
              <a:t>portföyüdür.</a:t>
            </a:r>
          </a:p>
          <a:p>
            <a:pPr marL="781050" algn="just">
              <a:lnSpc>
                <a:spcPct val="150000"/>
              </a:lnSpc>
              <a:buFont typeface="Wingdings" panose="05000000000000000000" pitchFamily="2" charset="2"/>
              <a:buChar char="Ø"/>
              <a:defRPr/>
            </a:pPr>
            <a:r>
              <a:rPr lang="tr-TR" altLang="en-US" sz="1400" dirty="0" smtClean="0">
                <a:latin typeface="Times New Roman" panose="02020603050405020304" pitchFamily="18" charset="0"/>
                <a:cs typeface="Times New Roman" panose="02020603050405020304" pitchFamily="18" charset="0"/>
              </a:rPr>
              <a:t>Bu </a:t>
            </a:r>
            <a:r>
              <a:rPr lang="tr-TR" altLang="en-US" sz="1400" dirty="0">
                <a:latin typeface="Times New Roman" panose="02020603050405020304" pitchFamily="18" charset="0"/>
                <a:cs typeface="Times New Roman" panose="02020603050405020304" pitchFamily="18" charset="0"/>
              </a:rPr>
              <a:t>nedenle A portföyünün beklenen getirisi ve riski, B portföyünün beklenen getirisi ve riskinden daha düşüktür</a:t>
            </a:r>
            <a:r>
              <a:rPr lang="tr-TR" altLang="en-US" sz="1400" dirty="0" smtClean="0">
                <a:latin typeface="Times New Roman" panose="02020603050405020304" pitchFamily="18" charset="0"/>
                <a:cs typeface="Times New Roman" panose="02020603050405020304" pitchFamily="18" charset="0"/>
              </a:rPr>
              <a:t>.</a:t>
            </a:r>
            <a:endParaRPr lang="tr-TR" altLang="en-US"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Etkin Portföyler</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4203094" y="1102456"/>
            <a:ext cx="1002940" cy="369332"/>
          </a:xfrm>
          <a:prstGeom prst="rect">
            <a:avLst/>
          </a:prstGeom>
          <a:solidFill>
            <a:schemeClr val="bg1"/>
          </a:solidFill>
        </p:spPr>
        <p:txBody>
          <a:bodyPr wrap="square" rtlCol="0">
            <a:spAutoFit/>
          </a:bodyPr>
          <a:lstStyle/>
          <a:p>
            <a:endParaRPr lang="tr-TR" dirty="0"/>
          </a:p>
        </p:txBody>
      </p:sp>
      <p:pic>
        <p:nvPicPr>
          <p:cNvPr id="10" name="Resim 9"/>
          <p:cNvPicPr>
            <a:picLocks noChangeAspect="1"/>
          </p:cNvPicPr>
          <p:nvPr/>
        </p:nvPicPr>
        <p:blipFill>
          <a:blip r:embed="rId3"/>
          <a:stretch>
            <a:fillRect/>
          </a:stretch>
        </p:blipFill>
        <p:spPr>
          <a:xfrm>
            <a:off x="-74989" y="1102456"/>
            <a:ext cx="5448300" cy="4669424"/>
          </a:xfrm>
          <a:prstGeom prst="rect">
            <a:avLst/>
          </a:prstGeom>
        </p:spPr>
      </p:pic>
      <p:sp>
        <p:nvSpPr>
          <p:cNvPr id="3" name="Metin kutusu 2"/>
          <p:cNvSpPr txBox="1"/>
          <p:nvPr/>
        </p:nvSpPr>
        <p:spPr>
          <a:xfrm>
            <a:off x="4427984" y="992163"/>
            <a:ext cx="778050" cy="369332"/>
          </a:xfrm>
          <a:prstGeom prst="rect">
            <a:avLst/>
          </a:prstGeom>
          <a:solidFill>
            <a:schemeClr val="bg1"/>
          </a:solidFill>
        </p:spPr>
        <p:txBody>
          <a:bodyPr wrap="square" rtlCol="0">
            <a:spAutoFit/>
          </a:bodyPr>
          <a:lstStyle/>
          <a:p>
            <a:endParaRPr lang="tr-TR" dirty="0"/>
          </a:p>
        </p:txBody>
      </p:sp>
    </p:spTree>
    <p:extLst>
      <p:ext uri="{BB962C8B-B14F-4D97-AF65-F5344CB8AC3E}">
        <p14:creationId xmlns:p14="http://schemas.microsoft.com/office/powerpoint/2010/main" val="937353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611559" y="908720"/>
            <a:ext cx="8233411" cy="2088232"/>
          </a:xfrm>
        </p:spPr>
        <p:txBody>
          <a:bodyPr>
            <a:noAutofit/>
          </a:bodyPr>
          <a:lstStyle/>
          <a:p>
            <a:pPr marL="781050"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A ve B gayrimenkullerinden oluşan bir portföy oluşturulmuştur. Portföyün %30 A gayrimenkulünden, %70’i ise B gayrimenkulünden oluşmaktadır. Hisselerin gerçekleşen getirileri aşağıdaki gibidir. Bu portföyün getirisi ile riski nedir.</a:t>
            </a:r>
            <a:endParaRPr lang="en-GB" sz="20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Geri ve Riski: Örnek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7" name="Tablo 6"/>
          <p:cNvGraphicFramePr>
            <a:graphicFrameLocks noGrp="1"/>
          </p:cNvGraphicFramePr>
          <p:nvPr>
            <p:extLst>
              <p:ext uri="{D42A27DB-BD31-4B8C-83A1-F6EECF244321}">
                <p14:modId xmlns:p14="http://schemas.microsoft.com/office/powerpoint/2010/main" val="363231294"/>
              </p:ext>
            </p:extLst>
          </p:nvPr>
        </p:nvGraphicFramePr>
        <p:xfrm>
          <a:off x="1259632" y="2931671"/>
          <a:ext cx="7344817" cy="2840208"/>
        </p:xfrm>
        <a:graphic>
          <a:graphicData uri="http://schemas.openxmlformats.org/drawingml/2006/table">
            <a:tbl>
              <a:tblPr firstRow="1" bandRow="1">
                <a:tableStyleId>{284E427A-3D55-4303-BF80-6455036E1DE7}</a:tableStyleId>
              </a:tblPr>
              <a:tblGrid>
                <a:gridCol w="1814995">
                  <a:extLst>
                    <a:ext uri="{9D8B030D-6E8A-4147-A177-3AD203B41FA5}">
                      <a16:colId xmlns="" xmlns:a16="http://schemas.microsoft.com/office/drawing/2014/main" val="552945422"/>
                    </a:ext>
                  </a:extLst>
                </a:gridCol>
                <a:gridCol w="2982378">
                  <a:extLst>
                    <a:ext uri="{9D8B030D-6E8A-4147-A177-3AD203B41FA5}">
                      <a16:colId xmlns="" xmlns:a16="http://schemas.microsoft.com/office/drawing/2014/main" val="414594689"/>
                    </a:ext>
                  </a:extLst>
                </a:gridCol>
                <a:gridCol w="2547444">
                  <a:extLst>
                    <a:ext uri="{9D8B030D-6E8A-4147-A177-3AD203B41FA5}">
                      <a16:colId xmlns="" xmlns:a16="http://schemas.microsoft.com/office/drawing/2014/main" val="1088555983"/>
                    </a:ext>
                  </a:extLst>
                </a:gridCol>
              </a:tblGrid>
              <a:tr h="355026">
                <a:tc>
                  <a:txBody>
                    <a:bodyPr/>
                    <a:lstStyle/>
                    <a:p>
                      <a:pPr algn="ctr" fontAlgn="b"/>
                      <a:r>
                        <a:rPr lang="en-GB" sz="2000" b="1" u="none" strike="noStrike" dirty="0" err="1">
                          <a:solidFill>
                            <a:schemeClr val="tx2"/>
                          </a:solidFill>
                          <a:effectLst/>
                          <a:latin typeface="Times New Roman" panose="02020603050405020304" pitchFamily="18" charset="0"/>
                          <a:cs typeface="Times New Roman" panose="02020603050405020304" pitchFamily="18" charset="0"/>
                        </a:rPr>
                        <a:t>Yıll</a:t>
                      </a:r>
                      <a:r>
                        <a:rPr lang="tr-TR" sz="2000" b="1" u="none" strike="noStrike" dirty="0">
                          <a:solidFill>
                            <a:schemeClr val="tx2"/>
                          </a:solidFill>
                          <a:effectLst/>
                          <a:latin typeface="Times New Roman" panose="02020603050405020304" pitchFamily="18" charset="0"/>
                          <a:cs typeface="Times New Roman" panose="02020603050405020304" pitchFamily="18" charset="0"/>
                        </a:rPr>
                        <a:t>ar</a:t>
                      </a:r>
                      <a:endParaRPr lang="en-GB" sz="20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b="1" u="none" strike="noStrike" dirty="0" smtClean="0">
                          <a:solidFill>
                            <a:schemeClr val="tx2"/>
                          </a:solidFill>
                          <a:effectLst/>
                          <a:latin typeface="Times New Roman" panose="02020603050405020304" pitchFamily="18" charset="0"/>
                          <a:cs typeface="Times New Roman" panose="02020603050405020304" pitchFamily="18" charset="0"/>
                        </a:rPr>
                        <a:t>A</a:t>
                      </a:r>
                      <a:r>
                        <a:rPr lang="tr-TR" sz="2000" b="1" u="none" strike="noStrike" dirty="0" smtClean="0">
                          <a:solidFill>
                            <a:schemeClr val="tx2"/>
                          </a:solidFill>
                          <a:effectLst/>
                          <a:latin typeface="Times New Roman" panose="02020603050405020304" pitchFamily="18" charset="0"/>
                          <a:cs typeface="Times New Roman" panose="02020603050405020304" pitchFamily="18" charset="0"/>
                        </a:rPr>
                        <a:t> Gayrimenkulü</a:t>
                      </a:r>
                      <a:endParaRPr lang="en-GB" sz="20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tr-TR" sz="2000" b="1" i="0" u="none" strike="noStrike" dirty="0" smtClean="0">
                          <a:solidFill>
                            <a:schemeClr val="tx2"/>
                          </a:solidFill>
                          <a:effectLst/>
                          <a:latin typeface="Times New Roman" panose="02020603050405020304" pitchFamily="18" charset="0"/>
                          <a:cs typeface="Times New Roman" panose="02020603050405020304" pitchFamily="18" charset="0"/>
                        </a:rPr>
                        <a:t>B</a:t>
                      </a:r>
                      <a:r>
                        <a:rPr lang="tr-TR" sz="2000" b="1" i="0" u="none" strike="noStrike" baseline="0" dirty="0" smtClean="0">
                          <a:solidFill>
                            <a:schemeClr val="tx2"/>
                          </a:solidFill>
                          <a:effectLst/>
                          <a:latin typeface="Times New Roman" panose="02020603050405020304" pitchFamily="18" charset="0"/>
                          <a:cs typeface="Times New Roman" panose="02020603050405020304" pitchFamily="18" charset="0"/>
                        </a:rPr>
                        <a:t> Gayrimenkulü</a:t>
                      </a:r>
                      <a:endParaRPr lang="en-GB" sz="20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76456878"/>
                  </a:ext>
                </a:extLst>
              </a:tr>
              <a:tr h="355026">
                <a:tc>
                  <a:txBody>
                    <a:bodyPr/>
                    <a:lstStyle/>
                    <a:p>
                      <a:pPr algn="ctr" fontAlgn="b"/>
                      <a:r>
                        <a:rPr lang="en-GB" sz="2000" b="1" u="none" strike="noStrike" dirty="0">
                          <a:solidFill>
                            <a:schemeClr val="tx2"/>
                          </a:solidFill>
                          <a:effectLst/>
                          <a:latin typeface="Times New Roman" panose="02020603050405020304" pitchFamily="18" charset="0"/>
                          <a:cs typeface="Times New Roman" panose="02020603050405020304" pitchFamily="18" charset="0"/>
                        </a:rPr>
                        <a:t> </a:t>
                      </a:r>
                      <a:endParaRPr lang="en-GB" sz="20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b="1" u="none" strike="noStrike" dirty="0" err="1">
                          <a:solidFill>
                            <a:schemeClr val="tx2"/>
                          </a:solidFill>
                          <a:effectLst/>
                          <a:latin typeface="Times New Roman" panose="02020603050405020304" pitchFamily="18" charset="0"/>
                          <a:cs typeface="Times New Roman" panose="02020603050405020304" pitchFamily="18" charset="0"/>
                        </a:rPr>
                        <a:t>Getiri</a:t>
                      </a:r>
                      <a:endParaRPr lang="en-GB" sz="20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b="1" u="none" strike="noStrike" dirty="0" err="1">
                          <a:solidFill>
                            <a:schemeClr val="tx2"/>
                          </a:solidFill>
                          <a:effectLst/>
                          <a:latin typeface="Times New Roman" panose="02020603050405020304" pitchFamily="18" charset="0"/>
                          <a:cs typeface="Times New Roman" panose="02020603050405020304" pitchFamily="18" charset="0"/>
                        </a:rPr>
                        <a:t>Getiri</a:t>
                      </a:r>
                      <a:endParaRPr lang="en-GB" sz="20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987416900"/>
                  </a:ext>
                </a:extLst>
              </a:tr>
              <a:tr h="355026">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1</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15%</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a:solidFill>
                            <a:schemeClr val="tx2"/>
                          </a:solidFill>
                          <a:effectLst/>
                          <a:latin typeface="Times New Roman" panose="02020603050405020304" pitchFamily="18" charset="0"/>
                          <a:cs typeface="Times New Roman" panose="02020603050405020304" pitchFamily="18" charset="0"/>
                        </a:rPr>
                        <a:t>-20%</a:t>
                      </a:r>
                      <a:endParaRPr lang="en-GB" sz="20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198875563"/>
                  </a:ext>
                </a:extLst>
              </a:tr>
              <a:tr h="355026">
                <a:tc>
                  <a:txBody>
                    <a:bodyPr/>
                    <a:lstStyle/>
                    <a:p>
                      <a:pPr algn="ctr" fontAlgn="b"/>
                      <a:r>
                        <a:rPr lang="en-GB" sz="2000" u="none" strike="noStrike">
                          <a:solidFill>
                            <a:schemeClr val="tx2"/>
                          </a:solidFill>
                          <a:effectLst/>
                          <a:latin typeface="Times New Roman" panose="02020603050405020304" pitchFamily="18" charset="0"/>
                          <a:cs typeface="Times New Roman" panose="02020603050405020304" pitchFamily="18" charset="0"/>
                        </a:rPr>
                        <a:t>2</a:t>
                      </a:r>
                      <a:endParaRPr lang="en-GB" sz="20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-10%</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-15%</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411269597"/>
                  </a:ext>
                </a:extLst>
              </a:tr>
              <a:tr h="355026">
                <a:tc>
                  <a:txBody>
                    <a:bodyPr/>
                    <a:lstStyle/>
                    <a:p>
                      <a:pPr algn="ctr" fontAlgn="b"/>
                      <a:r>
                        <a:rPr lang="en-GB" sz="2000" u="none" strike="noStrike">
                          <a:solidFill>
                            <a:schemeClr val="tx2"/>
                          </a:solidFill>
                          <a:effectLst/>
                          <a:latin typeface="Times New Roman" panose="02020603050405020304" pitchFamily="18" charset="0"/>
                          <a:cs typeface="Times New Roman" panose="02020603050405020304" pitchFamily="18" charset="0"/>
                        </a:rPr>
                        <a:t>3</a:t>
                      </a:r>
                      <a:endParaRPr lang="en-GB" sz="20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20%</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-10%</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61475235"/>
                  </a:ext>
                </a:extLst>
              </a:tr>
              <a:tr h="355026">
                <a:tc>
                  <a:txBody>
                    <a:bodyPr/>
                    <a:lstStyle/>
                    <a:p>
                      <a:pPr algn="ctr" fontAlgn="b"/>
                      <a:r>
                        <a:rPr lang="en-GB" sz="2000" u="none" strike="noStrike">
                          <a:solidFill>
                            <a:schemeClr val="tx2"/>
                          </a:solidFill>
                          <a:effectLst/>
                          <a:latin typeface="Times New Roman" panose="02020603050405020304" pitchFamily="18" charset="0"/>
                          <a:cs typeface="Times New Roman" panose="02020603050405020304" pitchFamily="18" charset="0"/>
                        </a:rPr>
                        <a:t>4</a:t>
                      </a:r>
                      <a:endParaRPr lang="en-GB" sz="20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8%</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-5%</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4052298481"/>
                  </a:ext>
                </a:extLst>
              </a:tr>
              <a:tr h="355026">
                <a:tc>
                  <a:txBody>
                    <a:bodyPr/>
                    <a:lstStyle/>
                    <a:p>
                      <a:pPr algn="ctr" fontAlgn="b"/>
                      <a:r>
                        <a:rPr lang="en-GB" sz="2000" u="none" strike="noStrike">
                          <a:solidFill>
                            <a:schemeClr val="tx2"/>
                          </a:solidFill>
                          <a:effectLst/>
                          <a:latin typeface="Times New Roman" panose="02020603050405020304" pitchFamily="18" charset="0"/>
                          <a:cs typeface="Times New Roman" panose="02020603050405020304" pitchFamily="18" charset="0"/>
                        </a:rPr>
                        <a:t>5</a:t>
                      </a:r>
                      <a:endParaRPr lang="en-GB" sz="20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-20%</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0%</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4220852841"/>
                  </a:ext>
                </a:extLst>
              </a:tr>
              <a:tr h="355026">
                <a:tc>
                  <a:txBody>
                    <a:bodyPr/>
                    <a:lstStyle/>
                    <a:p>
                      <a:pPr algn="ctr" fontAlgn="b"/>
                      <a:r>
                        <a:rPr lang="tr-TR" sz="2000" b="0" i="0" u="none" strike="noStrike" dirty="0">
                          <a:solidFill>
                            <a:schemeClr val="tx2"/>
                          </a:solidFill>
                          <a:effectLst/>
                          <a:latin typeface="Times New Roman" panose="02020603050405020304" pitchFamily="18" charset="0"/>
                          <a:cs typeface="Times New Roman" panose="02020603050405020304" pitchFamily="18" charset="0"/>
                        </a:rPr>
                        <a:t>6</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tr-TR" sz="2000" u="none" strike="noStrike" kern="1200" dirty="0">
                          <a:solidFill>
                            <a:schemeClr val="tx2"/>
                          </a:solidFill>
                          <a:effectLst/>
                          <a:latin typeface="Times New Roman" panose="02020603050405020304" pitchFamily="18" charset="0"/>
                          <a:ea typeface="+mn-ea"/>
                          <a:cs typeface="Times New Roman" panose="02020603050405020304" pitchFamily="18" charset="0"/>
                        </a:rPr>
                        <a:t>15%</a:t>
                      </a:r>
                      <a:endParaRPr lang="en-GB" sz="2000" u="none" strike="noStrike" kern="1200" dirty="0">
                        <a:solidFill>
                          <a:schemeClr val="tx2"/>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tr-TR" sz="2000" u="none" strike="noStrike" kern="1200" dirty="0">
                          <a:solidFill>
                            <a:schemeClr val="tx2"/>
                          </a:solidFill>
                          <a:effectLst/>
                          <a:latin typeface="Times New Roman" panose="02020603050405020304" pitchFamily="18" charset="0"/>
                          <a:ea typeface="+mn-ea"/>
                          <a:cs typeface="Times New Roman" panose="02020603050405020304" pitchFamily="18" charset="0"/>
                        </a:rPr>
                        <a:t>5%</a:t>
                      </a:r>
                      <a:endParaRPr lang="en-GB" sz="2000" u="none" strike="noStrike" kern="1200" dirty="0">
                        <a:solidFill>
                          <a:schemeClr val="tx2"/>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07258419"/>
                  </a:ext>
                </a:extLst>
              </a:tr>
            </a:tbl>
          </a:graphicData>
        </a:graphic>
      </p:graphicFrame>
    </p:spTree>
    <p:extLst>
      <p:ext uri="{BB962C8B-B14F-4D97-AF65-F5344CB8AC3E}">
        <p14:creationId xmlns:p14="http://schemas.microsoft.com/office/powerpoint/2010/main" val="279758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Örnek: Portföy Getirisi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10" name="İçerik Yer Tutucusu 5"/>
          <p:cNvGraphicFramePr>
            <a:graphicFrameLocks noGrp="1"/>
          </p:cNvGraphicFramePr>
          <p:nvPr>
            <p:ph idx="1"/>
            <p:extLst>
              <p:ext uri="{D42A27DB-BD31-4B8C-83A1-F6EECF244321}">
                <p14:modId xmlns:p14="http://schemas.microsoft.com/office/powerpoint/2010/main" val="1201953477"/>
              </p:ext>
            </p:extLst>
          </p:nvPr>
        </p:nvGraphicFramePr>
        <p:xfrm>
          <a:off x="715743" y="1348744"/>
          <a:ext cx="7680683" cy="4160521"/>
        </p:xfrm>
        <a:graphic>
          <a:graphicData uri="http://schemas.openxmlformats.org/drawingml/2006/table">
            <a:tbl>
              <a:tblPr firstRow="1" bandRow="1">
                <a:tableStyleId>{284E427A-3D55-4303-BF80-6455036E1DE7}</a:tableStyleId>
              </a:tblPr>
              <a:tblGrid>
                <a:gridCol w="2933594">
                  <a:extLst>
                    <a:ext uri="{9D8B030D-6E8A-4147-A177-3AD203B41FA5}">
                      <a16:colId xmlns="" xmlns:a16="http://schemas.microsoft.com/office/drawing/2014/main" val="1947974688"/>
                    </a:ext>
                  </a:extLst>
                </a:gridCol>
                <a:gridCol w="2560228">
                  <a:extLst>
                    <a:ext uri="{9D8B030D-6E8A-4147-A177-3AD203B41FA5}">
                      <a16:colId xmlns="" xmlns:a16="http://schemas.microsoft.com/office/drawing/2014/main" val="635080853"/>
                    </a:ext>
                  </a:extLst>
                </a:gridCol>
                <a:gridCol w="2186861">
                  <a:extLst>
                    <a:ext uri="{9D8B030D-6E8A-4147-A177-3AD203B41FA5}">
                      <a16:colId xmlns="" xmlns:a16="http://schemas.microsoft.com/office/drawing/2014/main" val="1994541928"/>
                    </a:ext>
                  </a:extLst>
                </a:gridCol>
              </a:tblGrid>
              <a:tr h="404131">
                <a:tc>
                  <a:txBody>
                    <a:bodyPr/>
                    <a:lstStyle/>
                    <a:p>
                      <a:pPr algn="ctr" fontAlgn="b"/>
                      <a:r>
                        <a:rPr lang="en-GB" sz="2000" b="1" u="none" strike="noStrike" dirty="0" err="1">
                          <a:solidFill>
                            <a:schemeClr val="tx2"/>
                          </a:solidFill>
                          <a:effectLst/>
                          <a:latin typeface="Times New Roman" panose="02020603050405020304" pitchFamily="18" charset="0"/>
                          <a:cs typeface="Times New Roman" panose="02020603050405020304" pitchFamily="18" charset="0"/>
                        </a:rPr>
                        <a:t>Yıllar</a:t>
                      </a:r>
                      <a:endParaRPr lang="en-GB" sz="20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b="1" u="none" strike="noStrike" dirty="0">
                          <a:solidFill>
                            <a:schemeClr val="tx2"/>
                          </a:solidFill>
                          <a:effectLst/>
                          <a:latin typeface="Times New Roman" panose="02020603050405020304" pitchFamily="18" charset="0"/>
                          <a:cs typeface="Times New Roman" panose="02020603050405020304" pitchFamily="18" charset="0"/>
                        </a:rPr>
                        <a:t> </a:t>
                      </a:r>
                      <a:r>
                        <a:rPr lang="en-GB" sz="2000" b="1" u="none" strike="noStrike" dirty="0" err="1">
                          <a:solidFill>
                            <a:schemeClr val="tx2"/>
                          </a:solidFill>
                          <a:effectLst/>
                          <a:latin typeface="Times New Roman" panose="02020603050405020304" pitchFamily="18" charset="0"/>
                          <a:cs typeface="Times New Roman" panose="02020603050405020304" pitchFamily="18" charset="0"/>
                        </a:rPr>
                        <a:t>Hisse</a:t>
                      </a:r>
                      <a:r>
                        <a:rPr lang="en-GB" sz="2000" b="1" u="none" strike="noStrike" dirty="0">
                          <a:solidFill>
                            <a:schemeClr val="tx2"/>
                          </a:solidFill>
                          <a:effectLst/>
                          <a:latin typeface="Times New Roman" panose="02020603050405020304" pitchFamily="18" charset="0"/>
                          <a:cs typeface="Times New Roman" panose="02020603050405020304" pitchFamily="18" charset="0"/>
                        </a:rPr>
                        <a:t> A</a:t>
                      </a:r>
                      <a:endParaRPr lang="en-GB" sz="20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b="1" u="none" strike="noStrike">
                          <a:solidFill>
                            <a:schemeClr val="tx2"/>
                          </a:solidFill>
                          <a:effectLst/>
                          <a:latin typeface="Times New Roman" panose="02020603050405020304" pitchFamily="18" charset="0"/>
                          <a:cs typeface="Times New Roman" panose="02020603050405020304" pitchFamily="18" charset="0"/>
                        </a:rPr>
                        <a:t>Hisse B </a:t>
                      </a:r>
                      <a:endParaRPr lang="en-GB" sz="20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811311003"/>
                  </a:ext>
                </a:extLst>
              </a:tr>
              <a:tr h="341490">
                <a:tc>
                  <a:txBody>
                    <a:bodyPr/>
                    <a:lstStyle/>
                    <a:p>
                      <a:pPr algn="ctr" fontAlgn="b"/>
                      <a:r>
                        <a:rPr lang="en-GB" sz="2000" b="1" u="none" strike="noStrike" dirty="0">
                          <a:solidFill>
                            <a:schemeClr val="tx2"/>
                          </a:solidFill>
                          <a:effectLst/>
                          <a:latin typeface="Times New Roman" panose="02020603050405020304" pitchFamily="18" charset="0"/>
                          <a:cs typeface="Times New Roman" panose="02020603050405020304" pitchFamily="18" charset="0"/>
                        </a:rPr>
                        <a:t> </a:t>
                      </a:r>
                      <a:endParaRPr lang="en-GB" sz="20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b="1" u="none" strike="noStrike" dirty="0" err="1">
                          <a:solidFill>
                            <a:schemeClr val="tx2"/>
                          </a:solidFill>
                          <a:effectLst/>
                          <a:latin typeface="Times New Roman" panose="02020603050405020304" pitchFamily="18" charset="0"/>
                          <a:cs typeface="Times New Roman" panose="02020603050405020304" pitchFamily="18" charset="0"/>
                        </a:rPr>
                        <a:t>Getiri</a:t>
                      </a:r>
                      <a:endParaRPr lang="en-GB" sz="20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b="1" u="none" strike="noStrike" dirty="0" err="1">
                          <a:solidFill>
                            <a:schemeClr val="tx2"/>
                          </a:solidFill>
                          <a:effectLst/>
                          <a:latin typeface="Times New Roman" panose="02020603050405020304" pitchFamily="18" charset="0"/>
                          <a:cs typeface="Times New Roman" panose="02020603050405020304" pitchFamily="18" charset="0"/>
                        </a:rPr>
                        <a:t>Getiri</a:t>
                      </a:r>
                      <a:endParaRPr lang="en-GB" sz="20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326808467"/>
                  </a:ext>
                </a:extLst>
              </a:tr>
              <a:tr h="341490">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1</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15%</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a:solidFill>
                            <a:schemeClr val="tx2"/>
                          </a:solidFill>
                          <a:effectLst/>
                          <a:latin typeface="Times New Roman" panose="02020603050405020304" pitchFamily="18" charset="0"/>
                          <a:cs typeface="Times New Roman" panose="02020603050405020304" pitchFamily="18" charset="0"/>
                        </a:rPr>
                        <a:t>-20%</a:t>
                      </a:r>
                      <a:endParaRPr lang="en-GB" sz="20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97030569"/>
                  </a:ext>
                </a:extLst>
              </a:tr>
              <a:tr h="341490">
                <a:tc>
                  <a:txBody>
                    <a:bodyPr/>
                    <a:lstStyle/>
                    <a:p>
                      <a:pPr algn="ctr" fontAlgn="b"/>
                      <a:r>
                        <a:rPr lang="en-GB" sz="2000" u="none" strike="noStrike">
                          <a:solidFill>
                            <a:schemeClr val="tx2"/>
                          </a:solidFill>
                          <a:effectLst/>
                          <a:latin typeface="Times New Roman" panose="02020603050405020304" pitchFamily="18" charset="0"/>
                          <a:cs typeface="Times New Roman" panose="02020603050405020304" pitchFamily="18" charset="0"/>
                        </a:rPr>
                        <a:t>2</a:t>
                      </a:r>
                      <a:endParaRPr lang="en-GB" sz="20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-10%</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a:solidFill>
                            <a:schemeClr val="tx2"/>
                          </a:solidFill>
                          <a:effectLst/>
                          <a:latin typeface="Times New Roman" panose="02020603050405020304" pitchFamily="18" charset="0"/>
                          <a:cs typeface="Times New Roman" panose="02020603050405020304" pitchFamily="18" charset="0"/>
                        </a:rPr>
                        <a:t>-15%</a:t>
                      </a:r>
                      <a:endParaRPr lang="en-GB" sz="20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514549210"/>
                  </a:ext>
                </a:extLst>
              </a:tr>
              <a:tr h="341490">
                <a:tc>
                  <a:txBody>
                    <a:bodyPr/>
                    <a:lstStyle/>
                    <a:p>
                      <a:pPr algn="ctr" fontAlgn="b"/>
                      <a:r>
                        <a:rPr lang="en-GB" sz="2000" u="none" strike="noStrike">
                          <a:solidFill>
                            <a:schemeClr val="tx2"/>
                          </a:solidFill>
                          <a:effectLst/>
                          <a:latin typeface="Times New Roman" panose="02020603050405020304" pitchFamily="18" charset="0"/>
                          <a:cs typeface="Times New Roman" panose="02020603050405020304" pitchFamily="18" charset="0"/>
                        </a:rPr>
                        <a:t>3</a:t>
                      </a:r>
                      <a:endParaRPr lang="en-GB" sz="20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20%</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-10%</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702188190"/>
                  </a:ext>
                </a:extLst>
              </a:tr>
              <a:tr h="341490">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4</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a:solidFill>
                            <a:schemeClr val="tx2"/>
                          </a:solidFill>
                          <a:effectLst/>
                          <a:latin typeface="Times New Roman" panose="02020603050405020304" pitchFamily="18" charset="0"/>
                          <a:cs typeface="Times New Roman" panose="02020603050405020304" pitchFamily="18" charset="0"/>
                        </a:rPr>
                        <a:t>8%</a:t>
                      </a:r>
                      <a:endParaRPr lang="en-GB" sz="20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-5%</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515777887"/>
                  </a:ext>
                </a:extLst>
              </a:tr>
              <a:tr h="341490">
                <a:tc>
                  <a:txBody>
                    <a:bodyPr/>
                    <a:lstStyle/>
                    <a:p>
                      <a:pPr algn="ctr" fontAlgn="b"/>
                      <a:r>
                        <a:rPr lang="en-GB" sz="2000" u="none" strike="noStrike">
                          <a:solidFill>
                            <a:schemeClr val="tx2"/>
                          </a:solidFill>
                          <a:effectLst/>
                          <a:latin typeface="Times New Roman" panose="02020603050405020304" pitchFamily="18" charset="0"/>
                          <a:cs typeface="Times New Roman" panose="02020603050405020304" pitchFamily="18" charset="0"/>
                        </a:rPr>
                        <a:t>5</a:t>
                      </a:r>
                      <a:endParaRPr lang="en-GB" sz="20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-20%</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0%</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33405569"/>
                  </a:ext>
                </a:extLst>
              </a:tr>
              <a:tr h="341490">
                <a:tc>
                  <a:txBody>
                    <a:bodyPr/>
                    <a:lstStyle/>
                    <a:p>
                      <a:pPr algn="ctr" fontAlgn="b"/>
                      <a:r>
                        <a:rPr lang="en-GB" sz="2000" u="none" strike="noStrike">
                          <a:solidFill>
                            <a:schemeClr val="tx2"/>
                          </a:solidFill>
                          <a:effectLst/>
                          <a:latin typeface="Times New Roman" panose="02020603050405020304" pitchFamily="18" charset="0"/>
                          <a:cs typeface="Times New Roman" panose="02020603050405020304" pitchFamily="18" charset="0"/>
                        </a:rPr>
                        <a:t>6</a:t>
                      </a:r>
                      <a:endParaRPr lang="en-GB" sz="20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15%</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5%</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558096689"/>
                  </a:ext>
                </a:extLst>
              </a:tr>
              <a:tr h="341490">
                <a:tc>
                  <a:txBody>
                    <a:bodyPr/>
                    <a:lstStyle/>
                    <a:p>
                      <a:pPr algn="ctr" fontAlgn="b"/>
                      <a:r>
                        <a:rPr lang="en-GB" sz="2000" u="none" strike="noStrike">
                          <a:solidFill>
                            <a:schemeClr val="tx2"/>
                          </a:solidFill>
                          <a:effectLst/>
                          <a:latin typeface="Times New Roman" panose="02020603050405020304" pitchFamily="18" charset="0"/>
                          <a:cs typeface="Times New Roman" panose="02020603050405020304" pitchFamily="18" charset="0"/>
                        </a:rPr>
                        <a:t> </a:t>
                      </a:r>
                      <a:endParaRPr lang="en-GB" sz="20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a:solidFill>
                            <a:schemeClr val="tx2"/>
                          </a:solidFill>
                          <a:effectLst/>
                          <a:latin typeface="Times New Roman" panose="02020603050405020304" pitchFamily="18" charset="0"/>
                          <a:cs typeface="Times New Roman" panose="02020603050405020304" pitchFamily="18" charset="0"/>
                        </a:rPr>
                        <a:t> </a:t>
                      </a:r>
                      <a:endParaRPr lang="en-GB" sz="20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 </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003381839"/>
                  </a:ext>
                </a:extLst>
              </a:tr>
              <a:tr h="341490">
                <a:tc>
                  <a:txBody>
                    <a:bodyPr/>
                    <a:lstStyle/>
                    <a:p>
                      <a:pPr algn="l" fontAlgn="b"/>
                      <a:r>
                        <a:rPr lang="en-GB" sz="2000" u="none" strike="noStrike" dirty="0">
                          <a:solidFill>
                            <a:schemeClr val="tx2"/>
                          </a:solidFill>
                          <a:effectLst/>
                          <a:latin typeface="Times New Roman" panose="02020603050405020304" pitchFamily="18" charset="0"/>
                          <a:cs typeface="Times New Roman" panose="02020603050405020304" pitchFamily="18" charset="0"/>
                        </a:rPr>
                        <a:t>Ort Get.</a:t>
                      </a:r>
                      <a:endParaRPr lang="en-GB" sz="20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000" u="none" strike="noStrike" kern="1200" dirty="0">
                          <a:solidFill>
                            <a:schemeClr val="tx2"/>
                          </a:solidFill>
                          <a:effectLst/>
                          <a:latin typeface="Times New Roman" panose="02020603050405020304" pitchFamily="18" charset="0"/>
                          <a:ea typeface="+mn-ea"/>
                          <a:cs typeface="Times New Roman" panose="02020603050405020304" pitchFamily="18" charset="0"/>
                        </a:rPr>
                        <a:t>4</a:t>
                      </a:r>
                      <a:r>
                        <a:rPr lang="tr-TR" sz="2000" u="none" strike="noStrike" kern="1200" dirty="0">
                          <a:solidFill>
                            <a:schemeClr val="tx2"/>
                          </a:solidFill>
                          <a:effectLst/>
                          <a:latin typeface="Times New Roman" panose="02020603050405020304" pitchFamily="18" charset="0"/>
                          <a:ea typeface="+mn-ea"/>
                          <a:cs typeface="Times New Roman" panose="02020603050405020304" pitchFamily="18" charset="0"/>
                        </a:rPr>
                        <a:t>,</a:t>
                      </a:r>
                      <a:r>
                        <a:rPr lang="en-GB" sz="2000" u="none" strike="noStrike" kern="1200" dirty="0">
                          <a:solidFill>
                            <a:schemeClr val="tx2"/>
                          </a:solidFill>
                          <a:effectLst/>
                          <a:latin typeface="Times New Roman" panose="02020603050405020304" pitchFamily="18" charset="0"/>
                          <a:ea typeface="+mn-ea"/>
                          <a:cs typeface="Times New Roman" panose="02020603050405020304" pitchFamily="18" charset="0"/>
                        </a:rPr>
                        <a:t>67%</a:t>
                      </a:r>
                    </a:p>
                  </a:txBody>
                  <a:tcPr marL="9525" marR="9525" marT="9525" marB="0" anchor="b">
                    <a:solidFill>
                      <a:schemeClr val="bg1">
                        <a:lumMod val="95000"/>
                      </a:schemeClr>
                    </a:solidFill>
                  </a:tcPr>
                </a:tc>
                <a:tc>
                  <a:txBody>
                    <a:bodyPr/>
                    <a:lstStyle/>
                    <a:p>
                      <a:pPr algn="ctr" fontAlgn="b"/>
                      <a:r>
                        <a:rPr lang="en-GB" sz="2000" u="none" strike="noStrike" kern="1200" dirty="0">
                          <a:solidFill>
                            <a:schemeClr val="tx2"/>
                          </a:solidFill>
                          <a:effectLst/>
                          <a:latin typeface="Times New Roman" panose="02020603050405020304" pitchFamily="18" charset="0"/>
                          <a:ea typeface="+mn-ea"/>
                          <a:cs typeface="Times New Roman" panose="02020603050405020304" pitchFamily="18" charset="0"/>
                        </a:rPr>
                        <a:t> </a:t>
                      </a:r>
                      <a:r>
                        <a:rPr lang="tr-TR" sz="2000" u="none" strike="noStrike" kern="1200" dirty="0">
                          <a:solidFill>
                            <a:schemeClr val="tx2"/>
                          </a:solidFill>
                          <a:effectLst/>
                          <a:latin typeface="Times New Roman" panose="02020603050405020304" pitchFamily="18" charset="0"/>
                          <a:ea typeface="+mn-ea"/>
                          <a:cs typeface="Times New Roman" panose="02020603050405020304" pitchFamily="18" charset="0"/>
                        </a:rPr>
                        <a:t>-7,50%</a:t>
                      </a:r>
                      <a:endParaRPr lang="en-GB" sz="2000" u="none" strike="noStrike" kern="1200" dirty="0">
                        <a:solidFill>
                          <a:schemeClr val="tx2"/>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975607333"/>
                  </a:ext>
                </a:extLst>
              </a:tr>
              <a:tr h="341490">
                <a:tc>
                  <a:txBody>
                    <a:bodyPr/>
                    <a:lstStyle/>
                    <a:p>
                      <a:pPr algn="l" fontAlgn="b"/>
                      <a:r>
                        <a:rPr lang="tr-TR" sz="2000" u="none" strike="noStrike" kern="1200" dirty="0">
                          <a:solidFill>
                            <a:schemeClr val="tx2"/>
                          </a:solidFill>
                          <a:effectLst/>
                          <a:latin typeface="Times New Roman" panose="02020603050405020304" pitchFamily="18" charset="0"/>
                          <a:ea typeface="+mn-ea"/>
                          <a:cs typeface="Times New Roman" panose="02020603050405020304" pitchFamily="18" charset="0"/>
                        </a:rPr>
                        <a:t>Ağırlık</a:t>
                      </a:r>
                      <a:endParaRPr lang="en-GB" sz="2000" u="none" strike="noStrike" kern="1200" dirty="0">
                        <a:solidFill>
                          <a:schemeClr val="tx2"/>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tr-TR" sz="2000" u="none" strike="noStrike" kern="1200" dirty="0">
                          <a:solidFill>
                            <a:schemeClr val="tx2"/>
                          </a:solidFill>
                          <a:effectLst/>
                          <a:latin typeface="Times New Roman" panose="02020603050405020304" pitchFamily="18" charset="0"/>
                          <a:ea typeface="+mn-ea"/>
                          <a:cs typeface="Times New Roman" panose="02020603050405020304" pitchFamily="18" charset="0"/>
                        </a:rPr>
                        <a:t>0,3</a:t>
                      </a:r>
                      <a:endParaRPr lang="en-GB" sz="2000" u="none" strike="noStrike" kern="1200" dirty="0">
                        <a:solidFill>
                          <a:schemeClr val="tx2"/>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tr-TR" sz="2000" u="none" strike="noStrike" kern="1200" dirty="0">
                          <a:solidFill>
                            <a:schemeClr val="tx2"/>
                          </a:solidFill>
                          <a:effectLst/>
                          <a:latin typeface="Times New Roman" panose="02020603050405020304" pitchFamily="18" charset="0"/>
                          <a:ea typeface="+mn-ea"/>
                          <a:cs typeface="Times New Roman" panose="02020603050405020304" pitchFamily="18" charset="0"/>
                        </a:rPr>
                        <a:t>0,7</a:t>
                      </a:r>
                      <a:endParaRPr lang="en-GB" sz="2000" u="none" strike="noStrike" kern="1200" dirty="0">
                        <a:solidFill>
                          <a:schemeClr val="tx2"/>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717301069"/>
                  </a:ext>
                </a:extLst>
              </a:tr>
              <a:tr h="341490">
                <a:tc>
                  <a:txBody>
                    <a:bodyPr/>
                    <a:lstStyle/>
                    <a:p>
                      <a:pPr algn="l" fontAlgn="b"/>
                      <a:r>
                        <a:rPr lang="tr-TR" sz="2000" u="none" strike="noStrike" kern="1200" dirty="0">
                          <a:solidFill>
                            <a:schemeClr val="tx2"/>
                          </a:solidFill>
                          <a:effectLst/>
                          <a:latin typeface="Times New Roman" panose="02020603050405020304" pitchFamily="18" charset="0"/>
                          <a:ea typeface="+mn-ea"/>
                          <a:cs typeface="Times New Roman" panose="02020603050405020304" pitchFamily="18" charset="0"/>
                        </a:rPr>
                        <a:t>Portföy Getirisi</a:t>
                      </a:r>
                      <a:endParaRPr lang="en-GB" sz="2000" u="none" strike="noStrike" kern="1200" dirty="0">
                        <a:solidFill>
                          <a:schemeClr val="tx2"/>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95000"/>
                      </a:schemeClr>
                    </a:solidFill>
                  </a:tcPr>
                </a:tc>
                <a:tc gridSpan="2">
                  <a:txBody>
                    <a:bodyPr/>
                    <a:lstStyle/>
                    <a:p>
                      <a:pPr algn="ctr" fontAlgn="b"/>
                      <a:r>
                        <a:rPr lang="en-GB" sz="2000" u="none" strike="noStrike" kern="1200" dirty="0">
                          <a:solidFill>
                            <a:schemeClr val="tx2"/>
                          </a:solidFill>
                          <a:effectLst/>
                          <a:latin typeface="Times New Roman" panose="02020603050405020304" pitchFamily="18" charset="0"/>
                          <a:ea typeface="+mn-ea"/>
                          <a:cs typeface="Times New Roman" panose="02020603050405020304" pitchFamily="18" charset="0"/>
                        </a:rPr>
                        <a:t>-3.85%</a:t>
                      </a:r>
                    </a:p>
                  </a:txBody>
                  <a:tcPr marL="9525" marR="9525" marT="9525" marB="0" anchor="b">
                    <a:solidFill>
                      <a:schemeClr val="bg1">
                        <a:lumMod val="95000"/>
                      </a:schemeClr>
                    </a:solidFill>
                  </a:tcPr>
                </a:tc>
                <a:tc hMerge="1">
                  <a:txBody>
                    <a:bodyPr/>
                    <a:lstStyle/>
                    <a:p>
                      <a:pPr algn="r" fontAlgn="b"/>
                      <a:endParaRPr lang="en-GB" sz="24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 xmlns:a16="http://schemas.microsoft.com/office/drawing/2014/main" val="836858574"/>
                  </a:ext>
                </a:extLst>
              </a:tr>
            </a:tbl>
          </a:graphicData>
        </a:graphic>
      </p:graphicFrame>
    </p:spTree>
    <p:extLst>
      <p:ext uri="{BB962C8B-B14F-4D97-AF65-F5344CB8AC3E}">
        <p14:creationId xmlns:p14="http://schemas.microsoft.com/office/powerpoint/2010/main" val="1138426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Örnek: A Konutunun Standart Sapması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8" name="İçerik Yer Tutucusu 5"/>
          <p:cNvGraphicFramePr>
            <a:graphicFrameLocks noGrp="1"/>
          </p:cNvGraphicFramePr>
          <p:nvPr>
            <p:ph idx="1"/>
            <p:extLst>
              <p:ext uri="{D42A27DB-BD31-4B8C-83A1-F6EECF244321}">
                <p14:modId xmlns:p14="http://schemas.microsoft.com/office/powerpoint/2010/main" val="2867076030"/>
              </p:ext>
            </p:extLst>
          </p:nvPr>
        </p:nvGraphicFramePr>
        <p:xfrm>
          <a:off x="559593" y="1159968"/>
          <a:ext cx="1564135" cy="4501281"/>
        </p:xfrm>
        <a:graphic>
          <a:graphicData uri="http://schemas.openxmlformats.org/drawingml/2006/table">
            <a:tbl>
              <a:tblPr firstRow="1" bandRow="1">
                <a:tableStyleId>{284E427A-3D55-4303-BF80-6455036E1DE7}</a:tableStyleId>
              </a:tblPr>
              <a:tblGrid>
                <a:gridCol w="585172">
                  <a:extLst>
                    <a:ext uri="{9D8B030D-6E8A-4147-A177-3AD203B41FA5}">
                      <a16:colId xmlns="" xmlns:a16="http://schemas.microsoft.com/office/drawing/2014/main" val="1555183625"/>
                    </a:ext>
                  </a:extLst>
                </a:gridCol>
                <a:gridCol w="978963">
                  <a:extLst>
                    <a:ext uri="{9D8B030D-6E8A-4147-A177-3AD203B41FA5}">
                      <a16:colId xmlns="" xmlns:a16="http://schemas.microsoft.com/office/drawing/2014/main" val="2049861357"/>
                    </a:ext>
                  </a:extLst>
                </a:gridCol>
              </a:tblGrid>
              <a:tr h="406412">
                <a:tc>
                  <a:txBody>
                    <a:bodyPr/>
                    <a:lstStyle/>
                    <a:p>
                      <a:pPr algn="ctr" fontAlgn="b"/>
                      <a:r>
                        <a:rPr lang="en-GB" sz="1600" u="none" strike="noStrike" dirty="0" err="1">
                          <a:solidFill>
                            <a:schemeClr val="tx2"/>
                          </a:solidFill>
                          <a:effectLst/>
                          <a:latin typeface="Times New Roman" panose="02020603050405020304" pitchFamily="18" charset="0"/>
                          <a:cs typeface="Times New Roman" panose="02020603050405020304" pitchFamily="18" charset="0"/>
                        </a:rPr>
                        <a:t>Yıllar</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smtClean="0">
                          <a:solidFill>
                            <a:schemeClr val="tx2"/>
                          </a:solidFill>
                          <a:effectLst/>
                          <a:latin typeface="Times New Roman" panose="02020603050405020304" pitchFamily="18" charset="0"/>
                          <a:cs typeface="Times New Roman" panose="02020603050405020304" pitchFamily="18" charset="0"/>
                        </a:rPr>
                        <a:t>A</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010905145"/>
                  </a:ext>
                </a:extLst>
              </a:tr>
              <a:tr h="770931">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err="1">
                          <a:solidFill>
                            <a:schemeClr val="tx2"/>
                          </a:solidFill>
                          <a:effectLst/>
                          <a:latin typeface="Times New Roman" panose="02020603050405020304" pitchFamily="18" charset="0"/>
                          <a:cs typeface="Times New Roman" panose="02020603050405020304" pitchFamily="18" charset="0"/>
                        </a:rPr>
                        <a:t>Getiri</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569536591"/>
                  </a:ext>
                </a:extLst>
              </a:tr>
              <a:tr h="417932">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15.00%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140000582"/>
                  </a:ext>
                </a:extLst>
              </a:tr>
              <a:tr h="622899">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2</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-10.00%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775548366"/>
                  </a:ext>
                </a:extLst>
              </a:tr>
              <a:tr h="417932">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3</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20.00%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617214759"/>
                  </a:ext>
                </a:extLst>
              </a:tr>
              <a:tr h="417932">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4</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8.00%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4276153575"/>
                  </a:ext>
                </a:extLst>
              </a:tr>
              <a:tr h="622899">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5</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-20.00%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015414868"/>
                  </a:ext>
                </a:extLst>
              </a:tr>
              <a:tr h="417932">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6</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15.00%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844663286"/>
                  </a:ext>
                </a:extLst>
              </a:tr>
              <a:tr h="406412">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228995512"/>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905167648"/>
              </p:ext>
            </p:extLst>
          </p:nvPr>
        </p:nvGraphicFramePr>
        <p:xfrm>
          <a:off x="2108956" y="1159967"/>
          <a:ext cx="880540" cy="4501282"/>
        </p:xfrm>
        <a:graphic>
          <a:graphicData uri="http://schemas.openxmlformats.org/drawingml/2006/table">
            <a:tbl>
              <a:tblPr firstRow="1" bandRow="1">
                <a:tableStyleId>{284E427A-3D55-4303-BF80-6455036E1DE7}</a:tableStyleId>
              </a:tblPr>
              <a:tblGrid>
                <a:gridCol w="880540">
                  <a:extLst>
                    <a:ext uri="{9D8B030D-6E8A-4147-A177-3AD203B41FA5}">
                      <a16:colId xmlns="" xmlns:a16="http://schemas.microsoft.com/office/drawing/2014/main" val="6035968"/>
                    </a:ext>
                  </a:extLst>
                </a:gridCol>
              </a:tblGrid>
              <a:tr h="390133">
                <a:tc>
                  <a:txBody>
                    <a:bodyPr/>
                    <a:lstStyle/>
                    <a:p>
                      <a:endParaRPr lang="en-GB" sz="1600" dirty="0">
                        <a:solidFill>
                          <a:schemeClr val="tx2"/>
                        </a:solidFill>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682579330"/>
                  </a:ext>
                </a:extLst>
              </a:tr>
              <a:tr h="797927">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Ort </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Getiri</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009911230"/>
                  </a:ext>
                </a:extLst>
              </a:tr>
              <a:tr h="416586">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4.67%</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497522273"/>
                  </a:ext>
                </a:extLst>
              </a:tr>
              <a:tr h="620889">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4.67%</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091311415"/>
                  </a:ext>
                </a:extLst>
              </a:tr>
              <a:tr h="416586">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4.67%</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4163477749"/>
                  </a:ext>
                </a:extLst>
              </a:tr>
              <a:tr h="416586">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4.67%</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875250785"/>
                  </a:ext>
                </a:extLst>
              </a:tr>
              <a:tr h="620889">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4.67%</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963031832"/>
                  </a:ext>
                </a:extLst>
              </a:tr>
              <a:tr h="416586">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4.67%</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843296724"/>
                  </a:ext>
                </a:extLst>
              </a:tr>
              <a:tr h="405100">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664523624"/>
                  </a:ext>
                </a:extLst>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val="3183075994"/>
              </p:ext>
            </p:extLst>
          </p:nvPr>
        </p:nvGraphicFramePr>
        <p:xfrm>
          <a:off x="2989496" y="1159963"/>
          <a:ext cx="862425" cy="4501284"/>
        </p:xfrm>
        <a:graphic>
          <a:graphicData uri="http://schemas.openxmlformats.org/drawingml/2006/table">
            <a:tbl>
              <a:tblPr firstRow="1" bandRow="1">
                <a:tableStyleId>{284E427A-3D55-4303-BF80-6455036E1DE7}</a:tableStyleId>
              </a:tblPr>
              <a:tblGrid>
                <a:gridCol w="862425">
                  <a:extLst>
                    <a:ext uri="{9D8B030D-6E8A-4147-A177-3AD203B41FA5}">
                      <a16:colId xmlns="" xmlns:a16="http://schemas.microsoft.com/office/drawing/2014/main" val="3483297415"/>
                    </a:ext>
                  </a:extLst>
                </a:gridCol>
              </a:tblGrid>
              <a:tr h="389799">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549953415"/>
                  </a:ext>
                </a:extLst>
              </a:tr>
              <a:tr h="752199">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R-</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Rort</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547453060"/>
                  </a:ext>
                </a:extLst>
              </a:tr>
              <a:tr h="465396">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10.33%</a:t>
                      </a:r>
                    </a:p>
                  </a:txBody>
                  <a:tcPr marL="9525" marR="9525" marT="9525" marB="0" anchor="b">
                    <a:solidFill>
                      <a:schemeClr val="bg1">
                        <a:lumMod val="95000"/>
                      </a:schemeClr>
                    </a:solidFill>
                  </a:tcPr>
                </a:tc>
                <a:extLst>
                  <a:ext uri="{0D108BD9-81ED-4DB2-BD59-A6C34878D82A}">
                    <a16:rowId xmlns="" xmlns:a16="http://schemas.microsoft.com/office/drawing/2014/main" val="3092888484"/>
                  </a:ext>
                </a:extLst>
              </a:tr>
              <a:tr h="578234">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-14.67%</a:t>
                      </a:r>
                    </a:p>
                  </a:txBody>
                  <a:tcPr marL="9525" marR="9525" marT="9525" marB="0" anchor="b">
                    <a:solidFill>
                      <a:schemeClr val="bg1">
                        <a:lumMod val="95000"/>
                      </a:schemeClr>
                    </a:solidFill>
                  </a:tcPr>
                </a:tc>
                <a:extLst>
                  <a:ext uri="{0D108BD9-81ED-4DB2-BD59-A6C34878D82A}">
                    <a16:rowId xmlns="" xmlns:a16="http://schemas.microsoft.com/office/drawing/2014/main" val="3598082261"/>
                  </a:ext>
                </a:extLst>
              </a:tr>
              <a:tr h="465396">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15.33%</a:t>
                      </a:r>
                    </a:p>
                  </a:txBody>
                  <a:tcPr marL="9525" marR="9525" marT="9525" marB="0" anchor="b">
                    <a:solidFill>
                      <a:schemeClr val="bg1">
                        <a:lumMod val="95000"/>
                      </a:schemeClr>
                    </a:solidFill>
                  </a:tcPr>
                </a:tc>
                <a:extLst>
                  <a:ext uri="{0D108BD9-81ED-4DB2-BD59-A6C34878D82A}">
                    <a16:rowId xmlns="" xmlns:a16="http://schemas.microsoft.com/office/drawing/2014/main" val="2224623409"/>
                  </a:ext>
                </a:extLst>
              </a:tr>
              <a:tr h="465396">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3.33%</a:t>
                      </a:r>
                    </a:p>
                  </a:txBody>
                  <a:tcPr marL="9525" marR="9525" marT="9525" marB="0" anchor="b">
                    <a:solidFill>
                      <a:schemeClr val="bg1">
                        <a:lumMod val="95000"/>
                      </a:schemeClr>
                    </a:solidFill>
                  </a:tcPr>
                </a:tc>
                <a:extLst>
                  <a:ext uri="{0D108BD9-81ED-4DB2-BD59-A6C34878D82A}">
                    <a16:rowId xmlns="" xmlns:a16="http://schemas.microsoft.com/office/drawing/2014/main" val="3979743034"/>
                  </a:ext>
                </a:extLst>
              </a:tr>
              <a:tr h="578234">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-24.67%</a:t>
                      </a:r>
                    </a:p>
                  </a:txBody>
                  <a:tcPr marL="9525" marR="9525" marT="9525" marB="0" anchor="b">
                    <a:solidFill>
                      <a:schemeClr val="bg1">
                        <a:lumMod val="95000"/>
                      </a:schemeClr>
                    </a:solidFill>
                  </a:tcPr>
                </a:tc>
                <a:extLst>
                  <a:ext uri="{0D108BD9-81ED-4DB2-BD59-A6C34878D82A}">
                    <a16:rowId xmlns="" xmlns:a16="http://schemas.microsoft.com/office/drawing/2014/main" val="3311087726"/>
                  </a:ext>
                </a:extLst>
              </a:tr>
              <a:tr h="465396">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10.33%</a:t>
                      </a:r>
                    </a:p>
                  </a:txBody>
                  <a:tcPr marL="9525" marR="9525" marT="9525" marB="0" anchor="b">
                    <a:solidFill>
                      <a:schemeClr val="bg1">
                        <a:lumMod val="95000"/>
                      </a:schemeClr>
                    </a:solidFill>
                  </a:tcPr>
                </a:tc>
                <a:extLst>
                  <a:ext uri="{0D108BD9-81ED-4DB2-BD59-A6C34878D82A}">
                    <a16:rowId xmlns="" xmlns:a16="http://schemas.microsoft.com/office/drawing/2014/main" val="851267887"/>
                  </a:ext>
                </a:extLst>
              </a:tr>
              <a:tr h="341234">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708789912"/>
                  </a:ext>
                </a:extLst>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3779435079"/>
              </p:ext>
            </p:extLst>
          </p:nvPr>
        </p:nvGraphicFramePr>
        <p:xfrm>
          <a:off x="3851921" y="1159963"/>
          <a:ext cx="1008111" cy="4501284"/>
        </p:xfrm>
        <a:graphic>
          <a:graphicData uri="http://schemas.openxmlformats.org/drawingml/2006/table">
            <a:tbl>
              <a:tblPr firstRow="1" bandRow="1">
                <a:tableStyleId>{284E427A-3D55-4303-BF80-6455036E1DE7}</a:tableStyleId>
              </a:tblPr>
              <a:tblGrid>
                <a:gridCol w="1008111">
                  <a:extLst>
                    <a:ext uri="{9D8B030D-6E8A-4147-A177-3AD203B41FA5}">
                      <a16:colId xmlns="" xmlns:a16="http://schemas.microsoft.com/office/drawing/2014/main" val="525071818"/>
                    </a:ext>
                  </a:extLst>
                </a:gridCol>
              </a:tblGrid>
              <a:tr h="406412">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970103745"/>
                  </a:ext>
                </a:extLst>
              </a:tr>
              <a:tr h="770930">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(R-</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Rort</a:t>
                      </a:r>
                      <a:r>
                        <a:rPr lang="en-GB" sz="1600" u="none" strike="noStrike" dirty="0">
                          <a:solidFill>
                            <a:schemeClr val="tx2"/>
                          </a:solidFill>
                          <a:effectLst/>
                          <a:latin typeface="Times New Roman" panose="02020603050405020304" pitchFamily="18" charset="0"/>
                          <a:cs typeface="Times New Roman" panose="02020603050405020304" pitchFamily="18" charset="0"/>
                        </a:rPr>
                        <a:t>)^2</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877297185"/>
                  </a:ext>
                </a:extLst>
              </a:tr>
              <a:tr h="417933">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1.07%</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483088744"/>
                  </a:ext>
                </a:extLst>
              </a:tr>
              <a:tr h="622899">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2.15%</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345279180"/>
                  </a:ext>
                </a:extLst>
              </a:tr>
              <a:tr h="417933">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2.35%</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233770711"/>
                  </a:ext>
                </a:extLst>
              </a:tr>
              <a:tr h="417933">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0.11%</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936457230"/>
                  </a:ext>
                </a:extLst>
              </a:tr>
              <a:tr h="622899">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6.08%</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449305882"/>
                  </a:ext>
                </a:extLst>
              </a:tr>
              <a:tr h="417933">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1.07%</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832135003"/>
                  </a:ext>
                </a:extLst>
              </a:tr>
              <a:tr h="406412">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849215630"/>
                  </a:ext>
                </a:extLst>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1768666343"/>
              </p:ext>
            </p:extLst>
          </p:nvPr>
        </p:nvGraphicFramePr>
        <p:xfrm>
          <a:off x="4860032" y="1159963"/>
          <a:ext cx="1152128" cy="4501284"/>
        </p:xfrm>
        <a:graphic>
          <a:graphicData uri="http://schemas.openxmlformats.org/drawingml/2006/table">
            <a:tbl>
              <a:tblPr firstRow="1" bandRow="1">
                <a:tableStyleId>{284E427A-3D55-4303-BF80-6455036E1DE7}</a:tableStyleId>
              </a:tblPr>
              <a:tblGrid>
                <a:gridCol w="1152128">
                  <a:extLst>
                    <a:ext uri="{9D8B030D-6E8A-4147-A177-3AD203B41FA5}">
                      <a16:colId xmlns="" xmlns:a16="http://schemas.microsoft.com/office/drawing/2014/main" val="2626249238"/>
                    </a:ext>
                  </a:extLst>
                </a:gridCol>
              </a:tblGrid>
              <a:tr h="406412">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973888204"/>
                  </a:ext>
                </a:extLst>
              </a:tr>
              <a:tr h="770930">
                <a:tc>
                  <a:txBody>
                    <a:bodyPr/>
                    <a:lstStyle/>
                    <a:p>
                      <a:pPr algn="l" fontAlgn="b"/>
                      <a:r>
                        <a:rPr lang="el-GR" sz="1600" u="none" strike="noStrike" dirty="0">
                          <a:solidFill>
                            <a:schemeClr val="tx2"/>
                          </a:solidFill>
                          <a:effectLst/>
                          <a:latin typeface="Times New Roman" panose="02020603050405020304" pitchFamily="18" charset="0"/>
                          <a:cs typeface="Times New Roman" panose="02020603050405020304" pitchFamily="18" charset="0"/>
                        </a:rPr>
                        <a:t>Σ</a:t>
                      </a:r>
                      <a:r>
                        <a:rPr lang="en-GB" sz="1600" u="none" strike="noStrike" dirty="0">
                          <a:solidFill>
                            <a:schemeClr val="tx2"/>
                          </a:solidFill>
                          <a:effectLst/>
                          <a:latin typeface="Times New Roman" panose="02020603050405020304" pitchFamily="18" charset="0"/>
                          <a:cs typeface="Times New Roman" panose="02020603050405020304" pitchFamily="18" charset="0"/>
                        </a:rPr>
                        <a:t> (R-</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Rort</a:t>
                      </a:r>
                      <a:r>
                        <a:rPr lang="en-GB" sz="1600" u="none" strike="noStrike" dirty="0">
                          <a:solidFill>
                            <a:schemeClr val="tx2"/>
                          </a:solidFill>
                          <a:effectLst/>
                          <a:latin typeface="Times New Roman" panose="02020603050405020304" pitchFamily="18" charset="0"/>
                          <a:cs typeface="Times New Roman" panose="02020603050405020304" pitchFamily="18" charset="0"/>
                        </a:rPr>
                        <a:t>)^2</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386529100"/>
                  </a:ext>
                </a:extLst>
              </a:tr>
              <a:tr h="417933">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499909395"/>
                  </a:ext>
                </a:extLst>
              </a:tr>
              <a:tr h="622899">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909615701"/>
                  </a:ext>
                </a:extLst>
              </a:tr>
              <a:tr h="417933">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16425197"/>
                  </a:ext>
                </a:extLst>
              </a:tr>
              <a:tr h="417933">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249817552"/>
                  </a:ext>
                </a:extLst>
              </a:tr>
              <a:tr h="622899">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4163182785"/>
                  </a:ext>
                </a:extLst>
              </a:tr>
              <a:tr h="417933">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768322134"/>
                  </a:ext>
                </a:extLst>
              </a:tr>
              <a:tr h="406412">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12.83%</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4137503115"/>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3858014575"/>
              </p:ext>
            </p:extLst>
          </p:nvPr>
        </p:nvGraphicFramePr>
        <p:xfrm>
          <a:off x="5992234" y="1159964"/>
          <a:ext cx="1312841" cy="4493969"/>
        </p:xfrm>
        <a:graphic>
          <a:graphicData uri="http://schemas.openxmlformats.org/drawingml/2006/table">
            <a:tbl>
              <a:tblPr firstRow="1" bandRow="1">
                <a:tableStyleId>{284E427A-3D55-4303-BF80-6455036E1DE7}</a:tableStyleId>
              </a:tblPr>
              <a:tblGrid>
                <a:gridCol w="1312841">
                  <a:extLst>
                    <a:ext uri="{9D8B030D-6E8A-4147-A177-3AD203B41FA5}">
                      <a16:colId xmlns="" xmlns:a16="http://schemas.microsoft.com/office/drawing/2014/main" val="611001031"/>
                    </a:ext>
                  </a:extLst>
                </a:gridCol>
              </a:tblGrid>
              <a:tr h="469416">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728269474"/>
                  </a:ext>
                </a:extLst>
              </a:tr>
              <a:tr h="723356">
                <a:tc>
                  <a:txBody>
                    <a:bodyPr/>
                    <a:lstStyle/>
                    <a:p>
                      <a:pPr algn="l" fontAlgn="b"/>
                      <a:r>
                        <a:rPr lang="el-GR" sz="1600" u="none" strike="noStrike" dirty="0">
                          <a:solidFill>
                            <a:schemeClr val="tx2"/>
                          </a:solidFill>
                          <a:effectLst/>
                          <a:latin typeface="Times New Roman" panose="02020603050405020304" pitchFamily="18" charset="0"/>
                          <a:cs typeface="Times New Roman" panose="02020603050405020304" pitchFamily="18" charset="0"/>
                        </a:rPr>
                        <a:t>Σ</a:t>
                      </a:r>
                      <a:r>
                        <a:rPr lang="en-GB" sz="1600" u="none" strike="noStrike" dirty="0">
                          <a:solidFill>
                            <a:schemeClr val="tx2"/>
                          </a:solidFill>
                          <a:effectLst/>
                          <a:latin typeface="Times New Roman" panose="02020603050405020304" pitchFamily="18" charset="0"/>
                          <a:cs typeface="Times New Roman" panose="02020603050405020304" pitchFamily="18" charset="0"/>
                        </a:rPr>
                        <a:t>(R-</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Rort</a:t>
                      </a:r>
                      <a:r>
                        <a:rPr lang="en-GB" sz="1600" u="none" strike="noStrike" dirty="0">
                          <a:solidFill>
                            <a:schemeClr val="tx2"/>
                          </a:solidFill>
                          <a:effectLst/>
                          <a:latin typeface="Times New Roman" panose="02020603050405020304" pitchFamily="18" charset="0"/>
                          <a:cs typeface="Times New Roman" panose="02020603050405020304" pitchFamily="18" charset="0"/>
                        </a:rPr>
                        <a:t>)^2/5</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026351474"/>
                  </a:ext>
                </a:extLst>
              </a:tr>
              <a:tr h="452098">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255893413"/>
                  </a:ext>
                </a:extLst>
              </a:tr>
              <a:tr h="624166">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471587108"/>
                  </a:ext>
                </a:extLst>
              </a:tr>
              <a:tr h="453553">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442517134"/>
                  </a:ext>
                </a:extLst>
              </a:tr>
              <a:tr h="361678">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944339231"/>
                  </a:ext>
                </a:extLst>
              </a:tr>
              <a:tr h="723356">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701152622"/>
                  </a:ext>
                </a:extLst>
              </a:tr>
              <a:tr h="344123">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636879523"/>
                  </a:ext>
                </a:extLst>
              </a:tr>
              <a:tr h="342223">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2.57%</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411187875"/>
                  </a:ext>
                </a:extLst>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1181589445"/>
              </p:ext>
            </p:extLst>
          </p:nvPr>
        </p:nvGraphicFramePr>
        <p:xfrm>
          <a:off x="7305075" y="1159963"/>
          <a:ext cx="1838925" cy="4501284"/>
        </p:xfrm>
        <a:graphic>
          <a:graphicData uri="http://schemas.openxmlformats.org/drawingml/2006/table">
            <a:tbl>
              <a:tblPr firstRow="1" bandRow="1">
                <a:tableStyleId>{284E427A-3D55-4303-BF80-6455036E1DE7}</a:tableStyleId>
              </a:tblPr>
              <a:tblGrid>
                <a:gridCol w="1838925">
                  <a:extLst>
                    <a:ext uri="{9D8B030D-6E8A-4147-A177-3AD203B41FA5}">
                      <a16:colId xmlns="" xmlns:a16="http://schemas.microsoft.com/office/drawing/2014/main" val="4133611526"/>
                    </a:ext>
                  </a:extLst>
                </a:gridCol>
              </a:tblGrid>
              <a:tr h="406412">
                <a:tc>
                  <a:txBody>
                    <a:bodyPr/>
                    <a:lstStyle/>
                    <a:p>
                      <a:pPr algn="ctr" fontAlgn="b"/>
                      <a:r>
                        <a:rPr lang="en-GB" sz="2000" u="none" strike="noStrike" dirty="0">
                          <a:effectLst/>
                        </a:rPr>
                        <a:t> </a:t>
                      </a:r>
                      <a:endParaRPr lang="en-GB"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 xmlns:a16="http://schemas.microsoft.com/office/drawing/2014/main" val="179652582"/>
                  </a:ext>
                </a:extLst>
              </a:tr>
              <a:tr h="770930">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a:t>
                      </a:r>
                      <a:r>
                        <a:rPr lang="el-GR" sz="1600" u="none" strike="noStrike" dirty="0">
                          <a:solidFill>
                            <a:schemeClr val="tx2"/>
                          </a:solidFill>
                          <a:effectLst/>
                          <a:latin typeface="Times New Roman" panose="02020603050405020304" pitchFamily="18" charset="0"/>
                          <a:cs typeface="Times New Roman" panose="02020603050405020304" pitchFamily="18" charset="0"/>
                        </a:rPr>
                        <a:t>Σ</a:t>
                      </a:r>
                      <a:r>
                        <a:rPr lang="en-GB" sz="1600" u="none" strike="noStrike" dirty="0">
                          <a:solidFill>
                            <a:schemeClr val="tx2"/>
                          </a:solidFill>
                          <a:effectLst/>
                          <a:latin typeface="Times New Roman" panose="02020603050405020304" pitchFamily="18" charset="0"/>
                          <a:cs typeface="Times New Roman" panose="02020603050405020304" pitchFamily="18" charset="0"/>
                        </a:rPr>
                        <a:t> (R</a:t>
                      </a:r>
                      <a:r>
                        <a:rPr lang="tr-TR" sz="1600" u="none" strike="noStrike" dirty="0">
                          <a:solidFill>
                            <a:schemeClr val="tx2"/>
                          </a:solidFill>
                          <a:effectLst/>
                          <a:latin typeface="Times New Roman" panose="02020603050405020304" pitchFamily="18" charset="0"/>
                          <a:cs typeface="Times New Roman" panose="02020603050405020304" pitchFamily="18" charset="0"/>
                        </a:rPr>
                        <a:t>-</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Rort</a:t>
                      </a:r>
                      <a:r>
                        <a:rPr lang="en-GB" sz="1600" u="none" strike="noStrike" dirty="0">
                          <a:solidFill>
                            <a:schemeClr val="tx2"/>
                          </a:solidFill>
                          <a:effectLst/>
                          <a:latin typeface="Times New Roman" panose="02020603050405020304" pitchFamily="18" charset="0"/>
                          <a:cs typeface="Times New Roman" panose="02020603050405020304" pitchFamily="18" charset="0"/>
                        </a:rPr>
                        <a:t>)^2/5)^0,5</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398824703"/>
                  </a:ext>
                </a:extLst>
              </a:tr>
              <a:tr h="417933">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806758528"/>
                  </a:ext>
                </a:extLst>
              </a:tr>
              <a:tr h="622899">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235017737"/>
                  </a:ext>
                </a:extLst>
              </a:tr>
              <a:tr h="417933">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561253629"/>
                  </a:ext>
                </a:extLst>
              </a:tr>
              <a:tr h="417933">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892239987"/>
                  </a:ext>
                </a:extLst>
              </a:tr>
              <a:tr h="622899">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516981863"/>
                  </a:ext>
                </a:extLst>
              </a:tr>
              <a:tr h="417933">
                <a:tc>
                  <a:txBody>
                    <a:bodyPr/>
                    <a:lstStyle/>
                    <a:p>
                      <a:pPr algn="l"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821468233"/>
                  </a:ext>
                </a:extLst>
              </a:tr>
              <a:tr h="406412">
                <a:tc>
                  <a:txBody>
                    <a:bodyPr/>
                    <a:lstStyle/>
                    <a:p>
                      <a:pPr algn="ctr" fontAlgn="b"/>
                      <a:r>
                        <a:rPr lang="en-GB" sz="1600" b="1" u="none" strike="noStrike" dirty="0">
                          <a:solidFill>
                            <a:schemeClr val="tx2"/>
                          </a:solidFill>
                          <a:effectLst/>
                          <a:latin typeface="Times New Roman" panose="02020603050405020304" pitchFamily="18" charset="0"/>
                          <a:cs typeface="Times New Roman" panose="02020603050405020304" pitchFamily="18" charset="0"/>
                        </a:rPr>
                        <a:t>16.02%</a:t>
                      </a:r>
                      <a:endParaRPr lang="en-GB"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839225043"/>
                  </a:ext>
                </a:extLst>
              </a:tr>
            </a:tbl>
          </a:graphicData>
        </a:graphic>
      </p:graphicFrame>
    </p:spTree>
    <p:extLst>
      <p:ext uri="{BB962C8B-B14F-4D97-AF65-F5344CB8AC3E}">
        <p14:creationId xmlns:p14="http://schemas.microsoft.com/office/powerpoint/2010/main" val="268021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İçerik Yer Tutucusu 5"/>
          <p:cNvGraphicFramePr>
            <a:graphicFrameLocks noGrp="1"/>
          </p:cNvGraphicFramePr>
          <p:nvPr>
            <p:ph idx="1"/>
            <p:extLst>
              <p:ext uri="{D42A27DB-BD31-4B8C-83A1-F6EECF244321}">
                <p14:modId xmlns:p14="http://schemas.microsoft.com/office/powerpoint/2010/main" val="667342677"/>
              </p:ext>
            </p:extLst>
          </p:nvPr>
        </p:nvGraphicFramePr>
        <p:xfrm>
          <a:off x="289575" y="1159963"/>
          <a:ext cx="1760907" cy="4501282"/>
        </p:xfrm>
        <a:graphic>
          <a:graphicData uri="http://schemas.openxmlformats.org/drawingml/2006/table">
            <a:tbl>
              <a:tblPr firstRow="1" bandRow="1">
                <a:tableStyleId>{284E427A-3D55-4303-BF80-6455036E1DE7}</a:tableStyleId>
              </a:tblPr>
              <a:tblGrid>
                <a:gridCol w="713485">
                  <a:extLst>
                    <a:ext uri="{9D8B030D-6E8A-4147-A177-3AD203B41FA5}">
                      <a16:colId xmlns="" xmlns:a16="http://schemas.microsoft.com/office/drawing/2014/main" val="1555183625"/>
                    </a:ext>
                  </a:extLst>
                </a:gridCol>
                <a:gridCol w="1047422">
                  <a:extLst>
                    <a:ext uri="{9D8B030D-6E8A-4147-A177-3AD203B41FA5}">
                      <a16:colId xmlns="" xmlns:a16="http://schemas.microsoft.com/office/drawing/2014/main" val="2049861357"/>
                    </a:ext>
                  </a:extLst>
                </a:gridCol>
              </a:tblGrid>
              <a:tr h="377246">
                <a:tc>
                  <a:txBody>
                    <a:bodyPr/>
                    <a:lstStyle/>
                    <a:p>
                      <a:pPr algn="ctr" fontAlgn="b"/>
                      <a:r>
                        <a:rPr lang="en-GB" sz="1600" u="none" strike="noStrike" dirty="0" err="1">
                          <a:solidFill>
                            <a:schemeClr val="tx2"/>
                          </a:solidFill>
                          <a:effectLst/>
                          <a:latin typeface="Times New Roman" panose="02020603050405020304" pitchFamily="18" charset="0"/>
                          <a:cs typeface="Times New Roman" panose="02020603050405020304" pitchFamily="18" charset="0"/>
                        </a:rPr>
                        <a:t>Yıllar</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r>
                        <a:rPr lang="tr-TR" sz="1600" u="none" strike="noStrike" dirty="0" smtClean="0">
                          <a:solidFill>
                            <a:schemeClr val="tx2"/>
                          </a:solidFill>
                          <a:effectLst/>
                          <a:latin typeface="Times New Roman" panose="02020603050405020304" pitchFamily="18" charset="0"/>
                          <a:cs typeface="Times New Roman" panose="02020603050405020304" pitchFamily="18" charset="0"/>
                        </a:rPr>
                        <a:t>B</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010905145"/>
                  </a:ext>
                </a:extLst>
              </a:tr>
              <a:tr h="715604">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err="1">
                          <a:solidFill>
                            <a:schemeClr val="tx2"/>
                          </a:solidFill>
                          <a:effectLst/>
                          <a:latin typeface="Times New Roman" panose="02020603050405020304" pitchFamily="18" charset="0"/>
                          <a:cs typeface="Times New Roman" panose="02020603050405020304" pitchFamily="18" charset="0"/>
                        </a:rPr>
                        <a:t>Getiri</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569536591"/>
                  </a:ext>
                </a:extLst>
              </a:tr>
              <a:tr h="450408">
                <a:tc>
                  <a:txBody>
                    <a:bodyPr/>
                    <a:lstStyle/>
                    <a:p>
                      <a:pPr algn="ctr" fontAlgn="b"/>
                      <a:r>
                        <a:rPr lang="en-GB" sz="1600" b="0" i="0" u="none" strike="noStrike">
                          <a:solidFill>
                            <a:schemeClr val="tx2"/>
                          </a:solidFill>
                          <a:effectLst/>
                          <a:latin typeface="Times New Roman" panose="02020603050405020304" pitchFamily="18" charset="0"/>
                          <a:cs typeface="Times New Roman" panose="02020603050405020304" pitchFamily="18" charset="0"/>
                        </a:rPr>
                        <a:t>1</a:t>
                      </a:r>
                    </a:p>
                  </a:txBody>
                  <a:tcPr marL="9525" marR="9525" marT="9525" marB="0" anchor="b">
                    <a:solidFill>
                      <a:schemeClr val="bg1">
                        <a:lumMod val="95000"/>
                      </a:schemeClr>
                    </a:solidFill>
                  </a:tcPr>
                </a:tc>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-20%</a:t>
                      </a:r>
                    </a:p>
                  </a:txBody>
                  <a:tcPr marL="9525" marR="9525" marT="9525" marB="0" anchor="b">
                    <a:solidFill>
                      <a:schemeClr val="bg1">
                        <a:lumMod val="95000"/>
                      </a:schemeClr>
                    </a:solidFill>
                  </a:tcPr>
                </a:tc>
                <a:extLst>
                  <a:ext uri="{0D108BD9-81ED-4DB2-BD59-A6C34878D82A}">
                    <a16:rowId xmlns="" xmlns:a16="http://schemas.microsoft.com/office/drawing/2014/main" val="1140000582"/>
                  </a:ext>
                </a:extLst>
              </a:tr>
              <a:tr h="578196">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2</a:t>
                      </a:r>
                    </a:p>
                  </a:txBody>
                  <a:tcPr marL="9525" marR="9525" marT="9525" marB="0" anchor="b">
                    <a:solidFill>
                      <a:schemeClr val="bg1">
                        <a:lumMod val="95000"/>
                      </a:schemeClr>
                    </a:solidFill>
                  </a:tcPr>
                </a:tc>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-15%</a:t>
                      </a:r>
                    </a:p>
                  </a:txBody>
                  <a:tcPr marL="9525" marR="9525" marT="9525" marB="0" anchor="b">
                    <a:solidFill>
                      <a:schemeClr val="bg1">
                        <a:lumMod val="95000"/>
                      </a:schemeClr>
                    </a:solidFill>
                  </a:tcPr>
                </a:tc>
                <a:extLst>
                  <a:ext uri="{0D108BD9-81ED-4DB2-BD59-A6C34878D82A}">
                    <a16:rowId xmlns="" xmlns:a16="http://schemas.microsoft.com/office/drawing/2014/main" val="2775548366"/>
                  </a:ext>
                </a:extLst>
              </a:tr>
              <a:tr h="450408">
                <a:tc>
                  <a:txBody>
                    <a:bodyPr/>
                    <a:lstStyle/>
                    <a:p>
                      <a:pPr algn="ctr" fontAlgn="b"/>
                      <a:r>
                        <a:rPr lang="en-GB" sz="1600" b="0" i="0" u="none" strike="noStrike">
                          <a:solidFill>
                            <a:schemeClr val="tx2"/>
                          </a:solidFill>
                          <a:effectLst/>
                          <a:latin typeface="Times New Roman" panose="02020603050405020304" pitchFamily="18" charset="0"/>
                          <a:cs typeface="Times New Roman" panose="02020603050405020304" pitchFamily="18" charset="0"/>
                        </a:rPr>
                        <a:t>3</a:t>
                      </a:r>
                    </a:p>
                  </a:txBody>
                  <a:tcPr marL="9525" marR="9525" marT="9525" marB="0" anchor="b">
                    <a:solidFill>
                      <a:schemeClr val="bg1">
                        <a:lumMod val="95000"/>
                      </a:schemeClr>
                    </a:solidFill>
                  </a:tcPr>
                </a:tc>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-10%</a:t>
                      </a:r>
                    </a:p>
                  </a:txBody>
                  <a:tcPr marL="9525" marR="9525" marT="9525" marB="0" anchor="b">
                    <a:solidFill>
                      <a:schemeClr val="bg1">
                        <a:lumMod val="95000"/>
                      </a:schemeClr>
                    </a:solidFill>
                  </a:tcPr>
                </a:tc>
                <a:extLst>
                  <a:ext uri="{0D108BD9-81ED-4DB2-BD59-A6C34878D82A}">
                    <a16:rowId xmlns="" xmlns:a16="http://schemas.microsoft.com/office/drawing/2014/main" val="2617214759"/>
                  </a:ext>
                </a:extLst>
              </a:tr>
              <a:tr h="450408">
                <a:tc>
                  <a:txBody>
                    <a:bodyPr/>
                    <a:lstStyle/>
                    <a:p>
                      <a:pPr algn="ctr" fontAlgn="b"/>
                      <a:r>
                        <a:rPr lang="en-GB" sz="1600" b="0" i="0" u="none" strike="noStrike">
                          <a:solidFill>
                            <a:schemeClr val="tx2"/>
                          </a:solidFill>
                          <a:effectLst/>
                          <a:latin typeface="Times New Roman" panose="02020603050405020304" pitchFamily="18" charset="0"/>
                          <a:cs typeface="Times New Roman" panose="02020603050405020304" pitchFamily="18" charset="0"/>
                        </a:rPr>
                        <a:t>4</a:t>
                      </a:r>
                    </a:p>
                  </a:txBody>
                  <a:tcPr marL="9525" marR="9525" marT="9525" marB="0" anchor="b">
                    <a:solidFill>
                      <a:schemeClr val="bg1">
                        <a:lumMod val="95000"/>
                      </a:schemeClr>
                    </a:solidFill>
                  </a:tcPr>
                </a:tc>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-5%</a:t>
                      </a:r>
                    </a:p>
                  </a:txBody>
                  <a:tcPr marL="9525" marR="9525" marT="9525" marB="0" anchor="b">
                    <a:solidFill>
                      <a:schemeClr val="bg1">
                        <a:lumMod val="95000"/>
                      </a:schemeClr>
                    </a:solidFill>
                  </a:tcPr>
                </a:tc>
                <a:extLst>
                  <a:ext uri="{0D108BD9-81ED-4DB2-BD59-A6C34878D82A}">
                    <a16:rowId xmlns="" xmlns:a16="http://schemas.microsoft.com/office/drawing/2014/main" val="4276153575"/>
                  </a:ext>
                </a:extLst>
              </a:tr>
              <a:tr h="578196">
                <a:tc>
                  <a:txBody>
                    <a:bodyPr/>
                    <a:lstStyle/>
                    <a:p>
                      <a:pPr algn="ctr" fontAlgn="b"/>
                      <a:r>
                        <a:rPr lang="en-GB" sz="1600" b="0" i="0" u="none" strike="noStrike">
                          <a:solidFill>
                            <a:schemeClr val="tx2"/>
                          </a:solidFill>
                          <a:effectLst/>
                          <a:latin typeface="Times New Roman" panose="02020603050405020304" pitchFamily="18" charset="0"/>
                          <a:cs typeface="Times New Roman" panose="02020603050405020304" pitchFamily="18" charset="0"/>
                        </a:rPr>
                        <a:t>5</a:t>
                      </a:r>
                    </a:p>
                  </a:txBody>
                  <a:tcPr marL="9525" marR="9525" marT="9525" marB="0" anchor="b">
                    <a:solidFill>
                      <a:schemeClr val="bg1">
                        <a:lumMod val="95000"/>
                      </a:schemeClr>
                    </a:solidFill>
                  </a:tcPr>
                </a:tc>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0%</a:t>
                      </a:r>
                    </a:p>
                  </a:txBody>
                  <a:tcPr marL="9525" marR="9525" marT="9525" marB="0" anchor="b">
                    <a:solidFill>
                      <a:schemeClr val="bg1">
                        <a:lumMod val="95000"/>
                      </a:schemeClr>
                    </a:solidFill>
                  </a:tcPr>
                </a:tc>
                <a:extLst>
                  <a:ext uri="{0D108BD9-81ED-4DB2-BD59-A6C34878D82A}">
                    <a16:rowId xmlns="" xmlns:a16="http://schemas.microsoft.com/office/drawing/2014/main" val="2015414868"/>
                  </a:ext>
                </a:extLst>
              </a:tr>
              <a:tr h="450408">
                <a:tc>
                  <a:txBody>
                    <a:bodyPr/>
                    <a:lstStyle/>
                    <a:p>
                      <a:pPr algn="ctr" fontAlgn="b"/>
                      <a:r>
                        <a:rPr lang="en-GB" sz="1600" b="0" i="0" u="none" strike="noStrike">
                          <a:solidFill>
                            <a:schemeClr val="tx2"/>
                          </a:solidFill>
                          <a:effectLst/>
                          <a:latin typeface="Times New Roman" panose="02020603050405020304" pitchFamily="18" charset="0"/>
                          <a:cs typeface="Times New Roman" panose="02020603050405020304" pitchFamily="18" charset="0"/>
                        </a:rPr>
                        <a:t>6</a:t>
                      </a:r>
                    </a:p>
                  </a:txBody>
                  <a:tcPr marL="9525" marR="9525" marT="9525" marB="0" anchor="b">
                    <a:solidFill>
                      <a:schemeClr val="bg1">
                        <a:lumMod val="95000"/>
                      </a:schemeClr>
                    </a:solidFill>
                  </a:tcPr>
                </a:tc>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5%</a:t>
                      </a:r>
                    </a:p>
                  </a:txBody>
                  <a:tcPr marL="9525" marR="9525" marT="9525" marB="0" anchor="b">
                    <a:solidFill>
                      <a:schemeClr val="bg1">
                        <a:lumMod val="95000"/>
                      </a:schemeClr>
                    </a:solidFill>
                  </a:tcPr>
                </a:tc>
                <a:extLst>
                  <a:ext uri="{0D108BD9-81ED-4DB2-BD59-A6C34878D82A}">
                    <a16:rowId xmlns="" xmlns:a16="http://schemas.microsoft.com/office/drawing/2014/main" val="1844663286"/>
                  </a:ext>
                </a:extLst>
              </a:tr>
              <a:tr h="450408">
                <a:tc>
                  <a:txBody>
                    <a:bodyPr/>
                    <a:lstStyle/>
                    <a:p>
                      <a:pPr algn="ctr" fontAlgn="b"/>
                      <a:r>
                        <a:rPr lang="en-GB" sz="1600" b="0" i="0" u="none" strike="noStrike">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2228995512"/>
                  </a:ext>
                </a:extLst>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3890716209"/>
              </p:ext>
            </p:extLst>
          </p:nvPr>
        </p:nvGraphicFramePr>
        <p:xfrm>
          <a:off x="1907705" y="1159963"/>
          <a:ext cx="864095" cy="4501278"/>
        </p:xfrm>
        <a:graphic>
          <a:graphicData uri="http://schemas.openxmlformats.org/drawingml/2006/table">
            <a:tbl>
              <a:tblPr firstRow="1" bandRow="1">
                <a:tableStyleId>{284E427A-3D55-4303-BF80-6455036E1DE7}</a:tableStyleId>
              </a:tblPr>
              <a:tblGrid>
                <a:gridCol w="864095">
                  <a:extLst>
                    <a:ext uri="{9D8B030D-6E8A-4147-A177-3AD203B41FA5}">
                      <a16:colId xmlns="" xmlns:a16="http://schemas.microsoft.com/office/drawing/2014/main" val="3386706778"/>
                    </a:ext>
                  </a:extLst>
                </a:gridCol>
              </a:tblGrid>
              <a:tr h="362219">
                <a:tc>
                  <a:txBody>
                    <a:bodyPr/>
                    <a:lstStyle/>
                    <a:p>
                      <a:endParaRPr lang="en-GB" dirty="0"/>
                    </a:p>
                  </a:txBody>
                  <a:tcPr marL="9525" marR="9525" marT="9525" marB="0" anchor="b">
                    <a:solidFill>
                      <a:schemeClr val="bg1">
                        <a:lumMod val="95000"/>
                      </a:schemeClr>
                    </a:solidFill>
                  </a:tcPr>
                </a:tc>
                <a:extLst>
                  <a:ext uri="{0D108BD9-81ED-4DB2-BD59-A6C34878D82A}">
                    <a16:rowId xmlns="" xmlns:a16="http://schemas.microsoft.com/office/drawing/2014/main" val="1149011423"/>
                  </a:ext>
                </a:extLst>
              </a:tr>
              <a:tr h="740834">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Ort </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Getiri</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192802411"/>
                  </a:ext>
                </a:extLst>
              </a:tr>
              <a:tr h="449059">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-7.50%</a:t>
                      </a:r>
                    </a:p>
                  </a:txBody>
                  <a:tcPr marL="9525" marR="9525" marT="9525" marB="0" anchor="b">
                    <a:solidFill>
                      <a:schemeClr val="bg1">
                        <a:lumMod val="95000"/>
                      </a:schemeClr>
                    </a:solidFill>
                  </a:tcPr>
                </a:tc>
                <a:extLst>
                  <a:ext uri="{0D108BD9-81ED-4DB2-BD59-A6C34878D82A}">
                    <a16:rowId xmlns="" xmlns:a16="http://schemas.microsoft.com/office/drawing/2014/main" val="3378728056"/>
                  </a:ext>
                </a:extLst>
              </a:tr>
              <a:tr h="576465">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-7.50%</a:t>
                      </a:r>
                    </a:p>
                  </a:txBody>
                  <a:tcPr marL="9525" marR="9525" marT="9525" marB="0" anchor="b">
                    <a:solidFill>
                      <a:schemeClr val="bg1">
                        <a:lumMod val="95000"/>
                      </a:schemeClr>
                    </a:solidFill>
                  </a:tcPr>
                </a:tc>
                <a:extLst>
                  <a:ext uri="{0D108BD9-81ED-4DB2-BD59-A6C34878D82A}">
                    <a16:rowId xmlns="" xmlns:a16="http://schemas.microsoft.com/office/drawing/2014/main" val="3128691416"/>
                  </a:ext>
                </a:extLst>
              </a:tr>
              <a:tr h="449059">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-7.50%</a:t>
                      </a:r>
                    </a:p>
                  </a:txBody>
                  <a:tcPr marL="9525" marR="9525" marT="9525" marB="0" anchor="b">
                    <a:solidFill>
                      <a:schemeClr val="bg1">
                        <a:lumMod val="95000"/>
                      </a:schemeClr>
                    </a:solidFill>
                  </a:tcPr>
                </a:tc>
                <a:extLst>
                  <a:ext uri="{0D108BD9-81ED-4DB2-BD59-A6C34878D82A}">
                    <a16:rowId xmlns="" xmlns:a16="http://schemas.microsoft.com/office/drawing/2014/main" val="2892764119"/>
                  </a:ext>
                </a:extLst>
              </a:tr>
              <a:tr h="449059">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-7.50%</a:t>
                      </a:r>
                    </a:p>
                  </a:txBody>
                  <a:tcPr marL="9525" marR="9525" marT="9525" marB="0" anchor="b">
                    <a:solidFill>
                      <a:schemeClr val="bg1">
                        <a:lumMod val="95000"/>
                      </a:schemeClr>
                    </a:solidFill>
                  </a:tcPr>
                </a:tc>
                <a:extLst>
                  <a:ext uri="{0D108BD9-81ED-4DB2-BD59-A6C34878D82A}">
                    <a16:rowId xmlns="" xmlns:a16="http://schemas.microsoft.com/office/drawing/2014/main" val="2671486855"/>
                  </a:ext>
                </a:extLst>
              </a:tr>
              <a:tr h="576465">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-7.50%</a:t>
                      </a:r>
                    </a:p>
                  </a:txBody>
                  <a:tcPr marL="9525" marR="9525" marT="9525" marB="0" anchor="b">
                    <a:solidFill>
                      <a:schemeClr val="bg1">
                        <a:lumMod val="95000"/>
                      </a:schemeClr>
                    </a:solidFill>
                  </a:tcPr>
                </a:tc>
                <a:extLst>
                  <a:ext uri="{0D108BD9-81ED-4DB2-BD59-A6C34878D82A}">
                    <a16:rowId xmlns="" xmlns:a16="http://schemas.microsoft.com/office/drawing/2014/main" val="1144449369"/>
                  </a:ext>
                </a:extLst>
              </a:tr>
              <a:tr h="449059">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-7.50%</a:t>
                      </a:r>
                    </a:p>
                  </a:txBody>
                  <a:tcPr marL="9525" marR="9525" marT="9525" marB="0" anchor="b">
                    <a:solidFill>
                      <a:schemeClr val="bg1">
                        <a:lumMod val="95000"/>
                      </a:schemeClr>
                    </a:solidFill>
                  </a:tcPr>
                </a:tc>
                <a:extLst>
                  <a:ext uri="{0D108BD9-81ED-4DB2-BD59-A6C34878D82A}">
                    <a16:rowId xmlns="" xmlns:a16="http://schemas.microsoft.com/office/drawing/2014/main" val="3628730439"/>
                  </a:ext>
                </a:extLst>
              </a:tr>
              <a:tr h="449059">
                <a:tc>
                  <a:txBody>
                    <a:bodyPr/>
                    <a:lstStyle/>
                    <a:p>
                      <a:pPr algn="l"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545730166"/>
                  </a:ext>
                </a:extLst>
              </a:tr>
            </a:tbl>
          </a:graphicData>
        </a:graphic>
      </p:graphicFrame>
      <p:graphicFrame>
        <p:nvGraphicFramePr>
          <p:cNvPr id="20" name="Tablo 19"/>
          <p:cNvGraphicFramePr>
            <a:graphicFrameLocks noGrp="1"/>
          </p:cNvGraphicFramePr>
          <p:nvPr>
            <p:extLst>
              <p:ext uri="{D42A27DB-BD31-4B8C-83A1-F6EECF244321}">
                <p14:modId xmlns:p14="http://schemas.microsoft.com/office/powerpoint/2010/main" val="3400297673"/>
              </p:ext>
            </p:extLst>
          </p:nvPr>
        </p:nvGraphicFramePr>
        <p:xfrm>
          <a:off x="2771800" y="1159960"/>
          <a:ext cx="776882" cy="4501288"/>
        </p:xfrm>
        <a:graphic>
          <a:graphicData uri="http://schemas.openxmlformats.org/drawingml/2006/table">
            <a:tbl>
              <a:tblPr firstRow="1" bandRow="1">
                <a:tableStyleId>{284E427A-3D55-4303-BF80-6455036E1DE7}</a:tableStyleId>
              </a:tblPr>
              <a:tblGrid>
                <a:gridCol w="776882">
                  <a:extLst>
                    <a:ext uri="{9D8B030D-6E8A-4147-A177-3AD203B41FA5}">
                      <a16:colId xmlns="" xmlns:a16="http://schemas.microsoft.com/office/drawing/2014/main" val="1073765628"/>
                    </a:ext>
                  </a:extLst>
                </a:gridCol>
              </a:tblGrid>
              <a:tr h="403014">
                <a:tc>
                  <a:txBody>
                    <a:bodyPr/>
                    <a:lstStyle/>
                    <a:p>
                      <a:pPr algn="ctr" fontAlgn="b"/>
                      <a:r>
                        <a:rPr lang="en-GB" sz="2000" u="none" strike="noStrike" dirty="0">
                          <a:effectLst/>
                        </a:rPr>
                        <a:t> </a:t>
                      </a:r>
                      <a:endParaRPr lang="en-GB"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 xmlns:a16="http://schemas.microsoft.com/office/drawing/2014/main" val="343648470"/>
                  </a:ext>
                </a:extLst>
              </a:tr>
              <a:tr h="713898">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R-</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Rort</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537627759"/>
                  </a:ext>
                </a:extLst>
              </a:tr>
              <a:tr h="414439">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-12.50%</a:t>
                      </a:r>
                    </a:p>
                  </a:txBody>
                  <a:tcPr marL="9525" marR="9525" marT="9525" marB="0" anchor="b">
                    <a:solidFill>
                      <a:schemeClr val="bg1">
                        <a:lumMod val="95000"/>
                      </a:schemeClr>
                    </a:solidFill>
                  </a:tcPr>
                </a:tc>
                <a:extLst>
                  <a:ext uri="{0D108BD9-81ED-4DB2-BD59-A6C34878D82A}">
                    <a16:rowId xmlns="" xmlns:a16="http://schemas.microsoft.com/office/drawing/2014/main" val="3395358585"/>
                  </a:ext>
                </a:extLst>
              </a:tr>
              <a:tr h="617691">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-7.50%</a:t>
                      </a:r>
                    </a:p>
                  </a:txBody>
                  <a:tcPr marL="9525" marR="9525" marT="9525" marB="0" anchor="b">
                    <a:solidFill>
                      <a:schemeClr val="bg1">
                        <a:lumMod val="95000"/>
                      </a:schemeClr>
                    </a:solidFill>
                  </a:tcPr>
                </a:tc>
                <a:extLst>
                  <a:ext uri="{0D108BD9-81ED-4DB2-BD59-A6C34878D82A}">
                    <a16:rowId xmlns="" xmlns:a16="http://schemas.microsoft.com/office/drawing/2014/main" val="1015673165"/>
                  </a:ext>
                </a:extLst>
              </a:tr>
              <a:tr h="414439">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-2.50%</a:t>
                      </a:r>
                    </a:p>
                  </a:txBody>
                  <a:tcPr marL="9525" marR="9525" marT="9525" marB="0" anchor="b">
                    <a:solidFill>
                      <a:schemeClr val="bg1">
                        <a:lumMod val="95000"/>
                      </a:schemeClr>
                    </a:solidFill>
                  </a:tcPr>
                </a:tc>
                <a:extLst>
                  <a:ext uri="{0D108BD9-81ED-4DB2-BD59-A6C34878D82A}">
                    <a16:rowId xmlns="" xmlns:a16="http://schemas.microsoft.com/office/drawing/2014/main" val="2116348952"/>
                  </a:ext>
                </a:extLst>
              </a:tr>
              <a:tr h="414439">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2.50%</a:t>
                      </a:r>
                    </a:p>
                  </a:txBody>
                  <a:tcPr marL="9525" marR="9525" marT="9525" marB="0" anchor="b">
                    <a:solidFill>
                      <a:schemeClr val="bg1">
                        <a:lumMod val="95000"/>
                      </a:schemeClr>
                    </a:solidFill>
                  </a:tcPr>
                </a:tc>
                <a:extLst>
                  <a:ext uri="{0D108BD9-81ED-4DB2-BD59-A6C34878D82A}">
                    <a16:rowId xmlns="" xmlns:a16="http://schemas.microsoft.com/office/drawing/2014/main" val="466305355"/>
                  </a:ext>
                </a:extLst>
              </a:tr>
              <a:tr h="617691">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7.50%</a:t>
                      </a:r>
                    </a:p>
                  </a:txBody>
                  <a:tcPr marL="9525" marR="9525" marT="9525" marB="0" anchor="b">
                    <a:solidFill>
                      <a:schemeClr val="bg1">
                        <a:lumMod val="95000"/>
                      </a:schemeClr>
                    </a:solidFill>
                  </a:tcPr>
                </a:tc>
                <a:extLst>
                  <a:ext uri="{0D108BD9-81ED-4DB2-BD59-A6C34878D82A}">
                    <a16:rowId xmlns="" xmlns:a16="http://schemas.microsoft.com/office/drawing/2014/main" val="339141004"/>
                  </a:ext>
                </a:extLst>
              </a:tr>
              <a:tr h="414439">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12.50%</a:t>
                      </a:r>
                    </a:p>
                  </a:txBody>
                  <a:tcPr marL="9525" marR="9525" marT="9525" marB="0" anchor="b">
                    <a:solidFill>
                      <a:schemeClr val="bg1">
                        <a:lumMod val="95000"/>
                      </a:schemeClr>
                    </a:solidFill>
                  </a:tcPr>
                </a:tc>
                <a:extLst>
                  <a:ext uri="{0D108BD9-81ED-4DB2-BD59-A6C34878D82A}">
                    <a16:rowId xmlns="" xmlns:a16="http://schemas.microsoft.com/office/drawing/2014/main" val="1827557494"/>
                  </a:ext>
                </a:extLst>
              </a:tr>
              <a:tr h="491238">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3790477305"/>
                  </a:ext>
                </a:extLst>
              </a:tr>
            </a:tbl>
          </a:graphicData>
        </a:graphic>
      </p:graphicFrame>
      <p:graphicFrame>
        <p:nvGraphicFramePr>
          <p:cNvPr id="21" name="Tablo 20"/>
          <p:cNvGraphicFramePr>
            <a:graphicFrameLocks noGrp="1"/>
          </p:cNvGraphicFramePr>
          <p:nvPr>
            <p:extLst>
              <p:ext uri="{D42A27DB-BD31-4B8C-83A1-F6EECF244321}">
                <p14:modId xmlns:p14="http://schemas.microsoft.com/office/powerpoint/2010/main" val="2822477358"/>
              </p:ext>
            </p:extLst>
          </p:nvPr>
        </p:nvGraphicFramePr>
        <p:xfrm>
          <a:off x="3548682" y="1159960"/>
          <a:ext cx="1023318" cy="4501280"/>
        </p:xfrm>
        <a:graphic>
          <a:graphicData uri="http://schemas.openxmlformats.org/drawingml/2006/table">
            <a:tbl>
              <a:tblPr firstRow="1" bandRow="1">
                <a:tableStyleId>{284E427A-3D55-4303-BF80-6455036E1DE7}</a:tableStyleId>
              </a:tblPr>
              <a:tblGrid>
                <a:gridCol w="1023318">
                  <a:extLst>
                    <a:ext uri="{9D8B030D-6E8A-4147-A177-3AD203B41FA5}">
                      <a16:colId xmlns="" xmlns:a16="http://schemas.microsoft.com/office/drawing/2014/main" val="22730435"/>
                    </a:ext>
                  </a:extLst>
                </a:gridCol>
              </a:tblGrid>
              <a:tr h="419991">
                <a:tc>
                  <a:txBody>
                    <a:bodyPr/>
                    <a:lstStyle/>
                    <a:p>
                      <a:pPr algn="ctr" fontAlgn="b"/>
                      <a:r>
                        <a:rPr lang="en-GB" sz="2000" u="none" strike="noStrike" dirty="0">
                          <a:effectLst/>
                        </a:rPr>
                        <a:t> </a:t>
                      </a:r>
                      <a:endParaRPr lang="en-GB"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 xmlns:a16="http://schemas.microsoft.com/office/drawing/2014/main" val="3058190580"/>
                  </a:ext>
                </a:extLst>
              </a:tr>
              <a:tr h="730390">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(R-</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Rort</a:t>
                      </a:r>
                      <a:r>
                        <a:rPr lang="en-GB" sz="1600" u="none" strike="noStrike" dirty="0">
                          <a:solidFill>
                            <a:schemeClr val="tx2"/>
                          </a:solidFill>
                          <a:effectLst/>
                          <a:latin typeface="Times New Roman" panose="02020603050405020304" pitchFamily="18" charset="0"/>
                          <a:cs typeface="Times New Roman" panose="02020603050405020304" pitchFamily="18" charset="0"/>
                        </a:rPr>
                        <a:t>)^2</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711395115"/>
                  </a:ext>
                </a:extLst>
              </a:tr>
              <a:tr h="431898">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1.56%</a:t>
                      </a:r>
                    </a:p>
                  </a:txBody>
                  <a:tcPr marL="9525" marR="9525" marT="9525" marB="0" anchor="b">
                    <a:solidFill>
                      <a:schemeClr val="bg1">
                        <a:lumMod val="95000"/>
                      </a:schemeClr>
                    </a:solidFill>
                  </a:tcPr>
                </a:tc>
                <a:extLst>
                  <a:ext uri="{0D108BD9-81ED-4DB2-BD59-A6C34878D82A}">
                    <a16:rowId xmlns="" xmlns:a16="http://schemas.microsoft.com/office/drawing/2014/main" val="765939181"/>
                  </a:ext>
                </a:extLst>
              </a:tr>
              <a:tr h="575124">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0.56%</a:t>
                      </a:r>
                    </a:p>
                  </a:txBody>
                  <a:tcPr marL="9525" marR="9525" marT="9525" marB="0" anchor="b">
                    <a:solidFill>
                      <a:schemeClr val="bg1">
                        <a:lumMod val="95000"/>
                      </a:schemeClr>
                    </a:solidFill>
                  </a:tcPr>
                </a:tc>
                <a:extLst>
                  <a:ext uri="{0D108BD9-81ED-4DB2-BD59-A6C34878D82A}">
                    <a16:rowId xmlns="" xmlns:a16="http://schemas.microsoft.com/office/drawing/2014/main" val="2799145207"/>
                  </a:ext>
                </a:extLst>
              </a:tr>
              <a:tr h="431898">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0.06%</a:t>
                      </a:r>
                    </a:p>
                  </a:txBody>
                  <a:tcPr marL="9525" marR="9525" marT="9525" marB="0" anchor="b">
                    <a:solidFill>
                      <a:schemeClr val="bg1">
                        <a:lumMod val="95000"/>
                      </a:schemeClr>
                    </a:solidFill>
                  </a:tcPr>
                </a:tc>
                <a:extLst>
                  <a:ext uri="{0D108BD9-81ED-4DB2-BD59-A6C34878D82A}">
                    <a16:rowId xmlns="" xmlns:a16="http://schemas.microsoft.com/office/drawing/2014/main" val="2300768856"/>
                  </a:ext>
                </a:extLst>
              </a:tr>
              <a:tr h="431898">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0.06%</a:t>
                      </a:r>
                    </a:p>
                  </a:txBody>
                  <a:tcPr marL="9525" marR="9525" marT="9525" marB="0" anchor="b">
                    <a:solidFill>
                      <a:schemeClr val="bg1">
                        <a:lumMod val="95000"/>
                      </a:schemeClr>
                    </a:solidFill>
                  </a:tcPr>
                </a:tc>
                <a:extLst>
                  <a:ext uri="{0D108BD9-81ED-4DB2-BD59-A6C34878D82A}">
                    <a16:rowId xmlns="" xmlns:a16="http://schemas.microsoft.com/office/drawing/2014/main" val="3255512400"/>
                  </a:ext>
                </a:extLst>
              </a:tr>
              <a:tr h="643711">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0.56%</a:t>
                      </a:r>
                    </a:p>
                  </a:txBody>
                  <a:tcPr marL="9525" marR="9525" marT="9525" marB="0" anchor="b">
                    <a:solidFill>
                      <a:schemeClr val="bg1">
                        <a:lumMod val="95000"/>
                      </a:schemeClr>
                    </a:solidFill>
                  </a:tcPr>
                </a:tc>
                <a:extLst>
                  <a:ext uri="{0D108BD9-81ED-4DB2-BD59-A6C34878D82A}">
                    <a16:rowId xmlns="" xmlns:a16="http://schemas.microsoft.com/office/drawing/2014/main" val="188510877"/>
                  </a:ext>
                </a:extLst>
              </a:tr>
              <a:tr h="431898">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1.56%</a:t>
                      </a:r>
                    </a:p>
                  </a:txBody>
                  <a:tcPr marL="9525" marR="9525" marT="9525" marB="0" anchor="b">
                    <a:solidFill>
                      <a:schemeClr val="bg1">
                        <a:lumMod val="95000"/>
                      </a:schemeClr>
                    </a:solidFill>
                  </a:tcPr>
                </a:tc>
                <a:extLst>
                  <a:ext uri="{0D108BD9-81ED-4DB2-BD59-A6C34878D82A}">
                    <a16:rowId xmlns="" xmlns:a16="http://schemas.microsoft.com/office/drawing/2014/main" val="4047050435"/>
                  </a:ext>
                </a:extLst>
              </a:tr>
              <a:tr h="404472">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3467304520"/>
                  </a:ext>
                </a:extLst>
              </a:tr>
            </a:tbl>
          </a:graphicData>
        </a:graphic>
      </p:graphicFrame>
      <p:graphicFrame>
        <p:nvGraphicFramePr>
          <p:cNvPr id="22" name="Tablo 21"/>
          <p:cNvGraphicFramePr>
            <a:graphicFrameLocks noGrp="1"/>
          </p:cNvGraphicFramePr>
          <p:nvPr>
            <p:extLst>
              <p:ext uri="{D42A27DB-BD31-4B8C-83A1-F6EECF244321}">
                <p14:modId xmlns:p14="http://schemas.microsoft.com/office/powerpoint/2010/main" val="561205037"/>
              </p:ext>
            </p:extLst>
          </p:nvPr>
        </p:nvGraphicFramePr>
        <p:xfrm>
          <a:off x="4592416" y="1159960"/>
          <a:ext cx="1131712" cy="4491222"/>
        </p:xfrm>
        <a:graphic>
          <a:graphicData uri="http://schemas.openxmlformats.org/drawingml/2006/table">
            <a:tbl>
              <a:tblPr firstRow="1" bandRow="1">
                <a:tableStyleId>{284E427A-3D55-4303-BF80-6455036E1DE7}</a:tableStyleId>
              </a:tblPr>
              <a:tblGrid>
                <a:gridCol w="1131712">
                  <a:extLst>
                    <a:ext uri="{9D8B030D-6E8A-4147-A177-3AD203B41FA5}">
                      <a16:colId xmlns="" xmlns:a16="http://schemas.microsoft.com/office/drawing/2014/main" val="2876509162"/>
                    </a:ext>
                  </a:extLst>
                </a:gridCol>
              </a:tblGrid>
              <a:tr h="333819">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455283969"/>
                  </a:ext>
                </a:extLst>
              </a:tr>
              <a:tr h="785584">
                <a:tc>
                  <a:txBody>
                    <a:bodyPr/>
                    <a:lstStyle/>
                    <a:p>
                      <a:pPr algn="ctr" fontAlgn="b"/>
                      <a:r>
                        <a:rPr lang="el-GR" sz="1600" u="none" strike="noStrike" dirty="0">
                          <a:solidFill>
                            <a:schemeClr val="tx2"/>
                          </a:solidFill>
                          <a:effectLst/>
                          <a:latin typeface="Times New Roman" panose="02020603050405020304" pitchFamily="18" charset="0"/>
                          <a:cs typeface="Times New Roman" panose="02020603050405020304" pitchFamily="18" charset="0"/>
                        </a:rPr>
                        <a:t>Σ</a:t>
                      </a:r>
                      <a:r>
                        <a:rPr lang="en-GB" sz="1600" u="none" strike="noStrike" dirty="0">
                          <a:solidFill>
                            <a:schemeClr val="tx2"/>
                          </a:solidFill>
                          <a:effectLst/>
                          <a:latin typeface="Times New Roman" panose="02020603050405020304" pitchFamily="18" charset="0"/>
                          <a:cs typeface="Times New Roman" panose="02020603050405020304" pitchFamily="18" charset="0"/>
                        </a:rPr>
                        <a:t> (R-</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Rort</a:t>
                      </a:r>
                      <a:r>
                        <a:rPr lang="en-GB" sz="1600" u="none" strike="noStrike" dirty="0">
                          <a:solidFill>
                            <a:schemeClr val="tx2"/>
                          </a:solidFill>
                          <a:effectLst/>
                          <a:latin typeface="Times New Roman" panose="02020603050405020304" pitchFamily="18" charset="0"/>
                          <a:cs typeface="Times New Roman" panose="02020603050405020304" pitchFamily="18" charset="0"/>
                        </a:rPr>
                        <a:t>)^2</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218230542"/>
                  </a:ext>
                </a:extLst>
              </a:tr>
              <a:tr h="425877">
                <a:tc>
                  <a:txBody>
                    <a:bodyPr/>
                    <a:lstStyle/>
                    <a:p>
                      <a:pPr algn="l"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1417029791"/>
                  </a:ext>
                </a:extLst>
              </a:tr>
              <a:tr h="634738">
                <a:tc>
                  <a:txBody>
                    <a:bodyPr/>
                    <a:lstStyle/>
                    <a:p>
                      <a:pPr algn="l"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3779670494"/>
                  </a:ext>
                </a:extLst>
              </a:tr>
              <a:tr h="425877">
                <a:tc>
                  <a:txBody>
                    <a:bodyPr/>
                    <a:lstStyle/>
                    <a:p>
                      <a:pPr algn="l"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2988992393"/>
                  </a:ext>
                </a:extLst>
              </a:tr>
              <a:tr h="425877">
                <a:tc>
                  <a:txBody>
                    <a:bodyPr/>
                    <a:lstStyle/>
                    <a:p>
                      <a:pPr algn="l"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1864777190"/>
                  </a:ext>
                </a:extLst>
              </a:tr>
              <a:tr h="634738">
                <a:tc>
                  <a:txBody>
                    <a:bodyPr/>
                    <a:lstStyle/>
                    <a:p>
                      <a:pPr algn="l"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3161182635"/>
                  </a:ext>
                </a:extLst>
              </a:tr>
              <a:tr h="425877">
                <a:tc>
                  <a:txBody>
                    <a:bodyPr/>
                    <a:lstStyle/>
                    <a:p>
                      <a:pPr algn="l"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861143796"/>
                  </a:ext>
                </a:extLst>
              </a:tr>
              <a:tr h="398835">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4.38%</a:t>
                      </a:r>
                    </a:p>
                  </a:txBody>
                  <a:tcPr marL="9525" marR="9525" marT="9525" marB="0" anchor="b">
                    <a:solidFill>
                      <a:schemeClr val="bg1">
                        <a:lumMod val="95000"/>
                      </a:schemeClr>
                    </a:solidFill>
                  </a:tcPr>
                </a:tc>
                <a:extLst>
                  <a:ext uri="{0D108BD9-81ED-4DB2-BD59-A6C34878D82A}">
                    <a16:rowId xmlns="" xmlns:a16="http://schemas.microsoft.com/office/drawing/2014/main" val="4106974422"/>
                  </a:ext>
                </a:extLst>
              </a:tr>
            </a:tbl>
          </a:graphicData>
        </a:graphic>
      </p:graphicFrame>
      <p:graphicFrame>
        <p:nvGraphicFramePr>
          <p:cNvPr id="23" name="Tablo 22"/>
          <p:cNvGraphicFramePr>
            <a:graphicFrameLocks noGrp="1"/>
          </p:cNvGraphicFramePr>
          <p:nvPr>
            <p:extLst>
              <p:ext uri="{D42A27DB-BD31-4B8C-83A1-F6EECF244321}">
                <p14:modId xmlns:p14="http://schemas.microsoft.com/office/powerpoint/2010/main" val="2171783960"/>
              </p:ext>
            </p:extLst>
          </p:nvPr>
        </p:nvGraphicFramePr>
        <p:xfrm>
          <a:off x="5721615" y="1159960"/>
          <a:ext cx="1298657" cy="4491225"/>
        </p:xfrm>
        <a:graphic>
          <a:graphicData uri="http://schemas.openxmlformats.org/drawingml/2006/table">
            <a:tbl>
              <a:tblPr firstRow="1" bandRow="1">
                <a:tableStyleId>{284E427A-3D55-4303-BF80-6455036E1DE7}</a:tableStyleId>
              </a:tblPr>
              <a:tblGrid>
                <a:gridCol w="1298657">
                  <a:extLst>
                    <a:ext uri="{9D8B030D-6E8A-4147-A177-3AD203B41FA5}">
                      <a16:colId xmlns="" xmlns:a16="http://schemas.microsoft.com/office/drawing/2014/main" val="1893806832"/>
                    </a:ext>
                  </a:extLst>
                </a:gridCol>
              </a:tblGrid>
              <a:tr h="376402">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20838097"/>
                  </a:ext>
                </a:extLst>
              </a:tr>
              <a:tr h="714005">
                <a:tc>
                  <a:txBody>
                    <a:bodyPr/>
                    <a:lstStyle/>
                    <a:p>
                      <a:pPr algn="ctr" fontAlgn="b"/>
                      <a:r>
                        <a:rPr lang="el-GR" sz="1600" u="none" strike="noStrike" dirty="0">
                          <a:solidFill>
                            <a:schemeClr val="tx2"/>
                          </a:solidFill>
                          <a:effectLst/>
                          <a:latin typeface="Times New Roman" panose="02020603050405020304" pitchFamily="18" charset="0"/>
                          <a:cs typeface="Times New Roman" panose="02020603050405020304" pitchFamily="18" charset="0"/>
                        </a:rPr>
                        <a:t>Σ</a:t>
                      </a:r>
                      <a:r>
                        <a:rPr lang="en-GB" sz="1600" u="none" strike="noStrike" dirty="0">
                          <a:solidFill>
                            <a:schemeClr val="tx2"/>
                          </a:solidFill>
                          <a:effectLst/>
                          <a:latin typeface="Times New Roman" panose="02020603050405020304" pitchFamily="18" charset="0"/>
                          <a:cs typeface="Times New Roman" panose="02020603050405020304" pitchFamily="18" charset="0"/>
                        </a:rPr>
                        <a:t>(R-</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Rort</a:t>
                      </a:r>
                      <a:r>
                        <a:rPr lang="en-GB" sz="1600" u="none" strike="noStrike" dirty="0">
                          <a:solidFill>
                            <a:schemeClr val="tx2"/>
                          </a:solidFill>
                          <a:effectLst/>
                          <a:latin typeface="Times New Roman" panose="02020603050405020304" pitchFamily="18" charset="0"/>
                          <a:cs typeface="Times New Roman" panose="02020603050405020304" pitchFamily="18" charset="0"/>
                        </a:rPr>
                        <a:t>)^2/5</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805009131"/>
                  </a:ext>
                </a:extLst>
              </a:tr>
              <a:tr h="449402">
                <a:tc>
                  <a:txBody>
                    <a:bodyPr/>
                    <a:lstStyle/>
                    <a:p>
                      <a:pPr algn="l"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4207285093"/>
                  </a:ext>
                </a:extLst>
              </a:tr>
              <a:tr h="576904">
                <a:tc>
                  <a:txBody>
                    <a:bodyPr/>
                    <a:lstStyle/>
                    <a:p>
                      <a:pPr algn="l"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4197258010"/>
                  </a:ext>
                </a:extLst>
              </a:tr>
              <a:tr h="449402">
                <a:tc>
                  <a:txBody>
                    <a:bodyPr/>
                    <a:lstStyle/>
                    <a:p>
                      <a:pPr algn="l"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1235877365"/>
                  </a:ext>
                </a:extLst>
              </a:tr>
              <a:tr h="449402">
                <a:tc>
                  <a:txBody>
                    <a:bodyPr/>
                    <a:lstStyle/>
                    <a:p>
                      <a:pPr algn="l"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3794523374"/>
                  </a:ext>
                </a:extLst>
              </a:tr>
              <a:tr h="576904">
                <a:tc>
                  <a:txBody>
                    <a:bodyPr/>
                    <a:lstStyle/>
                    <a:p>
                      <a:pPr algn="l"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3014349062"/>
                  </a:ext>
                </a:extLst>
              </a:tr>
              <a:tr h="449402">
                <a:tc>
                  <a:txBody>
                    <a:bodyPr/>
                    <a:lstStyle/>
                    <a:p>
                      <a:pPr algn="l"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1868947973"/>
                  </a:ext>
                </a:extLst>
              </a:tr>
              <a:tr h="449402">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0.88%</a:t>
                      </a:r>
                    </a:p>
                  </a:txBody>
                  <a:tcPr marL="9525" marR="9525" marT="9525" marB="0" anchor="b">
                    <a:solidFill>
                      <a:schemeClr val="bg1">
                        <a:lumMod val="95000"/>
                      </a:schemeClr>
                    </a:solidFill>
                  </a:tcPr>
                </a:tc>
                <a:extLst>
                  <a:ext uri="{0D108BD9-81ED-4DB2-BD59-A6C34878D82A}">
                    <a16:rowId xmlns="" xmlns:a16="http://schemas.microsoft.com/office/drawing/2014/main" val="2748709665"/>
                  </a:ext>
                </a:extLst>
              </a:tr>
            </a:tbl>
          </a:graphicData>
        </a:graphic>
      </p:graphicFrame>
      <p:graphicFrame>
        <p:nvGraphicFramePr>
          <p:cNvPr id="24" name="Tablo 23"/>
          <p:cNvGraphicFramePr>
            <a:graphicFrameLocks noGrp="1"/>
          </p:cNvGraphicFramePr>
          <p:nvPr>
            <p:extLst>
              <p:ext uri="{D42A27DB-BD31-4B8C-83A1-F6EECF244321}">
                <p14:modId xmlns:p14="http://schemas.microsoft.com/office/powerpoint/2010/main" val="2854082167"/>
              </p:ext>
            </p:extLst>
          </p:nvPr>
        </p:nvGraphicFramePr>
        <p:xfrm>
          <a:off x="7020272" y="1167636"/>
          <a:ext cx="1944215" cy="4483544"/>
        </p:xfrm>
        <a:graphic>
          <a:graphicData uri="http://schemas.openxmlformats.org/drawingml/2006/table">
            <a:tbl>
              <a:tblPr firstRow="1" bandRow="1">
                <a:tableStyleId>{284E427A-3D55-4303-BF80-6455036E1DE7}</a:tableStyleId>
              </a:tblPr>
              <a:tblGrid>
                <a:gridCol w="1944215">
                  <a:extLst>
                    <a:ext uri="{9D8B030D-6E8A-4147-A177-3AD203B41FA5}">
                      <a16:colId xmlns="" xmlns:a16="http://schemas.microsoft.com/office/drawing/2014/main" val="1353260616"/>
                    </a:ext>
                  </a:extLst>
                </a:gridCol>
              </a:tblGrid>
              <a:tr h="375759">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492936703"/>
                  </a:ext>
                </a:extLst>
              </a:tr>
              <a:tr h="712784">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a:t>
                      </a:r>
                      <a:r>
                        <a:rPr lang="el-GR" sz="1600" u="none" strike="noStrike" dirty="0">
                          <a:solidFill>
                            <a:schemeClr val="tx2"/>
                          </a:solidFill>
                          <a:effectLst/>
                          <a:latin typeface="Times New Roman" panose="02020603050405020304" pitchFamily="18" charset="0"/>
                          <a:cs typeface="Times New Roman" panose="02020603050405020304" pitchFamily="18" charset="0"/>
                        </a:rPr>
                        <a:t>Σ</a:t>
                      </a:r>
                      <a:r>
                        <a:rPr lang="en-GB" sz="1600" u="none" strike="noStrike" dirty="0">
                          <a:solidFill>
                            <a:schemeClr val="tx2"/>
                          </a:solidFill>
                          <a:effectLst/>
                          <a:latin typeface="Times New Roman" panose="02020603050405020304" pitchFamily="18" charset="0"/>
                          <a:cs typeface="Times New Roman" panose="02020603050405020304" pitchFamily="18" charset="0"/>
                        </a:rPr>
                        <a:t> (R</a:t>
                      </a:r>
                      <a:r>
                        <a:rPr lang="tr-TR" sz="1600" u="none" strike="noStrike" dirty="0">
                          <a:solidFill>
                            <a:schemeClr val="tx2"/>
                          </a:solidFill>
                          <a:effectLst/>
                          <a:latin typeface="Times New Roman" panose="02020603050405020304" pitchFamily="18" charset="0"/>
                          <a:cs typeface="Times New Roman" panose="02020603050405020304" pitchFamily="18" charset="0"/>
                        </a:rPr>
                        <a:t>-</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Rort</a:t>
                      </a:r>
                      <a:r>
                        <a:rPr lang="en-GB" sz="1600" u="none" strike="noStrike" dirty="0">
                          <a:solidFill>
                            <a:schemeClr val="tx2"/>
                          </a:solidFill>
                          <a:effectLst/>
                          <a:latin typeface="Times New Roman" panose="02020603050405020304" pitchFamily="18" charset="0"/>
                          <a:cs typeface="Times New Roman" panose="02020603050405020304" pitchFamily="18" charset="0"/>
                        </a:rPr>
                        <a:t>)^2/5)^0,5</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448745415"/>
                  </a:ext>
                </a:extLst>
              </a:tr>
              <a:tr h="448633">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4108927417"/>
                  </a:ext>
                </a:extLst>
              </a:tr>
              <a:tr h="575918">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467908555"/>
                  </a:ext>
                </a:extLst>
              </a:tr>
              <a:tr h="448633">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1171982322"/>
                  </a:ext>
                </a:extLst>
              </a:tr>
              <a:tr h="448633">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1403946574"/>
                  </a:ext>
                </a:extLst>
              </a:tr>
              <a:tr h="575918">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2576868082"/>
                  </a:ext>
                </a:extLst>
              </a:tr>
              <a:tr h="448633">
                <a:tc>
                  <a:txBody>
                    <a:bodyPr/>
                    <a:lstStyle/>
                    <a:p>
                      <a:pPr algn="ctr" fontAlgn="b"/>
                      <a:r>
                        <a:rPr lang="en-GB" sz="1600" b="0" i="0" u="none" strike="noStrike" dirty="0">
                          <a:solidFill>
                            <a:schemeClr val="tx2"/>
                          </a:solidFill>
                          <a:effectLst/>
                          <a:latin typeface="Times New Roman" panose="02020603050405020304" pitchFamily="18" charset="0"/>
                          <a:cs typeface="Times New Roman" panose="02020603050405020304" pitchFamily="18" charset="0"/>
                        </a:rPr>
                        <a:t> </a:t>
                      </a:r>
                    </a:p>
                  </a:txBody>
                  <a:tcPr marL="9525" marR="9525" marT="9525" marB="0" anchor="b">
                    <a:solidFill>
                      <a:schemeClr val="bg1">
                        <a:lumMod val="95000"/>
                      </a:schemeClr>
                    </a:solidFill>
                  </a:tcPr>
                </a:tc>
                <a:extLst>
                  <a:ext uri="{0D108BD9-81ED-4DB2-BD59-A6C34878D82A}">
                    <a16:rowId xmlns="" xmlns:a16="http://schemas.microsoft.com/office/drawing/2014/main" val="880255670"/>
                  </a:ext>
                </a:extLst>
              </a:tr>
              <a:tr h="448633">
                <a:tc>
                  <a:txBody>
                    <a:bodyPr/>
                    <a:lstStyle/>
                    <a:p>
                      <a:pPr algn="ctr" fontAlgn="b"/>
                      <a:r>
                        <a:rPr lang="en-GB" sz="1600" b="1" i="0" u="none" strike="noStrike" dirty="0">
                          <a:solidFill>
                            <a:schemeClr val="tx2"/>
                          </a:solidFill>
                          <a:effectLst/>
                          <a:latin typeface="Times New Roman" panose="02020603050405020304" pitchFamily="18" charset="0"/>
                          <a:cs typeface="Times New Roman" panose="02020603050405020304" pitchFamily="18" charset="0"/>
                        </a:rPr>
                        <a:t>9.35%</a:t>
                      </a:r>
                    </a:p>
                  </a:txBody>
                  <a:tcPr marL="9525" marR="9525" marT="9525" marB="0" anchor="b">
                    <a:solidFill>
                      <a:schemeClr val="bg1">
                        <a:lumMod val="95000"/>
                      </a:schemeClr>
                    </a:solidFill>
                  </a:tcPr>
                </a:tc>
                <a:extLst>
                  <a:ext uri="{0D108BD9-81ED-4DB2-BD59-A6C34878D82A}">
                    <a16:rowId xmlns="" xmlns:a16="http://schemas.microsoft.com/office/drawing/2014/main" val="1093717170"/>
                  </a:ext>
                </a:extLst>
              </a:tr>
            </a:tbl>
          </a:graphicData>
        </a:graphic>
      </p:graphicFrame>
      <p:sp>
        <p:nvSpPr>
          <p:cNvPr id="25" name="Başlık 1"/>
          <p:cNvSpPr>
            <a:spLocks noGrp="1"/>
          </p:cNvSpPr>
          <p:nvPr>
            <p:ph type="title"/>
          </p:nvPr>
        </p:nvSpPr>
        <p:spPr>
          <a:xfrm>
            <a:off x="107504" y="163884"/>
            <a:ext cx="8229600" cy="774687"/>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Örnek: B Konutunun Standart Sapması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70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aşlık 1"/>
          <p:cNvSpPr>
            <a:spLocks noGrp="1"/>
          </p:cNvSpPr>
          <p:nvPr>
            <p:ph type="title"/>
          </p:nvPr>
        </p:nvSpPr>
        <p:spPr>
          <a:xfrm>
            <a:off x="107504" y="163884"/>
            <a:ext cx="8229600" cy="774687"/>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Örnek: </a:t>
            </a:r>
            <a:r>
              <a:rPr lang="tr-TR" sz="2800" b="1" dirty="0" err="1" smtClean="0">
                <a:solidFill>
                  <a:schemeClr val="accent1">
                    <a:lumMod val="75000"/>
                  </a:schemeClr>
                </a:solidFill>
                <a:latin typeface="Times New Roman" panose="02020603050405020304" pitchFamily="18" charset="0"/>
                <a:cs typeface="Times New Roman" panose="02020603050405020304" pitchFamily="18" charset="0"/>
              </a:rPr>
              <a:t>Kovaryans</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 (A, B)</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14" name="İçerik Yer Tutucusu 5"/>
          <p:cNvGraphicFramePr>
            <a:graphicFrameLocks noGrp="1"/>
          </p:cNvGraphicFramePr>
          <p:nvPr>
            <p:ph idx="1"/>
            <p:extLst>
              <p:ext uri="{D42A27DB-BD31-4B8C-83A1-F6EECF244321}">
                <p14:modId xmlns:p14="http://schemas.microsoft.com/office/powerpoint/2010/main" val="804781752"/>
              </p:ext>
            </p:extLst>
          </p:nvPr>
        </p:nvGraphicFramePr>
        <p:xfrm>
          <a:off x="226695" y="1102454"/>
          <a:ext cx="2868635" cy="4548725"/>
        </p:xfrm>
        <a:graphic>
          <a:graphicData uri="http://schemas.openxmlformats.org/drawingml/2006/table">
            <a:tbl>
              <a:tblPr firstRow="1" bandRow="1">
                <a:tableStyleId>{284E427A-3D55-4303-BF80-6455036E1DE7}</a:tableStyleId>
              </a:tblPr>
              <a:tblGrid>
                <a:gridCol w="338124">
                  <a:extLst>
                    <a:ext uri="{9D8B030D-6E8A-4147-A177-3AD203B41FA5}">
                      <a16:colId xmlns="" xmlns:a16="http://schemas.microsoft.com/office/drawing/2014/main" val="417719836"/>
                    </a:ext>
                  </a:extLst>
                </a:gridCol>
                <a:gridCol w="766821">
                  <a:extLst>
                    <a:ext uri="{9D8B030D-6E8A-4147-A177-3AD203B41FA5}">
                      <a16:colId xmlns="" xmlns:a16="http://schemas.microsoft.com/office/drawing/2014/main" val="1533547297"/>
                    </a:ext>
                  </a:extLst>
                </a:gridCol>
                <a:gridCol w="720080">
                  <a:extLst>
                    <a:ext uri="{9D8B030D-6E8A-4147-A177-3AD203B41FA5}">
                      <a16:colId xmlns="" xmlns:a16="http://schemas.microsoft.com/office/drawing/2014/main" val="2336796133"/>
                    </a:ext>
                  </a:extLst>
                </a:gridCol>
                <a:gridCol w="864096">
                  <a:extLst>
                    <a:ext uri="{9D8B030D-6E8A-4147-A177-3AD203B41FA5}">
                      <a16:colId xmlns="" xmlns:a16="http://schemas.microsoft.com/office/drawing/2014/main" val="667361042"/>
                    </a:ext>
                  </a:extLst>
                </a:gridCol>
                <a:gridCol w="179514">
                  <a:extLst>
                    <a:ext uri="{9D8B030D-6E8A-4147-A177-3AD203B41FA5}">
                      <a16:colId xmlns="" xmlns:a16="http://schemas.microsoft.com/office/drawing/2014/main" val="3169631326"/>
                    </a:ext>
                  </a:extLst>
                </a:gridCol>
              </a:tblGrid>
              <a:tr h="476303">
                <a:tc>
                  <a:txBody>
                    <a:bodyPr/>
                    <a:lstStyle/>
                    <a:p>
                      <a:pPr algn="ctr" fontAlgn="b"/>
                      <a:r>
                        <a:rPr lang="en-GB" sz="1600" u="none" strike="noStrike" dirty="0" err="1" smtClean="0">
                          <a:solidFill>
                            <a:schemeClr val="tx2"/>
                          </a:solidFill>
                          <a:effectLst/>
                          <a:latin typeface="Times New Roman" panose="02020603050405020304" pitchFamily="18" charset="0"/>
                          <a:cs typeface="Times New Roman" panose="02020603050405020304" pitchFamily="18" charset="0"/>
                        </a:rPr>
                        <a:t>Yıl</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gridSpan="3">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r>
                        <a:rPr lang="tr-TR" sz="1600" u="none" strike="noStrike" dirty="0" smtClean="0">
                          <a:solidFill>
                            <a:schemeClr val="tx2"/>
                          </a:solidFill>
                          <a:effectLst/>
                          <a:latin typeface="Times New Roman" panose="02020603050405020304" pitchFamily="18" charset="0"/>
                          <a:cs typeface="Times New Roman" panose="02020603050405020304" pitchFamily="18" charset="0"/>
                        </a:rPr>
                        <a:t>A</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hMerge="1">
                  <a:txBody>
                    <a:bodyPr/>
                    <a:lstStyle/>
                    <a:p>
                      <a:endParaRPr lang="en-GB"/>
                    </a:p>
                  </a:txBody>
                  <a:tcPr/>
                </a:tc>
                <a:tc hMerge="1">
                  <a:txBody>
                    <a:bodyPr/>
                    <a:lstStyle/>
                    <a:p>
                      <a:endParaRPr lang="en-GB"/>
                    </a:p>
                  </a:txBody>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153748278"/>
                  </a:ext>
                </a:extLst>
              </a:tr>
              <a:tr h="574970">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tr-TR" sz="1600" u="none" strike="noStrike" dirty="0">
                          <a:solidFill>
                            <a:schemeClr val="tx2"/>
                          </a:solidFill>
                          <a:effectLst/>
                          <a:latin typeface="Times New Roman" panose="02020603050405020304" pitchFamily="18" charset="0"/>
                          <a:cs typeface="Times New Roman" panose="02020603050405020304" pitchFamily="18" charset="0"/>
                        </a:rPr>
                        <a:t>R</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Ort </a:t>
                      </a:r>
                      <a:r>
                        <a:rPr lang="tr-TR" sz="1600" u="none" strike="noStrike" dirty="0" smtClean="0">
                          <a:solidFill>
                            <a:schemeClr val="tx2"/>
                          </a:solidFill>
                          <a:effectLst/>
                          <a:latin typeface="Times New Roman" panose="02020603050405020304" pitchFamily="18" charset="0"/>
                          <a:cs typeface="Times New Roman" panose="02020603050405020304" pitchFamily="18" charset="0"/>
                        </a:rPr>
                        <a:t>R</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R-</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Rort</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063042677"/>
                  </a:ext>
                </a:extLst>
              </a:tr>
              <a:tr h="495418">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1</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15.00%</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4.67%</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10.33%</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53863051"/>
                  </a:ext>
                </a:extLst>
              </a:tr>
              <a:tr h="709891">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2</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-10.00%</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4.67%</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-14.67%</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898391294"/>
                  </a:ext>
                </a:extLst>
              </a:tr>
              <a:tr h="476303">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3</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20.00%</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4.67%</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15.33%</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411213880"/>
                  </a:ext>
                </a:extLst>
              </a:tr>
              <a:tr h="355892">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4</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8.00%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4.67%</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3.33%</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719078211"/>
                  </a:ext>
                </a:extLst>
              </a:tr>
              <a:tr h="709891">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5</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-20.00%</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4.67%</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-24.67%</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394083523"/>
                  </a:ext>
                </a:extLst>
              </a:tr>
              <a:tr h="476303">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6</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15.00%</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4.67%</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10.33%</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701219478"/>
                  </a:ext>
                </a:extLst>
              </a:tr>
              <a:tr h="273754">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65809937"/>
                  </a:ext>
                </a:extLst>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1937064833"/>
              </p:ext>
            </p:extLst>
          </p:nvPr>
        </p:nvGraphicFramePr>
        <p:xfrm>
          <a:off x="3095331" y="1102453"/>
          <a:ext cx="1990489" cy="4548727"/>
        </p:xfrm>
        <a:graphic>
          <a:graphicData uri="http://schemas.openxmlformats.org/drawingml/2006/table">
            <a:tbl>
              <a:tblPr firstRow="1" bandRow="1">
                <a:tableStyleId>{284E427A-3D55-4303-BF80-6455036E1DE7}</a:tableStyleId>
              </a:tblPr>
              <a:tblGrid>
                <a:gridCol w="454349">
                  <a:extLst>
                    <a:ext uri="{9D8B030D-6E8A-4147-A177-3AD203B41FA5}">
                      <a16:colId xmlns="" xmlns:a16="http://schemas.microsoft.com/office/drawing/2014/main" val="1601920"/>
                    </a:ext>
                  </a:extLst>
                </a:gridCol>
                <a:gridCol w="698245">
                  <a:extLst>
                    <a:ext uri="{9D8B030D-6E8A-4147-A177-3AD203B41FA5}">
                      <a16:colId xmlns="" xmlns:a16="http://schemas.microsoft.com/office/drawing/2014/main" val="883127749"/>
                    </a:ext>
                  </a:extLst>
                </a:gridCol>
                <a:gridCol w="837895">
                  <a:extLst>
                    <a:ext uri="{9D8B030D-6E8A-4147-A177-3AD203B41FA5}">
                      <a16:colId xmlns="" xmlns:a16="http://schemas.microsoft.com/office/drawing/2014/main" val="1413396527"/>
                    </a:ext>
                  </a:extLst>
                </a:gridCol>
              </a:tblGrid>
              <a:tr h="464243">
                <a:tc gridSpan="3">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r>
                        <a:rPr lang="tr-TR" sz="1600" u="none" strike="noStrike" dirty="0" smtClean="0">
                          <a:solidFill>
                            <a:schemeClr val="tx2"/>
                          </a:solidFill>
                          <a:effectLst/>
                          <a:latin typeface="Times New Roman" panose="02020603050405020304" pitchFamily="18" charset="0"/>
                          <a:cs typeface="Times New Roman" panose="02020603050405020304" pitchFamily="18" charset="0"/>
                        </a:rPr>
                        <a:t>B</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996406796"/>
                  </a:ext>
                </a:extLst>
              </a:tr>
              <a:tr h="588620">
                <a:tc>
                  <a:txBody>
                    <a:bodyPr/>
                    <a:lstStyle/>
                    <a:p>
                      <a:pPr algn="ctr" fontAlgn="b"/>
                      <a:r>
                        <a:rPr lang="tr-TR" sz="1600" u="none" strike="noStrike" dirty="0" smtClean="0">
                          <a:solidFill>
                            <a:schemeClr val="tx2"/>
                          </a:solidFill>
                          <a:effectLst/>
                          <a:latin typeface="Times New Roman" panose="02020603050405020304" pitchFamily="18" charset="0"/>
                          <a:cs typeface="Times New Roman" panose="02020603050405020304" pitchFamily="18" charset="0"/>
                        </a:rPr>
                        <a:t>R</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Ort </a:t>
                      </a:r>
                      <a:r>
                        <a:rPr lang="tr-TR" sz="1600" u="none" strike="noStrike" dirty="0" smtClean="0">
                          <a:solidFill>
                            <a:schemeClr val="tx2"/>
                          </a:solidFill>
                          <a:effectLst/>
                          <a:latin typeface="Times New Roman" panose="02020603050405020304" pitchFamily="18" charset="0"/>
                          <a:cs typeface="Times New Roman" panose="02020603050405020304" pitchFamily="18" charset="0"/>
                        </a:rPr>
                        <a:t>R</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R-</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Rort</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03735206"/>
                  </a:ext>
                </a:extLst>
              </a:tr>
              <a:tr h="515042">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-20%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-7.50%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-12.50%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32105442"/>
                  </a:ext>
                </a:extLst>
              </a:tr>
              <a:tr h="640374">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-15%</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-7.50%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-7.50%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894436558"/>
                  </a:ext>
                </a:extLst>
              </a:tr>
              <a:tr h="509460">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-7.50%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-2.50%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975700178"/>
                  </a:ext>
                </a:extLst>
              </a:tr>
              <a:tr h="354708">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-5%</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-7.50%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2.50%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213310614"/>
                  </a:ext>
                </a:extLst>
              </a:tr>
              <a:tr h="649793">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0%</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-7.50%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7.50%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869872839"/>
                  </a:ext>
                </a:extLst>
              </a:tr>
              <a:tr h="473634">
                <a:tc>
                  <a:txBody>
                    <a:bodyPr/>
                    <a:lstStyle/>
                    <a:p>
                      <a:pPr algn="ctr" fontAlgn="b"/>
                      <a:r>
                        <a:rPr lang="en-GB" sz="1600" u="none" strike="noStrike">
                          <a:solidFill>
                            <a:schemeClr val="tx2"/>
                          </a:solidFill>
                          <a:effectLst/>
                          <a:latin typeface="Times New Roman" panose="02020603050405020304" pitchFamily="18" charset="0"/>
                          <a:cs typeface="Times New Roman" panose="02020603050405020304" pitchFamily="18" charset="0"/>
                        </a:rPr>
                        <a:t>5%</a:t>
                      </a:r>
                      <a:endParaRPr lang="en-GB" sz="16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-7.50%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12.50%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4033741368"/>
                  </a:ext>
                </a:extLst>
              </a:tr>
              <a:tr h="352853">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10242726"/>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3663787696"/>
              </p:ext>
            </p:extLst>
          </p:nvPr>
        </p:nvGraphicFramePr>
        <p:xfrm>
          <a:off x="5100817" y="1102453"/>
          <a:ext cx="1271384" cy="4548726"/>
        </p:xfrm>
        <a:graphic>
          <a:graphicData uri="http://schemas.openxmlformats.org/drawingml/2006/table">
            <a:tbl>
              <a:tblPr firstRow="1" bandRow="1">
                <a:tableStyleId>{284E427A-3D55-4303-BF80-6455036E1DE7}</a:tableStyleId>
              </a:tblPr>
              <a:tblGrid>
                <a:gridCol w="1271384">
                  <a:extLst>
                    <a:ext uri="{9D8B030D-6E8A-4147-A177-3AD203B41FA5}">
                      <a16:colId xmlns="" xmlns:a16="http://schemas.microsoft.com/office/drawing/2014/main" val="2975306558"/>
                    </a:ext>
                  </a:extLst>
                </a:gridCol>
              </a:tblGrid>
              <a:tr h="458231">
                <a:tc>
                  <a:txBody>
                    <a:bodyPr/>
                    <a:lstStyle/>
                    <a:p>
                      <a:pPr algn="l" fontAlgn="b"/>
                      <a:r>
                        <a:rPr lang="en-GB" sz="2000" u="none" strike="noStrike" dirty="0">
                          <a:effectLst/>
                        </a:rPr>
                        <a:t> </a:t>
                      </a:r>
                      <a:endParaRPr lang="en-GB"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 xmlns:a16="http://schemas.microsoft.com/office/drawing/2014/main" val="3398971313"/>
                  </a:ext>
                </a:extLst>
              </a:tr>
              <a:tr h="580998">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(Ra-</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Rort_a</a:t>
                      </a:r>
                      <a:r>
                        <a:rPr lang="en-GB" sz="1600" u="none" strike="noStrike" dirty="0">
                          <a:solidFill>
                            <a:schemeClr val="tx2"/>
                          </a:solidFill>
                          <a:effectLst/>
                          <a:latin typeface="Times New Roman" panose="02020603050405020304" pitchFamily="18" charset="0"/>
                          <a:cs typeface="Times New Roman" panose="02020603050405020304" pitchFamily="18" charset="0"/>
                        </a:rPr>
                        <a:t>)</a:t>
                      </a:r>
                      <a:endParaRPr lang="tr-TR" sz="1600" u="none" strike="noStrike" dirty="0">
                        <a:solidFill>
                          <a:schemeClr val="tx2"/>
                        </a:solidFill>
                        <a:effectLst/>
                        <a:latin typeface="Times New Roman" panose="02020603050405020304" pitchFamily="18" charset="0"/>
                        <a:cs typeface="Times New Roman" panose="02020603050405020304" pitchFamily="18" charset="0"/>
                      </a:endParaRPr>
                    </a:p>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a:t>
                      </a:r>
                      <a:r>
                        <a:rPr lang="en-GB" sz="1600" u="none" strike="noStrike" dirty="0" err="1">
                          <a:solidFill>
                            <a:schemeClr val="tx2"/>
                          </a:solidFill>
                          <a:effectLst/>
                          <a:latin typeface="Times New Roman" panose="02020603050405020304" pitchFamily="18" charset="0"/>
                          <a:cs typeface="Times New Roman" panose="02020603050405020304" pitchFamily="18" charset="0"/>
                        </a:rPr>
                        <a:t>Rb-Rort_b</a:t>
                      </a:r>
                      <a:r>
                        <a:rPr lang="en-GB" sz="1600" u="none" strike="noStrike" dirty="0">
                          <a:solidFill>
                            <a:schemeClr val="tx2"/>
                          </a:solidFill>
                          <a:effectLst/>
                          <a:latin typeface="Times New Roman" panose="02020603050405020304" pitchFamily="18" charset="0"/>
                          <a:cs typeface="Times New Roman" panose="02020603050405020304" pitchFamily="18" charset="0"/>
                        </a:rPr>
                        <a:t>)</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4082731116"/>
                  </a:ext>
                </a:extLst>
              </a:tr>
              <a:tr h="629359">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-1.29%</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256902118"/>
                  </a:ext>
                </a:extLst>
              </a:tr>
              <a:tr h="629359">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1.10%</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97535573"/>
                  </a:ext>
                </a:extLst>
              </a:tr>
              <a:tr h="414721">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-0.38%</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534492206"/>
                  </a:ext>
                </a:extLst>
              </a:tr>
              <a:tr h="442828">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0.08%</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751232976"/>
                  </a:ext>
                </a:extLst>
              </a:tr>
              <a:tr h="658988">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-1.85%</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996147514"/>
                  </a:ext>
                </a:extLst>
              </a:tr>
              <a:tr h="414721">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1.29%</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825882778"/>
                  </a:ext>
                </a:extLst>
              </a:tr>
              <a:tr h="319521">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318257873"/>
                  </a:ext>
                </a:extLst>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2247854918"/>
              </p:ext>
            </p:extLst>
          </p:nvPr>
        </p:nvGraphicFramePr>
        <p:xfrm>
          <a:off x="6386691" y="1102453"/>
          <a:ext cx="1137637" cy="4560049"/>
        </p:xfrm>
        <a:graphic>
          <a:graphicData uri="http://schemas.openxmlformats.org/drawingml/2006/table">
            <a:tbl>
              <a:tblPr firstRow="1" bandRow="1">
                <a:tableStyleId>{284E427A-3D55-4303-BF80-6455036E1DE7}</a:tableStyleId>
              </a:tblPr>
              <a:tblGrid>
                <a:gridCol w="1137637">
                  <a:extLst>
                    <a:ext uri="{9D8B030D-6E8A-4147-A177-3AD203B41FA5}">
                      <a16:colId xmlns="" xmlns:a16="http://schemas.microsoft.com/office/drawing/2014/main" val="1260029633"/>
                    </a:ext>
                  </a:extLst>
                </a:gridCol>
              </a:tblGrid>
              <a:tr h="470342">
                <a:tc>
                  <a:txBody>
                    <a:bodyPr/>
                    <a:lstStyle/>
                    <a:p>
                      <a:pPr algn="l" fontAlgn="b"/>
                      <a:r>
                        <a:rPr lang="en-GB" sz="1600" u="none" strike="noStrike" dirty="0">
                          <a:effectLst/>
                          <a:latin typeface="Times New Roman" panose="02020603050405020304" pitchFamily="18" charset="0"/>
                          <a:cs typeface="Times New Roman" panose="02020603050405020304" pitchFamily="18" charset="0"/>
                        </a:rPr>
                        <a:t> </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26928460"/>
                  </a:ext>
                </a:extLst>
              </a:tr>
              <a:tr h="581854">
                <a:tc>
                  <a:txBody>
                    <a:bodyPr/>
                    <a:lstStyle/>
                    <a:p>
                      <a:pPr algn="ctr" fontAlgn="b"/>
                      <a:r>
                        <a:rPr lang="el-GR" sz="1600" u="none" strike="noStrike" dirty="0">
                          <a:solidFill>
                            <a:schemeClr val="tx2"/>
                          </a:solidFill>
                          <a:effectLst/>
                          <a:latin typeface="Times New Roman" panose="02020603050405020304" pitchFamily="18" charset="0"/>
                          <a:cs typeface="Times New Roman" panose="02020603050405020304" pitchFamily="18" charset="0"/>
                        </a:rPr>
                        <a:t>Σ</a:t>
                      </a:r>
                      <a:r>
                        <a:rPr lang="en-GB" sz="1600" u="none" strike="noStrike" dirty="0" smtClean="0">
                          <a:solidFill>
                            <a:schemeClr val="tx2"/>
                          </a:solidFill>
                          <a:effectLst/>
                          <a:latin typeface="Times New Roman" panose="02020603050405020304" pitchFamily="18" charset="0"/>
                          <a:cs typeface="Times New Roman" panose="02020603050405020304" pitchFamily="18" charset="0"/>
                        </a:rPr>
                        <a:t>(Ra-</a:t>
                      </a:r>
                      <a:r>
                        <a:rPr lang="en-GB" sz="1600" u="none" strike="noStrike" dirty="0" err="1" smtClean="0">
                          <a:solidFill>
                            <a:schemeClr val="tx2"/>
                          </a:solidFill>
                          <a:effectLst/>
                          <a:latin typeface="Times New Roman" panose="02020603050405020304" pitchFamily="18" charset="0"/>
                          <a:cs typeface="Times New Roman" panose="02020603050405020304" pitchFamily="18" charset="0"/>
                        </a:rPr>
                        <a:t>Rorta</a:t>
                      </a:r>
                      <a:r>
                        <a:rPr lang="en-GB" sz="1600" u="none" strike="noStrike" dirty="0">
                          <a:solidFill>
                            <a:schemeClr val="tx2"/>
                          </a:solidFill>
                          <a:effectLst/>
                          <a:latin typeface="Times New Roman" panose="02020603050405020304" pitchFamily="18" charset="0"/>
                          <a:cs typeface="Times New Roman" panose="02020603050405020304" pitchFamily="18" charset="0"/>
                        </a:rPr>
                        <a:t>)</a:t>
                      </a:r>
                      <a:endParaRPr lang="tr-TR" sz="1600" u="none" strike="noStrike" dirty="0">
                        <a:solidFill>
                          <a:schemeClr val="tx2"/>
                        </a:solidFill>
                        <a:effectLst/>
                        <a:latin typeface="Times New Roman" panose="02020603050405020304" pitchFamily="18" charset="0"/>
                        <a:cs typeface="Times New Roman" panose="02020603050405020304" pitchFamily="18" charset="0"/>
                      </a:endParaRPr>
                    </a:p>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a:t>
                      </a:r>
                      <a:r>
                        <a:rPr lang="en-GB" sz="1600" u="none" strike="noStrike" dirty="0" err="1" smtClean="0">
                          <a:solidFill>
                            <a:schemeClr val="tx2"/>
                          </a:solidFill>
                          <a:effectLst/>
                          <a:latin typeface="Times New Roman" panose="02020603050405020304" pitchFamily="18" charset="0"/>
                          <a:cs typeface="Times New Roman" panose="02020603050405020304" pitchFamily="18" charset="0"/>
                        </a:rPr>
                        <a:t>Rb-Rortb</a:t>
                      </a:r>
                      <a:r>
                        <a:rPr lang="en-GB" sz="1600" u="none" strike="noStrike" dirty="0">
                          <a:solidFill>
                            <a:schemeClr val="tx2"/>
                          </a:solidFill>
                          <a:effectLst/>
                          <a:latin typeface="Times New Roman" panose="02020603050405020304" pitchFamily="18" charset="0"/>
                          <a:cs typeface="Times New Roman" panose="02020603050405020304" pitchFamily="18" charset="0"/>
                        </a:rPr>
                        <a:t>)</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989375149"/>
                  </a:ext>
                </a:extLst>
              </a:tr>
              <a:tr h="630733">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067041196"/>
                  </a:ext>
                </a:extLst>
              </a:tr>
              <a:tr h="630733">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39200873"/>
                  </a:ext>
                </a:extLst>
              </a:tr>
              <a:tr h="415625">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029092499"/>
                  </a:ext>
                </a:extLst>
              </a:tr>
              <a:tr h="434493">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975617605"/>
                  </a:ext>
                </a:extLst>
              </a:tr>
              <a:tr h="660425">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780449880"/>
                  </a:ext>
                </a:extLst>
              </a:tr>
              <a:tr h="415625">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832651435"/>
                  </a:ext>
                </a:extLst>
              </a:tr>
              <a:tr h="320219">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-1.05%</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232444239"/>
                  </a:ext>
                </a:extLst>
              </a:tr>
            </a:tbl>
          </a:graphicData>
        </a:graphic>
      </p:graphicFrame>
      <p:graphicFrame>
        <p:nvGraphicFramePr>
          <p:cNvPr id="26" name="Tablo 25"/>
          <p:cNvGraphicFramePr>
            <a:graphicFrameLocks noGrp="1"/>
          </p:cNvGraphicFramePr>
          <p:nvPr>
            <p:extLst>
              <p:ext uri="{D42A27DB-BD31-4B8C-83A1-F6EECF244321}">
                <p14:modId xmlns:p14="http://schemas.microsoft.com/office/powerpoint/2010/main" val="3336836901"/>
              </p:ext>
            </p:extLst>
          </p:nvPr>
        </p:nvGraphicFramePr>
        <p:xfrm>
          <a:off x="7538818" y="1102454"/>
          <a:ext cx="1426743" cy="4560048"/>
        </p:xfrm>
        <a:graphic>
          <a:graphicData uri="http://schemas.openxmlformats.org/drawingml/2006/table">
            <a:tbl>
              <a:tblPr firstRow="1" bandRow="1">
                <a:tableStyleId>{284E427A-3D55-4303-BF80-6455036E1DE7}</a:tableStyleId>
              </a:tblPr>
              <a:tblGrid>
                <a:gridCol w="1426743">
                  <a:extLst>
                    <a:ext uri="{9D8B030D-6E8A-4147-A177-3AD203B41FA5}">
                      <a16:colId xmlns="" xmlns:a16="http://schemas.microsoft.com/office/drawing/2014/main" val="4254545140"/>
                    </a:ext>
                  </a:extLst>
                </a:gridCol>
              </a:tblGrid>
              <a:tr h="320871">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674132451"/>
                  </a:ext>
                </a:extLst>
              </a:tr>
              <a:tr h="733504">
                <a:tc>
                  <a:txBody>
                    <a:bodyPr/>
                    <a:lstStyle/>
                    <a:p>
                      <a:pPr algn="ctr" fontAlgn="b"/>
                      <a:r>
                        <a:rPr lang="tr-TR" sz="1600" u="none" strike="noStrike" dirty="0">
                          <a:solidFill>
                            <a:schemeClr val="tx2"/>
                          </a:solidFill>
                          <a:effectLst/>
                          <a:latin typeface="Times New Roman" panose="02020603050405020304" pitchFamily="18" charset="0"/>
                          <a:cs typeface="Times New Roman" panose="02020603050405020304" pitchFamily="18" charset="0"/>
                        </a:rPr>
                        <a:t>(</a:t>
                      </a:r>
                      <a:r>
                        <a:rPr lang="el-GR" sz="1600" u="none" strike="noStrike" dirty="0">
                          <a:solidFill>
                            <a:schemeClr val="tx2"/>
                          </a:solidFill>
                          <a:effectLst/>
                          <a:latin typeface="Times New Roman" panose="02020603050405020304" pitchFamily="18" charset="0"/>
                          <a:cs typeface="Times New Roman" panose="02020603050405020304" pitchFamily="18" charset="0"/>
                        </a:rPr>
                        <a:t>Σ</a:t>
                      </a:r>
                      <a:r>
                        <a:rPr lang="en-GB" sz="1600" u="none" strike="noStrike" dirty="0" smtClean="0">
                          <a:solidFill>
                            <a:schemeClr val="tx2"/>
                          </a:solidFill>
                          <a:effectLst/>
                          <a:latin typeface="Times New Roman" panose="02020603050405020304" pitchFamily="18" charset="0"/>
                          <a:cs typeface="Times New Roman" panose="02020603050405020304" pitchFamily="18" charset="0"/>
                        </a:rPr>
                        <a:t>(Ra-</a:t>
                      </a:r>
                      <a:r>
                        <a:rPr lang="en-GB" sz="1600" u="none" strike="noStrike" dirty="0" err="1" smtClean="0">
                          <a:solidFill>
                            <a:schemeClr val="tx2"/>
                          </a:solidFill>
                          <a:effectLst/>
                          <a:latin typeface="Times New Roman" panose="02020603050405020304" pitchFamily="18" charset="0"/>
                          <a:cs typeface="Times New Roman" panose="02020603050405020304" pitchFamily="18" charset="0"/>
                        </a:rPr>
                        <a:t>Rorta</a:t>
                      </a:r>
                      <a:r>
                        <a:rPr lang="en-GB" sz="1600" u="none" strike="noStrike" dirty="0">
                          <a:solidFill>
                            <a:schemeClr val="tx2"/>
                          </a:solidFill>
                          <a:effectLst/>
                          <a:latin typeface="Times New Roman" panose="02020603050405020304" pitchFamily="18" charset="0"/>
                          <a:cs typeface="Times New Roman" panose="02020603050405020304" pitchFamily="18" charset="0"/>
                        </a:rPr>
                        <a:t>)*</a:t>
                      </a:r>
                      <a:endParaRPr lang="tr-TR" sz="1600" u="none" strike="noStrike" dirty="0">
                        <a:solidFill>
                          <a:schemeClr val="tx2"/>
                        </a:solidFill>
                        <a:effectLst/>
                        <a:latin typeface="Times New Roman" panose="02020603050405020304" pitchFamily="18" charset="0"/>
                        <a:cs typeface="Times New Roman" panose="02020603050405020304" pitchFamily="18" charset="0"/>
                      </a:endParaRPr>
                    </a:p>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a:t>
                      </a:r>
                      <a:r>
                        <a:rPr lang="en-GB" sz="1600" u="none" strike="noStrike" dirty="0" err="1" smtClean="0">
                          <a:solidFill>
                            <a:schemeClr val="tx2"/>
                          </a:solidFill>
                          <a:effectLst/>
                          <a:latin typeface="Times New Roman" panose="02020603050405020304" pitchFamily="18" charset="0"/>
                          <a:cs typeface="Times New Roman" panose="02020603050405020304" pitchFamily="18" charset="0"/>
                        </a:rPr>
                        <a:t>Rb-Rortb</a:t>
                      </a:r>
                      <a:r>
                        <a:rPr lang="en-GB" sz="1600" u="none" strike="noStrike" dirty="0">
                          <a:solidFill>
                            <a:schemeClr val="tx2"/>
                          </a:solidFill>
                          <a:effectLst/>
                          <a:latin typeface="Times New Roman" panose="02020603050405020304" pitchFamily="18" charset="0"/>
                          <a:cs typeface="Times New Roman" panose="02020603050405020304" pitchFamily="18" charset="0"/>
                        </a:rPr>
                        <a:t>))</a:t>
                      </a:r>
                      <a:r>
                        <a:rPr lang="tr-TR" sz="1600" u="none" strike="noStrike" dirty="0">
                          <a:solidFill>
                            <a:schemeClr val="tx2"/>
                          </a:solidFill>
                          <a:effectLst/>
                          <a:latin typeface="Times New Roman" panose="02020603050405020304" pitchFamily="18" charset="0"/>
                          <a:cs typeface="Times New Roman" panose="02020603050405020304" pitchFamily="18" charset="0"/>
                        </a:rPr>
                        <a:t>/</a:t>
                      </a:r>
                      <a:r>
                        <a:rPr lang="en-GB" sz="1600" u="none" strike="noStrike" dirty="0">
                          <a:solidFill>
                            <a:schemeClr val="tx2"/>
                          </a:solidFill>
                          <a:effectLst/>
                          <a:latin typeface="Times New Roman" panose="02020603050405020304" pitchFamily="18" charset="0"/>
                          <a:cs typeface="Times New Roman" panose="02020603050405020304" pitchFamily="18" charset="0"/>
                        </a:rPr>
                        <a:t>5</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053196960"/>
                  </a:ext>
                </a:extLst>
              </a:tr>
              <a:tr h="632017">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921203555"/>
                  </a:ext>
                </a:extLst>
              </a:tr>
              <a:tr h="632017">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597260506"/>
                  </a:ext>
                </a:extLst>
              </a:tr>
              <a:tr h="416471">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589680186"/>
                  </a:ext>
                </a:extLst>
              </a:tr>
              <a:tr h="426057">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225775909"/>
                  </a:ext>
                </a:extLst>
              </a:tr>
              <a:tr h="661769">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154307714"/>
                  </a:ext>
                </a:extLst>
              </a:tr>
              <a:tr h="416471">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295542598"/>
                  </a:ext>
                </a:extLst>
              </a:tr>
              <a:tr h="320871">
                <a:tc>
                  <a:txBody>
                    <a:bodyPr/>
                    <a:lstStyle/>
                    <a:p>
                      <a:pPr algn="ctr" fontAlgn="b"/>
                      <a:r>
                        <a:rPr lang="en-GB" sz="1600" u="none" strike="noStrike" dirty="0">
                          <a:solidFill>
                            <a:schemeClr val="tx2"/>
                          </a:solidFill>
                          <a:effectLst/>
                          <a:latin typeface="Times New Roman" panose="02020603050405020304" pitchFamily="18" charset="0"/>
                          <a:cs typeface="Times New Roman" panose="02020603050405020304" pitchFamily="18" charset="0"/>
                        </a:rPr>
                        <a:t>-0.21%</a:t>
                      </a:r>
                      <a:endParaRPr lang="en-GB" sz="16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286081963"/>
                  </a:ext>
                </a:extLst>
              </a:tr>
            </a:tbl>
          </a:graphicData>
        </a:graphic>
      </p:graphicFrame>
    </p:spTree>
    <p:extLst>
      <p:ext uri="{BB962C8B-B14F-4D97-AF65-F5344CB8AC3E}">
        <p14:creationId xmlns:p14="http://schemas.microsoft.com/office/powerpoint/2010/main" val="384632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Örnek: Portföy Riski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10" name="İçerik Yer Tutucusu 5"/>
          <p:cNvGraphicFramePr>
            <a:graphicFrameLocks noGrp="1"/>
          </p:cNvGraphicFramePr>
          <p:nvPr>
            <p:ph idx="1"/>
            <p:extLst>
              <p:ext uri="{D42A27DB-BD31-4B8C-83A1-F6EECF244321}">
                <p14:modId xmlns:p14="http://schemas.microsoft.com/office/powerpoint/2010/main" val="1928167466"/>
              </p:ext>
            </p:extLst>
          </p:nvPr>
        </p:nvGraphicFramePr>
        <p:xfrm>
          <a:off x="611659" y="1412776"/>
          <a:ext cx="7323483" cy="3456384"/>
        </p:xfrm>
        <a:graphic>
          <a:graphicData uri="http://schemas.openxmlformats.org/drawingml/2006/table">
            <a:tbl>
              <a:tblPr bandRow="1">
                <a:tableStyleId>{284E427A-3D55-4303-BF80-6455036E1DE7}</a:tableStyleId>
              </a:tblPr>
              <a:tblGrid>
                <a:gridCol w="4184848">
                  <a:extLst>
                    <a:ext uri="{9D8B030D-6E8A-4147-A177-3AD203B41FA5}">
                      <a16:colId xmlns="" xmlns:a16="http://schemas.microsoft.com/office/drawing/2014/main" val="3673471545"/>
                    </a:ext>
                  </a:extLst>
                </a:gridCol>
                <a:gridCol w="3138635">
                  <a:extLst>
                    <a:ext uri="{9D8B030D-6E8A-4147-A177-3AD203B41FA5}">
                      <a16:colId xmlns="" xmlns:a16="http://schemas.microsoft.com/office/drawing/2014/main" val="429009699"/>
                    </a:ext>
                  </a:extLst>
                </a:gridCol>
              </a:tblGrid>
              <a:tr h="640785">
                <a:tc>
                  <a:txBody>
                    <a:bodyPr/>
                    <a:lstStyle/>
                    <a:p>
                      <a:pPr algn="ctr" fontAlgn="b"/>
                      <a:r>
                        <a:rPr lang="en-GB" sz="2400" u="none" strike="noStrike" dirty="0">
                          <a:solidFill>
                            <a:schemeClr val="tx2"/>
                          </a:solidFill>
                          <a:effectLst/>
                          <a:latin typeface="Times New Roman" panose="02020603050405020304" pitchFamily="18" charset="0"/>
                          <a:cs typeface="Times New Roman" panose="02020603050405020304" pitchFamily="18" charset="0"/>
                        </a:rPr>
                        <a:t>W</a:t>
                      </a:r>
                      <a:r>
                        <a:rPr lang="en-GB" sz="2400" u="none" strike="noStrike" baseline="-25000" dirty="0">
                          <a:solidFill>
                            <a:schemeClr val="tx2"/>
                          </a:solidFill>
                          <a:effectLst/>
                          <a:latin typeface="Times New Roman" panose="02020603050405020304" pitchFamily="18" charset="0"/>
                          <a:cs typeface="Times New Roman" panose="02020603050405020304" pitchFamily="18" charset="0"/>
                        </a:rPr>
                        <a:t>a</a:t>
                      </a:r>
                      <a:endParaRPr lang="en-GB" sz="2400" b="0" i="0" u="none" strike="noStrike" baseline="-25000"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400" u="none" strike="noStrike">
                          <a:solidFill>
                            <a:schemeClr val="tx2"/>
                          </a:solidFill>
                          <a:effectLst/>
                          <a:latin typeface="Times New Roman" panose="02020603050405020304" pitchFamily="18" charset="0"/>
                          <a:cs typeface="Times New Roman" panose="02020603050405020304" pitchFamily="18" charset="0"/>
                        </a:rPr>
                        <a:t>30.00%</a:t>
                      </a:r>
                      <a:endParaRPr lang="en-GB" sz="2400" b="0"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495434089"/>
                  </a:ext>
                </a:extLst>
              </a:tr>
              <a:tr h="640785">
                <a:tc>
                  <a:txBody>
                    <a:bodyPr/>
                    <a:lstStyle/>
                    <a:p>
                      <a:pPr algn="ctr" fontAlgn="b"/>
                      <a:r>
                        <a:rPr lang="en-GB" sz="2400" u="none" strike="noStrike" dirty="0">
                          <a:solidFill>
                            <a:schemeClr val="tx2"/>
                          </a:solidFill>
                          <a:effectLst/>
                          <a:latin typeface="Times New Roman" panose="02020603050405020304" pitchFamily="18" charset="0"/>
                          <a:cs typeface="Times New Roman" panose="02020603050405020304" pitchFamily="18" charset="0"/>
                        </a:rPr>
                        <a:t>W</a:t>
                      </a:r>
                      <a:r>
                        <a:rPr lang="en-GB" sz="2400" u="none" strike="noStrike" baseline="-25000" dirty="0">
                          <a:solidFill>
                            <a:schemeClr val="tx2"/>
                          </a:solidFill>
                          <a:effectLst/>
                          <a:latin typeface="Times New Roman" panose="02020603050405020304" pitchFamily="18" charset="0"/>
                          <a:cs typeface="Times New Roman" panose="02020603050405020304" pitchFamily="18" charset="0"/>
                        </a:rPr>
                        <a:t>b</a:t>
                      </a:r>
                      <a:endParaRPr lang="en-GB" sz="2400" b="0" i="0" u="none" strike="noStrike" baseline="-25000"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400" u="none" strike="noStrike" dirty="0">
                          <a:solidFill>
                            <a:schemeClr val="tx2"/>
                          </a:solidFill>
                          <a:effectLst/>
                          <a:latin typeface="Times New Roman" panose="02020603050405020304" pitchFamily="18" charset="0"/>
                          <a:cs typeface="Times New Roman" panose="02020603050405020304" pitchFamily="18" charset="0"/>
                        </a:rPr>
                        <a:t>70.00%</a:t>
                      </a:r>
                      <a:endParaRPr lang="en-GB" sz="24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2276516827"/>
                  </a:ext>
                </a:extLst>
              </a:tr>
              <a:tr h="640785">
                <a:tc>
                  <a:txBody>
                    <a:bodyPr/>
                    <a:lstStyle/>
                    <a:p>
                      <a:pPr algn="ctr" fontAlgn="b"/>
                      <a:r>
                        <a:rPr lang="en-GB" sz="2400" u="none" strike="noStrike" dirty="0" err="1">
                          <a:solidFill>
                            <a:schemeClr val="tx2"/>
                          </a:solidFill>
                          <a:effectLst/>
                          <a:latin typeface="Times New Roman" panose="02020603050405020304" pitchFamily="18" charset="0"/>
                          <a:cs typeface="Times New Roman" panose="02020603050405020304" pitchFamily="18" charset="0"/>
                        </a:rPr>
                        <a:t>St.dev</a:t>
                      </a:r>
                      <a:r>
                        <a:rPr lang="en-GB" sz="2400" u="none" strike="noStrike" dirty="0">
                          <a:solidFill>
                            <a:schemeClr val="tx2"/>
                          </a:solidFill>
                          <a:effectLst/>
                          <a:latin typeface="Times New Roman" panose="02020603050405020304" pitchFamily="18" charset="0"/>
                          <a:cs typeface="Times New Roman" panose="02020603050405020304" pitchFamily="18" charset="0"/>
                        </a:rPr>
                        <a:t>(a)</a:t>
                      </a:r>
                      <a:endParaRPr lang="en-GB" sz="24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400" u="none" strike="noStrike" dirty="0">
                          <a:solidFill>
                            <a:schemeClr val="tx2"/>
                          </a:solidFill>
                          <a:effectLst/>
                          <a:latin typeface="Times New Roman" panose="02020603050405020304" pitchFamily="18" charset="0"/>
                          <a:cs typeface="Times New Roman" panose="02020603050405020304" pitchFamily="18" charset="0"/>
                        </a:rPr>
                        <a:t>16.02%</a:t>
                      </a:r>
                      <a:endParaRPr lang="en-GB" sz="24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4146652351"/>
                  </a:ext>
                </a:extLst>
              </a:tr>
              <a:tr h="640785">
                <a:tc>
                  <a:txBody>
                    <a:bodyPr/>
                    <a:lstStyle/>
                    <a:p>
                      <a:pPr algn="ctr" fontAlgn="b"/>
                      <a:r>
                        <a:rPr lang="en-GB" sz="2400" u="none" strike="noStrike" dirty="0" err="1">
                          <a:solidFill>
                            <a:schemeClr val="tx2"/>
                          </a:solidFill>
                          <a:effectLst/>
                          <a:latin typeface="Times New Roman" panose="02020603050405020304" pitchFamily="18" charset="0"/>
                          <a:cs typeface="Times New Roman" panose="02020603050405020304" pitchFamily="18" charset="0"/>
                        </a:rPr>
                        <a:t>St.dev</a:t>
                      </a:r>
                      <a:r>
                        <a:rPr lang="en-GB" sz="2400" u="none" strike="noStrike" dirty="0">
                          <a:solidFill>
                            <a:schemeClr val="tx2"/>
                          </a:solidFill>
                          <a:effectLst/>
                          <a:latin typeface="Times New Roman" panose="02020603050405020304" pitchFamily="18" charset="0"/>
                          <a:cs typeface="Times New Roman" panose="02020603050405020304" pitchFamily="18" charset="0"/>
                        </a:rPr>
                        <a:t>(b)</a:t>
                      </a:r>
                      <a:endParaRPr lang="en-GB" sz="24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400" u="none" strike="noStrike" dirty="0">
                          <a:solidFill>
                            <a:schemeClr val="tx2"/>
                          </a:solidFill>
                          <a:effectLst/>
                          <a:latin typeface="Times New Roman" panose="02020603050405020304" pitchFamily="18" charset="0"/>
                          <a:cs typeface="Times New Roman" panose="02020603050405020304" pitchFamily="18" charset="0"/>
                        </a:rPr>
                        <a:t>9.35%</a:t>
                      </a:r>
                      <a:endParaRPr lang="en-GB" sz="24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194287659"/>
                  </a:ext>
                </a:extLst>
              </a:tr>
              <a:tr h="893244">
                <a:tc>
                  <a:txBody>
                    <a:bodyPr/>
                    <a:lstStyle/>
                    <a:p>
                      <a:pPr algn="ctr" fontAlgn="b"/>
                      <a:r>
                        <a:rPr lang="en-GB" sz="2400" u="none" strike="noStrike" dirty="0" err="1">
                          <a:solidFill>
                            <a:schemeClr val="tx2"/>
                          </a:solidFill>
                          <a:effectLst/>
                          <a:latin typeface="Times New Roman" panose="02020603050405020304" pitchFamily="18" charset="0"/>
                          <a:cs typeface="Times New Roman" panose="02020603050405020304" pitchFamily="18" charset="0"/>
                        </a:rPr>
                        <a:t>Cov</a:t>
                      </a:r>
                      <a:r>
                        <a:rPr lang="en-GB" sz="2400" u="none" strike="noStrike" dirty="0">
                          <a:solidFill>
                            <a:schemeClr val="tx2"/>
                          </a:solidFill>
                          <a:effectLst/>
                          <a:latin typeface="Times New Roman" panose="02020603050405020304" pitchFamily="18" charset="0"/>
                          <a:cs typeface="Times New Roman" panose="02020603050405020304" pitchFamily="18" charset="0"/>
                        </a:rPr>
                        <a:t>(A,B)</a:t>
                      </a:r>
                      <a:endParaRPr lang="en-GB" sz="24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tc>
                  <a:txBody>
                    <a:bodyPr/>
                    <a:lstStyle/>
                    <a:p>
                      <a:pPr algn="ctr" fontAlgn="b"/>
                      <a:r>
                        <a:rPr lang="en-GB" sz="2400" u="none" strike="noStrike" dirty="0">
                          <a:solidFill>
                            <a:schemeClr val="tx2"/>
                          </a:solidFill>
                          <a:effectLst/>
                          <a:latin typeface="Times New Roman" panose="02020603050405020304" pitchFamily="18" charset="0"/>
                          <a:cs typeface="Times New Roman" panose="02020603050405020304" pitchFamily="18" charset="0"/>
                        </a:rPr>
                        <a:t>-0.21%</a:t>
                      </a:r>
                      <a:endParaRPr lang="en-GB" sz="24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solidFill>
                      <a:schemeClr val="bg1">
                        <a:lumMod val="95000"/>
                      </a:schemeClr>
                    </a:solidFill>
                  </a:tcPr>
                </a:tc>
                <a:extLst>
                  <a:ext uri="{0D108BD9-81ED-4DB2-BD59-A6C34878D82A}">
                    <a16:rowId xmlns="" xmlns:a16="http://schemas.microsoft.com/office/drawing/2014/main" val="3351578816"/>
                  </a:ext>
                </a:extLst>
              </a:tr>
            </a:tbl>
          </a:graphicData>
        </a:graphic>
      </p:graphicFrame>
    </p:spTree>
    <p:extLst>
      <p:ext uri="{BB962C8B-B14F-4D97-AF65-F5344CB8AC3E}">
        <p14:creationId xmlns:p14="http://schemas.microsoft.com/office/powerpoint/2010/main" val="2347391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Örnek: Portföy Riski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8" name="Nesne 7"/>
          <p:cNvGraphicFramePr>
            <a:graphicFrameLocks noChangeAspect="1"/>
          </p:cNvGraphicFramePr>
          <p:nvPr>
            <p:extLst>
              <p:ext uri="{D42A27DB-BD31-4B8C-83A1-F6EECF244321}">
                <p14:modId xmlns:p14="http://schemas.microsoft.com/office/powerpoint/2010/main" val="1364492166"/>
              </p:ext>
            </p:extLst>
          </p:nvPr>
        </p:nvGraphicFramePr>
        <p:xfrm>
          <a:off x="656060" y="1084448"/>
          <a:ext cx="6072746" cy="1407317"/>
        </p:xfrm>
        <a:graphic>
          <a:graphicData uri="http://schemas.openxmlformats.org/presentationml/2006/ole">
            <mc:AlternateContent xmlns:mc="http://schemas.openxmlformats.org/markup-compatibility/2006">
              <mc:Choice xmlns:v="urn:schemas-microsoft-com:vml" Requires="v">
                <p:oleObj spid="_x0000_s5162" name="Denklem" r:id="rId4" imgW="2286000" imgH="558720" progId="Equation.3">
                  <p:embed/>
                </p:oleObj>
              </mc:Choice>
              <mc:Fallback>
                <p:oleObj name="Denklem" r:id="rId4" imgW="2286000" imgH="558720" progId="Equation.3">
                  <p:embed/>
                  <p:pic>
                    <p:nvPicPr>
                      <p:cNvPr id="0" name=""/>
                      <p:cNvPicPr/>
                      <p:nvPr/>
                    </p:nvPicPr>
                    <p:blipFill>
                      <a:blip r:embed="rId5"/>
                      <a:stretch>
                        <a:fillRect/>
                      </a:stretch>
                    </p:blipFill>
                    <p:spPr>
                      <a:xfrm>
                        <a:off x="656060" y="1084448"/>
                        <a:ext cx="6072746" cy="1407317"/>
                      </a:xfrm>
                      <a:prstGeom prst="rect">
                        <a:avLst/>
                      </a:prstGeom>
                    </p:spPr>
                  </p:pic>
                </p:oleObj>
              </mc:Fallback>
            </mc:AlternateContent>
          </a:graphicData>
        </a:graphic>
      </p:graphicFrame>
      <p:graphicFrame>
        <p:nvGraphicFramePr>
          <p:cNvPr id="11" name="Nesne 10"/>
          <p:cNvGraphicFramePr>
            <a:graphicFrameLocks noChangeAspect="1"/>
          </p:cNvGraphicFramePr>
          <p:nvPr>
            <p:extLst>
              <p:ext uri="{D42A27DB-BD31-4B8C-83A1-F6EECF244321}">
                <p14:modId xmlns:p14="http://schemas.microsoft.com/office/powerpoint/2010/main" val="3639057966"/>
              </p:ext>
            </p:extLst>
          </p:nvPr>
        </p:nvGraphicFramePr>
        <p:xfrm>
          <a:off x="656060" y="2701113"/>
          <a:ext cx="7965292" cy="514350"/>
        </p:xfrm>
        <a:graphic>
          <a:graphicData uri="http://schemas.openxmlformats.org/presentationml/2006/ole">
            <mc:AlternateContent xmlns:mc="http://schemas.openxmlformats.org/markup-compatibility/2006">
              <mc:Choice xmlns:v="urn:schemas-microsoft-com:vml" Requires="v">
                <p:oleObj spid="_x0000_s5163" name="Denklem" r:id="rId6" imgW="3936960" imgH="253800" progId="Equation.3">
                  <p:embed/>
                </p:oleObj>
              </mc:Choice>
              <mc:Fallback>
                <p:oleObj name="Denklem" r:id="rId6" imgW="3936960" imgH="253800" progId="Equation.3">
                  <p:embed/>
                  <p:pic>
                    <p:nvPicPr>
                      <p:cNvPr id="0" name=""/>
                      <p:cNvPicPr/>
                      <p:nvPr/>
                    </p:nvPicPr>
                    <p:blipFill>
                      <a:blip r:embed="rId7"/>
                      <a:stretch>
                        <a:fillRect/>
                      </a:stretch>
                    </p:blipFill>
                    <p:spPr>
                      <a:xfrm>
                        <a:off x="656060" y="2701113"/>
                        <a:ext cx="7965292" cy="514350"/>
                      </a:xfrm>
                      <a:prstGeom prst="rect">
                        <a:avLst/>
                      </a:prstGeom>
                    </p:spPr>
                  </p:pic>
                </p:oleObj>
              </mc:Fallback>
            </mc:AlternateContent>
          </a:graphicData>
        </a:graphic>
      </p:graphicFrame>
      <p:graphicFrame>
        <p:nvGraphicFramePr>
          <p:cNvPr id="13" name="Nesne 12"/>
          <p:cNvGraphicFramePr>
            <a:graphicFrameLocks noChangeAspect="1"/>
          </p:cNvGraphicFramePr>
          <p:nvPr>
            <p:extLst>
              <p:ext uri="{D42A27DB-BD31-4B8C-83A1-F6EECF244321}">
                <p14:modId xmlns:p14="http://schemas.microsoft.com/office/powerpoint/2010/main" val="547364751"/>
              </p:ext>
            </p:extLst>
          </p:nvPr>
        </p:nvGraphicFramePr>
        <p:xfrm>
          <a:off x="656060" y="3347278"/>
          <a:ext cx="1906351" cy="514350"/>
        </p:xfrm>
        <a:graphic>
          <a:graphicData uri="http://schemas.openxmlformats.org/presentationml/2006/ole">
            <mc:AlternateContent xmlns:mc="http://schemas.openxmlformats.org/markup-compatibility/2006">
              <mc:Choice xmlns:v="urn:schemas-microsoft-com:vml" Requires="v">
                <p:oleObj spid="_x0000_s5164" name="Denklem" r:id="rId8" imgW="761760" imgH="253800" progId="Equation.3">
                  <p:embed/>
                </p:oleObj>
              </mc:Choice>
              <mc:Fallback>
                <p:oleObj name="Denklem" r:id="rId8" imgW="761760" imgH="253800" progId="Equation.3">
                  <p:embed/>
                  <p:pic>
                    <p:nvPicPr>
                      <p:cNvPr id="0" name=""/>
                      <p:cNvPicPr/>
                      <p:nvPr/>
                    </p:nvPicPr>
                    <p:blipFill>
                      <a:blip r:embed="rId9"/>
                      <a:stretch>
                        <a:fillRect/>
                      </a:stretch>
                    </p:blipFill>
                    <p:spPr>
                      <a:xfrm>
                        <a:off x="656060" y="3347278"/>
                        <a:ext cx="1906351" cy="514350"/>
                      </a:xfrm>
                      <a:prstGeom prst="rect">
                        <a:avLst/>
                      </a:prstGeom>
                    </p:spPr>
                  </p:pic>
                </p:oleObj>
              </mc:Fallback>
            </mc:AlternateContent>
          </a:graphicData>
        </a:graphic>
      </p:graphicFrame>
      <p:graphicFrame>
        <p:nvGraphicFramePr>
          <p:cNvPr id="14" name="Nesne 13"/>
          <p:cNvGraphicFramePr>
            <a:graphicFrameLocks noChangeAspect="1"/>
          </p:cNvGraphicFramePr>
          <p:nvPr>
            <p:extLst>
              <p:ext uri="{D42A27DB-BD31-4B8C-83A1-F6EECF244321}">
                <p14:modId xmlns:p14="http://schemas.microsoft.com/office/powerpoint/2010/main" val="4112724544"/>
              </p:ext>
            </p:extLst>
          </p:nvPr>
        </p:nvGraphicFramePr>
        <p:xfrm>
          <a:off x="656060" y="4027646"/>
          <a:ext cx="3266169" cy="514350"/>
        </p:xfrm>
        <a:graphic>
          <a:graphicData uri="http://schemas.openxmlformats.org/presentationml/2006/ole">
            <mc:AlternateContent xmlns:mc="http://schemas.openxmlformats.org/markup-compatibility/2006">
              <mc:Choice xmlns:v="urn:schemas-microsoft-com:vml" Requires="v">
                <p:oleObj spid="_x0000_s5165" name="Denklem" r:id="rId10" imgW="1346040" imgH="253800" progId="Equation.3">
                  <p:embed/>
                </p:oleObj>
              </mc:Choice>
              <mc:Fallback>
                <p:oleObj name="Denklem" r:id="rId10" imgW="1346040" imgH="253800" progId="Equation.3">
                  <p:embed/>
                  <p:pic>
                    <p:nvPicPr>
                      <p:cNvPr id="0" name=""/>
                      <p:cNvPicPr/>
                      <p:nvPr/>
                    </p:nvPicPr>
                    <p:blipFill>
                      <a:blip r:embed="rId11"/>
                      <a:stretch>
                        <a:fillRect/>
                      </a:stretch>
                    </p:blipFill>
                    <p:spPr>
                      <a:xfrm>
                        <a:off x="656060" y="4027646"/>
                        <a:ext cx="3266169" cy="514350"/>
                      </a:xfrm>
                      <a:prstGeom prst="rect">
                        <a:avLst/>
                      </a:prstGeom>
                    </p:spPr>
                  </p:pic>
                </p:oleObj>
              </mc:Fallback>
            </mc:AlternateContent>
          </a:graphicData>
        </a:graphic>
      </p:graphicFrame>
      <p:graphicFrame>
        <p:nvGraphicFramePr>
          <p:cNvPr id="15" name="Nesne 14"/>
          <p:cNvGraphicFramePr>
            <a:graphicFrameLocks noChangeAspect="1"/>
          </p:cNvGraphicFramePr>
          <p:nvPr>
            <p:extLst>
              <p:ext uri="{D42A27DB-BD31-4B8C-83A1-F6EECF244321}">
                <p14:modId xmlns:p14="http://schemas.microsoft.com/office/powerpoint/2010/main" val="2354938914"/>
              </p:ext>
            </p:extLst>
          </p:nvPr>
        </p:nvGraphicFramePr>
        <p:xfrm>
          <a:off x="656060" y="4673811"/>
          <a:ext cx="7415212" cy="1003300"/>
        </p:xfrm>
        <a:graphic>
          <a:graphicData uri="http://schemas.openxmlformats.org/presentationml/2006/ole">
            <mc:AlternateContent xmlns:mc="http://schemas.openxmlformats.org/markup-compatibility/2006">
              <mc:Choice xmlns:v="urn:schemas-microsoft-com:vml" Requires="v">
                <p:oleObj spid="_x0000_s5166" name="Denklem" r:id="rId12" imgW="3187440" imgH="431640" progId="Equation.3">
                  <p:embed/>
                </p:oleObj>
              </mc:Choice>
              <mc:Fallback>
                <p:oleObj name="Denklem" r:id="rId12" imgW="3187440" imgH="431640" progId="Equation.3">
                  <p:embed/>
                  <p:pic>
                    <p:nvPicPr>
                      <p:cNvPr id="0" name=""/>
                      <p:cNvPicPr/>
                      <p:nvPr/>
                    </p:nvPicPr>
                    <p:blipFill>
                      <a:blip r:embed="rId13"/>
                      <a:stretch>
                        <a:fillRect/>
                      </a:stretch>
                    </p:blipFill>
                    <p:spPr>
                      <a:xfrm>
                        <a:off x="656060" y="4673811"/>
                        <a:ext cx="7415212" cy="1003300"/>
                      </a:xfrm>
                      <a:prstGeom prst="rect">
                        <a:avLst/>
                      </a:prstGeom>
                    </p:spPr>
                  </p:pic>
                </p:oleObj>
              </mc:Fallback>
            </mc:AlternateContent>
          </a:graphicData>
        </a:graphic>
      </p:graphicFrame>
    </p:spTree>
    <p:extLst>
      <p:ext uri="{BB962C8B-B14F-4D97-AF65-F5344CB8AC3E}">
        <p14:creationId xmlns:p14="http://schemas.microsoft.com/office/powerpoint/2010/main" val="82460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734143" y="2420888"/>
            <a:ext cx="7801363" cy="1008112"/>
          </a:xfrm>
        </p:spPr>
        <p:txBody>
          <a:bodyPr>
            <a:noAutofit/>
          </a:bodyPr>
          <a:lstStyle/>
          <a:p>
            <a:pPr marL="0" indent="0" algn="ctr" fontAlgn="auto">
              <a:lnSpc>
                <a:spcPct val="150000"/>
              </a:lnSpc>
              <a:spcAft>
                <a:spcPts val="0"/>
              </a:spcAft>
              <a:buNone/>
              <a:defRPr/>
            </a:pPr>
            <a:r>
              <a:rPr lang="tr-TR" sz="4000" dirty="0" smtClean="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TEŞEKKÜRLER</a:t>
            </a:r>
            <a:endParaRPr lang="tr-TR" sz="4000" dirty="0">
              <a:solidFill>
                <a:schemeClr val="accent1">
                  <a:lumMod val="75000"/>
                </a:schemeClr>
              </a:solidFill>
            </a:endParaRPr>
          </a:p>
          <a:p>
            <a:pPr lvl="1" algn="just">
              <a:lnSpc>
                <a:spcPct val="150000"/>
              </a:lnSpc>
              <a:buFont typeface="Wingdings" panose="05000000000000000000" pitchFamily="2" charset="2"/>
              <a:buChar char="Ø"/>
              <a:defRPr/>
            </a:pPr>
            <a:endParaRPr lang="tr-TR" sz="1600" dirty="0">
              <a:solidFill>
                <a:schemeClr val="accent1">
                  <a:lumMod val="75000"/>
                </a:schemeClr>
              </a:solidFill>
            </a:endParaRPr>
          </a:p>
        </p:txBody>
      </p:sp>
    </p:spTree>
    <p:extLst>
      <p:ext uri="{BB962C8B-B14F-4D97-AF65-F5344CB8AC3E}">
        <p14:creationId xmlns:p14="http://schemas.microsoft.com/office/powerpoint/2010/main" val="1550150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537210" y="1102455"/>
            <a:ext cx="8307761" cy="5280585"/>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Portföy </a:t>
            </a:r>
            <a:r>
              <a:rPr lang="tr-TR" sz="1600" dirty="0">
                <a:latin typeface="Times New Roman" panose="02020603050405020304" pitchFamily="18" charset="0"/>
                <a:cs typeface="Times New Roman" panose="02020603050405020304" pitchFamily="18" charset="0"/>
              </a:rPr>
              <a:t>yönetiminde amaç, karar vericinin riske ve getiriye karşı gösterdiği tutum çerçevesinde portföy içine hangi varlıkların hangi oranlarda alınacağına ve zamanla değişen ekonomik koşullara bağlı olarak hangi varlıkların </a:t>
            </a:r>
            <a:r>
              <a:rPr lang="tr-TR" sz="1600" dirty="0" smtClean="0">
                <a:latin typeface="Times New Roman" panose="02020603050405020304" pitchFamily="18" charset="0"/>
                <a:cs typeface="Times New Roman" panose="02020603050405020304" pitchFamily="18" charset="0"/>
              </a:rPr>
              <a:t>portföyden </a:t>
            </a:r>
            <a:r>
              <a:rPr lang="tr-TR" sz="1600" dirty="0">
                <a:latin typeface="Times New Roman" panose="02020603050405020304" pitchFamily="18" charset="0"/>
                <a:cs typeface="Times New Roman" panose="02020603050405020304" pitchFamily="18" charset="0"/>
              </a:rPr>
              <a:t>çıkarılacağına karar </a:t>
            </a:r>
            <a:r>
              <a:rPr lang="tr-TR" sz="1600" dirty="0" smtClean="0">
                <a:latin typeface="Times New Roman" panose="02020603050405020304" pitchFamily="18" charset="0"/>
                <a:cs typeface="Times New Roman" panose="02020603050405020304" pitchFamily="18" charset="0"/>
              </a:rPr>
              <a:t>vermektir.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Portföy </a:t>
            </a:r>
            <a:r>
              <a:rPr lang="tr-TR" sz="1600" dirty="0">
                <a:latin typeface="Times New Roman" panose="02020603050405020304" pitchFamily="18" charset="0"/>
                <a:cs typeface="Times New Roman" panose="02020603050405020304" pitchFamily="18" charset="0"/>
              </a:rPr>
              <a:t>yönetim süreci birbirini </a:t>
            </a:r>
            <a:r>
              <a:rPr lang="tr-TR" sz="1600" dirty="0" smtClean="0">
                <a:latin typeface="Times New Roman" panose="02020603050405020304" pitchFamily="18" charset="0"/>
                <a:cs typeface="Times New Roman" panose="02020603050405020304" pitchFamily="18" charset="0"/>
              </a:rPr>
              <a:t>takip:</a:t>
            </a:r>
          </a:p>
          <a:p>
            <a:pPr marL="1181100" lvl="1"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Portföy planlaması,</a:t>
            </a:r>
          </a:p>
          <a:p>
            <a:pPr marL="1181100" lvl="1"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Yatırım analizi,</a:t>
            </a:r>
          </a:p>
          <a:p>
            <a:pPr marL="1181100" lvl="1"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Portföy seçimi,</a:t>
            </a:r>
          </a:p>
          <a:p>
            <a:pPr marL="1181100" lvl="1"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Portföy değerlemesi,</a:t>
            </a:r>
          </a:p>
          <a:p>
            <a:pPr marL="1181100" lvl="1"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Portföy revizyonundan oluşur.</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Yönetimi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259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577270" y="974313"/>
            <a:ext cx="8233411" cy="5477308"/>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Riskin Ölçümüne İlişkin Teoriler.</a:t>
            </a:r>
          </a:p>
          <a:p>
            <a:pPr marL="1238250" lvl="1"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Geleneksel </a:t>
            </a:r>
            <a:r>
              <a:rPr lang="tr-TR" sz="1400" dirty="0">
                <a:latin typeface="Times New Roman" panose="02020603050405020304" pitchFamily="18" charset="0"/>
                <a:cs typeface="Times New Roman" panose="02020603050405020304" pitchFamily="18" charset="0"/>
              </a:rPr>
              <a:t>Portföy Teorileri</a:t>
            </a:r>
          </a:p>
          <a:p>
            <a:pPr marL="1238250" lvl="1" indent="-3429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Modern </a:t>
            </a:r>
            <a:r>
              <a:rPr lang="tr-TR" sz="1400" dirty="0">
                <a:latin typeface="Times New Roman" panose="02020603050405020304" pitchFamily="18" charset="0"/>
                <a:cs typeface="Times New Roman" panose="02020603050405020304" pitchFamily="18" charset="0"/>
              </a:rPr>
              <a:t>Portföy Teorisi</a:t>
            </a:r>
          </a:p>
          <a:p>
            <a:pPr marL="1638300" lvl="2" indent="-342900" algn="just">
              <a:lnSpc>
                <a:spcPct val="150000"/>
              </a:lnSpc>
              <a:buFont typeface="+mj-lt"/>
              <a:buAutoNum type="arabicParenR"/>
              <a:defRPr/>
            </a:pPr>
            <a:r>
              <a:rPr lang="tr-TR" sz="1400" dirty="0">
                <a:latin typeface="Times New Roman" panose="02020603050405020304" pitchFamily="18" charset="0"/>
                <a:cs typeface="Times New Roman" panose="02020603050405020304" pitchFamily="18" charset="0"/>
              </a:rPr>
              <a:t>Ortalama </a:t>
            </a:r>
            <a:r>
              <a:rPr lang="tr-TR" sz="1400" dirty="0" err="1">
                <a:latin typeface="Times New Roman" panose="02020603050405020304" pitchFamily="18" charset="0"/>
                <a:cs typeface="Times New Roman" panose="02020603050405020304" pitchFamily="18" charset="0"/>
              </a:rPr>
              <a:t>Varyans</a:t>
            </a:r>
            <a:r>
              <a:rPr lang="tr-TR" sz="1400" dirty="0">
                <a:latin typeface="Times New Roman" panose="02020603050405020304" pitchFamily="18" charset="0"/>
                <a:cs typeface="Times New Roman" panose="02020603050405020304" pitchFamily="18" charset="0"/>
              </a:rPr>
              <a:t> Modeli</a:t>
            </a:r>
          </a:p>
          <a:p>
            <a:pPr marL="1638300" lvl="2" indent="-342900" algn="just">
              <a:lnSpc>
                <a:spcPct val="150000"/>
              </a:lnSpc>
              <a:buFont typeface="+mj-lt"/>
              <a:buAutoNum type="arabicParenR"/>
              <a:defRPr/>
            </a:pPr>
            <a:r>
              <a:rPr lang="tr-TR" sz="1400" dirty="0">
                <a:latin typeface="Times New Roman" panose="02020603050405020304" pitchFamily="18" charset="0"/>
                <a:cs typeface="Times New Roman" panose="02020603050405020304" pitchFamily="18" charset="0"/>
              </a:rPr>
              <a:t>İndeks Modelleri</a:t>
            </a:r>
          </a:p>
          <a:p>
            <a:pPr marL="1638300" lvl="2" indent="-342900" algn="just">
              <a:lnSpc>
                <a:spcPct val="150000"/>
              </a:lnSpc>
              <a:buFont typeface="+mj-lt"/>
              <a:buAutoNum type="arabicParenR"/>
              <a:defRPr/>
            </a:pPr>
            <a:r>
              <a:rPr lang="tr-TR" sz="1400" dirty="0">
                <a:latin typeface="Times New Roman" panose="02020603050405020304" pitchFamily="18" charset="0"/>
                <a:cs typeface="Times New Roman" panose="02020603050405020304" pitchFamily="18" charset="0"/>
              </a:rPr>
              <a:t>Sermaye Varlıklarını Fiyatlama Modeli</a:t>
            </a:r>
          </a:p>
          <a:p>
            <a:pPr marL="1638300" lvl="2" indent="-342900" algn="just">
              <a:lnSpc>
                <a:spcPct val="150000"/>
              </a:lnSpc>
              <a:buFont typeface="+mj-lt"/>
              <a:buAutoNum type="arabicParenR"/>
              <a:defRPr/>
            </a:pPr>
            <a:r>
              <a:rPr lang="tr-TR" sz="1400" dirty="0">
                <a:latin typeface="Times New Roman" panose="02020603050405020304" pitchFamily="18" charset="0"/>
                <a:cs typeface="Times New Roman" panose="02020603050405020304" pitchFamily="18" charset="0"/>
              </a:rPr>
              <a:t>Arbitraj Fiyatlama Modeli</a:t>
            </a:r>
          </a:p>
          <a:p>
            <a:pPr marL="838200" algn="just">
              <a:lnSpc>
                <a:spcPct val="150000"/>
              </a:lnSpc>
              <a:buFont typeface="Wingdings" panose="05000000000000000000" pitchFamily="2" charset="2"/>
              <a:buChar char="Ø"/>
              <a:defRPr/>
            </a:pPr>
            <a:r>
              <a:rPr lang="tr-TR" sz="2200" dirty="0">
                <a:latin typeface="Times New Roman" panose="02020603050405020304" pitchFamily="18" charset="0"/>
                <a:cs typeface="Times New Roman" panose="02020603050405020304" pitchFamily="18" charset="0"/>
              </a:rPr>
              <a:t>Geliştirilen bu portföy teorileri, sistematik riski, risk ve getiri arasındaki ilişkiden hareketle ölçmeye çalışmış ve yatırımcının riske karşı davranışına göre uygun portföyün seçileceğini vurgulamıştır.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Portföy Yönetimi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132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611560" y="905733"/>
            <a:ext cx="8233411" cy="5477308"/>
          </a:xfrm>
        </p:spPr>
        <p:txBody>
          <a:bodyPr>
            <a:noAutofit/>
          </a:bodyPr>
          <a:lstStyle/>
          <a:p>
            <a:pPr marL="781050" algn="just">
              <a:lnSpc>
                <a:spcPct val="150000"/>
              </a:lnSpc>
              <a:buFont typeface="Wingdings" panose="05000000000000000000" pitchFamily="2" charset="2"/>
              <a:buChar char="Ø"/>
              <a:defRPr/>
            </a:pPr>
            <a:endParaRPr lang="tr-TR" sz="1350" dirty="0" smtClean="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Geleneksel portföy yaklaşımı, 1950’li yıllara kadar yaygın olarak kullanılan bilimsel bir dayanağı olmamasına rağmen, uygulama kolaylığından maksimum fayda sağlanması ve riskin birden fazla riske dağıtılması amaçlanmaktadır. Geleneksel portföy teorisinde değişik sektörlere göre menkul kıymet seçimi ve aşırı çeşitlendirme yapılmaktadır. Geleneksel portföy yaklaşımı, portföye alınacak olan menkul kıymetler arasındaki ilişkileri dikkate almamakta ve menkul kıymet seçiminde sayısal yöntemlere fazla yer vermemektedir. Bu yaklaşıma göre; farklı endüstri gruplarından işletmelerin menkul kıymetlerinden oluşan bir çeşitlendirmeye gidilmesinin olumlu bir etki yapacağı varsayılmaktadır.</a:t>
            </a:r>
          </a:p>
          <a:p>
            <a:pPr marL="781050"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Oluşturulan portföyde riskine katlanılmaması gereken menkul kıymetler de satın alınabilir. </a:t>
            </a:r>
          </a:p>
          <a:p>
            <a:pPr marL="781050"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Büyük çapta oluşturulan portföyde, yöneticiler bazı menkul kıymetler hakkında tam bilgiye sahip olmayabilir. </a:t>
            </a:r>
          </a:p>
          <a:p>
            <a:pPr marL="781050"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Bir çok sayıda menkul kıymet hakkında araştırma yapılması maliyetlerin yükselmesine neden olur. </a:t>
            </a:r>
          </a:p>
          <a:p>
            <a:pPr marL="781050"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Çok sayıda alım satımın yapılması portföy içinde komisyon giderlerinin artmasına neden olabilir.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Geleneksel Portföy Teorisi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091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588700" y="997173"/>
            <a:ext cx="8233411" cy="5477308"/>
          </a:xfrm>
        </p:spPr>
        <p:txBody>
          <a:bodyPr>
            <a:noAutofit/>
          </a:bodyPr>
          <a:lstStyle/>
          <a:p>
            <a:pPr marL="78105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Geleneksel </a:t>
            </a:r>
            <a:r>
              <a:rPr lang="tr-TR" sz="1400" dirty="0">
                <a:latin typeface="Times New Roman" panose="02020603050405020304" pitchFamily="18" charset="0"/>
                <a:cs typeface="Times New Roman" panose="02020603050405020304" pitchFamily="18" charset="0"/>
              </a:rPr>
              <a:t>portföy teorisi </a:t>
            </a:r>
            <a:r>
              <a:rPr lang="tr-TR" sz="1400" dirty="0" smtClean="0">
                <a:latin typeface="Times New Roman" panose="02020603050405020304" pitchFamily="18" charset="0"/>
                <a:cs typeface="Times New Roman" panose="02020603050405020304" pitchFamily="18" charset="0"/>
              </a:rPr>
              <a:t>yatırım araçları arasındaki </a:t>
            </a:r>
            <a:r>
              <a:rPr lang="tr-TR" sz="1400" dirty="0">
                <a:latin typeface="Times New Roman" panose="02020603050405020304" pitchFamily="18" charset="0"/>
                <a:cs typeface="Times New Roman" panose="02020603050405020304" pitchFamily="18" charset="0"/>
              </a:rPr>
              <a:t>ilişkileri ve aynı zamanda nicel verileri önemsememesi nedeniyle 20.yy.ın ikinci yarısında yerini </a:t>
            </a:r>
            <a:r>
              <a:rPr lang="tr-TR" sz="1400" b="1" dirty="0">
                <a:latin typeface="Times New Roman" panose="02020603050405020304" pitchFamily="18" charset="0"/>
                <a:cs typeface="Times New Roman" panose="02020603050405020304" pitchFamily="18" charset="0"/>
              </a:rPr>
              <a:t>matematiksel ve istatiksel yöntemlerden hareket ederek yatırım yapmayı öngören</a:t>
            </a:r>
            <a:r>
              <a:rPr lang="tr-TR" sz="1400" dirty="0">
                <a:latin typeface="Times New Roman" panose="02020603050405020304" pitchFamily="18" charset="0"/>
                <a:cs typeface="Times New Roman" panose="02020603050405020304" pitchFamily="18" charset="0"/>
              </a:rPr>
              <a:t> Modern Portföy Teorisi’ne bırakmıştır. </a:t>
            </a:r>
            <a:r>
              <a:rPr lang="tr-TR" sz="1400" dirty="0" smtClean="0">
                <a:latin typeface="Times New Roman" panose="02020603050405020304" pitchFamily="18" charset="0"/>
                <a:cs typeface="Times New Roman" panose="02020603050405020304" pitchFamily="18" charset="0"/>
              </a:rPr>
              <a:t>Harry </a:t>
            </a:r>
            <a:r>
              <a:rPr lang="tr-TR" sz="1400" dirty="0">
                <a:latin typeface="Times New Roman" panose="02020603050405020304" pitchFamily="18" charset="0"/>
                <a:cs typeface="Times New Roman" panose="02020603050405020304" pitchFamily="18" charset="0"/>
              </a:rPr>
              <a:t>M. </a:t>
            </a:r>
            <a:r>
              <a:rPr lang="tr-TR" sz="1400" dirty="0" err="1">
                <a:latin typeface="Times New Roman" panose="02020603050405020304" pitchFamily="18" charset="0"/>
                <a:cs typeface="Times New Roman" panose="02020603050405020304" pitchFamily="18" charset="0"/>
              </a:rPr>
              <a:t>Markowitz</a:t>
            </a:r>
            <a:r>
              <a:rPr lang="tr-TR" sz="1400" dirty="0">
                <a:latin typeface="Times New Roman" panose="02020603050405020304" pitchFamily="18" charset="0"/>
                <a:cs typeface="Times New Roman" panose="02020603050405020304" pitchFamily="18" charset="0"/>
              </a:rPr>
              <a:t> 1952 yılında Modern Portföy Teorisi’nin temelini </a:t>
            </a:r>
            <a:r>
              <a:rPr lang="tr-TR" sz="1400" dirty="0" smtClean="0">
                <a:latin typeface="Times New Roman" panose="02020603050405020304" pitchFamily="18" charset="0"/>
                <a:cs typeface="Times New Roman" panose="02020603050405020304" pitchFamily="18" charset="0"/>
              </a:rPr>
              <a:t>atmıştır.</a:t>
            </a:r>
            <a:endParaRPr lang="tr-TR" sz="1400" dirty="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Portföy yönetiminde kısımların veya parçaların toplamının bütününe eşit </a:t>
            </a:r>
            <a:r>
              <a:rPr lang="tr-TR" sz="1400" dirty="0" smtClean="0">
                <a:latin typeface="Times New Roman" panose="02020603050405020304" pitchFamily="18" charset="0"/>
                <a:cs typeface="Times New Roman" panose="02020603050405020304" pitchFamily="18" charset="0"/>
              </a:rPr>
              <a:t>değildir.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Üstünlük İlkesi: </a:t>
            </a:r>
            <a:r>
              <a:rPr lang="tr-TR" sz="1400" dirty="0">
                <a:latin typeface="Times New Roman" panose="02020603050405020304" pitchFamily="18" charset="0"/>
                <a:cs typeface="Times New Roman" panose="02020603050405020304" pitchFamily="18" charset="0"/>
              </a:rPr>
              <a:t>B</a:t>
            </a:r>
            <a:r>
              <a:rPr lang="tr-TR" sz="1400" dirty="0" smtClean="0">
                <a:latin typeface="Times New Roman" panose="02020603050405020304" pitchFamily="18" charset="0"/>
                <a:cs typeface="Times New Roman" panose="02020603050405020304" pitchFamily="18" charset="0"/>
              </a:rPr>
              <a:t>azı portföyler </a:t>
            </a:r>
            <a:r>
              <a:rPr lang="tr-TR" sz="1400" dirty="0">
                <a:latin typeface="Times New Roman" panose="02020603050405020304" pitchFamily="18" charset="0"/>
                <a:cs typeface="Times New Roman" panose="02020603050405020304" pitchFamily="18" charset="0"/>
              </a:rPr>
              <a:t>aynı getiriyi sağlamakla birlikte, daha riskli oldukları için, bazı </a:t>
            </a:r>
            <a:r>
              <a:rPr lang="tr-TR" sz="1400" dirty="0" smtClean="0">
                <a:latin typeface="Times New Roman" panose="02020603050405020304" pitchFamily="18" charset="0"/>
                <a:cs typeface="Times New Roman" panose="02020603050405020304" pitchFamily="18" charset="0"/>
              </a:rPr>
              <a:t>portföyler </a:t>
            </a:r>
            <a:r>
              <a:rPr lang="tr-TR" sz="1400" dirty="0">
                <a:latin typeface="Times New Roman" panose="02020603050405020304" pitchFamily="18" charset="0"/>
                <a:cs typeface="Times New Roman" panose="02020603050405020304" pitchFamily="18" charset="0"/>
              </a:rPr>
              <a:t>de aynı risk düzeyinde olmakla birlikte, daha az getiri sağladıkları için tercih </a:t>
            </a:r>
            <a:r>
              <a:rPr lang="tr-TR" sz="1400" dirty="0" smtClean="0">
                <a:latin typeface="Times New Roman" panose="02020603050405020304" pitchFamily="18" charset="0"/>
                <a:cs typeface="Times New Roman" panose="02020603050405020304" pitchFamily="18" charset="0"/>
              </a:rPr>
              <a:t>edilmeyecekleri, </a:t>
            </a:r>
            <a:r>
              <a:rPr lang="tr-TR" sz="1400" dirty="0">
                <a:latin typeface="Times New Roman" panose="02020603050405020304" pitchFamily="18" charset="0"/>
                <a:cs typeface="Times New Roman" panose="02020603050405020304" pitchFamily="18" charset="0"/>
              </a:rPr>
              <a:t>dolayısıyla bazı portföyler diğerlerine göre daha üstündürler</a:t>
            </a:r>
            <a:r>
              <a:rPr lang="tr-TR" sz="14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Etkin </a:t>
            </a:r>
            <a:r>
              <a:rPr lang="tr-TR" sz="1400" dirty="0">
                <a:latin typeface="Times New Roman" panose="02020603050405020304" pitchFamily="18" charset="0"/>
                <a:cs typeface="Times New Roman" panose="02020603050405020304" pitchFamily="18" charset="0"/>
              </a:rPr>
              <a:t>sınır bir çok hesaplama ile yapılabilmektedir</a:t>
            </a:r>
          </a:p>
          <a:p>
            <a:pPr marL="78105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Temelini portföy getirilerinin belirsizliği (riski) ile getiriler arasındaki ilişki oluşturur.</a:t>
            </a:r>
          </a:p>
          <a:p>
            <a:pPr marL="78105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Modern </a:t>
            </a:r>
            <a:r>
              <a:rPr lang="tr-TR" sz="1400" dirty="0">
                <a:latin typeface="Times New Roman" panose="02020603050405020304" pitchFamily="18" charset="0"/>
                <a:cs typeface="Times New Roman" panose="02020603050405020304" pitchFamily="18" charset="0"/>
              </a:rPr>
              <a:t>Portföy Teorisinde, portföy seçiminde iki aşama </a:t>
            </a:r>
            <a:r>
              <a:rPr lang="tr-TR" sz="1400" dirty="0" smtClean="0">
                <a:latin typeface="Times New Roman" panose="02020603050405020304" pitchFamily="18" charset="0"/>
                <a:cs typeface="Times New Roman" panose="02020603050405020304" pitchFamily="18" charset="0"/>
              </a:rPr>
              <a:t>vardır: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Birinci </a:t>
            </a:r>
            <a:r>
              <a:rPr lang="tr-TR" sz="1400" dirty="0">
                <a:latin typeface="Times New Roman" panose="02020603050405020304" pitchFamily="18" charset="0"/>
                <a:cs typeface="Times New Roman" panose="02020603050405020304" pitchFamily="18" charset="0"/>
              </a:rPr>
              <a:t>aşama, menkul değerin gelecekteki performansı hakkında bilgi edinmek ve tecrübe </a:t>
            </a:r>
            <a:r>
              <a:rPr lang="tr-TR" sz="1400" dirty="0" smtClean="0">
                <a:latin typeface="Times New Roman" panose="02020603050405020304" pitchFamily="18" charset="0"/>
                <a:cs typeface="Times New Roman" panose="02020603050405020304" pitchFamily="18" charset="0"/>
              </a:rPr>
              <a:t>kazanmaktır.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İkinci </a:t>
            </a:r>
            <a:r>
              <a:rPr lang="tr-TR" sz="1400" dirty="0">
                <a:latin typeface="Times New Roman" panose="02020603050405020304" pitchFamily="18" charset="0"/>
                <a:cs typeface="Times New Roman" panose="02020603050405020304" pitchFamily="18" charset="0"/>
              </a:rPr>
              <a:t>aşama ise, alınan bilgiler sonucunda portföy seçimi yapılmasıdır</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Modern Portföy Teorisi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7072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588700" y="974313"/>
            <a:ext cx="8233411" cy="5477308"/>
          </a:xfrm>
        </p:spPr>
        <p:txBody>
          <a:bodyPr>
            <a:noAutofit/>
          </a:bodyPr>
          <a:lstStyle/>
          <a:p>
            <a:pPr marL="781050" algn="just">
              <a:lnSpc>
                <a:spcPct val="15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Markowitz’in</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başlangıçta geliştirdiği teori daha genel olup, eldeki fonların </a:t>
            </a:r>
            <a:r>
              <a:rPr lang="tr-TR" sz="1600" dirty="0" smtClean="0">
                <a:latin typeface="Times New Roman" panose="02020603050405020304" pitchFamily="18" charset="0"/>
                <a:cs typeface="Times New Roman" panose="02020603050405020304" pitchFamily="18" charset="0"/>
              </a:rPr>
              <a:t>pay, </a:t>
            </a:r>
            <a:r>
              <a:rPr lang="tr-TR" sz="1600" dirty="0">
                <a:latin typeface="Times New Roman" panose="02020603050405020304" pitchFamily="18" charset="0"/>
                <a:cs typeface="Times New Roman" panose="02020603050405020304" pitchFamily="18" charset="0"/>
              </a:rPr>
              <a:t>tahvil, risk sermayesi (</a:t>
            </a:r>
            <a:r>
              <a:rPr lang="tr-TR" sz="1600" dirty="0" err="1">
                <a:latin typeface="Times New Roman" panose="02020603050405020304" pitchFamily="18" charset="0"/>
                <a:cs typeface="Times New Roman" panose="02020603050405020304" pitchFamily="18" charset="0"/>
              </a:rPr>
              <a:t>venture</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capital</a:t>
            </a:r>
            <a:r>
              <a:rPr lang="tr-TR" sz="1600" dirty="0">
                <a:latin typeface="Times New Roman" panose="02020603050405020304" pitchFamily="18" charset="0"/>
                <a:cs typeface="Times New Roman" panose="02020603050405020304" pitchFamily="18" charset="0"/>
              </a:rPr>
              <a:t>) ve gayrimenkuller arasında dağıtılmasına </a:t>
            </a:r>
            <a:r>
              <a:rPr lang="tr-TR" sz="1600" dirty="0" smtClean="0">
                <a:latin typeface="Times New Roman" panose="02020603050405020304" pitchFamily="18" charset="0"/>
                <a:cs typeface="Times New Roman" panose="02020603050405020304" pitchFamily="18" charset="0"/>
              </a:rPr>
              <a:t>yönelikti.</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Yatırım </a:t>
            </a:r>
            <a:r>
              <a:rPr lang="tr-TR" sz="1600" dirty="0">
                <a:latin typeface="Times New Roman" panose="02020603050405020304" pitchFamily="18" charset="0"/>
                <a:cs typeface="Times New Roman" panose="02020603050405020304" pitchFamily="18" charset="0"/>
              </a:rPr>
              <a:t>araçlarının getiriler arasında ilişki vardır.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Bu </a:t>
            </a:r>
            <a:r>
              <a:rPr lang="tr-TR" sz="1600" dirty="0">
                <a:latin typeface="Times New Roman" panose="02020603050405020304" pitchFamily="18" charset="0"/>
                <a:cs typeface="Times New Roman" panose="02020603050405020304" pitchFamily="18" charset="0"/>
              </a:rPr>
              <a:t>korelasyon mükemmel değildir. Eğer </a:t>
            </a:r>
            <a:r>
              <a:rPr lang="tr-TR" sz="1600" dirty="0" smtClean="0">
                <a:latin typeface="Times New Roman" panose="02020603050405020304" pitchFamily="18" charset="0"/>
                <a:cs typeface="Times New Roman" panose="02020603050405020304" pitchFamily="18" charset="0"/>
              </a:rPr>
              <a:t>getiriler </a:t>
            </a:r>
            <a:r>
              <a:rPr lang="tr-TR" sz="1600" dirty="0">
                <a:latin typeface="Times New Roman" panose="02020603050405020304" pitchFamily="18" charset="0"/>
                <a:cs typeface="Times New Roman" panose="02020603050405020304" pitchFamily="18" charset="0"/>
              </a:rPr>
              <a:t>ilişkili değilse, çeşitlendirme riski elimine edebilir. Tüm </a:t>
            </a:r>
            <a:r>
              <a:rPr lang="tr-TR" sz="1600" dirty="0" smtClean="0">
                <a:latin typeface="Times New Roman" panose="02020603050405020304" pitchFamily="18" charset="0"/>
                <a:cs typeface="Times New Roman" panose="02020603050405020304" pitchFamily="18" charset="0"/>
              </a:rPr>
              <a:t>yatırım </a:t>
            </a:r>
            <a:r>
              <a:rPr lang="tr-TR" sz="1600" dirty="0">
                <a:latin typeface="Times New Roman" panose="02020603050405020304" pitchFamily="18" charset="0"/>
                <a:cs typeface="Times New Roman" panose="02020603050405020304" pitchFamily="18" charset="0"/>
              </a:rPr>
              <a:t>araçlarının getirileri mükemmel bir uyum içinde artıp, azaldığı durumda ise çeşitlendirme riski elimine etmek için bir şey yapılamaz.</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Teori, finansal </a:t>
            </a:r>
            <a:r>
              <a:rPr lang="tr-TR" sz="1600" dirty="0">
                <a:latin typeface="Times New Roman" panose="02020603050405020304" pitchFamily="18" charset="0"/>
                <a:cs typeface="Times New Roman" panose="02020603050405020304" pitchFamily="18" charset="0"/>
              </a:rPr>
              <a:t>varlık getirileri arasındaki ilişkilerin dikkate alınması ve tam pozitif ilişki içinde bulunmayan varlıkların aynı portföyde birleştirilmesiyle, beklenen getiriden feragat etmeden riskin azaltılabileceğini </a:t>
            </a:r>
            <a:r>
              <a:rPr lang="tr-TR" sz="1600" dirty="0" smtClean="0">
                <a:latin typeface="Times New Roman" panose="02020603050405020304" pitchFamily="18" charset="0"/>
                <a:cs typeface="Times New Roman" panose="02020603050405020304" pitchFamily="18" charset="0"/>
              </a:rPr>
              <a:t>göstermiştir.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Ortalama </a:t>
            </a:r>
            <a:r>
              <a:rPr lang="tr-TR" sz="1600" dirty="0" err="1">
                <a:latin typeface="Times New Roman" panose="02020603050405020304" pitchFamily="18" charset="0"/>
                <a:cs typeface="Times New Roman" panose="02020603050405020304" pitchFamily="18" charset="0"/>
              </a:rPr>
              <a:t>varyans</a:t>
            </a:r>
            <a:r>
              <a:rPr lang="tr-TR" sz="1600" dirty="0">
                <a:latin typeface="Times New Roman" panose="02020603050405020304" pitchFamily="18" charset="0"/>
                <a:cs typeface="Times New Roman" panose="02020603050405020304" pitchFamily="18" charset="0"/>
              </a:rPr>
              <a:t> metodu, portföy risk ve getirilerinin ölçülmesi sonucunda veri getiri seviyesinde en düşük riskli veya veri risk seviyesinde en yüksek getirili portföylerin tercih edilmesi (üstünlük ilkesi) olarak tanımlanmaktadır.</a:t>
            </a:r>
          </a:p>
          <a:p>
            <a:pPr marL="781050" algn="just">
              <a:lnSpc>
                <a:spcPct val="150000"/>
              </a:lnSpc>
              <a:buFont typeface="Wingdings" panose="05000000000000000000" pitchFamily="2" charset="2"/>
              <a:buChar char="Ø"/>
              <a:defRPr/>
            </a:pP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Modern Portföy Teorisi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532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565840" y="1042258"/>
            <a:ext cx="8233411" cy="5815742"/>
          </a:xfrm>
        </p:spPr>
        <p:txBody>
          <a:bodyPr>
            <a:noAutofit/>
          </a:bodyPr>
          <a:lstStyle/>
          <a:p>
            <a:pPr marL="723900" indent="-285750"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Yatırımcılar her dönemde beklenen faydayı en </a:t>
            </a:r>
            <a:r>
              <a:rPr lang="tr-TR" sz="1400" dirty="0" err="1">
                <a:latin typeface="Times New Roman" panose="02020603050405020304" pitchFamily="18" charset="0"/>
                <a:cs typeface="Times New Roman" panose="02020603050405020304" pitchFamily="18" charset="0"/>
              </a:rPr>
              <a:t>çoklamayı</a:t>
            </a:r>
            <a:r>
              <a:rPr lang="tr-TR" sz="1400" dirty="0">
                <a:latin typeface="Times New Roman" panose="02020603050405020304" pitchFamily="18" charset="0"/>
                <a:cs typeface="Times New Roman" panose="02020603050405020304" pitchFamily="18" charset="0"/>
              </a:rPr>
              <a:t> amaçlarlar.</a:t>
            </a:r>
          </a:p>
          <a:p>
            <a:pPr marL="781050"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Yatırımcılar yatırım kararlarını sadece beklenen getiri ve riske göre verirler.</a:t>
            </a:r>
          </a:p>
          <a:p>
            <a:pPr marL="781050"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Sermaye piyasaları etkindir. Etkin sermaye piyasalarının özellikleri:</a:t>
            </a:r>
          </a:p>
          <a:p>
            <a:pPr marL="1181100"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Tüm yatırımcılar aynı risk düzeyinde daha fazla getiriyi, aynı getiri düzeyinde </a:t>
            </a:r>
            <a:r>
              <a:rPr lang="tr-TR" sz="1400" dirty="0" smtClean="0">
                <a:latin typeface="Times New Roman" panose="02020603050405020304" pitchFamily="18" charset="0"/>
                <a:cs typeface="Times New Roman" panose="02020603050405020304" pitchFamily="18" charset="0"/>
              </a:rPr>
              <a:t>daha </a:t>
            </a:r>
            <a:r>
              <a:rPr lang="tr-TR" sz="1400" dirty="0">
                <a:latin typeface="Times New Roman" panose="02020603050405020304" pitchFamily="18" charset="0"/>
                <a:cs typeface="Times New Roman" panose="02020603050405020304" pitchFamily="18" charset="0"/>
              </a:rPr>
              <a:t>düşük riski tercih ederler</a:t>
            </a:r>
            <a:r>
              <a:rPr lang="tr-TR" sz="14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Bütün </a:t>
            </a:r>
            <a:r>
              <a:rPr lang="tr-TR" sz="1400" dirty="0">
                <a:latin typeface="Times New Roman" panose="02020603050405020304" pitchFamily="18" charset="0"/>
                <a:cs typeface="Times New Roman" panose="02020603050405020304" pitchFamily="18" charset="0"/>
              </a:rPr>
              <a:t>yatırımcılar rasyonel düşünmektedirler</a:t>
            </a:r>
            <a:r>
              <a:rPr lang="tr-TR" sz="14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Geçmişteki </a:t>
            </a:r>
            <a:r>
              <a:rPr lang="tr-TR" sz="1400" dirty="0">
                <a:latin typeface="Times New Roman" panose="02020603050405020304" pitchFamily="18" charset="0"/>
                <a:cs typeface="Times New Roman" panose="02020603050405020304" pitchFamily="18" charset="0"/>
              </a:rPr>
              <a:t>getirilerin standart sapması riskin tek göstergesi olup, yatırımcıların risk tahmini beklenen getirideki değişmeyle </a:t>
            </a:r>
            <a:r>
              <a:rPr lang="tr-TR" sz="1400" dirty="0" smtClean="0">
                <a:latin typeface="Times New Roman" panose="02020603050405020304" pitchFamily="18" charset="0"/>
                <a:cs typeface="Times New Roman" panose="02020603050405020304" pitchFamily="18" charset="0"/>
              </a:rPr>
              <a:t>orantılıdır.</a:t>
            </a:r>
            <a:endParaRPr lang="tr-TR" sz="1400" dirty="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Piyasada </a:t>
            </a:r>
            <a:r>
              <a:rPr lang="tr-TR" sz="1400" dirty="0">
                <a:latin typeface="Times New Roman" panose="02020603050405020304" pitchFamily="18" charset="0"/>
                <a:cs typeface="Times New Roman" panose="02020603050405020304" pitchFamily="18" charset="0"/>
              </a:rPr>
              <a:t>çok sayıda katılımcı olup, hiçbiri piyasayı etkileyecek paya sahip </a:t>
            </a:r>
            <a:r>
              <a:rPr lang="tr-TR" sz="1400" dirty="0" smtClean="0">
                <a:latin typeface="Times New Roman" panose="02020603050405020304" pitchFamily="18" charset="0"/>
                <a:cs typeface="Times New Roman" panose="02020603050405020304" pitchFamily="18" charset="0"/>
              </a:rPr>
              <a:t>değildir.</a:t>
            </a:r>
          </a:p>
          <a:p>
            <a:pPr marL="78105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Bilgiye düşük maliyetle ulaşılır; piyasada </a:t>
            </a:r>
            <a:r>
              <a:rPr lang="tr-TR" sz="1400" dirty="0">
                <a:latin typeface="Times New Roman" panose="02020603050405020304" pitchFamily="18" charset="0"/>
                <a:cs typeface="Times New Roman" panose="02020603050405020304" pitchFamily="18" charset="0"/>
              </a:rPr>
              <a:t>alım satım giderleri düşük, likidite </a:t>
            </a:r>
            <a:r>
              <a:rPr lang="tr-TR" sz="1400" dirty="0" smtClean="0">
                <a:latin typeface="Times New Roman" panose="02020603050405020304" pitchFamily="18" charset="0"/>
                <a:cs typeface="Times New Roman" panose="02020603050405020304" pitchFamily="18" charset="0"/>
              </a:rPr>
              <a:t>yüksektir.</a:t>
            </a:r>
          </a:p>
          <a:p>
            <a:pPr marL="78105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Ekonomik</a:t>
            </a:r>
            <a:r>
              <a:rPr lang="tr-TR" sz="1400" dirty="0">
                <a:latin typeface="Times New Roman" panose="02020603050405020304" pitchFamily="18" charset="0"/>
                <a:cs typeface="Times New Roman" panose="02020603050405020304" pitchFamily="18" charset="0"/>
              </a:rPr>
              <a:t>, politik ve sosyal değişiklikler piyasada hızla </a:t>
            </a:r>
            <a:r>
              <a:rPr lang="tr-TR" sz="1400" dirty="0" smtClean="0">
                <a:latin typeface="Times New Roman" panose="02020603050405020304" pitchFamily="18" charset="0"/>
                <a:cs typeface="Times New Roman" panose="02020603050405020304" pitchFamily="18" charset="0"/>
              </a:rPr>
              <a:t>yayılır.</a:t>
            </a:r>
          </a:p>
          <a:p>
            <a:pPr marL="78105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Piyasaların </a:t>
            </a:r>
            <a:r>
              <a:rPr lang="tr-TR" sz="1400" dirty="0">
                <a:latin typeface="Times New Roman" panose="02020603050405020304" pitchFamily="18" charset="0"/>
                <a:cs typeface="Times New Roman" panose="02020603050405020304" pitchFamily="18" charset="0"/>
              </a:rPr>
              <a:t>kurumsal yapısı çok gelişmiştir ve düzenlemeler piyasaların istikrarlı çalışmasını sağlar.</a:t>
            </a:r>
          </a:p>
          <a:p>
            <a:pPr marL="781050"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Yatırımcılar özdeş zaman ufkuna sahiptirler.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Modern Portföy Teorisinin Varsayımları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9806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25653</TotalTime>
  <Words>2478</Words>
  <Application>Microsoft Office PowerPoint</Application>
  <PresentationFormat>Ekran Gösterisi (4:3)</PresentationFormat>
  <Paragraphs>594</Paragraphs>
  <Slides>39</Slides>
  <Notes>38</Notes>
  <HiddenSlides>0</HiddenSlides>
  <MMClips>0</MMClips>
  <ScaleCrop>false</ScaleCrop>
  <HeadingPairs>
    <vt:vector size="6" baseType="variant">
      <vt:variant>
        <vt:lpstr>Tema</vt:lpstr>
      </vt:variant>
      <vt:variant>
        <vt:i4>3</vt:i4>
      </vt:variant>
      <vt:variant>
        <vt:lpstr>Katıştırılmış OLE Hizmet Programları</vt:lpstr>
      </vt:variant>
      <vt:variant>
        <vt:i4>1</vt:i4>
      </vt:variant>
      <vt:variant>
        <vt:lpstr>Slayt Başlıkları</vt:lpstr>
      </vt:variant>
      <vt:variant>
        <vt:i4>39</vt:i4>
      </vt:variant>
    </vt:vector>
  </HeadingPairs>
  <TitlesOfParts>
    <vt:vector size="43" baseType="lpstr">
      <vt:lpstr>ekonomi</vt:lpstr>
      <vt:lpstr>1_Rics</vt:lpstr>
      <vt:lpstr>h.t.</vt:lpstr>
      <vt:lpstr>Denklem</vt:lpstr>
      <vt:lpstr>PowerPoint Sunusu</vt:lpstr>
      <vt:lpstr>Portföy Yönetimi</vt:lpstr>
      <vt:lpstr>Portföy Yönetimi</vt:lpstr>
      <vt:lpstr>Portföy Yönetimi</vt:lpstr>
      <vt:lpstr>Portföy Yönetimi</vt:lpstr>
      <vt:lpstr>Geleneksel Portföy Teorisi</vt:lpstr>
      <vt:lpstr>Modern Portföy Teorisi</vt:lpstr>
      <vt:lpstr>Modern Portföy Teorisi</vt:lpstr>
      <vt:lpstr>Modern Portföy Teorisinin Varsayımları</vt:lpstr>
      <vt:lpstr>Portföy Riski</vt:lpstr>
      <vt:lpstr>Portföy Riski</vt:lpstr>
      <vt:lpstr>Portföy Riski</vt:lpstr>
      <vt:lpstr>Portföy Getirisi</vt:lpstr>
      <vt:lpstr>Portföy Getirisi: Örnek</vt:lpstr>
      <vt:lpstr>Portföy Getirisi: Örnek</vt:lpstr>
      <vt:lpstr>Portföy Getirisi: Örnek</vt:lpstr>
      <vt:lpstr>Portföy Getirisi: Örnek</vt:lpstr>
      <vt:lpstr>Portföy Riski</vt:lpstr>
      <vt:lpstr>Portföy Riski</vt:lpstr>
      <vt:lpstr>Portföy Riski: Örnek</vt:lpstr>
      <vt:lpstr>Portföy Getirisi: Örnek</vt:lpstr>
      <vt:lpstr>Portföy Riski: Örnek</vt:lpstr>
      <vt:lpstr>Portföy Riski: Örnek</vt:lpstr>
      <vt:lpstr>Portföy Riski: Örnek</vt:lpstr>
      <vt:lpstr>Portföy Riski</vt:lpstr>
      <vt:lpstr>Korelasyon</vt:lpstr>
      <vt:lpstr>Korelasyon</vt:lpstr>
      <vt:lpstr>Korelasyon</vt:lpstr>
      <vt:lpstr>Korelasyon</vt:lpstr>
      <vt:lpstr>Etkin Portföyler</vt:lpstr>
      <vt:lpstr>Etkin Portföyler</vt:lpstr>
      <vt:lpstr>Portföy Geri ve Riski: Örnek</vt:lpstr>
      <vt:lpstr>Örnek: Portföy Getirisi</vt:lpstr>
      <vt:lpstr>Örnek: A Konutunun Standart Sapması</vt:lpstr>
      <vt:lpstr>Örnek: B Konutunun Standart Sapması</vt:lpstr>
      <vt:lpstr>Örnek: Kovaryans (A, B)</vt:lpstr>
      <vt:lpstr>Örnek: Portföy Riski</vt:lpstr>
      <vt:lpstr>Örnek: Portföy Riski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930</cp:revision>
  <cp:lastPrinted>2016-10-24T07:53:35Z</cp:lastPrinted>
  <dcterms:created xsi:type="dcterms:W3CDTF">2016-09-18T09:35:24Z</dcterms:created>
  <dcterms:modified xsi:type="dcterms:W3CDTF">2020-02-27T07:20:41Z</dcterms:modified>
</cp:coreProperties>
</file>