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1" r:id="rId4"/>
    <p:sldId id="263" r:id="rId5"/>
    <p:sldId id="265" r:id="rId6"/>
    <p:sldId id="272" r:id="rId7"/>
    <p:sldId id="259" r:id="rId8"/>
    <p:sldId id="281" r:id="rId9"/>
    <p:sldId id="273" r:id="rId10"/>
    <p:sldId id="274" r:id="rId11"/>
    <p:sldId id="275" r:id="rId12"/>
    <p:sldId id="276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7A73A-5CA9-4023-8B1B-34D8B399DFF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24FE1-851F-4940-9EF4-E99DE7111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93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37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1A75309-99BE-4E47-88D5-929B27199EB6}" type="slidenum">
              <a:rPr lang="tr-TR" altLang="tr-TR">
                <a:latin typeface="Calibri" panose="020F0502020204030204" pitchFamily="34" charset="0"/>
              </a:rPr>
              <a:pPr eaLnBrk="1" hangingPunct="1"/>
              <a:t>3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128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01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368094D-EDE8-48C8-92AF-CDB70DEF62A3}" type="slidenum">
              <a:rPr lang="tr-TR" altLang="tr-TR">
                <a:latin typeface="Calibri" panose="020F0502020204030204" pitchFamily="34" charset="0"/>
              </a:rPr>
              <a:pPr eaLnBrk="1" hangingPunct="1"/>
              <a:t>14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442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570DEF-8DC8-4429-9055-1D921D047D1B}" type="slidenum">
              <a:rPr lang="tr-TR" altLang="tr-TR">
                <a:latin typeface="Calibri" panose="020F0502020204030204" pitchFamily="34" charset="0"/>
              </a:rPr>
              <a:pPr eaLnBrk="1" hangingPunct="1"/>
              <a:t>15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22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05242D-06FF-4F3F-89E3-26CCFE91F0AD}" type="slidenum">
              <a:rPr lang="tr-TR" altLang="tr-TR">
                <a:latin typeface="Calibri" panose="020F0502020204030204" pitchFamily="34" charset="0"/>
              </a:rPr>
              <a:pPr eaLnBrk="1" hangingPunct="1"/>
              <a:t>4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2C9DFC-65C4-43B6-BC7B-757E9102EEA4}" type="slidenum">
              <a:rPr lang="tr-TR" altLang="tr-TR">
                <a:latin typeface="Calibri" panose="020F0502020204030204" pitchFamily="34" charset="0"/>
              </a:rPr>
              <a:pPr eaLnBrk="1" hangingPunct="1"/>
              <a:t>5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882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30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9E9E375-0E75-47CC-9858-ABE5B2782122}" type="slidenum">
              <a:rPr lang="tr-TR" altLang="tr-TR">
                <a:latin typeface="Calibri" panose="020F0502020204030204" pitchFamily="34" charset="0"/>
              </a:rPr>
              <a:pPr eaLnBrk="1" hangingPunct="1"/>
              <a:t>6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524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84CAAE-1FDE-4848-A110-4B5774D2A487}" type="slidenum">
              <a:rPr lang="tr-TR" altLang="tr-TR">
                <a:latin typeface="Calibri" panose="020F0502020204030204" pitchFamily="34" charset="0"/>
              </a:rPr>
              <a:pPr eaLnBrk="1" hangingPunct="1"/>
              <a:t>9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1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50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05F8F9-13A9-4E17-ACC8-4D37339CD97E}" type="slidenum">
              <a:rPr lang="tr-TR" altLang="tr-TR">
                <a:latin typeface="Calibri" panose="020F0502020204030204" pitchFamily="34" charset="0"/>
              </a:rPr>
              <a:pPr eaLnBrk="1" hangingPunct="1"/>
              <a:t>10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11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60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10F8FB-F7AA-427C-A315-892CCC807EC2}" type="slidenum">
              <a:rPr lang="tr-TR" altLang="tr-TR">
                <a:latin typeface="Calibri" panose="020F0502020204030204" pitchFamily="34" charset="0"/>
              </a:rPr>
              <a:pPr eaLnBrk="1" hangingPunct="1"/>
              <a:t>11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458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71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0024EA-9821-4C29-864B-55B207F97FBF}" type="slidenum">
              <a:rPr lang="tr-TR" altLang="tr-TR">
                <a:latin typeface="Calibri" panose="020F0502020204030204" pitchFamily="34" charset="0"/>
              </a:rPr>
              <a:pPr eaLnBrk="1" hangingPunct="1"/>
              <a:t>12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686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4D0764-0BAC-47D0-8AFA-E49F771A1BB5}" type="slidenum">
              <a:rPr lang="tr-TR" altLang="tr-TR">
                <a:latin typeface="Calibri" panose="020F0502020204030204" pitchFamily="34" charset="0"/>
              </a:rPr>
              <a:pPr eaLnBrk="1" hangingPunct="1"/>
              <a:t>13</a:t>
            </a:fld>
            <a:endParaRPr lang="tr-TR" altLang="tr-T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891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84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57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717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9680906"/>
      </p:ext>
    </p:extLst>
  </p:cSld>
  <p:clrMapOvr>
    <a:masterClrMapping/>
  </p:clrMapOvr>
  <p:transition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US" noProof="0"/>
          </a:p>
        </p:txBody>
      </p:sp>
      <p:sp>
        <p:nvSpPr>
          <p:cNvPr id="4" name="Rectangle 9"/>
          <p:cNvSpPr>
            <a:spLocks noGrp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63C6C96-11C0-4A35-99E6-7FC195FC523D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610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56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5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43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6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25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57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5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26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95342-2B02-49FE-999D-FD5BF2D52751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0E61E-F93A-4915-910E-69CAA9AEEF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68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DUYGUSAL ZEKA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538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79418" y="1708727"/>
            <a:ext cx="8879032" cy="2761673"/>
          </a:xfrm>
        </p:spPr>
        <p:txBody>
          <a:bodyPr>
            <a:normAutofit/>
          </a:bodyPr>
          <a:lstStyle/>
          <a:p>
            <a:pPr marL="365760" indent="-283464">
              <a:buNone/>
              <a:defRPr/>
            </a:pPr>
            <a:r>
              <a:rPr lang="tr-TR" b="1" i="1" dirty="0">
                <a:solidFill>
                  <a:srgbClr val="002060"/>
                </a:solidFill>
              </a:rPr>
              <a:t>3. Motivasyon: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i="1" dirty="0" smtClean="0"/>
          </a:p>
          <a:p>
            <a:pPr marL="365760" indent="-283464" algn="ctr">
              <a:buNone/>
              <a:defRPr/>
            </a:pPr>
            <a:r>
              <a:rPr lang="tr-TR" i="1" dirty="0" smtClean="0"/>
              <a:t>Amaçlarını elde etmek için duygularını harekete geçirebilmek,</a:t>
            </a:r>
            <a:r>
              <a:rPr lang="tr-TR" dirty="0" smtClean="0"/>
              <a:t>kullanmak</a:t>
            </a:r>
            <a:r>
              <a:rPr lang="tr-TR" dirty="0" smtClean="0"/>
              <a:t>, yönlendirebilmek ve içsel olarak güdülenmektir</a:t>
            </a:r>
            <a:r>
              <a:rPr lang="tr-TR" dirty="0" smtClean="0"/>
              <a:t>.</a:t>
            </a:r>
            <a:endParaRPr lang="tr-TR" dirty="0" smtClean="0"/>
          </a:p>
          <a:p>
            <a:pPr marL="365760" indent="-283464"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540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16000" y="1422400"/>
            <a:ext cx="9442450" cy="3038764"/>
          </a:xfrm>
        </p:spPr>
        <p:txBody>
          <a:bodyPr>
            <a:normAutofit/>
          </a:bodyPr>
          <a:lstStyle/>
          <a:p>
            <a:pPr marL="365760" indent="-283464" algn="ctr">
              <a:buNone/>
              <a:defRPr/>
            </a:pPr>
            <a:r>
              <a:rPr lang="tr-TR" sz="4100" b="1" dirty="0">
                <a:solidFill>
                  <a:srgbClr val="C00000"/>
                </a:solidFill>
              </a:rPr>
              <a:t>B.Sosyal Yeterlilikler (Yetkinlikler)</a:t>
            </a:r>
          </a:p>
          <a:p>
            <a:pPr marL="365760" indent="-283464" algn="ctr">
              <a:buNone/>
              <a:defRPr/>
            </a:pPr>
            <a:endParaRPr lang="tr-TR" sz="4100" b="1" dirty="0">
              <a:solidFill>
                <a:srgbClr val="C00000"/>
              </a:solidFill>
            </a:endParaRPr>
          </a:p>
          <a:p>
            <a:pPr marL="365760" indent="-283464">
              <a:buNone/>
              <a:defRPr/>
            </a:pPr>
            <a:r>
              <a:rPr lang="tr-TR" sz="3400" b="1" i="1" dirty="0">
                <a:solidFill>
                  <a:srgbClr val="002060"/>
                </a:solidFill>
              </a:rPr>
              <a:t>1.Empati: </a:t>
            </a:r>
            <a:r>
              <a:rPr lang="tr-TR" i="1" dirty="0" smtClean="0"/>
              <a:t>Kendini karsısındakinin yerine koyabilme becerisidir.</a:t>
            </a:r>
          </a:p>
          <a:p>
            <a:pPr marL="365760" indent="-283464">
              <a:buNone/>
              <a:defRPr/>
            </a:pPr>
            <a:endParaRPr lang="tr-TR" i="1" dirty="0" smtClean="0"/>
          </a:p>
          <a:p>
            <a:pPr marL="365760" indent="-283464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28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49746" y="1754909"/>
            <a:ext cx="10695709" cy="3773633"/>
          </a:xfrm>
        </p:spPr>
        <p:txBody>
          <a:bodyPr>
            <a:normAutofit/>
          </a:bodyPr>
          <a:lstStyle/>
          <a:p>
            <a:pPr marL="365760" indent="-283464">
              <a:buNone/>
              <a:defRPr/>
            </a:pPr>
            <a:r>
              <a:rPr lang="tr-TR" sz="4700" b="1" i="1" dirty="0">
                <a:solidFill>
                  <a:srgbClr val="002060"/>
                </a:solidFill>
              </a:rPr>
              <a:t>2.Sosyal Beceriler: </a:t>
            </a:r>
          </a:p>
          <a:p>
            <a:pPr marL="365760" indent="-283464">
              <a:buNone/>
              <a:defRPr/>
            </a:pPr>
            <a:r>
              <a:rPr lang="tr-TR" i="1" dirty="0" err="1" smtClean="0"/>
              <a:t>Konusmayı</a:t>
            </a:r>
            <a:r>
              <a:rPr lang="tr-TR" i="1" dirty="0" smtClean="0"/>
              <a:t> sürdürebilme, karsısındakinin duygularına </a:t>
            </a:r>
            <a:r>
              <a:rPr lang="es-ES" dirty="0" smtClean="0"/>
              <a:t>tepki verebilme, kısaca “sosyal” olma becerisidir</a:t>
            </a:r>
            <a:r>
              <a:rPr lang="es-ES" dirty="0" smtClean="0"/>
              <a:t>.</a:t>
            </a:r>
            <a:endParaRPr lang="tr-TR" sz="3800" dirty="0"/>
          </a:p>
        </p:txBody>
      </p:sp>
    </p:spTree>
    <p:extLst>
      <p:ext uri="{BB962C8B-B14F-4D97-AF65-F5344CB8AC3E}">
        <p14:creationId xmlns:p14="http://schemas.microsoft.com/office/powerpoint/2010/main" val="19149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0909" y="274638"/>
            <a:ext cx="10227541" cy="8509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3600" b="1" dirty="0">
                <a:solidFill>
                  <a:schemeClr val="tx2">
                    <a:satMod val="130000"/>
                  </a:schemeClr>
                </a:solidFill>
              </a:rPr>
              <a:t>İş Yaşamında, Eğitimde ve Sosyal İlişkilerde EQ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>
          <a:xfrm>
            <a:off x="1302327" y="2493818"/>
            <a:ext cx="9516341" cy="1440873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İş hayatında üstün performans göstermeyi sağlayan yetkinlikler, bilişsel yeteneklerin ötesinde duygusal yetkinliklerdir.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5476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88291" y="260350"/>
            <a:ext cx="9470159" cy="6311900"/>
          </a:xfrm>
        </p:spPr>
        <p:txBody>
          <a:bodyPr>
            <a:normAutofit fontScale="92500" lnSpcReduction="20000"/>
          </a:bodyPr>
          <a:lstStyle/>
          <a:p>
            <a:pPr marL="365760" indent="-283464" algn="ctr">
              <a:buNone/>
              <a:defRPr/>
            </a:pPr>
            <a:r>
              <a:rPr lang="tr-TR" sz="33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Duygusal zekası yüksek kişilerin özellikleri;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None/>
              <a:defRPr/>
            </a:pPr>
            <a:r>
              <a:rPr lang="tr-TR" dirty="0" smtClean="0"/>
              <a:t>• Kendi beden dilini kontrol edebilmek, </a:t>
            </a:r>
            <a:r>
              <a:rPr lang="tr-TR" dirty="0" err="1" smtClean="0"/>
              <a:t>baskaların</a:t>
            </a:r>
            <a:r>
              <a:rPr lang="tr-TR" dirty="0" smtClean="0"/>
              <a:t> beden diline duyarlı olmak,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Empati göstermek,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Uzlasmaya dayalı </a:t>
            </a:r>
            <a:r>
              <a:rPr lang="tr-TR" dirty="0" err="1" smtClean="0"/>
              <a:t>sinerjik</a:t>
            </a:r>
            <a:r>
              <a:rPr lang="tr-TR" dirty="0" smtClean="0"/>
              <a:t> ilişki kurmak,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İnsanlarla olumlu ilişkiler içinde olmak,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Başkalarını hesaba katmak,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Yüksek duygusal enerji,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İyimserlik,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Çalışmaya adanmış olmak,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Değişime istek duymak,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Olumsuz duygularla basa çıkmak,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Stresle başa çıkmak,</a:t>
            </a:r>
          </a:p>
          <a:p>
            <a:pPr marL="365760" indent="-283464">
              <a:buNone/>
              <a:defRPr/>
            </a:pPr>
            <a:r>
              <a:rPr lang="tr-TR" dirty="0" smtClean="0"/>
              <a:t>• Kararlılık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4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20437" y="571501"/>
            <a:ext cx="10751128" cy="5953125"/>
          </a:xfrm>
        </p:spPr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tr-TR" dirty="0" smtClean="0"/>
              <a:t>Duygusal zeka ile ilgili kuramların popülaritesine katkıda bulunan bir başka faktör, </a:t>
            </a:r>
            <a:r>
              <a:rPr lang="tr-TR" dirty="0" err="1" smtClean="0"/>
              <a:t>IQ’nun</a:t>
            </a:r>
            <a:r>
              <a:rPr lang="tr-TR" dirty="0" smtClean="0"/>
              <a:t> tersine duygusal zekanın geliştirilebileceği varsayımıdır.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/>
              <a:t>duygusal zeka çalışma hayatının kalitesi ile bağlantılıdır.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/>
              <a:t>Duygusal zeka, iyi ilişkiler kurma ve sürdürme, liderlik kapasitesi ve sezgilerle daha fazla temas halinde olma, empati ve yenilikler edinmede, güvensizliği iyileştirmede yardımcıdır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Font typeface="Wingdings 2"/>
              <a:buChar char=""/>
              <a:defRPr/>
            </a:pPr>
            <a:r>
              <a:rPr lang="tr-TR" dirty="0" smtClean="0"/>
              <a:t>Duygusal zeka, salt mantığa, verilere ve somut düşünce süreçlerine dayanan yönetim ve eğitim alanını da ciddi olarak sarsacak gibi görünmektedir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06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hape 276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Duygusal Zeka</a:t>
            </a:r>
            <a:r>
              <a:rPr lang="en-US" smtClean="0"/>
              <a:t> </a:t>
            </a:r>
          </a:p>
        </p:txBody>
      </p:sp>
      <p:sp>
        <p:nvSpPr>
          <p:cNvPr id="135171" name="Shape 2765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/>
            <a:r>
              <a:rPr lang="tr-TR" altLang="tr-TR" dirty="0" smtClean="0"/>
              <a:t>İnsanların duygularını yönetme biçimleriyle ilgilidir ve işyerindeki davranışları açıklayan kapsamlı bir beceriler topluluğunu bünyesinde birleştirir </a:t>
            </a:r>
            <a:endParaRPr lang="en-US" altLang="tr-TR" dirty="0" smtClean="0"/>
          </a:p>
          <a:p>
            <a:pPr marL="234950" indent="-234950"/>
            <a:r>
              <a:rPr lang="tr-TR" altLang="tr-TR" dirty="0" smtClean="0"/>
              <a:t>Çoklu zekanın bileşenlerinden biridir.</a:t>
            </a:r>
            <a:endParaRPr lang="en-US" alt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2881745" y="4805357"/>
            <a:ext cx="60960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82296" algn="ctr">
              <a:defRPr/>
            </a:pPr>
            <a:r>
              <a:rPr lang="tr-TR" sz="2400" dirty="0"/>
              <a:t>En basit tanımıyla duygusal zeka (EQ), </a:t>
            </a:r>
            <a:r>
              <a:rPr lang="tr-TR" sz="3200" b="1" dirty="0"/>
              <a:t>duyguların akılcı kullanımıdır </a:t>
            </a:r>
            <a:r>
              <a:rPr lang="tr-TR" sz="2400" dirty="0"/>
              <a:t>(</a:t>
            </a:r>
            <a:r>
              <a:rPr lang="tr-TR" sz="2400" dirty="0" err="1"/>
              <a:t>Goleman</a:t>
            </a:r>
            <a:r>
              <a:rPr lang="tr-TR" sz="2400" dirty="0"/>
              <a:t>, 2000).</a:t>
            </a:r>
          </a:p>
        </p:txBody>
      </p:sp>
    </p:spTree>
    <p:extLst>
      <p:ext uri="{BB962C8B-B14F-4D97-AF65-F5344CB8AC3E}">
        <p14:creationId xmlns:p14="http://schemas.microsoft.com/office/powerpoint/2010/main" val="76917342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337" y="286327"/>
            <a:ext cx="7499350" cy="1357746"/>
          </a:xfrm>
        </p:spPr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tr-TR" dirty="0" smtClean="0"/>
              <a:t>Yapılan </a:t>
            </a:r>
            <a:r>
              <a:rPr lang="tr-TR" dirty="0" smtClean="0"/>
              <a:t>çalışmalar sonucunda, insan zekasının yalnızca IQ dediğimiz bilişsel zekadan ibaret olmadığı kabul edilmiştir.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247159" y="1644073"/>
            <a:ext cx="7747000" cy="4784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dirty="0" err="1" smtClean="0"/>
              <a:t>Goleman</a:t>
            </a:r>
            <a:r>
              <a:rPr lang="tr-TR" altLang="tr-TR" dirty="0" err="1" smtClean="0"/>
              <a:t>’a</a:t>
            </a:r>
            <a:r>
              <a:rPr lang="tr-TR" altLang="tr-TR" dirty="0" smtClean="0"/>
              <a:t> (2000) göre duygusal zeka; </a:t>
            </a:r>
          </a:p>
          <a:p>
            <a:pPr lvl="1"/>
            <a:endParaRPr lang="tr-TR" altLang="tr-TR" dirty="0" smtClean="0"/>
          </a:p>
          <a:p>
            <a:pPr lvl="1"/>
            <a:r>
              <a:rPr lang="tr-TR" altLang="tr-TR" dirty="0" smtClean="0"/>
              <a:t>kendini harekete geçirebilme,</a:t>
            </a:r>
          </a:p>
          <a:p>
            <a:pPr lvl="1"/>
            <a:r>
              <a:rPr lang="tr-TR" altLang="tr-TR" dirty="0" smtClean="0"/>
              <a:t>aksiliklere rağmen yoluna devam edebilme,</a:t>
            </a:r>
          </a:p>
          <a:p>
            <a:pPr lvl="1"/>
            <a:r>
              <a:rPr lang="tr-TR" altLang="tr-TR" dirty="0" smtClean="0"/>
              <a:t> dürtüleri kontrol ederek tatmini erteleyebilme, </a:t>
            </a:r>
          </a:p>
          <a:p>
            <a:pPr lvl="1"/>
            <a:r>
              <a:rPr lang="tr-TR" altLang="tr-TR" dirty="0" smtClean="0"/>
              <a:t>ruh halini düzenleyebilme, </a:t>
            </a:r>
          </a:p>
          <a:p>
            <a:pPr lvl="1"/>
            <a:r>
              <a:rPr lang="tr-TR" altLang="tr-TR" dirty="0" smtClean="0"/>
              <a:t>sıkıntıların düşünmeyi engellemesine izin vermeme, </a:t>
            </a:r>
          </a:p>
          <a:p>
            <a:pPr lvl="1"/>
            <a:r>
              <a:rPr lang="tr-TR" altLang="tr-TR" dirty="0" smtClean="0"/>
              <a:t>kendini başkasının yerine koyabilme ve </a:t>
            </a:r>
          </a:p>
          <a:p>
            <a:pPr lvl="1"/>
            <a:r>
              <a:rPr lang="tr-TR" altLang="tr-TR" dirty="0" smtClean="0"/>
              <a:t>umut besleme </a:t>
            </a:r>
          </a:p>
          <a:p>
            <a:pPr lvl="1"/>
            <a:endParaRPr lang="tr-TR" altLang="tr-TR" dirty="0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tr-TR" altLang="tr-TR" dirty="0" smtClean="0"/>
              <a:t>olarak kabul edilmektedir.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8696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960582" y="476250"/>
            <a:ext cx="9497868" cy="391102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mtClean="0"/>
              <a:t>Mayer</a:t>
            </a:r>
            <a:r>
              <a:rPr lang="tr-TR" altLang="tr-TR" dirty="0" smtClean="0"/>
              <a:t> (1999), duygusal zekayı söyle tanımlamıştır: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Kendi duygularımızın ve diğerlerinin duygularının farkına varmaya ve onları anlamamıza yardımcı olan bir grup zihinsel yetenektir.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Sonuçta duygusal zeka kendi duygularımızı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dirty="0" smtClean="0"/>
              <a:t>düzenleme konusunda yol gösterir</a:t>
            </a:r>
          </a:p>
        </p:txBody>
      </p:sp>
    </p:spTree>
    <p:extLst>
      <p:ext uri="{BB962C8B-B14F-4D97-AF65-F5344CB8AC3E}">
        <p14:creationId xmlns:p14="http://schemas.microsoft.com/office/powerpoint/2010/main" val="194382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81313" y="214314"/>
            <a:ext cx="7497762" cy="3571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tx2">
                    <a:satMod val="130000"/>
                  </a:schemeClr>
                </a:solidFill>
              </a:rPr>
              <a:t>Duygusal Zekanın Göstergeleri</a:t>
            </a:r>
            <a:endParaRPr lang="tr-T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11564" y="1025236"/>
            <a:ext cx="9146886" cy="47290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Kendi </a:t>
            </a:r>
            <a:r>
              <a:rPr lang="tr-TR" dirty="0" smtClean="0"/>
              <a:t>beden dilini kontrol edebilmek,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başkalarının beden diline karsı duyarlı olmak,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empati göstermek,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uzlasmaya dayalı </a:t>
            </a:r>
            <a:r>
              <a:rPr lang="tr-TR" dirty="0" err="1" smtClean="0"/>
              <a:t>sinerjik</a:t>
            </a:r>
            <a:r>
              <a:rPr lang="tr-TR" dirty="0" smtClean="0"/>
              <a:t> </a:t>
            </a:r>
            <a:r>
              <a:rPr lang="tr-TR" dirty="0" err="1" smtClean="0"/>
              <a:t>iliski</a:t>
            </a:r>
            <a:r>
              <a:rPr lang="tr-TR" dirty="0" smtClean="0"/>
              <a:t> kurmak,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insanlarla olumlu ilişkiler içinde olmak,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başkalarını hesaba katmak,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yüksek duygusal enerji,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çalışmaya kendini adamış olmak,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değişime istek duymak, kendini yönlendirebilmek, olumsuz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duygularla bas edebilmek,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stresle basa çıkmak </a:t>
            </a:r>
          </a:p>
          <a:p>
            <a:pPr marL="365760" indent="-283464">
              <a:buFont typeface="Wingdings" pitchFamily="2" charset="2"/>
              <a:buChar char="Ø"/>
              <a:defRPr/>
            </a:pPr>
            <a:r>
              <a:rPr lang="tr-TR" dirty="0" smtClean="0"/>
              <a:t>kararlılıktır.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955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53936" y="1068965"/>
            <a:ext cx="7499350" cy="2968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b="1" i="1" dirty="0" err="1">
                <a:solidFill>
                  <a:schemeClr val="tx2">
                    <a:satMod val="130000"/>
                  </a:schemeClr>
                </a:solidFill>
              </a:rPr>
              <a:t>Goleman’ın</a:t>
            </a:r>
            <a:r>
              <a:rPr lang="tr-TR" b="1" i="1" dirty="0">
                <a:solidFill>
                  <a:schemeClr val="tx2">
                    <a:satMod val="130000"/>
                  </a:schemeClr>
                </a:solidFill>
              </a:rPr>
              <a:t> Modeli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88291" y="2484582"/>
            <a:ext cx="9390785" cy="4184507"/>
          </a:xfrm>
        </p:spPr>
        <p:txBody>
          <a:bodyPr>
            <a:normAutofit lnSpcReduction="10000"/>
          </a:bodyPr>
          <a:lstStyle/>
          <a:p>
            <a:pPr marL="365760" indent="-283464" algn="ctr">
              <a:buNone/>
              <a:defRPr/>
            </a:pPr>
            <a:r>
              <a:rPr lang="tr-TR" sz="5500" b="1" dirty="0"/>
              <a:t>Bu modelde duygusal zeka iki yetkinliğin bileşkesidir; </a:t>
            </a:r>
          </a:p>
          <a:p>
            <a:pPr marL="365760" indent="-283464">
              <a:buNone/>
              <a:defRPr/>
            </a:pPr>
            <a:endParaRPr lang="tr-TR" sz="5500" dirty="0"/>
          </a:p>
          <a:p>
            <a:pPr marL="365760" indent="-283464" algn="ctr">
              <a:buNone/>
              <a:defRPr/>
            </a:pPr>
            <a:r>
              <a:rPr lang="tr-TR" sz="5500" dirty="0"/>
              <a:t>A. kişisel yetkinlik</a:t>
            </a:r>
          </a:p>
          <a:p>
            <a:pPr marL="365760" indent="-283464" algn="ctr">
              <a:buNone/>
              <a:defRPr/>
            </a:pPr>
            <a:r>
              <a:rPr lang="tr-TR" sz="5500" dirty="0"/>
              <a:t>B. sosyal yetkinlik  </a:t>
            </a:r>
          </a:p>
          <a:p>
            <a:pPr marL="365760" indent="-283464">
              <a:buNone/>
              <a:defRPr/>
            </a:pPr>
            <a:endParaRPr lang="tr-TR" sz="5500" dirty="0"/>
          </a:p>
        </p:txBody>
      </p:sp>
    </p:spTree>
    <p:extLst>
      <p:ext uri="{BB962C8B-B14F-4D97-AF65-F5344CB8AC3E}">
        <p14:creationId xmlns:p14="http://schemas.microsoft.com/office/powerpoint/2010/main" val="246199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hape 28673"/>
          <p:cNvSpPr>
            <a:spLocks noGrp="1" noChangeArrowheads="1"/>
          </p:cNvSpPr>
          <p:nvPr>
            <p:ph type="title"/>
          </p:nvPr>
        </p:nvSpPr>
        <p:spPr>
          <a:xfrm>
            <a:off x="1814514" y="209550"/>
            <a:ext cx="8624887" cy="857250"/>
          </a:xfrm>
        </p:spPr>
        <p:txBody>
          <a:bodyPr/>
          <a:lstStyle/>
          <a:p>
            <a:pPr>
              <a:defRPr/>
            </a:pPr>
            <a:r>
              <a:rPr lang="tr-TR" sz="4000"/>
              <a:t>Duygusal Zekanın Beş Bileşeni</a:t>
            </a:r>
            <a:r>
              <a:rPr lang="en-US" sz="4000"/>
              <a:t> </a:t>
            </a:r>
            <a:endParaRPr lang="en-US" smtClean="0"/>
          </a:p>
        </p:txBody>
      </p:sp>
      <p:graphicFrame>
        <p:nvGraphicFramePr>
          <p:cNvPr id="29740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925329"/>
              </p:ext>
            </p:extLst>
          </p:nvPr>
        </p:nvGraphicFramePr>
        <p:xfrm>
          <a:off x="665018" y="1219201"/>
          <a:ext cx="9698182" cy="5359401"/>
        </p:xfrm>
        <a:graphic>
          <a:graphicData uri="http://schemas.openxmlformats.org/drawingml/2006/table">
            <a:tbl>
              <a:tblPr/>
              <a:tblGrid>
                <a:gridCol w="2597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0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5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1. </a:t>
                      </a: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Benlik-Farkındalığı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Yaşadığınız duyguları idrak etmek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İşinizi yaparken </a:t>
                      </a:r>
                      <a:r>
                        <a:rPr kumimoji="0" lang="tr-TR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iyi duygularınız</a:t>
                      </a: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size yardımcı olabilir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2. </a:t>
                      </a: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Duygu- Yönetimi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İşinizi yaparken duygularınızın işe karışmasını engellemek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3. </a:t>
                      </a: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Kendi Kendini Güdüleme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Engeller, hatalar ve aksiliklere rağmen iyimser olabilme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4. Empa</a:t>
                      </a: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Kendini başka bir kişinin içinde bulunduğu koşulda düşünerek bu kişinin duygularını anlayabilme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5. </a:t>
                      </a: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Sosyal Beceriler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Başkalarıyla ilişki kurmak, başkalarının duygularına tepki verebilme ve başkalarını etkileyebilme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6215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808080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EE2917-2F00-40E1-AD7F-AE3ED2F56D04}" type="slidenum">
              <a:rPr lang="en-US" altLang="tr-TR" sz="18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175439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</a:rPr>
              <a:t>A.Kişisel Yeterlilikler (Yetkinlikler)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38201" y="1690688"/>
            <a:ext cx="1097510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buNone/>
              <a:defRPr/>
            </a:pPr>
            <a:endParaRPr lang="tr-TR" sz="2800" b="1" dirty="0">
              <a:solidFill>
                <a:srgbClr val="C00000"/>
              </a:solidFill>
            </a:endParaRPr>
          </a:p>
          <a:p>
            <a:pPr marL="365760" indent="-283464">
              <a:buNone/>
              <a:defRPr/>
            </a:pPr>
            <a:r>
              <a:rPr lang="tr-TR" sz="3600" b="1" i="1" dirty="0">
                <a:solidFill>
                  <a:srgbClr val="002060"/>
                </a:solidFill>
              </a:rPr>
              <a:t>I. </a:t>
            </a:r>
            <a:r>
              <a:rPr lang="tr-TR" sz="3600" b="1" i="1" dirty="0" err="1">
                <a:solidFill>
                  <a:srgbClr val="002060"/>
                </a:solidFill>
              </a:rPr>
              <a:t>Özbilinç</a:t>
            </a:r>
            <a:r>
              <a:rPr lang="tr-TR" sz="3600" b="1" i="1" dirty="0">
                <a:solidFill>
                  <a:srgbClr val="002060"/>
                </a:solidFill>
              </a:rPr>
              <a:t>- </a:t>
            </a:r>
            <a:r>
              <a:rPr lang="tr-TR" sz="3600" b="1" i="1" dirty="0" err="1">
                <a:solidFill>
                  <a:srgbClr val="002060"/>
                </a:solidFill>
              </a:rPr>
              <a:t>Özfarkındalık</a:t>
            </a:r>
            <a:r>
              <a:rPr lang="tr-TR" sz="3600" b="1" i="1" dirty="0">
                <a:solidFill>
                  <a:srgbClr val="002060"/>
                </a:solidFill>
              </a:rPr>
              <a:t> : </a:t>
            </a:r>
          </a:p>
          <a:p>
            <a:pPr marL="365760" indent="-283464">
              <a:buNone/>
              <a:defRPr/>
            </a:pPr>
            <a:endParaRPr lang="tr-TR" i="1" dirty="0"/>
          </a:p>
          <a:p>
            <a:pPr marL="365760" indent="-283464">
              <a:buNone/>
              <a:defRPr/>
            </a:pPr>
            <a:r>
              <a:rPr lang="tr-TR" i="1" dirty="0"/>
              <a:t>	</a:t>
            </a:r>
            <a:r>
              <a:rPr lang="tr-TR" sz="2400" i="1" dirty="0"/>
              <a:t>kendi iç dünyasını ve bu </a:t>
            </a:r>
            <a:r>
              <a:rPr lang="tr-TR" sz="2400" dirty="0"/>
              <a:t>duyguların etkilerini tanımak, </a:t>
            </a:r>
          </a:p>
          <a:p>
            <a:pPr marL="365760" indent="-283464">
              <a:buNone/>
              <a:defRPr/>
            </a:pPr>
            <a:r>
              <a:rPr lang="tr-TR" sz="2400" dirty="0"/>
              <a:t>	tercihlerini yapabilmek, </a:t>
            </a:r>
          </a:p>
          <a:p>
            <a:pPr marL="365760" indent="-283464">
              <a:buNone/>
              <a:defRPr/>
            </a:pPr>
            <a:r>
              <a:rPr lang="tr-TR" sz="2400" dirty="0"/>
              <a:t>	sahip olduğu kaynakların ve gücün farkında olmak, </a:t>
            </a:r>
          </a:p>
          <a:p>
            <a:pPr marL="365760" indent="-283464">
              <a:buNone/>
              <a:defRPr/>
            </a:pPr>
            <a:r>
              <a:rPr lang="tr-TR" sz="2400" dirty="0"/>
              <a:t>	olayları doğru değerlendirebilmektir</a:t>
            </a:r>
            <a:r>
              <a:rPr lang="tr-TR" sz="2400" b="1" dirty="0"/>
              <a:t>.</a:t>
            </a:r>
          </a:p>
          <a:p>
            <a:pPr marL="365760" indent="-283464">
              <a:buNone/>
              <a:defRPr/>
            </a:pPr>
            <a:endParaRPr lang="tr-TR" sz="2400" b="1" dirty="0"/>
          </a:p>
          <a:p>
            <a:pPr marL="365760" indent="-283464">
              <a:buNone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59796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52945" y="2355272"/>
            <a:ext cx="9405505" cy="2586183"/>
          </a:xfrm>
        </p:spPr>
        <p:txBody>
          <a:bodyPr>
            <a:normAutofit/>
          </a:bodyPr>
          <a:lstStyle/>
          <a:p>
            <a:pPr marL="365760" indent="-283464">
              <a:buNone/>
              <a:defRPr/>
            </a:pPr>
            <a:r>
              <a:rPr lang="tr-TR" sz="3400" b="1" i="1" dirty="0">
                <a:solidFill>
                  <a:srgbClr val="002060"/>
                </a:solidFill>
              </a:rPr>
              <a:t>2.Kendini Yönetmek (Duygu Yönetimi): 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b="1" i="1" dirty="0" smtClean="0"/>
          </a:p>
          <a:p>
            <a:pPr marL="365760" indent="-283464" algn="ctr">
              <a:buNone/>
              <a:defRPr/>
            </a:pPr>
            <a:r>
              <a:rPr lang="tr-TR" sz="3400" i="1" dirty="0"/>
              <a:t>duygularını ve isteklerini kontrol etmek </a:t>
            </a:r>
            <a:r>
              <a:rPr lang="tr-TR" sz="3400" dirty="0"/>
              <a:t>ve yönlendirmektir.</a:t>
            </a:r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960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544</Words>
  <Application>Microsoft Office PowerPoint</Application>
  <PresentationFormat>Geniş ekran</PresentationFormat>
  <Paragraphs>108</Paragraphs>
  <Slides>15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Wingdings</vt:lpstr>
      <vt:lpstr>Wingdings 2</vt:lpstr>
      <vt:lpstr>Office Teması</vt:lpstr>
      <vt:lpstr>DUYGUSAL ZEKA</vt:lpstr>
      <vt:lpstr>Duygusal Zeka </vt:lpstr>
      <vt:lpstr>PowerPoint Sunusu</vt:lpstr>
      <vt:lpstr>PowerPoint Sunusu</vt:lpstr>
      <vt:lpstr>Duygusal Zekanın Göstergeleri</vt:lpstr>
      <vt:lpstr>Goleman’ın Modeli</vt:lpstr>
      <vt:lpstr>Duygusal Zekanın Beş Bileşeni </vt:lpstr>
      <vt:lpstr>A.Kişisel Yeterlilikler (Yetkinlikler) </vt:lpstr>
      <vt:lpstr>PowerPoint Sunusu</vt:lpstr>
      <vt:lpstr>PowerPoint Sunusu</vt:lpstr>
      <vt:lpstr>PowerPoint Sunusu</vt:lpstr>
      <vt:lpstr>PowerPoint Sunusu</vt:lpstr>
      <vt:lpstr>İş Yaşamında, Eğitimde ve Sosyal İlişkilerde EQ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DUYGUSAL ZEKA</dc:title>
  <dc:creator>User</dc:creator>
  <cp:lastModifiedBy>User</cp:lastModifiedBy>
  <cp:revision>2</cp:revision>
  <dcterms:created xsi:type="dcterms:W3CDTF">2017-11-16T07:58:21Z</dcterms:created>
  <dcterms:modified xsi:type="dcterms:W3CDTF">2017-11-16T08:06:50Z</dcterms:modified>
</cp:coreProperties>
</file>