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57" r:id="rId3"/>
    <p:sldId id="259" r:id="rId4"/>
    <p:sldId id="260" r:id="rId5"/>
    <p:sldId id="261" r:id="rId6"/>
    <p:sldId id="262" r:id="rId7"/>
    <p:sldId id="263" r:id="rId8"/>
    <p:sldId id="264" r:id="rId9"/>
    <p:sldId id="265" r:id="rId10"/>
    <p:sldId id="266" r:id="rId11"/>
    <p:sldId id="267" r:id="rId12"/>
    <p:sldId id="25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65BECD-48E2-456A-9F37-41DEF135DBB1}" type="datetimeFigureOut">
              <a:rPr lang="tr-TR" smtClean="0"/>
              <a:t>25.01.2020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9C83D9-E375-41FF-ADD3-DB0EA2015C5D}" type="slidenum">
              <a:rPr lang="tr-TR" smtClean="0"/>
              <a:t>‹#›</a:t>
            </a:fld>
            <a:endParaRPr lang="tr-TR"/>
          </a:p>
        </p:txBody>
      </p:sp>
    </p:spTree>
    <p:extLst>
      <p:ext uri="{BB962C8B-B14F-4D97-AF65-F5344CB8AC3E}">
        <p14:creationId xmlns:p14="http://schemas.microsoft.com/office/powerpoint/2010/main" val="3505056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C2DDAAAF-54AC-47A3-B3DC-FB6AC3E665CB}" type="datetime1">
              <a:rPr lang="tr-TR" smtClean="0"/>
              <a:pPr/>
              <a:t>25.01.2020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6012B29D-1A32-424A-8AD1-F1F742C5DCE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580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8D5B20C-2D38-4C4A-859D-84AF5445BBDA}" type="datetime1">
              <a:rPr lang="tr-TR" smtClean="0"/>
              <a:t>25.01.2020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236095176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CD8D8FD-455D-402B-9E26-9FEE5152952C}" type="datetime1">
              <a:rPr lang="tr-TR" smtClean="0"/>
              <a:t>25.01.2020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1679009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C0F55360-FC26-417F-8DA6-3971D1C90AB6}" type="datetime1">
              <a:rPr lang="tr-TR" smtClean="0"/>
              <a:t>25.01.2020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6012B29D-1A32-424A-8AD1-F1F742C5DCE3}" type="slidenum">
              <a:rPr lang="tr-TR" smtClean="0"/>
              <a:t>‹#›</a:t>
            </a:fld>
            <a:endParaRPr lang="tr-TR"/>
          </a:p>
        </p:txBody>
      </p:sp>
    </p:spTree>
    <p:extLst>
      <p:ext uri="{BB962C8B-B14F-4D97-AF65-F5344CB8AC3E}">
        <p14:creationId xmlns:p14="http://schemas.microsoft.com/office/powerpoint/2010/main" val="37250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2FD85FC1-C7FE-42C0-B844-38A15C5BD648}" type="datetime1">
              <a:rPr lang="tr-TR" smtClean="0"/>
              <a:t>25.01.2020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6012B29D-1A32-424A-8AD1-F1F742C5DCE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8115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8BD6C99-B5C2-4398-B1E5-01801C254109}" type="datetime1">
              <a:rPr lang="tr-TR" smtClean="0"/>
              <a:t>25.01.2020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3937833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699F635-841A-4D40-BB2F-84BB7E86DA7E}" type="datetime1">
              <a:rPr lang="tr-TR" smtClean="0"/>
              <a:t>25.01.2020</a:t>
            </a:fld>
            <a:endParaRPr lang="tr-TR"/>
          </a:p>
        </p:txBody>
      </p:sp>
      <p:sp>
        <p:nvSpPr>
          <p:cNvPr id="8" name="Footer Placeholder 7"/>
          <p:cNvSpPr>
            <a:spLocks noGrp="1"/>
          </p:cNvSpPr>
          <p:nvPr>
            <p:ph type="ftr" sz="quarter" idx="11"/>
          </p:nvPr>
        </p:nvSpPr>
        <p:spPr/>
        <p:txBody>
          <a:bodyPr/>
          <a:lstStyle/>
          <a:p>
            <a:r>
              <a:rPr lang="tr-TR" smtClean="0"/>
              <a:t>A.Ü. NMYO</a:t>
            </a:r>
            <a:endParaRPr lang="tr-TR"/>
          </a:p>
        </p:txBody>
      </p:sp>
      <p:sp>
        <p:nvSpPr>
          <p:cNvPr id="9" name="Slide Number Placeholder 8"/>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293188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0663CD89-820E-4231-AEBE-A222FDEE05AD}" type="datetime1">
              <a:rPr lang="tr-TR" smtClean="0"/>
              <a:pPr/>
              <a:t>25.01.2020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6012B29D-1A32-424A-8AD1-F1F742C5DCE3}" type="slidenum">
              <a:rPr lang="tr-TR" smtClean="0"/>
              <a:pPr/>
              <a:t>‹#›</a:t>
            </a:fld>
            <a:endParaRPr lang="tr-TR"/>
          </a:p>
        </p:txBody>
      </p:sp>
      <p:sp>
        <p:nvSpPr>
          <p:cNvPr id="6" name="Dikdörtgen 5"/>
          <p:cNvSpPr/>
          <p:nvPr userDrawn="1"/>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087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CB83625-6AF7-49C6-8622-87F00A480829}" type="datetime1">
              <a:rPr lang="tr-TR" smtClean="0"/>
              <a:t>25.01.2020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97596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07CB075-338C-4FC7-A8C0-1594BCAC64D9}" type="datetime1">
              <a:rPr lang="tr-TR" smtClean="0"/>
              <a:t>25.01.2020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6012B29D-1A32-424A-8AD1-F1F742C5DCE3}" type="slidenum">
              <a:rPr lang="tr-TR" smtClean="0"/>
              <a:t>‹#›</a:t>
            </a:fld>
            <a:endParaRPr lang="tr-TR"/>
          </a:p>
        </p:txBody>
      </p:sp>
    </p:spTree>
    <p:extLst>
      <p:ext uri="{BB962C8B-B14F-4D97-AF65-F5344CB8AC3E}">
        <p14:creationId xmlns:p14="http://schemas.microsoft.com/office/powerpoint/2010/main" val="12533076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2B1B7C1-6DA7-4A4E-96E5-A48C5C9187F9}" type="datetime1">
              <a:rPr lang="tr-TR" smtClean="0"/>
              <a:t>25.01.2020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6012B29D-1A32-424A-8AD1-F1F742C5DCE3}" type="slidenum">
              <a:rPr lang="tr-TR" smtClean="0"/>
              <a:t>‹#›</a:t>
            </a:fld>
            <a:endParaRPr lang="tr-TR"/>
          </a:p>
        </p:txBody>
      </p:sp>
    </p:spTree>
    <p:extLst>
      <p:ext uri="{BB962C8B-B14F-4D97-AF65-F5344CB8AC3E}">
        <p14:creationId xmlns:p14="http://schemas.microsoft.com/office/powerpoint/2010/main" val="40601759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9E43687-DFBD-4537-AE47-EB917EF10AB6}" type="datetime1">
              <a:rPr lang="tr-TR" smtClean="0"/>
              <a:t>25.01.2020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6012B29D-1A32-424A-8AD1-F1F742C5DCE3}"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531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www.webnof.com/web-site-planlamasi/" TargetMode="External"/><Relationship Id="rId2" Type="http://schemas.openxmlformats.org/officeDocument/2006/relationships/hyperlink" Target="https://www.dunya.com/kose-yazisi/web-sitesi-planlama-icin-ipuclari/350472"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WEB SİTESİ PLANLAMAK</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886519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10</a:t>
            </a:fld>
            <a:endParaRPr lang="tr-TR"/>
          </a:p>
        </p:txBody>
      </p:sp>
      <p:sp>
        <p:nvSpPr>
          <p:cNvPr id="6" name="Dikdörtgen 5"/>
          <p:cNvSpPr/>
          <p:nvPr/>
        </p:nvSpPr>
        <p:spPr>
          <a:xfrm>
            <a:off x="1097280" y="1290829"/>
            <a:ext cx="10058400" cy="3539430"/>
          </a:xfrm>
          <a:prstGeom prst="rect">
            <a:avLst/>
          </a:prstGeom>
        </p:spPr>
        <p:txBody>
          <a:bodyPr wrap="square">
            <a:spAutoFit/>
          </a:bodyPr>
          <a:lstStyle/>
          <a:p>
            <a:r>
              <a:rPr lang="tr-TR" sz="2800" dirty="0">
                <a:solidFill>
                  <a:srgbClr val="002060"/>
                </a:solidFill>
              </a:rPr>
              <a:t>Web sitenizin yapısına bakın ve içeriklerinizin taslağını çıkarın. Sitenizde mutlaka olması gereken içerikler nedir? Peki ya olması iyi olacak olanlar? İletişim bilgileriniz, adresiniz, ürün veya hizmet bilgileri ve fiyat en önemli bilgiler arasında olabilir. En önemlileri ana sayfanızda bulundurmaya dikkat edin. Örneğin pek çok e-ticaret sitesi farklı indirim ve ürünlere dikkat çekmek için ana sayfalarında değişen fotoğraflar bulundururlar, bu müşterileri site içerisinde yönlendirmelerine ve farklı ürünleri satmalarına yardımcı olur.</a:t>
            </a:r>
          </a:p>
        </p:txBody>
      </p:sp>
    </p:spTree>
    <p:extLst>
      <p:ext uri="{BB962C8B-B14F-4D97-AF65-F5344CB8AC3E}">
        <p14:creationId xmlns:p14="http://schemas.microsoft.com/office/powerpoint/2010/main" val="24565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11</a:t>
            </a:fld>
            <a:endParaRPr lang="tr-TR"/>
          </a:p>
        </p:txBody>
      </p:sp>
      <p:sp>
        <p:nvSpPr>
          <p:cNvPr id="6" name="Dikdörtgen 5"/>
          <p:cNvSpPr/>
          <p:nvPr/>
        </p:nvSpPr>
        <p:spPr>
          <a:xfrm>
            <a:off x="1068387" y="1449560"/>
            <a:ext cx="10058400" cy="2246769"/>
          </a:xfrm>
          <a:prstGeom prst="rect">
            <a:avLst/>
          </a:prstGeom>
        </p:spPr>
        <p:txBody>
          <a:bodyPr wrap="square">
            <a:spAutoFit/>
          </a:bodyPr>
          <a:lstStyle/>
          <a:p>
            <a:r>
              <a:rPr lang="tr-TR" sz="2800" dirty="0">
                <a:solidFill>
                  <a:srgbClr val="002060"/>
                </a:solidFill>
              </a:rPr>
              <a:t>Her şeyi aynı anda yapmaya çalışmayın. Eğer bir </a:t>
            </a:r>
            <a:r>
              <a:rPr lang="tr-TR" sz="2800" dirty="0" err="1">
                <a:solidFill>
                  <a:srgbClr val="002060"/>
                </a:solidFill>
              </a:rPr>
              <a:t>blog</a:t>
            </a:r>
            <a:r>
              <a:rPr lang="tr-TR" sz="2800" dirty="0">
                <a:solidFill>
                  <a:srgbClr val="002060"/>
                </a:solidFill>
              </a:rPr>
              <a:t> yapacaksanız düzenli olarak güncellemeyi ihmal etmeyin – eğer yapamayacaksanız hiç </a:t>
            </a:r>
            <a:r>
              <a:rPr lang="tr-TR" sz="2800" dirty="0" err="1">
                <a:solidFill>
                  <a:srgbClr val="002060"/>
                </a:solidFill>
              </a:rPr>
              <a:t>blog</a:t>
            </a:r>
            <a:r>
              <a:rPr lang="tr-TR" sz="2800" dirty="0">
                <a:solidFill>
                  <a:srgbClr val="002060"/>
                </a:solidFill>
              </a:rPr>
              <a:t> koymamak daha iyi olabilir. Her işletmenin farklı içerik koyma ihtiyaçları olacaktır, </a:t>
            </a:r>
            <a:r>
              <a:rPr lang="tr-TR" sz="2800" dirty="0" smtClean="0">
                <a:solidFill>
                  <a:srgbClr val="002060"/>
                </a:solidFill>
              </a:rPr>
              <a:t>ihtiyaçları </a:t>
            </a:r>
            <a:r>
              <a:rPr lang="tr-TR" sz="2800" dirty="0">
                <a:solidFill>
                  <a:srgbClr val="002060"/>
                </a:solidFill>
              </a:rPr>
              <a:t>belirleyip sitenizi ona göre tasarlamayı unutmayın.</a:t>
            </a:r>
          </a:p>
        </p:txBody>
      </p:sp>
    </p:spTree>
    <p:extLst>
      <p:ext uri="{BB962C8B-B14F-4D97-AF65-F5344CB8AC3E}">
        <p14:creationId xmlns:p14="http://schemas.microsoft.com/office/powerpoint/2010/main" val="1176380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smtClean="0"/>
              <a:t>Kaynaklar</a:t>
            </a:r>
            <a:endParaRPr lang="tr-TR" dirty="0"/>
          </a:p>
        </p:txBody>
      </p:sp>
      <p:sp>
        <p:nvSpPr>
          <p:cNvPr id="5" name="Veri Yer Tutucusu 4"/>
          <p:cNvSpPr>
            <a:spLocks noGrp="1"/>
          </p:cNvSpPr>
          <p:nvPr>
            <p:ph type="dt" sz="half" idx="10"/>
          </p:nvPr>
        </p:nvSpPr>
        <p:spPr/>
        <p:txBody>
          <a:bodyPr/>
          <a:lstStyle/>
          <a:p>
            <a:fld id="{547C9C70-130B-4655-A07B-29C9213634C3}" type="datetime1">
              <a:rPr lang="tr-TR" smtClean="0"/>
              <a:t>25.01.2020</a:t>
            </a:fld>
            <a:endParaRPr lang="tr-TR"/>
          </a:p>
        </p:txBody>
      </p:sp>
      <p:sp>
        <p:nvSpPr>
          <p:cNvPr id="6" name="Altbilgi Yer Tutucusu 5"/>
          <p:cNvSpPr>
            <a:spLocks noGrp="1"/>
          </p:cNvSpPr>
          <p:nvPr>
            <p:ph type="ftr" sz="quarter" idx="11"/>
          </p:nvPr>
        </p:nvSpPr>
        <p:spPr/>
        <p:txBody>
          <a:bodyPr/>
          <a:lstStyle/>
          <a:p>
            <a:r>
              <a:rPr lang="tr-TR" smtClean="0"/>
              <a:t>A.Ü. NMYO</a:t>
            </a:r>
            <a:endParaRPr lang="tr-TR"/>
          </a:p>
        </p:txBody>
      </p:sp>
      <p:sp>
        <p:nvSpPr>
          <p:cNvPr id="7" name="Slayt Numarası Yer Tutucusu 6"/>
          <p:cNvSpPr>
            <a:spLocks noGrp="1"/>
          </p:cNvSpPr>
          <p:nvPr>
            <p:ph type="sldNum" sz="quarter" idx="12"/>
          </p:nvPr>
        </p:nvSpPr>
        <p:spPr/>
        <p:txBody>
          <a:bodyPr/>
          <a:lstStyle/>
          <a:p>
            <a:fld id="{6012B29D-1A32-424A-8AD1-F1F742C5DCE3}" type="slidenum">
              <a:rPr lang="tr-TR" smtClean="0"/>
              <a:t>12</a:t>
            </a:fld>
            <a:endParaRPr lang="tr-TR"/>
          </a:p>
        </p:txBody>
      </p:sp>
      <p:sp>
        <p:nvSpPr>
          <p:cNvPr id="9" name="Metin kutusu 8"/>
          <p:cNvSpPr txBox="1"/>
          <p:nvPr/>
        </p:nvSpPr>
        <p:spPr>
          <a:xfrm>
            <a:off x="1097280" y="1140643"/>
            <a:ext cx="9441887" cy="1754326"/>
          </a:xfrm>
          <a:prstGeom prst="rect">
            <a:avLst/>
          </a:prstGeom>
          <a:noFill/>
        </p:spPr>
        <p:txBody>
          <a:bodyPr wrap="square" rtlCol="0">
            <a:spAutoFit/>
          </a:bodyPr>
          <a:lstStyle/>
          <a:p>
            <a:r>
              <a:rPr lang="tr-TR" dirty="0" smtClean="0"/>
              <a:t>1- Web Projesi Yönetimi Ders Notları, E. Ergün, </a:t>
            </a:r>
          </a:p>
          <a:p>
            <a:r>
              <a:rPr lang="tr-TR" dirty="0" smtClean="0"/>
              <a:t>2- </a:t>
            </a:r>
            <a:r>
              <a:rPr lang="tr-TR" dirty="0"/>
              <a:t>Web sitesi planlama için </a:t>
            </a:r>
            <a:r>
              <a:rPr lang="tr-TR" dirty="0" smtClean="0"/>
              <a:t>ipuçları, S.</a:t>
            </a:r>
            <a:r>
              <a:rPr lang="tr-TR" dirty="0"/>
              <a:t> </a:t>
            </a:r>
            <a:r>
              <a:rPr lang="tr-TR" dirty="0" err="1" smtClean="0"/>
              <a:t>Maruzzi</a:t>
            </a:r>
            <a:r>
              <a:rPr lang="tr-TR" dirty="0" smtClean="0"/>
              <a:t>, E.T.: 25.01.2020</a:t>
            </a:r>
          </a:p>
          <a:p>
            <a:r>
              <a:rPr lang="tr-TR" b="1" dirty="0"/>
              <a:t>	</a:t>
            </a:r>
            <a:r>
              <a:rPr lang="tr-TR" i="1" dirty="0">
                <a:hlinkClick r:id="rId2"/>
              </a:rPr>
              <a:t>https://www.dunya.com/kose-yazisi/web-sitesi-planlama-icin-ipuclari/350472</a:t>
            </a:r>
            <a:endParaRPr lang="tr-TR" b="1" i="1" dirty="0"/>
          </a:p>
          <a:p>
            <a:r>
              <a:rPr lang="tr-TR" dirty="0"/>
              <a:t>3</a:t>
            </a:r>
            <a:r>
              <a:rPr lang="tr-TR" dirty="0" smtClean="0"/>
              <a:t>- Web Site Planlaması, </a:t>
            </a:r>
            <a:r>
              <a:rPr lang="tr-TR" dirty="0"/>
              <a:t>E.T.: 25.01.2020</a:t>
            </a:r>
          </a:p>
          <a:p>
            <a:pPr lvl="2"/>
            <a:r>
              <a:rPr lang="tr-TR" i="1" dirty="0">
                <a:hlinkClick r:id="rId3"/>
              </a:rPr>
              <a:t>https://www.webnof.com/web-site-planlamasi/</a:t>
            </a:r>
            <a:endParaRPr lang="tr-TR" i="1" dirty="0" smtClean="0"/>
          </a:p>
          <a:p>
            <a:r>
              <a:rPr lang="tr-TR" dirty="0"/>
              <a:t>	</a:t>
            </a:r>
          </a:p>
        </p:txBody>
      </p:sp>
    </p:spTree>
    <p:extLst>
      <p:ext uri="{BB962C8B-B14F-4D97-AF65-F5344CB8AC3E}">
        <p14:creationId xmlns:p14="http://schemas.microsoft.com/office/powerpoint/2010/main" val="292368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7"/>
          <p:cNvSpPr>
            <a:spLocks noGrp="1"/>
          </p:cNvSpPr>
          <p:nvPr>
            <p:ph type="title"/>
          </p:nvPr>
        </p:nvSpPr>
        <p:spPr/>
        <p:txBody>
          <a:bodyPr/>
          <a:lstStyle/>
          <a:p>
            <a:r>
              <a:rPr lang="tr-TR" dirty="0" smtClean="0"/>
              <a:t>Web Sitesi Nedir?</a:t>
            </a:r>
            <a:endParaRPr lang="tr-TR" dirty="0"/>
          </a:p>
        </p:txBody>
      </p:sp>
      <p:sp>
        <p:nvSpPr>
          <p:cNvPr id="5" name="Veri Yer Tutucusu 4"/>
          <p:cNvSpPr>
            <a:spLocks noGrp="1"/>
          </p:cNvSpPr>
          <p:nvPr>
            <p:ph type="dt" sz="half" idx="10"/>
          </p:nvPr>
        </p:nvSpPr>
        <p:spPr/>
        <p:txBody>
          <a:bodyPr/>
          <a:lstStyle/>
          <a:p>
            <a:fld id="{A14CB184-6C8A-4AC6-874D-3D45E59BC131}" type="datetime1">
              <a:rPr lang="tr-TR" smtClean="0"/>
              <a:t>25.01.2020</a:t>
            </a:fld>
            <a:endParaRPr lang="tr-TR"/>
          </a:p>
        </p:txBody>
      </p:sp>
      <p:sp>
        <p:nvSpPr>
          <p:cNvPr id="6" name="Altbilgi Yer Tutucusu 5"/>
          <p:cNvSpPr>
            <a:spLocks noGrp="1"/>
          </p:cNvSpPr>
          <p:nvPr>
            <p:ph type="ftr" sz="quarter" idx="11"/>
          </p:nvPr>
        </p:nvSpPr>
        <p:spPr/>
        <p:txBody>
          <a:bodyPr/>
          <a:lstStyle/>
          <a:p>
            <a:r>
              <a:rPr lang="tr-TR" smtClean="0"/>
              <a:t>A.Ü. NMYO</a:t>
            </a:r>
            <a:endParaRPr lang="tr-TR"/>
          </a:p>
        </p:txBody>
      </p:sp>
      <p:sp>
        <p:nvSpPr>
          <p:cNvPr id="7" name="Slayt Numarası Yer Tutucusu 6"/>
          <p:cNvSpPr>
            <a:spLocks noGrp="1"/>
          </p:cNvSpPr>
          <p:nvPr>
            <p:ph type="sldNum" sz="quarter" idx="12"/>
          </p:nvPr>
        </p:nvSpPr>
        <p:spPr/>
        <p:txBody>
          <a:bodyPr/>
          <a:lstStyle/>
          <a:p>
            <a:fld id="{6012B29D-1A32-424A-8AD1-F1F742C5DCE3}" type="slidenum">
              <a:rPr lang="tr-TR" smtClean="0"/>
              <a:t>2</a:t>
            </a:fld>
            <a:endParaRPr lang="tr-TR"/>
          </a:p>
        </p:txBody>
      </p:sp>
      <p:sp>
        <p:nvSpPr>
          <p:cNvPr id="9" name="Dikdörtgen 8"/>
          <p:cNvSpPr/>
          <p:nvPr/>
        </p:nvSpPr>
        <p:spPr>
          <a:xfrm>
            <a:off x="970961" y="1206960"/>
            <a:ext cx="6183984" cy="3970318"/>
          </a:xfrm>
          <a:prstGeom prst="rect">
            <a:avLst/>
          </a:prstGeom>
        </p:spPr>
        <p:txBody>
          <a:bodyPr wrap="square">
            <a:spAutoFit/>
          </a:bodyPr>
          <a:lstStyle/>
          <a:p>
            <a:pPr marL="457200" indent="-457200">
              <a:buFont typeface="Arial" panose="020B0604020202020204" pitchFamily="34" charset="0"/>
              <a:buChar char="•"/>
            </a:pPr>
            <a:r>
              <a:rPr lang="tr-TR" sz="2800" dirty="0">
                <a:solidFill>
                  <a:srgbClr val="002060"/>
                </a:solidFill>
              </a:rPr>
              <a:t>İnternet ağında barınan grafik tasarım ve web yazılım dilleriyle şekillendirilmiş bir tanıtım ve paylaşım biçimidir. </a:t>
            </a:r>
            <a:endParaRPr lang="tr-TR" sz="2800" dirty="0" smtClean="0">
              <a:solidFill>
                <a:srgbClr val="002060"/>
              </a:solidFill>
            </a:endParaRPr>
          </a:p>
          <a:p>
            <a:pPr marL="457200" indent="-457200">
              <a:buFont typeface="Arial" panose="020B0604020202020204" pitchFamily="34" charset="0"/>
              <a:buChar char="•"/>
            </a:pPr>
            <a:r>
              <a:rPr lang="tr-TR" sz="2800" dirty="0" smtClean="0">
                <a:solidFill>
                  <a:srgbClr val="002060"/>
                </a:solidFill>
              </a:rPr>
              <a:t>Web </a:t>
            </a:r>
            <a:r>
              <a:rPr lang="tr-TR" sz="2800" dirty="0">
                <a:solidFill>
                  <a:srgbClr val="002060"/>
                </a:solidFill>
              </a:rPr>
              <a:t>siteleri veya diğer bir ismiyle internet siteleri online mecrada yayınlandıkları adresler vasıtasıyla kendilerini ulaşılabilir </a:t>
            </a:r>
            <a:r>
              <a:rPr lang="tr-TR" sz="2800" dirty="0" smtClean="0">
                <a:solidFill>
                  <a:srgbClr val="002060"/>
                </a:solidFill>
              </a:rPr>
              <a:t>kılarlar.</a:t>
            </a:r>
            <a:r>
              <a:rPr lang="tr-TR" sz="2800" dirty="0">
                <a:solidFill>
                  <a:srgbClr val="002060"/>
                </a:solidFill>
              </a:rPr>
              <a:t> </a:t>
            </a:r>
            <a:endParaRPr lang="tr-TR" sz="2800" dirty="0" smtClean="0">
              <a:solidFill>
                <a:srgbClr val="002060"/>
              </a:solidFill>
            </a:endParaRPr>
          </a:p>
          <a:p>
            <a:pPr marL="457200" indent="-457200">
              <a:buFont typeface="Arial" panose="020B0604020202020204" pitchFamily="34" charset="0"/>
              <a:buChar char="•"/>
            </a:pPr>
            <a:r>
              <a:rPr lang="tr-TR" sz="2800" dirty="0" smtClean="0">
                <a:solidFill>
                  <a:srgbClr val="002060"/>
                </a:solidFill>
              </a:rPr>
              <a:t>Web siteleri 7/24 erişilebilir olmalıdır.</a:t>
            </a:r>
            <a:endParaRPr lang="tr-TR" sz="2800" dirty="0">
              <a:solidFill>
                <a:srgbClr val="002060"/>
              </a:solidFill>
            </a:endParaRPr>
          </a:p>
        </p:txBody>
      </p:sp>
      <p:pic>
        <p:nvPicPr>
          <p:cNvPr id="1026" name="Picture 2" descr="web sitesi ile ilgili görsel sonucu"/>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319946" y="1696825"/>
            <a:ext cx="4159845" cy="3347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3590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Nedir?</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3</a:t>
            </a:fld>
            <a:endParaRPr lang="tr-TR"/>
          </a:p>
        </p:txBody>
      </p:sp>
      <p:sp>
        <p:nvSpPr>
          <p:cNvPr id="6" name="Dikdörtgen 5"/>
          <p:cNvSpPr/>
          <p:nvPr/>
        </p:nvSpPr>
        <p:spPr>
          <a:xfrm>
            <a:off x="867281" y="1168751"/>
            <a:ext cx="10460612" cy="3108543"/>
          </a:xfrm>
          <a:prstGeom prst="rect">
            <a:avLst/>
          </a:prstGeom>
        </p:spPr>
        <p:txBody>
          <a:bodyPr wrap="square">
            <a:spAutoFit/>
          </a:bodyPr>
          <a:lstStyle/>
          <a:p>
            <a:pPr marL="457200" indent="-457200">
              <a:buFont typeface="Arial" panose="020B0604020202020204" pitchFamily="34" charset="0"/>
              <a:buChar char="•"/>
            </a:pPr>
            <a:r>
              <a:rPr lang="tr-TR" sz="2800" dirty="0">
                <a:solidFill>
                  <a:srgbClr val="002060"/>
                </a:solidFill>
              </a:rPr>
              <a:t>Bir web sitesi yalnızca tek sayfadan ibaret olabileceği gibi içten içe gezilebilen sayfalar yumağı halinde de konumlandırılmış olabilir. </a:t>
            </a:r>
            <a:endParaRPr lang="tr-TR" sz="2800" dirty="0" smtClean="0">
              <a:solidFill>
                <a:srgbClr val="002060"/>
              </a:solidFill>
            </a:endParaRPr>
          </a:p>
          <a:p>
            <a:pPr marL="457200" indent="-457200">
              <a:buFont typeface="Arial" panose="020B0604020202020204" pitchFamily="34" charset="0"/>
              <a:buChar char="•"/>
            </a:pPr>
            <a:r>
              <a:rPr lang="tr-TR" sz="2800" dirty="0" smtClean="0">
                <a:solidFill>
                  <a:srgbClr val="002060"/>
                </a:solidFill>
              </a:rPr>
              <a:t>Kimi </a:t>
            </a:r>
            <a:r>
              <a:rPr lang="tr-TR" sz="2800" dirty="0">
                <a:solidFill>
                  <a:srgbClr val="002060"/>
                </a:solidFill>
              </a:rPr>
              <a:t>web siteleri yalnızca statik bir yapıya sahiptir ancak içerik bakımından zenginleşmiş web siteleri dinamik bir yapıda tasarlanmış ve kodlanmıştır. </a:t>
            </a:r>
            <a:endParaRPr lang="tr-TR" sz="2800" dirty="0" smtClean="0">
              <a:solidFill>
                <a:srgbClr val="002060"/>
              </a:solidFill>
            </a:endParaRPr>
          </a:p>
          <a:p>
            <a:pPr marL="457200" indent="-457200">
              <a:buFont typeface="Arial" panose="020B0604020202020204" pitchFamily="34" charset="0"/>
              <a:buChar char="•"/>
            </a:pPr>
            <a:r>
              <a:rPr lang="tr-TR" sz="2800" dirty="0" smtClean="0">
                <a:solidFill>
                  <a:srgbClr val="002060"/>
                </a:solidFill>
              </a:rPr>
              <a:t>Kodlama </a:t>
            </a:r>
            <a:r>
              <a:rPr lang="tr-TR" sz="2800" dirty="0">
                <a:solidFill>
                  <a:srgbClr val="002060"/>
                </a:solidFill>
              </a:rPr>
              <a:t>esnasında HTML, CSS, JS, </a:t>
            </a:r>
            <a:r>
              <a:rPr lang="tr-TR" sz="2800" dirty="0" err="1">
                <a:solidFill>
                  <a:srgbClr val="002060"/>
                </a:solidFill>
              </a:rPr>
              <a:t>Asp.Net</a:t>
            </a:r>
            <a:r>
              <a:rPr lang="tr-TR" sz="2800" dirty="0">
                <a:solidFill>
                  <a:srgbClr val="002060"/>
                </a:solidFill>
              </a:rPr>
              <a:t>, PHP vb. yazılım çeşitleri ile yoğurularak çalışır duruma gelir</a:t>
            </a:r>
            <a:r>
              <a:rPr lang="tr-TR" sz="2800" dirty="0" smtClean="0">
                <a:solidFill>
                  <a:srgbClr val="002060"/>
                </a:solidFill>
              </a:rPr>
              <a:t>.</a:t>
            </a:r>
            <a:endParaRPr lang="tr-TR" sz="2800" dirty="0">
              <a:solidFill>
                <a:srgbClr val="002060"/>
              </a:solidFill>
            </a:endParaRPr>
          </a:p>
        </p:txBody>
      </p:sp>
    </p:spTree>
    <p:extLst>
      <p:ext uri="{BB962C8B-B14F-4D97-AF65-F5344CB8AC3E}">
        <p14:creationId xmlns:p14="http://schemas.microsoft.com/office/powerpoint/2010/main" val="3390693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a:t>
            </a:r>
            <a:r>
              <a:rPr lang="tr-TR" dirty="0" smtClean="0"/>
              <a:t>Sitesi Türleri</a:t>
            </a:r>
            <a:endParaRPr lang="tr-TR" dirty="0"/>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4</a:t>
            </a:fld>
            <a:endParaRPr lang="tr-TR"/>
          </a:p>
        </p:txBody>
      </p:sp>
      <p:sp>
        <p:nvSpPr>
          <p:cNvPr id="6" name="Dikdörtgen 5"/>
          <p:cNvSpPr/>
          <p:nvPr/>
        </p:nvSpPr>
        <p:spPr>
          <a:xfrm>
            <a:off x="1756528" y="1818731"/>
            <a:ext cx="6096000" cy="3970318"/>
          </a:xfrm>
          <a:prstGeom prst="rect">
            <a:avLst/>
          </a:prstGeom>
        </p:spPr>
        <p:txBody>
          <a:bodyPr>
            <a:spAutoFit/>
          </a:bodyPr>
          <a:lstStyle/>
          <a:p>
            <a:r>
              <a:rPr lang="tr-TR" sz="2800" dirty="0" smtClean="0">
                <a:solidFill>
                  <a:srgbClr val="002060"/>
                </a:solidFill>
              </a:rPr>
              <a:t>1- </a:t>
            </a:r>
            <a:r>
              <a:rPr lang="tr-TR" sz="2800" dirty="0">
                <a:solidFill>
                  <a:srgbClr val="002060"/>
                </a:solidFill>
              </a:rPr>
              <a:t>Online satış siteleri</a:t>
            </a:r>
            <a:br>
              <a:rPr lang="tr-TR" sz="2800" dirty="0">
                <a:solidFill>
                  <a:srgbClr val="002060"/>
                </a:solidFill>
              </a:rPr>
            </a:br>
            <a:r>
              <a:rPr lang="tr-TR" sz="2800" dirty="0">
                <a:solidFill>
                  <a:srgbClr val="002060"/>
                </a:solidFill>
              </a:rPr>
              <a:t>2- Haber siteleri</a:t>
            </a:r>
            <a:br>
              <a:rPr lang="tr-TR" sz="2800" dirty="0">
                <a:solidFill>
                  <a:srgbClr val="002060"/>
                </a:solidFill>
              </a:rPr>
            </a:br>
            <a:r>
              <a:rPr lang="tr-TR" sz="2800" dirty="0">
                <a:solidFill>
                  <a:srgbClr val="002060"/>
                </a:solidFill>
              </a:rPr>
              <a:t>3- Oyun siteleri</a:t>
            </a:r>
            <a:br>
              <a:rPr lang="tr-TR" sz="2800" dirty="0">
                <a:solidFill>
                  <a:srgbClr val="002060"/>
                </a:solidFill>
              </a:rPr>
            </a:br>
            <a:r>
              <a:rPr lang="tr-TR" sz="2800" dirty="0">
                <a:solidFill>
                  <a:srgbClr val="002060"/>
                </a:solidFill>
              </a:rPr>
              <a:t>4- Tanıtım siteleri</a:t>
            </a:r>
            <a:br>
              <a:rPr lang="tr-TR" sz="2800" dirty="0">
                <a:solidFill>
                  <a:srgbClr val="002060"/>
                </a:solidFill>
              </a:rPr>
            </a:br>
            <a:r>
              <a:rPr lang="tr-TR" sz="2800" dirty="0">
                <a:solidFill>
                  <a:srgbClr val="002060"/>
                </a:solidFill>
              </a:rPr>
              <a:t>5- </a:t>
            </a:r>
            <a:r>
              <a:rPr lang="tr-TR" sz="2800" dirty="0" err="1">
                <a:solidFill>
                  <a:srgbClr val="002060"/>
                </a:solidFill>
              </a:rPr>
              <a:t>Blog</a:t>
            </a:r>
            <a:r>
              <a:rPr lang="tr-TR" sz="2800" dirty="0">
                <a:solidFill>
                  <a:srgbClr val="002060"/>
                </a:solidFill>
              </a:rPr>
              <a:t> siteleri</a:t>
            </a:r>
            <a:br>
              <a:rPr lang="tr-TR" sz="2800" dirty="0">
                <a:solidFill>
                  <a:srgbClr val="002060"/>
                </a:solidFill>
              </a:rPr>
            </a:br>
            <a:r>
              <a:rPr lang="tr-TR" sz="2800" dirty="0">
                <a:solidFill>
                  <a:srgbClr val="002060"/>
                </a:solidFill>
              </a:rPr>
              <a:t>6- Kurumsal web siteleri</a:t>
            </a:r>
            <a:br>
              <a:rPr lang="tr-TR" sz="2800" dirty="0">
                <a:solidFill>
                  <a:srgbClr val="002060"/>
                </a:solidFill>
              </a:rPr>
            </a:br>
            <a:r>
              <a:rPr lang="tr-TR" sz="2800" dirty="0">
                <a:solidFill>
                  <a:srgbClr val="002060"/>
                </a:solidFill>
              </a:rPr>
              <a:t>7- Kişisel web siteleri</a:t>
            </a:r>
            <a:br>
              <a:rPr lang="tr-TR" sz="2800" dirty="0">
                <a:solidFill>
                  <a:srgbClr val="002060"/>
                </a:solidFill>
              </a:rPr>
            </a:br>
            <a:r>
              <a:rPr lang="tr-TR" sz="2800" dirty="0">
                <a:solidFill>
                  <a:srgbClr val="002060"/>
                </a:solidFill>
              </a:rPr>
              <a:t>8- Paylaşım siteleri</a:t>
            </a:r>
            <a:br>
              <a:rPr lang="tr-TR" sz="2800" dirty="0">
                <a:solidFill>
                  <a:srgbClr val="002060"/>
                </a:solidFill>
              </a:rPr>
            </a:br>
            <a:r>
              <a:rPr lang="tr-TR" sz="2800" dirty="0">
                <a:solidFill>
                  <a:srgbClr val="002060"/>
                </a:solidFill>
              </a:rPr>
              <a:t>9- Forum siteleri</a:t>
            </a:r>
          </a:p>
        </p:txBody>
      </p:sp>
      <p:sp>
        <p:nvSpPr>
          <p:cNvPr id="7" name="Dikdörtgen 6"/>
          <p:cNvSpPr/>
          <p:nvPr/>
        </p:nvSpPr>
        <p:spPr>
          <a:xfrm>
            <a:off x="1653942" y="1191136"/>
            <a:ext cx="7489294" cy="584775"/>
          </a:xfrm>
          <a:prstGeom prst="rect">
            <a:avLst/>
          </a:prstGeom>
        </p:spPr>
        <p:txBody>
          <a:bodyPr wrap="none">
            <a:spAutoFit/>
          </a:bodyPr>
          <a:lstStyle/>
          <a:p>
            <a:r>
              <a:rPr lang="tr-TR" sz="3200" dirty="0">
                <a:solidFill>
                  <a:srgbClr val="002060"/>
                </a:solidFill>
              </a:rPr>
              <a:t>Web Sitesi </a:t>
            </a:r>
            <a:r>
              <a:rPr lang="tr-TR" sz="3200" dirty="0" smtClean="0">
                <a:solidFill>
                  <a:srgbClr val="002060"/>
                </a:solidFill>
              </a:rPr>
              <a:t>Türlerine Verilebilecek Örnekler</a:t>
            </a:r>
            <a:endParaRPr lang="tr-TR" sz="3200" dirty="0">
              <a:solidFill>
                <a:srgbClr val="002060"/>
              </a:solidFill>
            </a:endParaRPr>
          </a:p>
        </p:txBody>
      </p:sp>
    </p:spTree>
    <p:extLst>
      <p:ext uri="{BB962C8B-B14F-4D97-AF65-F5344CB8AC3E}">
        <p14:creationId xmlns:p14="http://schemas.microsoft.com/office/powerpoint/2010/main" val="1396959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 Sitesi Planlamak</a:t>
            </a:r>
            <a:endParaRPr lang="tr-TR" dirty="0"/>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5</a:t>
            </a:fld>
            <a:endParaRPr lang="tr-TR"/>
          </a:p>
        </p:txBody>
      </p:sp>
      <p:sp>
        <p:nvSpPr>
          <p:cNvPr id="6" name="Dikdörtgen 5"/>
          <p:cNvSpPr/>
          <p:nvPr/>
        </p:nvSpPr>
        <p:spPr>
          <a:xfrm>
            <a:off x="1179468" y="1160739"/>
            <a:ext cx="7005444" cy="523220"/>
          </a:xfrm>
          <a:prstGeom prst="rect">
            <a:avLst/>
          </a:prstGeom>
        </p:spPr>
        <p:txBody>
          <a:bodyPr wrap="none">
            <a:spAutoFit/>
          </a:bodyPr>
          <a:lstStyle/>
          <a:p>
            <a:r>
              <a:rPr lang="tr-TR" sz="2800" b="1" dirty="0">
                <a:solidFill>
                  <a:srgbClr val="002060"/>
                </a:solidFill>
              </a:rPr>
              <a:t>1- Hedefleriniz açık ve iyi tanımlanmış </a:t>
            </a:r>
            <a:r>
              <a:rPr lang="tr-TR" sz="2800" b="1" dirty="0" smtClean="0">
                <a:solidFill>
                  <a:srgbClr val="002060"/>
                </a:solidFill>
              </a:rPr>
              <a:t>olsun</a:t>
            </a:r>
            <a:endParaRPr lang="tr-TR" sz="2800" b="1" dirty="0">
              <a:solidFill>
                <a:srgbClr val="002060"/>
              </a:solidFill>
            </a:endParaRPr>
          </a:p>
        </p:txBody>
      </p:sp>
      <p:sp>
        <p:nvSpPr>
          <p:cNvPr id="7" name="Dikdörtgen 6"/>
          <p:cNvSpPr/>
          <p:nvPr/>
        </p:nvSpPr>
        <p:spPr>
          <a:xfrm>
            <a:off x="1097280" y="1802779"/>
            <a:ext cx="9964373" cy="3970318"/>
          </a:xfrm>
          <a:prstGeom prst="rect">
            <a:avLst/>
          </a:prstGeom>
        </p:spPr>
        <p:txBody>
          <a:bodyPr wrap="square">
            <a:spAutoFit/>
          </a:bodyPr>
          <a:lstStyle/>
          <a:p>
            <a:r>
              <a:rPr lang="tr-TR" sz="2800" dirty="0">
                <a:solidFill>
                  <a:srgbClr val="002060"/>
                </a:solidFill>
              </a:rPr>
              <a:t>İlk adımınız web sitenizin hedeflerini belirlemek olmalı. Web sitenizin amacı ne? Web sitenizle ne elde etmek istiyorsunuz? Örneğin, internetten satış yapmayı planlıyorsanız kuracağınız internet sitesi marka farkındalığını artırmak ve fiziksel mağazanızı tanıtmak için kuracağınız bir internet sitesinden farklı olacaktır. Uzun vadeli hedefleri de göz önünde bulundurmalısınız. Gelirinizi veya karlılığınızı mı artırmak istiyorsunuz? Veya müşteri memnuniyetinizi iyileştirmek mi? Hedeflerinizi belirledikten sonra diğer her şeyi bu doğrultuda planlamanız çok daha kolay olacaktır.</a:t>
            </a:r>
          </a:p>
        </p:txBody>
      </p:sp>
    </p:spTree>
    <p:extLst>
      <p:ext uri="{BB962C8B-B14F-4D97-AF65-F5344CB8AC3E}">
        <p14:creationId xmlns:p14="http://schemas.microsoft.com/office/powerpoint/2010/main" val="1204881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6</a:t>
            </a:fld>
            <a:endParaRPr lang="tr-TR"/>
          </a:p>
        </p:txBody>
      </p:sp>
      <p:sp>
        <p:nvSpPr>
          <p:cNvPr id="6" name="Dikdörtgen 5"/>
          <p:cNvSpPr/>
          <p:nvPr/>
        </p:nvSpPr>
        <p:spPr>
          <a:xfrm>
            <a:off x="1097279" y="1196561"/>
            <a:ext cx="10115203" cy="4401205"/>
          </a:xfrm>
          <a:prstGeom prst="rect">
            <a:avLst/>
          </a:prstGeom>
        </p:spPr>
        <p:txBody>
          <a:bodyPr wrap="square">
            <a:spAutoFit/>
          </a:bodyPr>
          <a:lstStyle/>
          <a:p>
            <a:r>
              <a:rPr lang="tr-TR" sz="2800" b="1" dirty="0">
                <a:solidFill>
                  <a:srgbClr val="002060"/>
                </a:solidFill>
              </a:rPr>
              <a:t>2- Hedef kitlenizi tanımlayın</a:t>
            </a:r>
          </a:p>
          <a:p>
            <a:endParaRPr lang="tr-TR" sz="2800" dirty="0">
              <a:solidFill>
                <a:srgbClr val="002060"/>
              </a:solidFill>
            </a:endParaRPr>
          </a:p>
          <a:p>
            <a:r>
              <a:rPr lang="tr-TR" sz="2800" dirty="0">
                <a:solidFill>
                  <a:srgbClr val="002060"/>
                </a:solidFill>
              </a:rPr>
              <a:t>İşletmenize kimi çekmek istediğinizi iyi düşünün; sık yapılan bir hata herkese hitap etmeye çalışmaktır. Kimi hedeflediğinizi bilmek, verdiğiniz mesajı ve genel web sitesi içeriğinizi düzenlemenize yardımcı olacaktır. Hedef kitlenizi belirledikten sonra enerjinizi ve paranızı bu kitleyle iletişim kurmak için harcayın. Onlara görmek ve duymak istedikleri şeyleri verin. Hedef kitlenize odaklanmak web sitenizin tarzını, stilini ve ihtiyaçlarını belirlemenize yardımcı olacaktır.</a:t>
            </a:r>
          </a:p>
        </p:txBody>
      </p:sp>
    </p:spTree>
    <p:extLst>
      <p:ext uri="{BB962C8B-B14F-4D97-AF65-F5344CB8AC3E}">
        <p14:creationId xmlns:p14="http://schemas.microsoft.com/office/powerpoint/2010/main" val="1863895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7</a:t>
            </a:fld>
            <a:endParaRPr lang="tr-TR"/>
          </a:p>
        </p:txBody>
      </p:sp>
      <p:sp>
        <p:nvSpPr>
          <p:cNvPr id="6" name="Dikdörtgen 5"/>
          <p:cNvSpPr/>
          <p:nvPr/>
        </p:nvSpPr>
        <p:spPr>
          <a:xfrm>
            <a:off x="1097280" y="1196806"/>
            <a:ext cx="10318580" cy="4832092"/>
          </a:xfrm>
          <a:prstGeom prst="rect">
            <a:avLst/>
          </a:prstGeom>
        </p:spPr>
        <p:txBody>
          <a:bodyPr wrap="square">
            <a:spAutoFit/>
          </a:bodyPr>
          <a:lstStyle/>
          <a:p>
            <a:r>
              <a:rPr lang="tr-TR" sz="2800" b="1" dirty="0">
                <a:solidFill>
                  <a:srgbClr val="002060"/>
                </a:solidFill>
              </a:rPr>
              <a:t>3- Tonunuzu belirleyin</a:t>
            </a:r>
          </a:p>
          <a:p>
            <a:r>
              <a:rPr lang="tr-TR" sz="2800" dirty="0">
                <a:solidFill>
                  <a:srgbClr val="002060"/>
                </a:solidFill>
              </a:rPr>
              <a:t>Web siteniz potansiyel bir müşterinin markanızla ilk karşılaşması olabilir, bu nedenle müşterilerle iletişim kuracağınız tonu belirlemek çok önemli. </a:t>
            </a:r>
            <a:r>
              <a:rPr lang="tr-TR" sz="2800" dirty="0" smtClean="0">
                <a:solidFill>
                  <a:srgbClr val="002060"/>
                </a:solidFill>
              </a:rPr>
              <a:t>Hedef </a:t>
            </a:r>
            <a:r>
              <a:rPr lang="tr-TR" sz="2800" dirty="0">
                <a:solidFill>
                  <a:srgbClr val="002060"/>
                </a:solidFill>
              </a:rPr>
              <a:t>kitlenizi ve onların ihtiyaçlarını düşünün. Web sitenizi ziyaret ettiklerinde ne hissetmelerini istiyorsunuz? Marka ve sektör varlığınızın altını çizen bilgilendirici ve profesyonel bir ton mu kullanmak istiyorsunuz, yoksa dükkânınızı veya kafenizi ziyaret etmek için heyecanlanmalarını sağlayacak bir ton mu? Aynı sözler farklı tonlarla pek çok farklı şekilde söylenebilir ve anlaşılabilir. Farklı farklı web sitesi tasarımları deneyin, değişik fontlar, düzenler ve başlıklar </a:t>
            </a:r>
            <a:r>
              <a:rPr lang="tr-TR" sz="2800" dirty="0" smtClean="0">
                <a:solidFill>
                  <a:srgbClr val="002060"/>
                </a:solidFill>
              </a:rPr>
              <a:t>deneyerek en iyi tonu yakalamaya çalışın.</a:t>
            </a:r>
            <a:endParaRPr lang="tr-TR" sz="2800" dirty="0">
              <a:solidFill>
                <a:srgbClr val="002060"/>
              </a:solidFill>
            </a:endParaRPr>
          </a:p>
        </p:txBody>
      </p:sp>
    </p:spTree>
    <p:extLst>
      <p:ext uri="{BB962C8B-B14F-4D97-AF65-F5344CB8AC3E}">
        <p14:creationId xmlns:p14="http://schemas.microsoft.com/office/powerpoint/2010/main" val="3733511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8</a:t>
            </a:fld>
            <a:endParaRPr lang="tr-TR"/>
          </a:p>
        </p:txBody>
      </p:sp>
      <p:sp>
        <p:nvSpPr>
          <p:cNvPr id="6" name="Dikdörtgen 5"/>
          <p:cNvSpPr/>
          <p:nvPr/>
        </p:nvSpPr>
        <p:spPr>
          <a:xfrm>
            <a:off x="1030664" y="1170463"/>
            <a:ext cx="10125016" cy="4832092"/>
          </a:xfrm>
          <a:prstGeom prst="rect">
            <a:avLst/>
          </a:prstGeom>
        </p:spPr>
        <p:txBody>
          <a:bodyPr wrap="square">
            <a:spAutoFit/>
          </a:bodyPr>
          <a:lstStyle/>
          <a:p>
            <a:r>
              <a:rPr lang="tr-TR" sz="2800" b="1" dirty="0">
                <a:solidFill>
                  <a:srgbClr val="002060"/>
                </a:solidFill>
              </a:rPr>
              <a:t>4- Web sitenizde yer almasını istediğiniz özellikleri sıralayın</a:t>
            </a:r>
          </a:p>
          <a:p>
            <a:r>
              <a:rPr lang="tr-TR" sz="2800" dirty="0">
                <a:solidFill>
                  <a:srgbClr val="002060"/>
                </a:solidFill>
              </a:rPr>
              <a:t>Web sitenizin görünümü tabii ki çok önemli ama öncelikle işletmenizin ihtiyaçlarını karşıladığından emin olmalısınız. Web sitenizin ne yapmasını istediğinize karar verin ve müşterilerinizin sitenizde ne yapmalarını istediğinizin açık olduğundan emin olun. </a:t>
            </a:r>
            <a:endParaRPr lang="tr-TR" sz="2800" dirty="0" smtClean="0">
              <a:solidFill>
                <a:srgbClr val="002060"/>
              </a:solidFill>
            </a:endParaRPr>
          </a:p>
          <a:p>
            <a:r>
              <a:rPr lang="tr-TR" sz="2800" dirty="0" smtClean="0">
                <a:solidFill>
                  <a:srgbClr val="002060"/>
                </a:solidFill>
              </a:rPr>
              <a:t>Bir kuaför için randevu </a:t>
            </a:r>
            <a:r>
              <a:rPr lang="tr-TR" sz="2800" dirty="0">
                <a:solidFill>
                  <a:srgbClr val="002060"/>
                </a:solidFill>
              </a:rPr>
              <a:t>alma tuşu, pazarlama danışmanlığı </a:t>
            </a:r>
            <a:r>
              <a:rPr lang="tr-TR" sz="2800" dirty="0" smtClean="0">
                <a:solidFill>
                  <a:srgbClr val="002060"/>
                </a:solidFill>
              </a:rPr>
              <a:t>için bültene </a:t>
            </a:r>
            <a:r>
              <a:rPr lang="tr-TR" sz="2800" dirty="0">
                <a:solidFill>
                  <a:srgbClr val="002060"/>
                </a:solidFill>
              </a:rPr>
              <a:t>kaydolabilecekleri bir yer veya müşterileri gelmeye teşvik etmek için </a:t>
            </a:r>
            <a:r>
              <a:rPr lang="tr-TR" sz="2800" dirty="0" smtClean="0">
                <a:solidFill>
                  <a:srgbClr val="002060"/>
                </a:solidFill>
              </a:rPr>
              <a:t>işyerindeki indirimli </a:t>
            </a:r>
            <a:r>
              <a:rPr lang="tr-TR" sz="2800" dirty="0">
                <a:solidFill>
                  <a:srgbClr val="002060"/>
                </a:solidFill>
              </a:rPr>
              <a:t>ürünleri gösterdiğiniz bir sayfa olabilir. İnternet üzerinden satış yapmıyor olsanız bile web </a:t>
            </a:r>
            <a:r>
              <a:rPr lang="tr-TR" sz="2800" dirty="0" smtClean="0">
                <a:solidFill>
                  <a:srgbClr val="002060"/>
                </a:solidFill>
              </a:rPr>
              <a:t>sitesi </a:t>
            </a:r>
            <a:r>
              <a:rPr lang="tr-TR" sz="2800" dirty="0">
                <a:solidFill>
                  <a:srgbClr val="002060"/>
                </a:solidFill>
              </a:rPr>
              <a:t>fiziki </a:t>
            </a:r>
            <a:r>
              <a:rPr lang="tr-TR" sz="2800" dirty="0" smtClean="0">
                <a:solidFill>
                  <a:srgbClr val="002060"/>
                </a:solidFill>
              </a:rPr>
              <a:t>işletmenin </a:t>
            </a:r>
            <a:r>
              <a:rPr lang="tr-TR" sz="2800" dirty="0">
                <a:solidFill>
                  <a:srgbClr val="002060"/>
                </a:solidFill>
              </a:rPr>
              <a:t>tanınırlığını artıracaktır. Web sitenizin kilit özelliklerini belirledikten sonra sitenizin taslağını çıkarabilirsiniz.</a:t>
            </a:r>
          </a:p>
        </p:txBody>
      </p:sp>
    </p:spTree>
    <p:extLst>
      <p:ext uri="{BB962C8B-B14F-4D97-AF65-F5344CB8AC3E}">
        <p14:creationId xmlns:p14="http://schemas.microsoft.com/office/powerpoint/2010/main" val="2728224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Web Sitesi Planlamak</a:t>
            </a:r>
          </a:p>
        </p:txBody>
      </p:sp>
      <p:sp>
        <p:nvSpPr>
          <p:cNvPr id="3" name="Veri Yer Tutucusu 2"/>
          <p:cNvSpPr>
            <a:spLocks noGrp="1"/>
          </p:cNvSpPr>
          <p:nvPr>
            <p:ph type="dt" sz="half" idx="10"/>
          </p:nvPr>
        </p:nvSpPr>
        <p:spPr/>
        <p:txBody>
          <a:bodyPr/>
          <a:lstStyle/>
          <a:p>
            <a:fld id="{0663CD89-820E-4231-AEBE-A222FDEE05AD}" type="datetime1">
              <a:rPr lang="tr-TR" smtClean="0"/>
              <a:pPr/>
              <a:t>25.01.2020</a:t>
            </a:fld>
            <a:endParaRPr lang="tr-TR"/>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6012B29D-1A32-424A-8AD1-F1F742C5DCE3}" type="slidenum">
              <a:rPr lang="tr-TR" smtClean="0"/>
              <a:pPr/>
              <a:t>9</a:t>
            </a:fld>
            <a:endParaRPr lang="tr-TR"/>
          </a:p>
        </p:txBody>
      </p:sp>
      <p:sp>
        <p:nvSpPr>
          <p:cNvPr id="6" name="Dikdörtgen 5"/>
          <p:cNvSpPr/>
          <p:nvPr/>
        </p:nvSpPr>
        <p:spPr>
          <a:xfrm>
            <a:off x="1011811" y="1259647"/>
            <a:ext cx="10200672" cy="3539430"/>
          </a:xfrm>
          <a:prstGeom prst="rect">
            <a:avLst/>
          </a:prstGeom>
        </p:spPr>
        <p:txBody>
          <a:bodyPr wrap="square">
            <a:spAutoFit/>
          </a:bodyPr>
          <a:lstStyle/>
          <a:p>
            <a:r>
              <a:rPr lang="tr-TR" sz="2800" b="1" dirty="0">
                <a:solidFill>
                  <a:srgbClr val="002060"/>
                </a:solidFill>
              </a:rPr>
              <a:t>5- İçerik ihtiyaçlarınızı belirleyin</a:t>
            </a:r>
          </a:p>
          <a:p>
            <a:r>
              <a:rPr lang="tr-TR" sz="2800" dirty="0">
                <a:solidFill>
                  <a:srgbClr val="002060"/>
                </a:solidFill>
              </a:rPr>
              <a:t>Web sitenizin ne yapması gerektiğini zaten biliyorsunuz ama yapabileceğinden emin misiniz? Bir ziyaretçinin web siteniz hakkında ilk izleniminin oluşması sadece 50 milisaniye alıyor. Potansiyel müşterinizi web sitenizde tutmak için sadece o kadar zamanınız var. Bu nedenle </a:t>
            </a:r>
            <a:r>
              <a:rPr lang="tr-TR" sz="2800" dirty="0" smtClean="0">
                <a:solidFill>
                  <a:srgbClr val="002060"/>
                </a:solidFill>
              </a:rPr>
              <a:t>işletme </a:t>
            </a:r>
            <a:r>
              <a:rPr lang="tr-TR" sz="2800" dirty="0">
                <a:solidFill>
                  <a:srgbClr val="002060"/>
                </a:solidFill>
              </a:rPr>
              <a:t>hakkındaki her şeyi sitenize koymak iyi bir fikir gibi gözükse de içeriğinizi az ama öz tutmak çok daha iyi olacaktır. Web sitenizin içeriği ulaşılabilir ve açık olmalı.</a:t>
            </a:r>
          </a:p>
        </p:txBody>
      </p:sp>
    </p:spTree>
    <p:extLst>
      <p:ext uri="{BB962C8B-B14F-4D97-AF65-F5344CB8AC3E}">
        <p14:creationId xmlns:p14="http://schemas.microsoft.com/office/powerpoint/2010/main" val="548556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95</TotalTime>
  <Words>720</Words>
  <Application>Microsoft Office PowerPoint</Application>
  <PresentationFormat>Geniş ekran</PresentationFormat>
  <Paragraphs>74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nmyo</vt:lpstr>
      <vt:lpstr>WEB SİTESİ PLANLAMAK</vt:lpstr>
      <vt:lpstr>Web Sitesi Nedir?</vt:lpstr>
      <vt:lpstr>Web Sitesi Nedir?</vt:lpstr>
      <vt:lpstr>Web Sitesi Türleri</vt:lpstr>
      <vt:lpstr>Web Sitesi Planlamak</vt:lpstr>
      <vt:lpstr>Web Sitesi Planlamak</vt:lpstr>
      <vt:lpstr>Web Sitesi Planlamak</vt:lpstr>
      <vt:lpstr>Web Sitesi Planlamak</vt:lpstr>
      <vt:lpstr>Web Sitesi Planlamak</vt:lpstr>
      <vt:lpstr>Web Sitesi Planlamak</vt:lpstr>
      <vt:lpstr>Web Sitesi Planlamak</vt:lpstr>
      <vt:lpstr>Kaynaklar</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SİTESİ PLANLAMAK</dc:title>
  <dc:creator>Salih</dc:creator>
  <cp:lastModifiedBy>Salih</cp:lastModifiedBy>
  <cp:revision>5</cp:revision>
  <dcterms:created xsi:type="dcterms:W3CDTF">2020-01-25T11:49:48Z</dcterms:created>
  <dcterms:modified xsi:type="dcterms:W3CDTF">2020-01-25T18:03:17Z</dcterms:modified>
</cp:coreProperties>
</file>