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0" r:id="rId4"/>
    <p:sldId id="258" r:id="rId5"/>
    <p:sldId id="261" r:id="rId6"/>
    <p:sldId id="259"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8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C3BAB06-D6FF-4818-9E30-0BBAD2FDDD8F}"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033D3D2-BAFD-4DB4-9F34-624EC9C050CF}" type="slidenum">
              <a:rPr lang="tr-TR" smtClean="0"/>
              <a:pPr/>
              <a:t>‹#›</a:t>
            </a:fld>
            <a:endParaRPr lang="tr-TR"/>
          </a:p>
        </p:txBody>
      </p:sp>
    </p:spTree>
    <p:extLst>
      <p:ext uri="{BB962C8B-B14F-4D97-AF65-F5344CB8AC3E}">
        <p14:creationId xmlns:p14="http://schemas.microsoft.com/office/powerpoint/2010/main" val="33917159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C3BAB06-D6FF-4818-9E30-0BBAD2FDDD8F}"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033D3D2-BAFD-4DB4-9F34-624EC9C050CF}" type="slidenum">
              <a:rPr lang="tr-TR" smtClean="0"/>
              <a:pPr/>
              <a:t>‹#›</a:t>
            </a:fld>
            <a:endParaRPr lang="tr-TR"/>
          </a:p>
        </p:txBody>
      </p:sp>
    </p:spTree>
    <p:extLst>
      <p:ext uri="{BB962C8B-B14F-4D97-AF65-F5344CB8AC3E}">
        <p14:creationId xmlns:p14="http://schemas.microsoft.com/office/powerpoint/2010/main" val="24704187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C3BAB06-D6FF-4818-9E30-0BBAD2FDDD8F}"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033D3D2-BAFD-4DB4-9F34-624EC9C050CF}" type="slidenum">
              <a:rPr lang="tr-TR" smtClean="0"/>
              <a:pPr/>
              <a:t>‹#›</a:t>
            </a:fld>
            <a:endParaRPr lang="tr-TR"/>
          </a:p>
        </p:txBody>
      </p:sp>
    </p:spTree>
    <p:extLst>
      <p:ext uri="{BB962C8B-B14F-4D97-AF65-F5344CB8AC3E}">
        <p14:creationId xmlns:p14="http://schemas.microsoft.com/office/powerpoint/2010/main" val="3136832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C3BAB06-D6FF-4818-9E30-0BBAD2FDDD8F}"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033D3D2-BAFD-4DB4-9F34-624EC9C050CF}" type="slidenum">
              <a:rPr lang="tr-TR" smtClean="0"/>
              <a:pPr/>
              <a:t>‹#›</a:t>
            </a:fld>
            <a:endParaRPr lang="tr-TR"/>
          </a:p>
        </p:txBody>
      </p:sp>
    </p:spTree>
    <p:extLst>
      <p:ext uri="{BB962C8B-B14F-4D97-AF65-F5344CB8AC3E}">
        <p14:creationId xmlns:p14="http://schemas.microsoft.com/office/powerpoint/2010/main" val="15651621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C3BAB06-D6FF-4818-9E30-0BBAD2FDDD8F}" type="datetimeFigureOut">
              <a:rPr lang="tr-TR" smtClean="0"/>
              <a:pPr/>
              <a:t>20.11.2019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033D3D2-BAFD-4DB4-9F34-624EC9C050CF}" type="slidenum">
              <a:rPr lang="tr-TR" smtClean="0"/>
              <a:pPr/>
              <a:t>‹#›</a:t>
            </a:fld>
            <a:endParaRPr lang="tr-TR"/>
          </a:p>
        </p:txBody>
      </p:sp>
    </p:spTree>
    <p:extLst>
      <p:ext uri="{BB962C8B-B14F-4D97-AF65-F5344CB8AC3E}">
        <p14:creationId xmlns:p14="http://schemas.microsoft.com/office/powerpoint/2010/main" val="23132926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C3BAB06-D6FF-4818-9E30-0BBAD2FDDD8F}" type="datetimeFigureOut">
              <a:rPr lang="tr-TR" smtClean="0"/>
              <a:pPr/>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033D3D2-BAFD-4DB4-9F34-624EC9C050CF}" type="slidenum">
              <a:rPr lang="tr-TR" smtClean="0"/>
              <a:pPr/>
              <a:t>‹#›</a:t>
            </a:fld>
            <a:endParaRPr lang="tr-TR"/>
          </a:p>
        </p:txBody>
      </p:sp>
    </p:spTree>
    <p:extLst>
      <p:ext uri="{BB962C8B-B14F-4D97-AF65-F5344CB8AC3E}">
        <p14:creationId xmlns:p14="http://schemas.microsoft.com/office/powerpoint/2010/main" val="3114416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C3BAB06-D6FF-4818-9E30-0BBAD2FDDD8F}" type="datetimeFigureOut">
              <a:rPr lang="tr-TR" smtClean="0"/>
              <a:pPr/>
              <a:t>20.11.2019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033D3D2-BAFD-4DB4-9F34-624EC9C050CF}" type="slidenum">
              <a:rPr lang="tr-TR" smtClean="0"/>
              <a:pPr/>
              <a:t>‹#›</a:t>
            </a:fld>
            <a:endParaRPr lang="tr-TR"/>
          </a:p>
        </p:txBody>
      </p:sp>
    </p:spTree>
    <p:extLst>
      <p:ext uri="{BB962C8B-B14F-4D97-AF65-F5344CB8AC3E}">
        <p14:creationId xmlns:p14="http://schemas.microsoft.com/office/powerpoint/2010/main" val="467677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C3BAB06-D6FF-4818-9E30-0BBAD2FDDD8F}" type="datetimeFigureOut">
              <a:rPr lang="tr-TR" smtClean="0"/>
              <a:pPr/>
              <a:t>20.11.2019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033D3D2-BAFD-4DB4-9F34-624EC9C050CF}" type="slidenum">
              <a:rPr lang="tr-TR" smtClean="0"/>
              <a:pPr/>
              <a:t>‹#›</a:t>
            </a:fld>
            <a:endParaRPr lang="tr-TR"/>
          </a:p>
        </p:txBody>
      </p:sp>
    </p:spTree>
    <p:extLst>
      <p:ext uri="{BB962C8B-B14F-4D97-AF65-F5344CB8AC3E}">
        <p14:creationId xmlns:p14="http://schemas.microsoft.com/office/powerpoint/2010/main" val="3547416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C3BAB06-D6FF-4818-9E30-0BBAD2FDDD8F}" type="datetimeFigureOut">
              <a:rPr lang="tr-TR" smtClean="0"/>
              <a:pPr/>
              <a:t>20.11.2019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033D3D2-BAFD-4DB4-9F34-624EC9C050CF}" type="slidenum">
              <a:rPr lang="tr-TR" smtClean="0"/>
              <a:pPr/>
              <a:t>‹#›</a:t>
            </a:fld>
            <a:endParaRPr lang="tr-TR"/>
          </a:p>
        </p:txBody>
      </p:sp>
    </p:spTree>
    <p:extLst>
      <p:ext uri="{BB962C8B-B14F-4D97-AF65-F5344CB8AC3E}">
        <p14:creationId xmlns:p14="http://schemas.microsoft.com/office/powerpoint/2010/main" val="15514034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C3BAB06-D6FF-4818-9E30-0BBAD2FDDD8F}" type="datetimeFigureOut">
              <a:rPr lang="tr-TR" smtClean="0"/>
              <a:pPr/>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033D3D2-BAFD-4DB4-9F34-624EC9C050CF}" type="slidenum">
              <a:rPr lang="tr-TR" smtClean="0"/>
              <a:pPr/>
              <a:t>‹#›</a:t>
            </a:fld>
            <a:endParaRPr lang="tr-TR"/>
          </a:p>
        </p:txBody>
      </p:sp>
    </p:spTree>
    <p:extLst>
      <p:ext uri="{BB962C8B-B14F-4D97-AF65-F5344CB8AC3E}">
        <p14:creationId xmlns:p14="http://schemas.microsoft.com/office/powerpoint/2010/main" val="26401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C3BAB06-D6FF-4818-9E30-0BBAD2FDDD8F}" type="datetimeFigureOut">
              <a:rPr lang="tr-TR" smtClean="0"/>
              <a:pPr/>
              <a:t>20.11.2019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033D3D2-BAFD-4DB4-9F34-624EC9C050CF}" type="slidenum">
              <a:rPr lang="tr-TR" smtClean="0"/>
              <a:pPr/>
              <a:t>‹#›</a:t>
            </a:fld>
            <a:endParaRPr lang="tr-TR"/>
          </a:p>
        </p:txBody>
      </p:sp>
    </p:spTree>
    <p:extLst>
      <p:ext uri="{BB962C8B-B14F-4D97-AF65-F5344CB8AC3E}">
        <p14:creationId xmlns:p14="http://schemas.microsoft.com/office/powerpoint/2010/main" val="10494949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3BAB06-D6FF-4818-9E30-0BBAD2FDDD8F}" type="datetimeFigureOut">
              <a:rPr lang="tr-TR" smtClean="0"/>
              <a:pPr/>
              <a:t>20.11.2019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3D3D2-BAFD-4DB4-9F34-624EC9C050CF}" type="slidenum">
              <a:rPr lang="tr-TR" smtClean="0"/>
              <a:pPr/>
              <a:t>‹#›</a:t>
            </a:fld>
            <a:endParaRPr lang="tr-TR"/>
          </a:p>
        </p:txBody>
      </p:sp>
    </p:spTree>
    <p:extLst>
      <p:ext uri="{BB962C8B-B14F-4D97-AF65-F5344CB8AC3E}">
        <p14:creationId xmlns:p14="http://schemas.microsoft.com/office/powerpoint/2010/main" val="594415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353435"/>
            <a:ext cx="9144000" cy="883082"/>
          </a:xfrm>
        </p:spPr>
        <p:txBody>
          <a:bodyPr>
            <a:normAutofit fontScale="90000"/>
          </a:bodyPr>
          <a:lstStyle/>
          <a:p>
            <a:r>
              <a:rPr lang="tr-TR" b="1" dirty="0"/>
              <a:t>GİDER VERGİLERİ</a:t>
            </a:r>
            <a:endParaRPr lang="tr-TR" dirty="0"/>
          </a:p>
        </p:txBody>
      </p:sp>
      <p:sp>
        <p:nvSpPr>
          <p:cNvPr id="3" name="Alt Başlık 2"/>
          <p:cNvSpPr>
            <a:spLocks noGrp="1"/>
          </p:cNvSpPr>
          <p:nvPr>
            <p:ph type="subTitle" idx="1"/>
          </p:nvPr>
        </p:nvSpPr>
        <p:spPr>
          <a:xfrm>
            <a:off x="1524000" y="1236517"/>
            <a:ext cx="9144000" cy="4904510"/>
          </a:xfrm>
        </p:spPr>
        <p:txBody>
          <a:bodyPr>
            <a:normAutofit fontScale="55000" lnSpcReduction="20000"/>
          </a:bodyPr>
          <a:lstStyle/>
          <a:p>
            <a:pPr algn="l"/>
            <a:r>
              <a:rPr lang="tr-TR" b="1" dirty="0"/>
              <a:t>Gider;</a:t>
            </a:r>
            <a:endParaRPr lang="tr-TR" dirty="0"/>
          </a:p>
          <a:p>
            <a:pPr algn="l"/>
            <a:r>
              <a:rPr lang="tr-TR" dirty="0"/>
              <a:t>Tüketim</a:t>
            </a:r>
          </a:p>
          <a:p>
            <a:pPr algn="l"/>
            <a:r>
              <a:rPr lang="tr-TR" dirty="0"/>
              <a:t>Yatırım malı </a:t>
            </a:r>
          </a:p>
          <a:p>
            <a:pPr algn="l"/>
            <a:r>
              <a:rPr lang="tr-TR" dirty="0"/>
              <a:t>hizmet için ödenen bedeldir.</a:t>
            </a:r>
          </a:p>
          <a:p>
            <a:pPr algn="l"/>
            <a:r>
              <a:rPr lang="tr-TR" dirty="0"/>
              <a:t> </a:t>
            </a:r>
          </a:p>
          <a:p>
            <a:pPr algn="l"/>
            <a:r>
              <a:rPr lang="tr-TR" b="1" dirty="0"/>
              <a:t>Ödeme;</a:t>
            </a:r>
            <a:endParaRPr lang="tr-TR" dirty="0"/>
          </a:p>
          <a:p>
            <a:pPr algn="l"/>
            <a:r>
              <a:rPr lang="tr-TR" dirty="0"/>
              <a:t>Gelir</a:t>
            </a:r>
          </a:p>
          <a:p>
            <a:pPr algn="l"/>
            <a:r>
              <a:rPr lang="tr-TR" dirty="0"/>
              <a:t>Servetten ayrılan kısım</a:t>
            </a:r>
          </a:p>
          <a:p>
            <a:pPr algn="l"/>
            <a:r>
              <a:rPr lang="tr-TR" dirty="0"/>
              <a:t> </a:t>
            </a:r>
          </a:p>
          <a:p>
            <a:pPr algn="l"/>
            <a:r>
              <a:rPr lang="tr-TR" b="1" dirty="0"/>
              <a:t>Gider vergileri özellikleri;</a:t>
            </a:r>
            <a:endParaRPr lang="tr-TR" dirty="0"/>
          </a:p>
          <a:p>
            <a:pPr algn="l"/>
            <a:r>
              <a:rPr lang="tr-TR" dirty="0"/>
              <a:t>-Bu verginin konusu tüketim esaslı mal ve eşya, hizmettir.</a:t>
            </a:r>
          </a:p>
          <a:p>
            <a:pPr algn="l"/>
            <a:r>
              <a:rPr lang="tr-TR" dirty="0"/>
              <a:t>-Bu vergi bu işlemler sırasında alınır.</a:t>
            </a:r>
          </a:p>
          <a:p>
            <a:pPr algn="l"/>
            <a:r>
              <a:rPr lang="tr-TR" dirty="0"/>
              <a:t>-Matrahı; spesifik ölçüdür. Yani miktar, ağırlık, hacim vb.</a:t>
            </a:r>
          </a:p>
          <a:p>
            <a:pPr algn="l"/>
            <a:r>
              <a:rPr lang="tr-TR" dirty="0"/>
              <a:t>-Vergi doğuran olay, vergiye ait olan mal satışı veyahut hizmet ifası</a:t>
            </a:r>
          </a:p>
          <a:p>
            <a:pPr algn="l"/>
            <a:r>
              <a:rPr lang="tr-TR" dirty="0"/>
              <a:t>-Vergi kaynağı, servet, gelir</a:t>
            </a:r>
          </a:p>
          <a:p>
            <a:pPr algn="l"/>
            <a:r>
              <a:rPr lang="tr-TR" dirty="0"/>
              <a:t>-Bu verginin en gelişmiş şekline örnek KDV</a:t>
            </a:r>
          </a:p>
          <a:p>
            <a:pPr algn="l"/>
            <a:r>
              <a:rPr lang="tr-TR" dirty="0"/>
              <a:t>-Bu vergi, yapısı itibari ile gayrişahsidir ve ayırma kuramı, artan oranlı usul bu vergi için uygulanmaz.</a:t>
            </a:r>
          </a:p>
          <a:p>
            <a:pPr algn="l"/>
            <a:r>
              <a:rPr lang="tr-TR" dirty="0"/>
              <a:t>-Bu vergide tersine artan orantı söz konusudur yani gelir artışına paralel olarak ödenecek vergi oranının gelir içindeki payı düşer.</a:t>
            </a:r>
          </a:p>
          <a:p>
            <a:pPr algn="l"/>
            <a:endParaRPr lang="tr-TR" dirty="0"/>
          </a:p>
        </p:txBody>
      </p:sp>
    </p:spTree>
    <p:extLst>
      <p:ext uri="{BB962C8B-B14F-4D97-AF65-F5344CB8AC3E}">
        <p14:creationId xmlns:p14="http://schemas.microsoft.com/office/powerpoint/2010/main" val="29847691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444137"/>
            <a:ext cx="9144000" cy="958636"/>
          </a:xfrm>
        </p:spPr>
        <p:txBody>
          <a:bodyPr>
            <a:normAutofit/>
          </a:bodyPr>
          <a:lstStyle/>
          <a:p>
            <a:pPr algn="r"/>
            <a:r>
              <a:rPr lang="tr-TR" dirty="0" smtClean="0"/>
              <a:t>DEVAM</a:t>
            </a:r>
            <a:endParaRPr lang="tr-TR" dirty="0"/>
          </a:p>
        </p:txBody>
      </p:sp>
      <p:sp>
        <p:nvSpPr>
          <p:cNvPr id="3" name="Alt Başlık 2"/>
          <p:cNvSpPr>
            <a:spLocks noGrp="1"/>
          </p:cNvSpPr>
          <p:nvPr>
            <p:ph type="subTitle" idx="1"/>
          </p:nvPr>
        </p:nvSpPr>
        <p:spPr>
          <a:xfrm>
            <a:off x="1524000" y="1579418"/>
            <a:ext cx="9144000" cy="4686300"/>
          </a:xfrm>
        </p:spPr>
        <p:txBody>
          <a:bodyPr>
            <a:normAutofit/>
          </a:bodyPr>
          <a:lstStyle/>
          <a:p>
            <a:pPr algn="l"/>
            <a:r>
              <a:rPr lang="tr-TR" dirty="0"/>
              <a:t>-Bu vergi, vergiyi doğuran olaya göre iktisadi muamele vergisi ve hukuki muamele vergisi diye ikiye ayrılır:</a:t>
            </a:r>
          </a:p>
          <a:p>
            <a:pPr algn="l"/>
            <a:r>
              <a:rPr lang="tr-TR" dirty="0"/>
              <a:t>-İktisadi muamele vergisi, mal ve eşyaların üretiminden tüketimine kadar geçen aşamada değer, fiyat, spesifik ölçü (ilgili mal ve eşyanın) üzerinden alınır. </a:t>
            </a:r>
          </a:p>
          <a:p>
            <a:pPr algn="l"/>
            <a:r>
              <a:rPr lang="tr-TR" dirty="0"/>
              <a:t>-Hukuki muameleler vergisi, sözleşme, hukuki işlem vb. gibi işlemlere ait olarak alınan resim, harç, damga vergisidir.</a:t>
            </a:r>
          </a:p>
          <a:p>
            <a:pPr algn="l"/>
            <a:r>
              <a:rPr lang="tr-TR" dirty="0"/>
              <a:t>Bu vergi şu şekilde çeşitlenmektedir: </a:t>
            </a:r>
          </a:p>
          <a:p>
            <a:pPr algn="l"/>
            <a:r>
              <a:rPr lang="tr-TR" dirty="0"/>
              <a:t>1. iktisadi muamele aşamasında alındığında yayılı veya yaygın muamele vergisi </a:t>
            </a:r>
          </a:p>
          <a:p>
            <a:pPr algn="l"/>
            <a:r>
              <a:rPr lang="tr-TR" dirty="0"/>
              <a:t>2. bir üretim veya dağıtım aşamasında alındığında toplu muamele vergisi şeklinde çeşitlenir.</a:t>
            </a:r>
          </a:p>
          <a:p>
            <a:endParaRPr lang="tr-TR" dirty="0"/>
          </a:p>
        </p:txBody>
      </p:sp>
    </p:spTree>
    <p:extLst>
      <p:ext uri="{BB962C8B-B14F-4D97-AF65-F5344CB8AC3E}">
        <p14:creationId xmlns:p14="http://schemas.microsoft.com/office/powerpoint/2010/main" val="38828792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1458686" y="456157"/>
            <a:ext cx="9144000" cy="471306"/>
          </a:xfrm>
        </p:spPr>
        <p:txBody>
          <a:bodyPr>
            <a:normAutofit fontScale="90000"/>
          </a:bodyPr>
          <a:lstStyle/>
          <a:p>
            <a:pPr algn="r"/>
            <a:r>
              <a:rPr lang="tr-TR" dirty="0" smtClean="0"/>
              <a:t>DEVAM</a:t>
            </a:r>
            <a:endParaRPr lang="tr-TR" dirty="0"/>
          </a:p>
        </p:txBody>
      </p:sp>
      <p:sp>
        <p:nvSpPr>
          <p:cNvPr id="3" name="2 Alt Başlık"/>
          <p:cNvSpPr>
            <a:spLocks noGrp="1"/>
          </p:cNvSpPr>
          <p:nvPr>
            <p:ph type="subTitle" idx="1"/>
          </p:nvPr>
        </p:nvSpPr>
        <p:spPr>
          <a:xfrm>
            <a:off x="1524000" y="901337"/>
            <a:ext cx="9144000" cy="5159829"/>
          </a:xfrm>
        </p:spPr>
        <p:txBody>
          <a:bodyPr>
            <a:normAutofit/>
          </a:bodyPr>
          <a:lstStyle/>
          <a:p>
            <a:pPr algn="l"/>
            <a:r>
              <a:rPr lang="tr-TR" dirty="0" smtClean="0"/>
              <a:t>-Yayılı veya yaygın muamele vergisinde, zincirleme olarak vergiden vergi alınmasına </a:t>
            </a:r>
            <a:r>
              <a:rPr lang="tr-TR" b="1" i="1" u="sng" dirty="0" smtClean="0"/>
              <a:t>vergi piramidi</a:t>
            </a:r>
            <a:r>
              <a:rPr lang="tr-TR" dirty="0" smtClean="0"/>
              <a:t> denir.</a:t>
            </a:r>
          </a:p>
          <a:p>
            <a:pPr algn="l"/>
            <a:endParaRPr lang="tr-TR" dirty="0" smtClean="0"/>
          </a:p>
          <a:p>
            <a:pPr algn="l"/>
            <a:r>
              <a:rPr lang="tr-TR" dirty="0" smtClean="0"/>
              <a:t>-KDV’ye geçiş ile birlikte, Türkiye’de benzer gider vergileri kaldırılmış ancak hizmet vergilerinden olan banka ve sigorta şirketleri muamele vergisi alınmaya devam ediliyor.</a:t>
            </a:r>
            <a:endParaRPr lang="tr-TR" smtClean="0"/>
          </a:p>
          <a:p>
            <a:pPr algn="l"/>
            <a:endParaRPr lang="tr-TR" dirty="0" smtClean="0"/>
          </a:p>
          <a:p>
            <a:pPr algn="l"/>
            <a:r>
              <a:rPr lang="tr-TR" dirty="0" smtClean="0"/>
              <a:t>-Gider vergisi, Türkiye’de 1926 yılından beri uygulanır. 1956 yılına kadar 5 muamele vergisi çıkarılmıştır. 1957 yılında 6002 sayılı gider kanunu yürürlüğe girmiştir. 1985 yılında 3065 sayılı KDV kanunu yürürlüğe girmiştir.</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05101"/>
          </a:xfrm>
        </p:spPr>
        <p:txBody>
          <a:bodyPr>
            <a:normAutofit fontScale="90000"/>
          </a:bodyPr>
          <a:lstStyle/>
          <a:p>
            <a:r>
              <a:rPr lang="tr-TR" sz="3600" dirty="0"/>
              <a:t/>
            </a:r>
            <a:br>
              <a:rPr lang="tr-TR" sz="3600" dirty="0"/>
            </a:br>
            <a:r>
              <a:rPr lang="tr-TR" sz="3600" b="1" dirty="0"/>
              <a:t>Katma Değer Vergisi;</a:t>
            </a:r>
            <a:endParaRPr lang="tr-TR" sz="3600" dirty="0"/>
          </a:p>
        </p:txBody>
      </p:sp>
      <p:sp>
        <p:nvSpPr>
          <p:cNvPr id="3" name="Alt Başlık 2"/>
          <p:cNvSpPr>
            <a:spLocks noGrp="1"/>
          </p:cNvSpPr>
          <p:nvPr>
            <p:ph type="subTitle" idx="1"/>
          </p:nvPr>
        </p:nvSpPr>
        <p:spPr>
          <a:xfrm>
            <a:off x="1524000" y="1527464"/>
            <a:ext cx="9144000" cy="4831772"/>
          </a:xfrm>
        </p:spPr>
        <p:txBody>
          <a:bodyPr>
            <a:normAutofit/>
          </a:bodyPr>
          <a:lstStyle/>
          <a:p>
            <a:pPr algn="l"/>
            <a:r>
              <a:rPr lang="tr-TR" dirty="0" smtClean="0"/>
              <a:t>-</a:t>
            </a:r>
            <a:r>
              <a:rPr lang="tr-TR" dirty="0"/>
              <a:t>Katma değer, mal ya da hizmetin alış ve satış bedeli arasındaki farkıdır. Teknik anlamda ise, üretim süreci içerisinde üretim faktörlerinin meydana getirdiği değerdir.</a:t>
            </a:r>
          </a:p>
          <a:p>
            <a:pPr algn="l"/>
            <a:r>
              <a:rPr lang="tr-TR" dirty="0"/>
              <a:t>-Mal ve hizmetlerden alınır</a:t>
            </a:r>
          </a:p>
          <a:p>
            <a:pPr algn="l"/>
            <a:r>
              <a:rPr lang="tr-TR" dirty="0"/>
              <a:t>-Üretim ve dağıtım aşamasında,</a:t>
            </a:r>
          </a:p>
          <a:p>
            <a:pPr algn="l"/>
            <a:r>
              <a:rPr lang="tr-TR" dirty="0"/>
              <a:t>-Tek oranlı olarak alınan muamele vergisi</a:t>
            </a:r>
          </a:p>
          <a:p>
            <a:pPr algn="l"/>
            <a:r>
              <a:rPr lang="tr-TR" dirty="0"/>
              <a:t>-Bu vergi, her aşamada satışı bedeli üzerinden hesaplanır ancak üretim ve dağıtımın her aşamasında yalnızca </a:t>
            </a:r>
            <a:r>
              <a:rPr lang="tr-TR" dirty="0" err="1"/>
              <a:t>KDVnin</a:t>
            </a:r>
            <a:r>
              <a:rPr lang="tr-TR" dirty="0"/>
              <a:t> vergiye tabi tutulması </a:t>
            </a:r>
            <a:r>
              <a:rPr lang="tr-TR" dirty="0" err="1"/>
              <a:t>sözkonusudur</a:t>
            </a:r>
            <a:r>
              <a:rPr lang="tr-TR" dirty="0"/>
              <a:t>.</a:t>
            </a:r>
          </a:p>
          <a:p>
            <a:pPr algn="l"/>
            <a:r>
              <a:rPr lang="tr-TR" dirty="0"/>
              <a:t>-üretilen malın zincirleme her aşamasında ortaya çıkan katma değere uygulanmaktadır.</a:t>
            </a:r>
          </a:p>
          <a:p>
            <a:endParaRPr lang="tr-TR" dirty="0"/>
          </a:p>
        </p:txBody>
      </p:sp>
    </p:spTree>
    <p:extLst>
      <p:ext uri="{BB962C8B-B14F-4D97-AF65-F5344CB8AC3E}">
        <p14:creationId xmlns:p14="http://schemas.microsoft.com/office/powerpoint/2010/main" val="3172592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527761"/>
          </a:xfrm>
        </p:spPr>
        <p:txBody>
          <a:bodyPr>
            <a:normAutofit/>
          </a:bodyPr>
          <a:lstStyle/>
          <a:p>
            <a:pPr algn="l"/>
            <a:r>
              <a:rPr lang="tr-TR" sz="2800" dirty="0" smtClean="0"/>
              <a:t>Örnek</a:t>
            </a:r>
            <a:endParaRPr lang="tr-TR" sz="2800" dirty="0"/>
          </a:p>
        </p:txBody>
      </p:sp>
      <p:sp>
        <p:nvSpPr>
          <p:cNvPr id="3" name="Alt Başlık 2"/>
          <p:cNvSpPr>
            <a:spLocks noGrp="1"/>
          </p:cNvSpPr>
          <p:nvPr>
            <p:ph type="subTitle" idx="1"/>
          </p:nvPr>
        </p:nvSpPr>
        <p:spPr>
          <a:xfrm>
            <a:off x="1524000" y="1923393"/>
            <a:ext cx="9144000" cy="3334407"/>
          </a:xfrm>
        </p:spPr>
        <p:txBody>
          <a:bodyPr/>
          <a:lstStyle/>
          <a:p>
            <a:pPr algn="just"/>
            <a:r>
              <a:rPr lang="tr-TR" dirty="0" smtClean="0"/>
              <a:t>Katma değer hesabına ilişkin hipotetik bir örnek</a:t>
            </a:r>
            <a:endParaRPr lang="tr-TR" dirty="0"/>
          </a:p>
        </p:txBody>
      </p:sp>
    </p:spTree>
    <p:extLst>
      <p:ext uri="{BB962C8B-B14F-4D97-AF65-F5344CB8AC3E}">
        <p14:creationId xmlns:p14="http://schemas.microsoft.com/office/powerpoint/2010/main" val="3521405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654628"/>
            <a:ext cx="9144000" cy="519546"/>
          </a:xfrm>
        </p:spPr>
        <p:txBody>
          <a:bodyPr>
            <a:normAutofit fontScale="90000"/>
          </a:bodyPr>
          <a:lstStyle/>
          <a:p>
            <a:pPr algn="r"/>
            <a:r>
              <a:rPr lang="tr-TR" dirty="0" smtClean="0"/>
              <a:t>Devam</a:t>
            </a:r>
            <a:endParaRPr lang="tr-TR" dirty="0"/>
          </a:p>
        </p:txBody>
      </p:sp>
      <p:sp>
        <p:nvSpPr>
          <p:cNvPr id="3" name="Alt Başlık 2"/>
          <p:cNvSpPr>
            <a:spLocks noGrp="1"/>
          </p:cNvSpPr>
          <p:nvPr>
            <p:ph type="subTitle" idx="1"/>
          </p:nvPr>
        </p:nvSpPr>
        <p:spPr>
          <a:xfrm>
            <a:off x="1524000" y="1485899"/>
            <a:ext cx="9144000" cy="4748645"/>
          </a:xfrm>
        </p:spPr>
        <p:txBody>
          <a:bodyPr>
            <a:normAutofit lnSpcReduction="10000"/>
          </a:bodyPr>
          <a:lstStyle/>
          <a:p>
            <a:pPr algn="l"/>
            <a:r>
              <a:rPr lang="tr-TR" i="1" dirty="0"/>
              <a:t>-Bu vergi üç şekilde belirlenir:</a:t>
            </a:r>
            <a:endParaRPr lang="tr-TR" dirty="0"/>
          </a:p>
          <a:p>
            <a:pPr algn="l"/>
            <a:r>
              <a:rPr lang="tr-TR" dirty="0"/>
              <a:t>-a)gayrisafi hasıla tipi </a:t>
            </a:r>
            <a:r>
              <a:rPr lang="tr-TR" dirty="0" err="1"/>
              <a:t>kdv</a:t>
            </a:r>
            <a:r>
              <a:rPr lang="tr-TR" dirty="0"/>
              <a:t>; bu vergide yatırım malları alışlarına ilişkin vergiler indirilmiyor</a:t>
            </a:r>
          </a:p>
          <a:p>
            <a:pPr algn="l"/>
            <a:r>
              <a:rPr lang="tr-TR" dirty="0"/>
              <a:t>-b)gelir tipi </a:t>
            </a:r>
            <a:r>
              <a:rPr lang="tr-TR" dirty="0" err="1"/>
              <a:t>kdv</a:t>
            </a:r>
            <a:r>
              <a:rPr lang="tr-TR" dirty="0"/>
              <a:t>; bu usulde ise amortisman usulü gibi uygulanır ve firma ürettiği malların satışı esnasında ödenen vergilerden indirir.</a:t>
            </a:r>
          </a:p>
          <a:p>
            <a:pPr algn="l"/>
            <a:r>
              <a:rPr lang="tr-TR" dirty="0"/>
              <a:t>-c)tüketim tipi </a:t>
            </a:r>
            <a:r>
              <a:rPr lang="tr-TR" dirty="0" err="1"/>
              <a:t>kdv</a:t>
            </a:r>
            <a:r>
              <a:rPr lang="tr-TR" dirty="0"/>
              <a:t>; bu vergiye alınacak verginin hesaplanması yönünden </a:t>
            </a:r>
            <a:r>
              <a:rPr lang="tr-TR" b="1" i="1" u="sng" dirty="0"/>
              <a:t>vergi kredisi usulü</a:t>
            </a:r>
            <a:r>
              <a:rPr lang="tr-TR" dirty="0"/>
              <a:t> denir.</a:t>
            </a:r>
          </a:p>
          <a:p>
            <a:pPr algn="l"/>
            <a:r>
              <a:rPr lang="tr-TR" i="1" dirty="0"/>
              <a:t>-bu vergi çeşidi için, </a:t>
            </a:r>
            <a:endParaRPr lang="tr-TR" dirty="0"/>
          </a:p>
          <a:p>
            <a:pPr algn="l"/>
            <a:r>
              <a:rPr lang="tr-TR" dirty="0"/>
              <a:t>Eğer girdi için ödenmiş vergi &gt; satışlar üzerinden ödenecek vergi ise, firma vergi iadesi talebi isteme hakkı vardır ancak uygulamada vergi iadesi yok yerine daha sonraki dönem vergisinden mahsup mevcut.</a:t>
            </a:r>
          </a:p>
          <a:p>
            <a:r>
              <a:rPr lang="tr-TR" dirty="0"/>
              <a:t> </a:t>
            </a:r>
          </a:p>
        </p:txBody>
      </p:sp>
    </p:spTree>
    <p:extLst>
      <p:ext uri="{BB962C8B-B14F-4D97-AF65-F5344CB8AC3E}">
        <p14:creationId xmlns:p14="http://schemas.microsoft.com/office/powerpoint/2010/main" val="3781128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4"/>
            <a:ext cx="9144000" cy="433168"/>
          </a:xfrm>
        </p:spPr>
        <p:txBody>
          <a:bodyPr>
            <a:noAutofit/>
          </a:bodyPr>
          <a:lstStyle/>
          <a:p>
            <a:pPr algn="l"/>
            <a:r>
              <a:rPr lang="tr-TR" sz="2800" dirty="0" smtClean="0"/>
              <a:t>Katma değer vergisi</a:t>
            </a:r>
            <a:endParaRPr lang="tr-TR" sz="2800" dirty="0"/>
          </a:p>
        </p:txBody>
      </p:sp>
      <p:sp>
        <p:nvSpPr>
          <p:cNvPr id="3" name="Alt Başlık 2"/>
          <p:cNvSpPr>
            <a:spLocks noGrp="1"/>
          </p:cNvSpPr>
          <p:nvPr>
            <p:ph type="subTitle" idx="1"/>
          </p:nvPr>
        </p:nvSpPr>
        <p:spPr>
          <a:xfrm>
            <a:off x="1524000" y="1765738"/>
            <a:ext cx="9144000" cy="3492062"/>
          </a:xfrm>
        </p:spPr>
        <p:txBody>
          <a:bodyPr/>
          <a:lstStyle/>
          <a:p>
            <a:pPr algn="just"/>
            <a:r>
              <a:rPr lang="tr-TR" dirty="0"/>
              <a:t>KATMA DEĞER VERGİSİ KANUNU </a:t>
            </a:r>
            <a:endParaRPr lang="tr-TR" dirty="0" smtClean="0"/>
          </a:p>
          <a:p>
            <a:pPr algn="just"/>
            <a:r>
              <a:rPr lang="tr-TR" dirty="0" smtClean="0"/>
              <a:t>Kanun </a:t>
            </a:r>
            <a:r>
              <a:rPr lang="tr-TR" dirty="0"/>
              <a:t>Numarası : 3065 Kabul Tarihi : 25/10/1984 Yayımlandığı Resmî Gazete : Tarih : 2/11/1984 Sayı : 18563 Yayımlandığı Düstur : Tertip : 5 Cilt : 24 Sayfa : 47 </a:t>
            </a:r>
          </a:p>
        </p:txBody>
      </p:sp>
    </p:spTree>
    <p:extLst>
      <p:ext uri="{BB962C8B-B14F-4D97-AF65-F5344CB8AC3E}">
        <p14:creationId xmlns:p14="http://schemas.microsoft.com/office/powerpoint/2010/main" val="269507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401637"/>
          </a:xfrm>
        </p:spPr>
        <p:txBody>
          <a:bodyPr>
            <a:noAutofit/>
          </a:bodyPr>
          <a:lstStyle/>
          <a:p>
            <a:pPr algn="l"/>
            <a:r>
              <a:rPr lang="tr-TR" sz="3200" dirty="0" smtClean="0"/>
              <a:t>(Devam)</a:t>
            </a:r>
            <a:endParaRPr lang="tr-TR" sz="3200" dirty="0"/>
          </a:p>
        </p:txBody>
      </p:sp>
      <p:sp>
        <p:nvSpPr>
          <p:cNvPr id="3" name="Alt Başlık 2"/>
          <p:cNvSpPr>
            <a:spLocks noGrp="1"/>
          </p:cNvSpPr>
          <p:nvPr>
            <p:ph type="subTitle" idx="1"/>
          </p:nvPr>
        </p:nvSpPr>
        <p:spPr>
          <a:xfrm>
            <a:off x="1524000" y="1524001"/>
            <a:ext cx="9144000" cy="4803228"/>
          </a:xfrm>
        </p:spPr>
        <p:txBody>
          <a:bodyPr>
            <a:normAutofit fontScale="47500" lnSpcReduction="20000"/>
          </a:bodyPr>
          <a:lstStyle/>
          <a:p>
            <a:pPr algn="just"/>
            <a:r>
              <a:rPr lang="tr-TR" dirty="0"/>
              <a:t>Verginin konusunu teşkil eden işlemler: </a:t>
            </a:r>
            <a:endParaRPr lang="tr-TR" dirty="0" smtClean="0"/>
          </a:p>
          <a:p>
            <a:pPr algn="just"/>
            <a:r>
              <a:rPr lang="tr-TR" dirty="0" smtClean="0"/>
              <a:t>Madde </a:t>
            </a:r>
            <a:r>
              <a:rPr lang="tr-TR" dirty="0"/>
              <a:t>1 – Türkiye'de yapılan aşağıdaki işlemler katma değer vergisine tabidir: </a:t>
            </a:r>
            <a:endParaRPr lang="tr-TR" dirty="0" smtClean="0"/>
          </a:p>
          <a:p>
            <a:pPr marL="457200" indent="-457200" algn="just">
              <a:buAutoNum type="arabicPeriod"/>
            </a:pPr>
            <a:r>
              <a:rPr lang="tr-TR" dirty="0" smtClean="0"/>
              <a:t>Ticari</a:t>
            </a:r>
            <a:r>
              <a:rPr lang="tr-TR" dirty="0"/>
              <a:t>, sınai, zirai faaliyet ve serbest meslek faaliyeti çerçevesinde yapılan teslim ve hizmetler, </a:t>
            </a:r>
            <a:endParaRPr lang="tr-TR" dirty="0" smtClean="0"/>
          </a:p>
          <a:p>
            <a:pPr marL="457200" indent="-457200" algn="just">
              <a:buAutoNum type="arabicPeriod"/>
            </a:pPr>
            <a:r>
              <a:rPr lang="tr-TR" dirty="0" smtClean="0"/>
              <a:t>2</a:t>
            </a:r>
            <a:r>
              <a:rPr lang="tr-TR" dirty="0"/>
              <a:t>. Her türlü mal ve hizmet ithalatı, </a:t>
            </a:r>
            <a:endParaRPr lang="tr-TR" dirty="0" smtClean="0"/>
          </a:p>
          <a:p>
            <a:pPr marL="457200" indent="-457200" algn="just">
              <a:buAutoNum type="arabicPeriod"/>
            </a:pPr>
            <a:r>
              <a:rPr lang="tr-TR" dirty="0" smtClean="0"/>
              <a:t>3</a:t>
            </a:r>
            <a:r>
              <a:rPr lang="tr-TR" dirty="0"/>
              <a:t>. Diğer faaliyetlerden doğan teslim ve hizmetler: </a:t>
            </a:r>
            <a:endParaRPr lang="tr-TR" dirty="0" smtClean="0"/>
          </a:p>
          <a:p>
            <a:pPr marL="457200" indent="-457200" algn="just">
              <a:buAutoNum type="alphaLcParenR"/>
            </a:pPr>
            <a:r>
              <a:rPr lang="tr-TR" dirty="0" smtClean="0"/>
              <a:t>Posta</a:t>
            </a:r>
            <a:r>
              <a:rPr lang="tr-TR" dirty="0"/>
              <a:t>, telefon, telgraf, teleks ve bunlara benzer hizmetler ile radyo ve televizyon hizmetleri, </a:t>
            </a:r>
            <a:endParaRPr lang="tr-TR" dirty="0" smtClean="0"/>
          </a:p>
          <a:p>
            <a:pPr marL="457200" indent="-457200" algn="just">
              <a:buAutoNum type="alphaLcParenR"/>
            </a:pPr>
            <a:r>
              <a:rPr lang="tr-TR" dirty="0" smtClean="0"/>
              <a:t>(Değişik</a:t>
            </a:r>
            <a:r>
              <a:rPr lang="tr-TR" dirty="0"/>
              <a:t>: 14/3/2007-5602/10 </a:t>
            </a:r>
            <a:r>
              <a:rPr lang="tr-TR" dirty="0" err="1"/>
              <a:t>md.</a:t>
            </a:r>
            <a:r>
              <a:rPr lang="tr-TR" dirty="0"/>
              <a:t>) Her türlü şans ve talih oyunlarının tertiplenmesi ve oynanması, </a:t>
            </a:r>
            <a:endParaRPr lang="tr-TR" dirty="0" smtClean="0"/>
          </a:p>
          <a:p>
            <a:pPr marL="457200" indent="-457200" algn="just">
              <a:buAutoNum type="alphaLcParenR"/>
            </a:pPr>
            <a:r>
              <a:rPr lang="tr-TR" dirty="0" smtClean="0"/>
              <a:t>Profesyonel </a:t>
            </a:r>
            <a:r>
              <a:rPr lang="tr-TR" dirty="0"/>
              <a:t>sanatçıların yer aldığı gösteriler ve konserler ile profesyonel sporcuların katıldığı sportif faaliyetler, maçlar, yarışlar ve yarışmalar tertiplenmesi, gösterilmesi, </a:t>
            </a:r>
            <a:endParaRPr lang="tr-TR" dirty="0" smtClean="0"/>
          </a:p>
          <a:p>
            <a:pPr marL="457200" indent="-457200" algn="just">
              <a:buAutoNum type="alphaLcParenR"/>
            </a:pPr>
            <a:r>
              <a:rPr lang="tr-TR" dirty="0" smtClean="0"/>
              <a:t>(Değişik </a:t>
            </a:r>
            <a:r>
              <a:rPr lang="tr-TR" dirty="0"/>
              <a:t>: 16/6/2009-5904/8 </a:t>
            </a:r>
            <a:r>
              <a:rPr lang="tr-TR" dirty="0" err="1"/>
              <a:t>md.</a:t>
            </a:r>
            <a:r>
              <a:rPr lang="tr-TR" dirty="0"/>
              <a:t>) Müzayede mahallerinde ve gümrük depolarında yapılan satışlar ile 10/2/2005 tarihli ve 5300 sayılı Tarım Ürünleri Lisanslı Depoculuk Kanununa göre düzenlenen ürün senetlerinin, senedin temsil ettiği ürünü depodan çekecek olanlara teslimi, </a:t>
            </a:r>
            <a:endParaRPr lang="tr-TR" dirty="0" smtClean="0"/>
          </a:p>
          <a:p>
            <a:pPr marL="457200" indent="-457200" algn="just">
              <a:buAutoNum type="alphaLcParenR"/>
            </a:pPr>
            <a:r>
              <a:rPr lang="tr-TR" dirty="0" smtClean="0"/>
              <a:t>Boru </a:t>
            </a:r>
            <a:r>
              <a:rPr lang="tr-TR" dirty="0"/>
              <a:t>hattı ile </a:t>
            </a:r>
            <a:r>
              <a:rPr lang="tr-TR" dirty="0" err="1"/>
              <a:t>hampetrol</a:t>
            </a:r>
            <a:r>
              <a:rPr lang="tr-TR" dirty="0"/>
              <a:t>, gaz ve bunların ürünlerinin taşınmaları, </a:t>
            </a:r>
            <a:endParaRPr lang="tr-TR" dirty="0" smtClean="0"/>
          </a:p>
          <a:p>
            <a:pPr marL="457200" indent="-457200" algn="just">
              <a:buAutoNum type="alphaLcParenR"/>
            </a:pPr>
            <a:r>
              <a:rPr lang="tr-TR" dirty="0" smtClean="0"/>
              <a:t>Gelir </a:t>
            </a:r>
            <a:r>
              <a:rPr lang="tr-TR" dirty="0"/>
              <a:t>Vergisi Kanununun 70 inci maddesinde belirtilen mal ve hakların kiralanması işlemleri, </a:t>
            </a:r>
            <a:endParaRPr lang="tr-TR" dirty="0" smtClean="0"/>
          </a:p>
          <a:p>
            <a:pPr marL="457200" indent="-457200" algn="just">
              <a:buAutoNum type="alphaLcParenR"/>
            </a:pPr>
            <a:r>
              <a:rPr lang="tr-TR" dirty="0" smtClean="0"/>
              <a:t>Genel </a:t>
            </a:r>
            <a:r>
              <a:rPr lang="tr-TR" dirty="0"/>
              <a:t>ve katma bütçeli idarelere, il özel idarelerine, belediyeler ve köyler ile bunların teşkil ettikleri birliklere, üniversitelere, dernek ve vakıflara, her türlü mesleki kuruluşlara ait veya tabi olan veyahut bunlar tarafından kurulan veya işletilen müesseseler ile döner sermayeli kuruluşların veya bunlara ait veya tabi diğer müesseselerin ticari, sınai, zirai ve mesleki nitelikteki teslim ve hizmetleri, 6474 </a:t>
            </a:r>
            <a:endParaRPr lang="tr-TR" dirty="0" smtClean="0"/>
          </a:p>
          <a:p>
            <a:pPr marL="457200" indent="-457200" algn="just">
              <a:buAutoNum type="alphaLcParenR"/>
            </a:pPr>
            <a:r>
              <a:rPr lang="tr-TR" dirty="0" smtClean="0"/>
              <a:t>Rekabet </a:t>
            </a:r>
            <a:r>
              <a:rPr lang="tr-TR" dirty="0"/>
              <a:t>eşitsizliğini gidermek maksadıyla isteğe bağlı mükellefiyetler suretiyle vergilendirilecek teslim ve hizmetler. Ticari, sınai, zirai faaliyet ile serbest meslek faaliyetinin devamlılığı, kapsamı ve niteliği Gelir Vergisi Kanunu hükümlerine göre; Gelir Vergisi Kanununda açıklık bulunmadığı hallerde, Türk Ticaret Kanunu ve diğer ilgili mevzuat hükümlerine göre tayin ve tespit edilir. Bu faaliyetlerin kanunların veya resmi makamların gösterdiği gerek üzerine yapılması, bunları yapanların hukuki statü ve kişilikleri, Türk </a:t>
            </a:r>
            <a:r>
              <a:rPr lang="tr-TR" dirty="0" err="1"/>
              <a:t>tabiyetinde</a:t>
            </a:r>
            <a:r>
              <a:rPr lang="tr-TR" dirty="0"/>
              <a:t> bulunup bulunmamaları, ikametgah veya işyerlerinin yahut kanuni merkez veya iş merkezlerinin Türkiye'de olup olmaması işlemlerin mahiyetini değiştirmez ve vergilendirmeye mani teşkil etmez. İthalatın kamu sektörü, özel sektör veya herhangi bir gerçek veya tüzelkişi tarafından yapılması veya herhangi bir şekil ve surette gerçekleştirilmesi, özellik taşıması vergilendirmeye tesir etmez. </a:t>
            </a:r>
          </a:p>
        </p:txBody>
      </p:sp>
    </p:spTree>
    <p:extLst>
      <p:ext uri="{BB962C8B-B14F-4D97-AF65-F5344CB8AC3E}">
        <p14:creationId xmlns:p14="http://schemas.microsoft.com/office/powerpoint/2010/main" val="1383565630"/>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TotalTime>
  <Words>780</Words>
  <Application>Microsoft Office PowerPoint</Application>
  <PresentationFormat>Geniş ekran</PresentationFormat>
  <Paragraphs>66</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GİDER VERGİLERİ</vt:lpstr>
      <vt:lpstr>DEVAM</vt:lpstr>
      <vt:lpstr>DEVAM</vt:lpstr>
      <vt:lpstr> Katma Değer Vergisi;</vt:lpstr>
      <vt:lpstr>Örnek</vt:lpstr>
      <vt:lpstr>Devam</vt:lpstr>
      <vt:lpstr>Katma değer vergisi</vt:lpstr>
      <vt:lpstr>(Devam)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mas</dc:creator>
  <cp:lastModifiedBy>arif şahin</cp:lastModifiedBy>
  <cp:revision>6</cp:revision>
  <dcterms:created xsi:type="dcterms:W3CDTF">2018-01-08T13:58:36Z</dcterms:created>
  <dcterms:modified xsi:type="dcterms:W3CDTF">2019-11-20T08:18:20Z</dcterms:modified>
</cp:coreProperties>
</file>