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77" r:id="rId2"/>
    <p:sldId id="278" r:id="rId3"/>
    <p:sldId id="279" r:id="rId4"/>
    <p:sldId id="269" r:id="rId5"/>
    <p:sldId id="270" r:id="rId6"/>
    <p:sldId id="271" r:id="rId7"/>
    <p:sldId id="272" r:id="rId8"/>
    <p:sldId id="273" r:id="rId9"/>
    <p:sldId id="274" r:id="rId10"/>
    <p:sldId id="275" r:id="rId11"/>
    <p:sldId id="276" r:id="rId12"/>
    <p:sldId id="280"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3" d="100"/>
          <a:sy n="53"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206B6B-A67C-F344-A8C4-86C64C5C0945}" type="datetimeFigureOut">
              <a:rPr lang="en-US" smtClean="0"/>
              <a:t>05/05/20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2C5D55-DC43-424E-A68B-32767D5E10B8}" type="slidenum">
              <a:rPr lang="en-US" smtClean="0"/>
              <a:t>‹#›</a:t>
            </a:fld>
            <a:endParaRPr lang="en-US"/>
          </a:p>
        </p:txBody>
      </p:sp>
    </p:spTree>
    <p:extLst>
      <p:ext uri="{BB962C8B-B14F-4D97-AF65-F5344CB8AC3E}">
        <p14:creationId xmlns:p14="http://schemas.microsoft.com/office/powerpoint/2010/main" val="293606344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15D52A24-574F-EE4C-8DDC-A15AD1CBE07C}" type="slidenum">
              <a:rPr lang="tr-TR"/>
              <a:pPr/>
              <a:t>4</a:t>
            </a:fld>
            <a:endParaRPr lang="tr-TR"/>
          </a:p>
        </p:txBody>
      </p:sp>
      <p:sp>
        <p:nvSpPr>
          <p:cNvPr id="4608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6084" name="Rectangle 3"/>
          <p:cNvSpPr>
            <a:spLocks noGrp="1" noChangeArrowheads="1"/>
          </p:cNvSpPr>
          <p:nvPr>
            <p:ph type="body" idx="1"/>
          </p:nvPr>
        </p:nvSpPr>
        <p:spPr bwMode="auto">
          <a:xfrm>
            <a:off x="457093" y="4344534"/>
            <a:ext cx="6028817" cy="45741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spcBef>
                <a:spcPct val="0"/>
              </a:spcBef>
            </a:pPr>
            <a:endParaRPr lang="tr-TR">
              <a:latin typeface="Calibri" charset="0"/>
            </a:endParaRPr>
          </a:p>
          <a:p>
            <a:pPr marL="228600" indent="-228600" eaLnBrk="1" hangingPunct="1">
              <a:spcBef>
                <a:spcPct val="0"/>
              </a:spcBef>
              <a:buFontTx/>
              <a:buChar char="•"/>
            </a:pPr>
            <a:endParaRPr lang="tr-TR">
              <a:latin typeface="Calibri" charset="0"/>
            </a:endParaRPr>
          </a:p>
        </p:txBody>
      </p:sp>
      <p:sp>
        <p:nvSpPr>
          <p:cNvPr id="46085" name="Text Box 4"/>
          <p:cNvSpPr txBox="1">
            <a:spLocks noChangeArrowheads="1"/>
          </p:cNvSpPr>
          <p:nvPr/>
        </p:nvSpPr>
        <p:spPr bwMode="auto">
          <a:xfrm>
            <a:off x="763426" y="4574194"/>
            <a:ext cx="564710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spcBef>
                <a:spcPct val="50000"/>
              </a:spcBef>
            </a:pPr>
            <a:endParaRPr lang="tr-TR" sz="1800"/>
          </a:p>
        </p:txBody>
      </p:sp>
      <p:sp>
        <p:nvSpPr>
          <p:cNvPr id="46086" name="Text Box 5"/>
          <p:cNvSpPr txBox="1">
            <a:spLocks noChangeArrowheads="1"/>
          </p:cNvSpPr>
          <p:nvPr/>
        </p:nvSpPr>
        <p:spPr bwMode="auto">
          <a:xfrm>
            <a:off x="457093" y="4650260"/>
            <a:ext cx="6105801" cy="3600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r>
              <a:rPr lang="tr-TR"/>
              <a:t>Bu çalışmaya göre işe yönelik lider ,grup üyelerinin(izleyicilerin) önceden belirlenen ilke ve yöntemlere göre çalışıp çalışmadıklarını yakından kontrol eden ,büyük ölçüde cezalandırma ve mevkiye dayanan resmi(formal) otoritesini kullanan bir davranış gösterir.</a:t>
            </a:r>
          </a:p>
          <a:p>
            <a:pPr eaLnBrk="1" hangingPunct="1"/>
            <a:endParaRPr lang="tr-TR"/>
          </a:p>
          <a:p>
            <a:pPr eaLnBrk="1" hangingPunct="1"/>
            <a:r>
              <a:rPr lang="tr-TR"/>
              <a:t>Buna karşılık kişiye yönelik lider ,yetki devrini esas alan , grup üyelerinin tatminini artıracak çalışma koşullarının geliştirilmesine çalışan ve izleyicilerin kişisel gelişme ve ilerlemeleri ile yakından ilgilenen bir davranış gösterir.</a:t>
            </a:r>
          </a:p>
          <a:p>
            <a:pPr eaLnBrk="1" hangingPunct="1"/>
            <a:endParaRPr lang="tr-TR"/>
          </a:p>
          <a:p>
            <a:pPr eaLnBrk="1" hangingPunct="1"/>
            <a:r>
              <a:rPr lang="tr-TR"/>
              <a:t>Bu çalışmaların ulaştığı genel sonuç kişiye yönelik bir liderlik davranışının daha etkin olduğudur.Teorinin ağırlık noktasını liderlerin izleyicilerine karşı nasıl davrandıkları (hareket ettikleri) olmuştur.</a:t>
            </a:r>
            <a:r>
              <a:rPr lang="tr-TR" sz="1800"/>
              <a:t> </a:t>
            </a:r>
          </a:p>
          <a:p>
            <a:pPr eaLnBrk="1" hangingPunct="1"/>
            <a:endParaRPr lang="tr-TR" sz="1800"/>
          </a:p>
          <a:p>
            <a:pPr eaLnBrk="1" hangingPunct="1"/>
            <a:endParaRPr lang="tr-TR" sz="1800"/>
          </a:p>
          <a:p>
            <a:pPr eaLnBrk="1" hangingPunct="1"/>
            <a:endParaRPr lang="tr-TR" sz="1800"/>
          </a:p>
          <a:p>
            <a:pPr eaLnBrk="1" hangingPunct="1"/>
            <a:endParaRPr lang="tr-TR" sz="1800"/>
          </a:p>
          <a:p>
            <a:pPr eaLnBrk="1" hangingPunct="1"/>
            <a:endParaRPr lang="tr-TR" sz="18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0D99287D-0049-5148-9DF7-1BBA09AB097D}" type="slidenum">
              <a:rPr lang="tr-TR"/>
              <a:pPr/>
              <a:t>5</a:t>
            </a:fld>
            <a:endParaRPr lang="tr-TR"/>
          </a:p>
        </p:txBody>
      </p:sp>
      <p:sp>
        <p:nvSpPr>
          <p:cNvPr id="4813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8132" name="Rectangle 3"/>
          <p:cNvSpPr>
            <a:spLocks noGrp="1" noChangeArrowheads="1"/>
          </p:cNvSpPr>
          <p:nvPr>
            <p:ph type="body" idx="1"/>
          </p:nvPr>
        </p:nvSpPr>
        <p:spPr bwMode="auto">
          <a:xfrm>
            <a:off x="457093" y="4344534"/>
            <a:ext cx="6028817" cy="45741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spcBef>
                <a:spcPct val="0"/>
              </a:spcBef>
            </a:pPr>
            <a:endParaRPr lang="tr-TR">
              <a:latin typeface="Calibri" charset="0"/>
            </a:endParaRPr>
          </a:p>
          <a:p>
            <a:pPr marL="228600" indent="-228600" eaLnBrk="1" hangingPunct="1">
              <a:spcBef>
                <a:spcPct val="0"/>
              </a:spcBef>
              <a:buFontTx/>
              <a:buChar char="•"/>
            </a:pPr>
            <a:endParaRPr lang="tr-TR">
              <a:latin typeface="Calibri" charset="0"/>
            </a:endParaRPr>
          </a:p>
        </p:txBody>
      </p:sp>
      <p:sp>
        <p:nvSpPr>
          <p:cNvPr id="48133" name="Text Box 4"/>
          <p:cNvSpPr txBox="1">
            <a:spLocks noChangeArrowheads="1"/>
          </p:cNvSpPr>
          <p:nvPr/>
        </p:nvSpPr>
        <p:spPr bwMode="auto">
          <a:xfrm>
            <a:off x="763425" y="4650261"/>
            <a:ext cx="5722485" cy="3323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spcBef>
                <a:spcPct val="50000"/>
              </a:spcBef>
            </a:pPr>
            <a:r>
              <a:rPr lang="tr-TR"/>
              <a:t>Michigan Üniversitesi çalışmalarının devamı olarak geliştirilmiştir. </a:t>
            </a:r>
          </a:p>
          <a:p>
            <a:pPr eaLnBrk="1" hangingPunct="1">
              <a:spcBef>
                <a:spcPct val="50000"/>
              </a:spcBef>
            </a:pPr>
            <a:endParaRPr lang="tr-TR"/>
          </a:p>
          <a:p>
            <a:pPr eaLnBrk="1" hangingPunct="1">
              <a:spcBef>
                <a:spcPct val="50000"/>
              </a:spcBef>
            </a:pPr>
            <a:endParaRPr lang="tr-TR"/>
          </a:p>
          <a:p>
            <a:pPr eaLnBrk="1" hangingPunct="1">
              <a:spcBef>
                <a:spcPct val="50000"/>
              </a:spcBef>
            </a:pPr>
            <a:endParaRPr lang="tr-TR"/>
          </a:p>
          <a:p>
            <a:pPr eaLnBrk="1" hangingPunct="1">
              <a:spcBef>
                <a:spcPct val="50000"/>
              </a:spcBef>
            </a:pPr>
            <a:endParaRPr lang="tr-TR"/>
          </a:p>
          <a:p>
            <a:pPr eaLnBrk="1" hangingPunct="1">
              <a:spcBef>
                <a:spcPct val="50000"/>
              </a:spcBef>
            </a:pPr>
            <a:endParaRPr lang="tr-TR"/>
          </a:p>
          <a:p>
            <a:pPr eaLnBrk="1" hangingPunct="1">
              <a:spcBef>
                <a:spcPct val="50000"/>
              </a:spcBef>
            </a:pPr>
            <a:endParaRPr lang="tr-TR"/>
          </a:p>
          <a:p>
            <a:pPr eaLnBrk="1" hangingPunct="1">
              <a:spcBef>
                <a:spcPct val="50000"/>
              </a:spcBef>
            </a:pPr>
            <a:endParaRPr lang="tr-TR"/>
          </a:p>
          <a:p>
            <a:pPr eaLnBrk="1" hangingPunct="1">
              <a:spcBef>
                <a:spcPct val="50000"/>
              </a:spcBef>
            </a:pPr>
            <a:endParaRPr lang="tr-TR"/>
          </a:p>
          <a:p>
            <a:pPr eaLnBrk="1" hangingPunct="1">
              <a:spcBef>
                <a:spcPct val="50000"/>
              </a:spcBef>
            </a:pPr>
            <a:endParaRPr lang="tr-TR"/>
          </a:p>
          <a:p>
            <a:pPr eaLnBrk="1" hangingPunct="1">
              <a:spcBef>
                <a:spcPct val="50000"/>
              </a:spcBef>
            </a:pPr>
            <a:endParaRPr lang="tr-TR"/>
          </a:p>
          <a:p>
            <a:pPr eaLnBrk="1" hangingPunct="1">
              <a:spcBef>
                <a:spcPct val="50000"/>
              </a:spcBef>
            </a:pPr>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0D6D34F1-FBBF-574C-9066-979E96A71D82}" type="slidenum">
              <a:rPr lang="tr-TR"/>
              <a:pPr/>
              <a:t>11</a:t>
            </a:fld>
            <a:endParaRPr lang="tr-TR"/>
          </a:p>
        </p:txBody>
      </p:sp>
      <p:sp>
        <p:nvSpPr>
          <p:cNvPr id="552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5300" name="Rectangle 3"/>
          <p:cNvSpPr>
            <a:spLocks noGrp="1" noChangeArrowheads="1"/>
          </p:cNvSpPr>
          <p:nvPr>
            <p:ph type="body" idx="1"/>
          </p:nvPr>
        </p:nvSpPr>
        <p:spPr bwMode="auto">
          <a:xfrm>
            <a:off x="457093" y="4344534"/>
            <a:ext cx="6028817" cy="45741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spcBef>
                <a:spcPct val="0"/>
              </a:spcBef>
              <a:buFontTx/>
              <a:buAutoNum type="arabicPeriod"/>
            </a:pPr>
            <a:endParaRPr lang="tr-TR">
              <a:latin typeface="Calibri" charset="0"/>
            </a:endParaRPr>
          </a:p>
          <a:p>
            <a:pPr marL="228600" indent="-228600" eaLnBrk="1" hangingPunct="1">
              <a:spcBef>
                <a:spcPct val="0"/>
              </a:spcBef>
              <a:buFontTx/>
              <a:buAutoNum type="arabicPeriod"/>
            </a:pPr>
            <a:endParaRPr lang="tr-TR">
              <a:latin typeface="Calibri"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F0922C8E-3205-6A40-858E-818B632CAC2D}"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9F73C7-C513-2A49-9139-4C35D31FD8C5}" type="slidenum">
              <a:rPr lang="en-US" smtClean="0"/>
              <a:t>‹#›</a:t>
            </a:fld>
            <a:endParaRPr lang="en-US"/>
          </a:p>
        </p:txBody>
      </p:sp>
    </p:spTree>
    <p:extLst>
      <p:ext uri="{BB962C8B-B14F-4D97-AF65-F5344CB8AC3E}">
        <p14:creationId xmlns:p14="http://schemas.microsoft.com/office/powerpoint/2010/main" val="1619717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0922C8E-3205-6A40-858E-818B632CAC2D}"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9F73C7-C513-2A49-9139-4C35D31FD8C5}" type="slidenum">
              <a:rPr lang="en-US" smtClean="0"/>
              <a:t>‹#›</a:t>
            </a:fld>
            <a:endParaRPr lang="en-US"/>
          </a:p>
        </p:txBody>
      </p:sp>
    </p:spTree>
    <p:extLst>
      <p:ext uri="{BB962C8B-B14F-4D97-AF65-F5344CB8AC3E}">
        <p14:creationId xmlns:p14="http://schemas.microsoft.com/office/powerpoint/2010/main" val="718090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0922C8E-3205-6A40-858E-818B632CAC2D}"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9F73C7-C513-2A49-9139-4C35D31FD8C5}" type="slidenum">
              <a:rPr lang="en-US" smtClean="0"/>
              <a:t>‹#›</a:t>
            </a:fld>
            <a:endParaRPr lang="en-US"/>
          </a:p>
        </p:txBody>
      </p:sp>
    </p:spTree>
    <p:extLst>
      <p:ext uri="{BB962C8B-B14F-4D97-AF65-F5344CB8AC3E}">
        <p14:creationId xmlns:p14="http://schemas.microsoft.com/office/powerpoint/2010/main" val="1786940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0922C8E-3205-6A40-858E-818B632CAC2D}"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9F73C7-C513-2A49-9139-4C35D31FD8C5}" type="slidenum">
              <a:rPr lang="en-US" smtClean="0"/>
              <a:t>‹#›</a:t>
            </a:fld>
            <a:endParaRPr lang="en-US"/>
          </a:p>
        </p:txBody>
      </p:sp>
    </p:spTree>
    <p:extLst>
      <p:ext uri="{BB962C8B-B14F-4D97-AF65-F5344CB8AC3E}">
        <p14:creationId xmlns:p14="http://schemas.microsoft.com/office/powerpoint/2010/main" val="1549424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F0922C8E-3205-6A40-858E-818B632CAC2D}"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9F73C7-C513-2A49-9139-4C35D31FD8C5}" type="slidenum">
              <a:rPr lang="en-US" smtClean="0"/>
              <a:t>‹#›</a:t>
            </a:fld>
            <a:endParaRPr lang="en-US"/>
          </a:p>
        </p:txBody>
      </p:sp>
    </p:spTree>
    <p:extLst>
      <p:ext uri="{BB962C8B-B14F-4D97-AF65-F5344CB8AC3E}">
        <p14:creationId xmlns:p14="http://schemas.microsoft.com/office/powerpoint/2010/main" val="3935608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F0922C8E-3205-6A40-858E-818B632CAC2D}"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9F73C7-C513-2A49-9139-4C35D31FD8C5}" type="slidenum">
              <a:rPr lang="en-US" smtClean="0"/>
              <a:t>‹#›</a:t>
            </a:fld>
            <a:endParaRPr lang="en-US"/>
          </a:p>
        </p:txBody>
      </p:sp>
    </p:spTree>
    <p:extLst>
      <p:ext uri="{BB962C8B-B14F-4D97-AF65-F5344CB8AC3E}">
        <p14:creationId xmlns:p14="http://schemas.microsoft.com/office/powerpoint/2010/main" val="792659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F0922C8E-3205-6A40-858E-818B632CAC2D}" type="datetimeFigureOut">
              <a:rPr lang="en-US" smtClean="0"/>
              <a:t>05/05/20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9F73C7-C513-2A49-9139-4C35D31FD8C5}" type="slidenum">
              <a:rPr lang="en-US" smtClean="0"/>
              <a:t>‹#›</a:t>
            </a:fld>
            <a:endParaRPr lang="en-US"/>
          </a:p>
        </p:txBody>
      </p:sp>
    </p:spTree>
    <p:extLst>
      <p:ext uri="{BB962C8B-B14F-4D97-AF65-F5344CB8AC3E}">
        <p14:creationId xmlns:p14="http://schemas.microsoft.com/office/powerpoint/2010/main" val="3062923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F0922C8E-3205-6A40-858E-818B632CAC2D}" type="datetimeFigureOut">
              <a:rPr lang="en-US" smtClean="0"/>
              <a:t>05/05/20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9F73C7-C513-2A49-9139-4C35D31FD8C5}" type="slidenum">
              <a:rPr lang="en-US" smtClean="0"/>
              <a:t>‹#›</a:t>
            </a:fld>
            <a:endParaRPr lang="en-US"/>
          </a:p>
        </p:txBody>
      </p:sp>
    </p:spTree>
    <p:extLst>
      <p:ext uri="{BB962C8B-B14F-4D97-AF65-F5344CB8AC3E}">
        <p14:creationId xmlns:p14="http://schemas.microsoft.com/office/powerpoint/2010/main" val="1607694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922C8E-3205-6A40-858E-818B632CAC2D}" type="datetimeFigureOut">
              <a:rPr lang="en-US" smtClean="0"/>
              <a:t>05/05/20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9F73C7-C513-2A49-9139-4C35D31FD8C5}" type="slidenum">
              <a:rPr lang="en-US" smtClean="0"/>
              <a:t>‹#›</a:t>
            </a:fld>
            <a:endParaRPr lang="en-US"/>
          </a:p>
        </p:txBody>
      </p:sp>
    </p:spTree>
    <p:extLst>
      <p:ext uri="{BB962C8B-B14F-4D97-AF65-F5344CB8AC3E}">
        <p14:creationId xmlns:p14="http://schemas.microsoft.com/office/powerpoint/2010/main" val="3212745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F0922C8E-3205-6A40-858E-818B632CAC2D}"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9F73C7-C513-2A49-9139-4C35D31FD8C5}" type="slidenum">
              <a:rPr lang="en-US" smtClean="0"/>
              <a:t>‹#›</a:t>
            </a:fld>
            <a:endParaRPr lang="en-US"/>
          </a:p>
        </p:txBody>
      </p:sp>
    </p:spTree>
    <p:extLst>
      <p:ext uri="{BB962C8B-B14F-4D97-AF65-F5344CB8AC3E}">
        <p14:creationId xmlns:p14="http://schemas.microsoft.com/office/powerpoint/2010/main" val="1687940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F0922C8E-3205-6A40-858E-818B632CAC2D}"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9F73C7-C513-2A49-9139-4C35D31FD8C5}" type="slidenum">
              <a:rPr lang="en-US" smtClean="0"/>
              <a:t>‹#›</a:t>
            </a:fld>
            <a:endParaRPr lang="en-US"/>
          </a:p>
        </p:txBody>
      </p:sp>
    </p:spTree>
    <p:extLst>
      <p:ext uri="{BB962C8B-B14F-4D97-AF65-F5344CB8AC3E}">
        <p14:creationId xmlns:p14="http://schemas.microsoft.com/office/powerpoint/2010/main" val="5110146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922C8E-3205-6A40-858E-818B632CAC2D}" type="datetimeFigureOut">
              <a:rPr lang="en-US" smtClean="0"/>
              <a:t>05/05/20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9F73C7-C513-2A49-9139-4C35D31FD8C5}" type="slidenum">
              <a:rPr lang="en-US" smtClean="0"/>
              <a:t>‹#›</a:t>
            </a:fld>
            <a:endParaRPr lang="en-US"/>
          </a:p>
        </p:txBody>
      </p:sp>
    </p:spTree>
    <p:extLst>
      <p:ext uri="{BB962C8B-B14F-4D97-AF65-F5344CB8AC3E}">
        <p14:creationId xmlns:p14="http://schemas.microsoft.com/office/powerpoint/2010/main" val="1589004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Michigan Üniversitesi Çalışmaları</a:t>
            </a:r>
            <a:endParaRPr lang="tr-TR" dirty="0"/>
          </a:p>
        </p:txBody>
      </p:sp>
      <p:sp>
        <p:nvSpPr>
          <p:cNvPr id="3" name="2 İçerik Yer Tutucusu"/>
          <p:cNvSpPr>
            <a:spLocks noGrp="1"/>
          </p:cNvSpPr>
          <p:nvPr>
            <p:ph idx="1"/>
          </p:nvPr>
        </p:nvSpPr>
        <p:spPr>
          <a:xfrm>
            <a:off x="428596" y="1935480"/>
            <a:ext cx="8429684" cy="4389120"/>
          </a:xfrm>
        </p:spPr>
        <p:txBody>
          <a:bodyPr>
            <a:normAutofit/>
          </a:bodyPr>
          <a:lstStyle/>
          <a:p>
            <a:r>
              <a:rPr lang="tr-TR" dirty="0" smtClean="0"/>
              <a:t>1947 civarında, Ohio </a:t>
            </a:r>
            <a:r>
              <a:rPr lang="tr-TR" dirty="0" err="1" smtClean="0"/>
              <a:t>State</a:t>
            </a:r>
            <a:r>
              <a:rPr lang="tr-TR" dirty="0" smtClean="0"/>
              <a:t> Üniversitesi araştırmaları ile aynı dönemde, </a:t>
            </a:r>
            <a:r>
              <a:rPr lang="tr-TR" dirty="0" err="1" smtClean="0"/>
              <a:t>Renses</a:t>
            </a:r>
            <a:r>
              <a:rPr lang="tr-TR" dirty="0" smtClean="0"/>
              <a:t> </a:t>
            </a:r>
            <a:r>
              <a:rPr lang="tr-TR" dirty="0" err="1" smtClean="0"/>
              <a:t>Likert</a:t>
            </a:r>
            <a:r>
              <a:rPr lang="tr-TR" dirty="0" smtClean="0"/>
              <a:t> ve arkadaşları tarafından, Michigan Üniversitesinde liderlik üzerine yapılan bir seri çalışmadır.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a:t>
            </a:fld>
            <a:endParaRPr lang="tr-TR"/>
          </a:p>
        </p:txBody>
      </p:sp>
    </p:spTree>
    <p:extLst>
      <p:ext uri="{BB962C8B-B14F-4D97-AF65-F5344CB8AC3E}">
        <p14:creationId xmlns:p14="http://schemas.microsoft.com/office/powerpoint/2010/main" val="2650787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Unvan 1"/>
          <p:cNvSpPr>
            <a:spLocks noGrp="1"/>
          </p:cNvSpPr>
          <p:nvPr>
            <p:ph type="title"/>
          </p:nvPr>
        </p:nvSpPr>
        <p:spPr/>
        <p:txBody>
          <a:bodyPr/>
          <a:lstStyle/>
          <a:p>
            <a:endParaRPr lang="en-US">
              <a:latin typeface="Franklin Gothic Book" charset="0"/>
            </a:endParaRPr>
          </a:p>
        </p:txBody>
      </p:sp>
      <p:sp>
        <p:nvSpPr>
          <p:cNvPr id="3" name="İçerik Yer Tutucusu 2"/>
          <p:cNvSpPr>
            <a:spLocks noGrp="1"/>
          </p:cNvSpPr>
          <p:nvPr>
            <p:ph sz="quarter" idx="1"/>
          </p:nvPr>
        </p:nvSpPr>
        <p:spPr/>
        <p:txBody>
          <a:bodyPr>
            <a:normAutofit fontScale="92500"/>
          </a:bodyPr>
          <a:lstStyle/>
          <a:p>
            <a:r>
              <a:rPr lang="tr-TR" dirty="0">
                <a:latin typeface="Perpetua" charset="0"/>
              </a:rPr>
              <a:t>Verimliliği yüksek olan gruplar </a:t>
            </a:r>
            <a:r>
              <a:rPr lang="tr-TR" dirty="0" err="1">
                <a:latin typeface="Perpetua" charset="0"/>
              </a:rPr>
              <a:t>Likert</a:t>
            </a:r>
            <a:r>
              <a:rPr lang="ja-JP" altLang="tr-TR" dirty="0">
                <a:latin typeface="Perpetua" charset="0"/>
              </a:rPr>
              <a:t>’</a:t>
            </a:r>
            <a:r>
              <a:rPr lang="tr-TR" dirty="0">
                <a:latin typeface="Perpetua" charset="0"/>
              </a:rPr>
              <a:t>e göre Sistem 3 ve Sistem 4 altında toplanmıştır. Düşük verime sahip gruplar ise Sistem 1 ve Sistem 2 altıda toplanmıştır.</a:t>
            </a:r>
          </a:p>
          <a:p>
            <a:pPr>
              <a:buFont typeface="Wingdings 2" charset="0"/>
              <a:buNone/>
            </a:pPr>
            <a:endParaRPr lang="tr-TR" dirty="0">
              <a:latin typeface="Perpetua" charset="0"/>
            </a:endParaRPr>
          </a:p>
          <a:p>
            <a:r>
              <a:rPr lang="tr-TR" dirty="0">
                <a:latin typeface="Perpetua" charset="0"/>
              </a:rPr>
              <a:t>Sistem 4 modeli ile ilgili olarak metodolojiye ilişkin çeşitli eleştiriler yapılmıştır. </a:t>
            </a:r>
            <a:r>
              <a:rPr lang="tr-TR">
                <a:latin typeface="Perpetua" charset="0"/>
              </a:rPr>
              <a:t>Ayrıca bu modelin Sistem 4 uygulamasını her yerde daima geçerli en etkin yönetim tarzı sayması da eleştiri konusu </a:t>
            </a:r>
            <a:r>
              <a:rPr lang="tr-TR" smtClean="0">
                <a:latin typeface="Perpetua" charset="0"/>
              </a:rPr>
              <a:t>olmuştur.</a:t>
            </a:r>
            <a:endParaRPr lang="tr-TR">
              <a:latin typeface="Perpetua" charset="0"/>
            </a:endParaRPr>
          </a:p>
        </p:txBody>
      </p:sp>
    </p:spTree>
    <p:extLst>
      <p:ext uri="{BB962C8B-B14F-4D97-AF65-F5344CB8AC3E}">
        <p14:creationId xmlns:p14="http://schemas.microsoft.com/office/powerpoint/2010/main" val="3790014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28600" y="762000"/>
            <a:ext cx="8686800" cy="1325563"/>
          </a:xfrm>
        </p:spPr>
        <p:txBody>
          <a:bodyPr>
            <a:normAutofit fontScale="90000"/>
          </a:bodyPr>
          <a:lstStyle/>
          <a:p>
            <a:r>
              <a:rPr lang="tr-TR" sz="2900">
                <a:latin typeface="Franklin Gothic Book" charset="0"/>
              </a:rPr>
              <a:t>Liderlik Doğrusu Teorisi </a:t>
            </a:r>
            <a:br>
              <a:rPr lang="tr-TR" sz="2900">
                <a:latin typeface="Franklin Gothic Book" charset="0"/>
              </a:rPr>
            </a:br>
            <a:r>
              <a:rPr lang="tr-TR" sz="2900">
                <a:latin typeface="Franklin Gothic Book" charset="0"/>
              </a:rPr>
              <a:t>(Tannenbaum ve Schmidt)</a:t>
            </a:r>
            <a:br>
              <a:rPr lang="tr-TR" sz="2900">
                <a:latin typeface="Franklin Gothic Book" charset="0"/>
              </a:rPr>
            </a:br>
            <a:endParaRPr lang="tr-TR" sz="2900">
              <a:latin typeface="Franklin Gothic Book" charset="0"/>
            </a:endParaRPr>
          </a:p>
        </p:txBody>
      </p:sp>
      <p:sp>
        <p:nvSpPr>
          <p:cNvPr id="54275" name="Rectangle 3"/>
          <p:cNvSpPr>
            <a:spLocks noGrp="1" noChangeArrowheads="1"/>
          </p:cNvSpPr>
          <p:nvPr>
            <p:ph idx="1"/>
          </p:nvPr>
        </p:nvSpPr>
        <p:spPr>
          <a:xfrm>
            <a:off x="457200" y="2286000"/>
            <a:ext cx="8229600" cy="3840163"/>
          </a:xfrm>
        </p:spPr>
        <p:txBody>
          <a:bodyPr/>
          <a:lstStyle/>
          <a:p>
            <a:r>
              <a:rPr lang="tr-TR" sz="2800" b="1">
                <a:latin typeface="Perpetua" charset="0"/>
              </a:rPr>
              <a:t>Liderliğin iki uç noktası olarak “otokratik” ve “demokratik” liderlik kabul edilmiştir.</a:t>
            </a:r>
          </a:p>
          <a:p>
            <a:r>
              <a:rPr lang="tr-TR" sz="2800" b="1">
                <a:latin typeface="Perpetua" charset="0"/>
              </a:rPr>
              <a:t>Model yetki kavramı üzerine kurulmuştur.</a:t>
            </a:r>
          </a:p>
          <a:p>
            <a:r>
              <a:rPr lang="tr-TR" sz="2800" b="1">
                <a:latin typeface="Perpetua" charset="0"/>
              </a:rPr>
              <a:t>Belirli bir durumdaki liderlik davranışı, liderin kullandığı </a:t>
            </a:r>
            <a:r>
              <a:rPr lang="tr-TR" sz="2800" b="1" u="sng">
                <a:latin typeface="Perpetua" charset="0"/>
              </a:rPr>
              <a:t>yetki miktarı</a:t>
            </a:r>
            <a:r>
              <a:rPr lang="tr-TR" sz="2800" b="1">
                <a:latin typeface="Perpetua" charset="0"/>
              </a:rPr>
              <a:t> ile asta devredilen </a:t>
            </a:r>
            <a:r>
              <a:rPr lang="tr-TR" sz="2800" b="1" u="sng">
                <a:latin typeface="Perpetua" charset="0"/>
              </a:rPr>
              <a:t>yetkinin derecesinin</a:t>
            </a:r>
            <a:r>
              <a:rPr lang="tr-TR" sz="2800" b="1">
                <a:latin typeface="Perpetua" charset="0"/>
              </a:rPr>
              <a:t> bir kombinasyonunu meydana getirmektedir.</a:t>
            </a:r>
          </a:p>
        </p:txBody>
      </p:sp>
    </p:spTree>
    <p:extLst>
      <p:ext uri="{BB962C8B-B14F-4D97-AF65-F5344CB8AC3E}">
        <p14:creationId xmlns:p14="http://schemas.microsoft.com/office/powerpoint/2010/main" val="53653847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Kaynaklar</a:t>
            </a:r>
            <a:endParaRPr lang="en-US" dirty="0"/>
          </a:p>
        </p:txBody>
      </p:sp>
      <p:sp>
        <p:nvSpPr>
          <p:cNvPr id="3" name="Content Placeholder 2"/>
          <p:cNvSpPr>
            <a:spLocks noGrp="1"/>
          </p:cNvSpPr>
          <p:nvPr>
            <p:ph idx="1"/>
          </p:nvPr>
        </p:nvSpPr>
        <p:spPr/>
        <p:txBody>
          <a:bodyPr>
            <a:normAutofit fontScale="40000" lnSpcReduction="20000"/>
          </a:bodyPr>
          <a:lstStyle/>
          <a:p>
            <a:pPr lvl="0"/>
            <a:r>
              <a:rPr lang="tr-TR" dirty="0"/>
              <a:t>KOÇEL, T., (2011). İŞLETME YÖNETİCİLİĞİ. 8. BASKI. BETA BASIM, İSTANBUL.</a:t>
            </a:r>
            <a:endParaRPr lang="en-US" dirty="0"/>
          </a:p>
          <a:p>
            <a:pPr lvl="0"/>
            <a:r>
              <a:rPr lang="tr-TR" dirty="0"/>
              <a:t>KREITNER, R. KINICKI, A.(2008) ORGANİZATİONAL BEHAVİOR, 9. BS., ARİZONA: MC GRAW HİLL,  S.467.</a:t>
            </a:r>
            <a:endParaRPr lang="en-US" dirty="0"/>
          </a:p>
          <a:p>
            <a:pPr lvl="0"/>
            <a:r>
              <a:rPr lang="tr-TR" dirty="0"/>
              <a:t>ARSLAN, Ş. (2013), DUYGUSAL ZEKA (DÖNÜŞÜMCÜ VE ETKİLEŞİMCİ LİDERLİK), EĞİTİM KİTABEVİ YAYINLARI, KONYA, 2013</a:t>
            </a:r>
            <a:endParaRPr lang="en-US" dirty="0"/>
          </a:p>
          <a:p>
            <a:pPr lvl="0"/>
            <a:r>
              <a:rPr lang="en-US" dirty="0"/>
              <a:t>D</a:t>
            </a:r>
            <a:r>
              <a:rPr lang="tr-TR" dirty="0"/>
              <a:t>AFT</a:t>
            </a:r>
            <a:r>
              <a:rPr lang="en-US" dirty="0"/>
              <a:t>, RICHARD </a:t>
            </a:r>
            <a:r>
              <a:rPr lang="tr-TR" dirty="0"/>
              <a:t>L. </a:t>
            </a:r>
            <a:r>
              <a:rPr lang="en-US" dirty="0"/>
              <a:t>LEADERSHIP THEORY AND PRACTICE, ORLANDO, DRYDEN PRESS,1999, S.</a:t>
            </a:r>
            <a:r>
              <a:rPr lang="tr-TR" dirty="0"/>
              <a:t>39</a:t>
            </a:r>
            <a:endParaRPr lang="en-US" dirty="0"/>
          </a:p>
          <a:p>
            <a:pPr lvl="0"/>
            <a:r>
              <a:rPr lang="en-US" dirty="0"/>
              <a:t>TEKİN Y.</a:t>
            </a:r>
            <a:r>
              <a:rPr lang="tr-TR" dirty="0"/>
              <a:t>,</a:t>
            </a:r>
            <a:r>
              <a:rPr lang="en-US" dirty="0"/>
              <a:t> EHTİYAR R. / JOURNAL OF YAŞAR UNIVERSITY 2011 24(6) 4007-4023 </a:t>
            </a:r>
            <a:r>
              <a:rPr lang="tr-TR" dirty="0"/>
              <a:t> BAŞARININ TEMEL AKTÖRLERİ: VİZYONER LİDERLER </a:t>
            </a:r>
            <a:endParaRPr lang="en-US" dirty="0"/>
          </a:p>
          <a:p>
            <a:pPr lvl="0"/>
            <a:r>
              <a:rPr lang="tr-TR" dirty="0"/>
              <a:t>AYKANAT, Z., KARAMANOĞLU MEHMETBEY ÜNİVERSİTESİ SOSYAL BİLİMLER ENSTİTÜSÜKARİZMATİK LİDERLİK VE ÖRGÜT KÜLTÜRÜ İLİŞKİSİ ÜZERİNE BİR UYGULAMA</a:t>
            </a:r>
            <a:endParaRPr lang="en-US" dirty="0"/>
          </a:p>
          <a:p>
            <a:pPr lvl="0"/>
            <a:r>
              <a:rPr lang="tr-TR" dirty="0"/>
              <a:t>KAYA, S. (2013), SAĞLIK KURUMLARINDA KALİTE YÖNETİMİ T.C. ANADOLU ÜNİVERSİTESİ YAYINI N: 2858, AÇIKÖĞRETİM FAKÜLTESİ YAYINI NO: 1821</a:t>
            </a:r>
            <a:endParaRPr lang="en-US" dirty="0"/>
          </a:p>
          <a:p>
            <a:pPr lvl="0"/>
            <a:r>
              <a:rPr lang="tr-TR" dirty="0"/>
              <a:t>ÇELİK, Y. (2013), SAĞLIK KURUMLARI YÖNETİMİ T.C. ANADOLU ÜNİVERSİTESİ YAYINI N: 2858, AÇIKÖĞRETİM FAKÜLTESİ YAYINI NO: 1818</a:t>
            </a:r>
            <a:endParaRPr lang="en-US" dirty="0"/>
          </a:p>
          <a:p>
            <a:pPr lvl="0"/>
            <a:r>
              <a:rPr lang="tr-TR" dirty="0"/>
              <a:t>SELEN DOGAN, ÖZGE DEMRAL KURUMLARIN BASARISINDA DUYGUSAL ZEKANIN ROLÜ VE ÖNEMİ </a:t>
            </a:r>
            <a:r>
              <a:rPr lang="tr-TR" i="1" dirty="0"/>
              <a:t>YÖNETİM VE EKONOMİ</a:t>
            </a:r>
            <a:r>
              <a:rPr lang="tr-TR" dirty="0"/>
              <a:t> </a:t>
            </a:r>
            <a:r>
              <a:rPr lang="tr-TR" i="1" dirty="0"/>
              <a:t>YIL:2007 CİLT:14 SAYI:1 CELAL BAYAR ÜNİVERSİTESİ ..B.F. MANSA</a:t>
            </a:r>
            <a:endParaRPr lang="en-US" dirty="0"/>
          </a:p>
          <a:p>
            <a:pPr lvl="0"/>
            <a:r>
              <a:rPr lang="tr-TR" dirty="0"/>
              <a:t>MERYEM ÖZDEMİR EĞİTİM FAKÜLTESİ ÖĞRENCİLERİNİN DUYGUSAL ZEKALARI İLE YAŞAM DOYUMLARININ İNCELENMESİ YÜKSEK LİSANS TEZİ  T.C.  ATATÜRK ÜNİVERSİTESİ EĞİTİM BİLİMLERİ       ENSTİTÜSÜ  İLKÖĞRETİM ANA BİLİM DALI SINIF ÖĞRETMENLİĞİ BİLİM DALI  ERZURUM OCAK, 2015 </a:t>
            </a:r>
            <a:endParaRPr lang="en-US" dirty="0"/>
          </a:p>
          <a:p>
            <a:pPr lvl="0"/>
            <a:r>
              <a:rPr lang="tr-TR" dirty="0"/>
              <a:t>CAN H., 1999, ORGANİZASYON VE YÖNETİM, SİYASAL KİTAP EVİ, ANKARA</a:t>
            </a:r>
            <a:endParaRPr lang="en-US" dirty="0"/>
          </a:p>
          <a:p>
            <a:pPr lvl="0"/>
            <a:r>
              <a:rPr lang="tr-TR" dirty="0"/>
              <a:t>TÜRKMEN, İ., 2001,YÖNETİCİLER İÇİN İLETİŞİM MODELİ, MPM BASIM EVİ, ANKARA</a:t>
            </a:r>
            <a:endParaRPr lang="en-US" dirty="0"/>
          </a:p>
          <a:p>
            <a:pPr lvl="0"/>
            <a:r>
              <a:rPr lang="tr-TR" dirty="0"/>
              <a:t>TENGİLİMOĞLU, D. VE ÖZTÜRK, Y. 2004, İŞLETMELERDE HALKLA İLİŞKİLER, ANKARA:SEÇKİN YAYINCILIK. </a:t>
            </a:r>
            <a:endParaRPr lang="en-US" dirty="0"/>
          </a:p>
          <a:p>
            <a:pPr lvl="0"/>
            <a:r>
              <a:rPr lang="tr-TR" dirty="0"/>
              <a:t>BİTER, A. 2007, İŞLETMELERDE İLETİŞİMİN İŞLETME VERİMLİLİĞİNE ETKİLERİ KAHRAMANMARAŞ SÜTÇÜ İMAM ÜNİVERSİTESİ SOSYAL BİLİMLER ENSTİTÜSÜ İŞLETME ANABİLİM DALI YÜKSEK LİSANS PROJESİ</a:t>
            </a:r>
            <a:endParaRPr lang="en-US" dirty="0"/>
          </a:p>
          <a:p>
            <a:endParaRPr lang="en-US" dirty="0"/>
          </a:p>
        </p:txBody>
      </p:sp>
    </p:spTree>
    <p:extLst>
      <p:ext uri="{BB962C8B-B14F-4D97-AF65-F5344CB8AC3E}">
        <p14:creationId xmlns:p14="http://schemas.microsoft.com/office/powerpoint/2010/main" val="2133355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38674"/>
            <a:ext cx="8229600" cy="4525963"/>
          </a:xfrm>
        </p:spPr>
        <p:txBody>
          <a:bodyPr>
            <a:normAutofit/>
          </a:bodyPr>
          <a:lstStyle/>
          <a:p>
            <a:r>
              <a:rPr lang="tr-TR" dirty="0" smtClean="0"/>
              <a:t>Bu çalışmaların amacı da grup üyelerinin tatminini ve grubun verimliğine katkıda bulunan faktörleri belirlemek olmuştur. </a:t>
            </a:r>
          </a:p>
          <a:p>
            <a:endParaRPr lang="tr-TR" dirty="0"/>
          </a:p>
          <a:p>
            <a:r>
              <a:rPr lang="tr-TR" dirty="0" smtClean="0"/>
              <a:t>Bu çalışmalarda verimlilik, iş tatmini, personel devir hızı, şikayetler, devamsızlık, maliyet ve motivasyon gibi kriterler kullanılmıştır. </a:t>
            </a:r>
          </a:p>
          <a:p>
            <a:endParaRPr lang="tr-TR" dirty="0" smtClean="0"/>
          </a:p>
          <a:p>
            <a:endParaRPr lang="en-US" dirty="0"/>
          </a:p>
        </p:txBody>
      </p:sp>
    </p:spTree>
    <p:extLst>
      <p:ext uri="{BB962C8B-B14F-4D97-AF65-F5344CB8AC3E}">
        <p14:creationId xmlns:p14="http://schemas.microsoft.com/office/powerpoint/2010/main" val="932034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smtClean="0"/>
              <a:t>Michigan Üniversitesi araştırmalarına göre lider davranışa “ işe dönük lider” ve “ gruba </a:t>
            </a:r>
            <a:r>
              <a:rPr lang="tr-TR" dirty="0" err="1" smtClean="0"/>
              <a:t>dönüklider</a:t>
            </a:r>
            <a:r>
              <a:rPr lang="tr-TR" dirty="0" smtClean="0"/>
              <a:t>” şeklinde iki temel gösterge altında toplanabilecek, bu göstergeler doğrultusunda yeni lider tipleri belirlenecektir. </a:t>
            </a:r>
          </a:p>
          <a:p>
            <a:endParaRPr lang="en-US" dirty="0"/>
          </a:p>
        </p:txBody>
      </p:sp>
    </p:spTree>
    <p:extLst>
      <p:ext uri="{BB962C8B-B14F-4D97-AF65-F5344CB8AC3E}">
        <p14:creationId xmlns:p14="http://schemas.microsoft.com/office/powerpoint/2010/main" val="2192828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609600"/>
            <a:ext cx="8229600" cy="868363"/>
          </a:xfrm>
        </p:spPr>
        <p:txBody>
          <a:bodyPr>
            <a:normAutofit fontScale="90000"/>
          </a:bodyPr>
          <a:lstStyle/>
          <a:p>
            <a:r>
              <a:rPr lang="tr-TR" dirty="0">
                <a:latin typeface="Franklin Gothic Book" charset="0"/>
              </a:rPr>
              <a:t/>
            </a:r>
            <a:br>
              <a:rPr lang="tr-TR" dirty="0">
                <a:latin typeface="Franklin Gothic Book" charset="0"/>
              </a:rPr>
            </a:br>
            <a:r>
              <a:rPr lang="tr-TR" dirty="0">
                <a:latin typeface="Franklin Gothic Book" charset="0"/>
              </a:rPr>
              <a:t/>
            </a:r>
            <a:br>
              <a:rPr lang="tr-TR" dirty="0">
                <a:latin typeface="Franklin Gothic Book" charset="0"/>
              </a:rPr>
            </a:br>
            <a:r>
              <a:rPr lang="tr-TR" dirty="0">
                <a:latin typeface="Franklin Gothic Book" charset="0"/>
              </a:rPr>
              <a:t>(</a:t>
            </a:r>
            <a:r>
              <a:rPr lang="tr-TR" dirty="0" err="1">
                <a:latin typeface="Franklin Gothic Book" charset="0"/>
              </a:rPr>
              <a:t>Rensis</a:t>
            </a:r>
            <a:r>
              <a:rPr lang="tr-TR" dirty="0">
                <a:latin typeface="Franklin Gothic Book" charset="0"/>
              </a:rPr>
              <a:t> </a:t>
            </a:r>
            <a:r>
              <a:rPr lang="tr-TR" dirty="0" err="1">
                <a:latin typeface="Franklin Gothic Book" charset="0"/>
              </a:rPr>
              <a:t>Likert</a:t>
            </a:r>
            <a:r>
              <a:rPr lang="ja-JP" altLang="tr-TR" dirty="0">
                <a:latin typeface="Franklin Gothic Book" charset="0"/>
              </a:rPr>
              <a:t>’</a:t>
            </a:r>
            <a:r>
              <a:rPr lang="tr-TR" dirty="0">
                <a:latin typeface="Franklin Gothic Book" charset="0"/>
              </a:rPr>
              <a:t>in Sistem 4 yaklaşımı</a:t>
            </a:r>
            <a:r>
              <a:rPr lang="tr-TR" dirty="0" smtClean="0">
                <a:latin typeface="Franklin Gothic Book" charset="0"/>
              </a:rPr>
              <a:t>)</a:t>
            </a:r>
            <a:br>
              <a:rPr lang="tr-TR" dirty="0" smtClean="0">
                <a:latin typeface="Franklin Gothic Book" charset="0"/>
              </a:rPr>
            </a:br>
            <a:r>
              <a:rPr lang="tr-TR" dirty="0" smtClean="0">
                <a:latin typeface="Franklin Gothic Book" charset="0"/>
              </a:rPr>
              <a:t/>
            </a:r>
            <a:br>
              <a:rPr lang="tr-TR" dirty="0" smtClean="0">
                <a:latin typeface="Franklin Gothic Book" charset="0"/>
              </a:rPr>
            </a:br>
            <a:r>
              <a:rPr lang="tr-TR" dirty="0" smtClean="0">
                <a:latin typeface="Franklin Gothic Book" charset="0"/>
              </a:rPr>
              <a:t> </a:t>
            </a:r>
            <a:br>
              <a:rPr lang="tr-TR" dirty="0" smtClean="0">
                <a:latin typeface="Franklin Gothic Book" charset="0"/>
              </a:rPr>
            </a:br>
            <a:endParaRPr lang="tr-TR" dirty="0">
              <a:latin typeface="Franklin Gothic Book" charset="0"/>
            </a:endParaRPr>
          </a:p>
        </p:txBody>
      </p:sp>
      <p:sp>
        <p:nvSpPr>
          <p:cNvPr id="45059" name="Rectangle 3"/>
          <p:cNvSpPr>
            <a:spLocks noGrp="1" noChangeArrowheads="1"/>
          </p:cNvSpPr>
          <p:nvPr>
            <p:ph idx="1"/>
          </p:nvPr>
        </p:nvSpPr>
        <p:spPr>
          <a:xfrm>
            <a:off x="250825" y="1657775"/>
            <a:ext cx="8893175" cy="4352925"/>
          </a:xfrm>
        </p:spPr>
        <p:txBody>
          <a:bodyPr>
            <a:normAutofit lnSpcReduction="10000"/>
          </a:bodyPr>
          <a:lstStyle/>
          <a:p>
            <a:pPr>
              <a:spcBef>
                <a:spcPts val="2400"/>
              </a:spcBef>
            </a:pPr>
            <a:r>
              <a:rPr lang="tr-TR" b="1" dirty="0">
                <a:latin typeface="Perpetua" charset="0"/>
              </a:rPr>
              <a:t>Bu araştırma, etkili ve etkili olamayan liderler arasındaki davranış farklarını bulmayı amaçlamıştır.</a:t>
            </a:r>
            <a:r>
              <a:rPr lang="tr-TR" dirty="0">
                <a:latin typeface="Perpetua" charset="0"/>
              </a:rPr>
              <a:t> </a:t>
            </a:r>
          </a:p>
          <a:p>
            <a:pPr>
              <a:spcBef>
                <a:spcPts val="2400"/>
              </a:spcBef>
            </a:pPr>
            <a:r>
              <a:rPr lang="tr-TR" b="1" dirty="0">
                <a:latin typeface="Perpetua" charset="0"/>
              </a:rPr>
              <a:t>Liderlik davranışı;</a:t>
            </a:r>
          </a:p>
          <a:p>
            <a:pPr lvl="1">
              <a:buFontTx/>
              <a:buNone/>
            </a:pPr>
            <a:r>
              <a:rPr lang="tr-TR" sz="2800" b="1" dirty="0">
                <a:solidFill>
                  <a:srgbClr val="FFFF00"/>
                </a:solidFill>
                <a:latin typeface="Perpetua" charset="0"/>
              </a:rPr>
              <a:t>işe yönelik </a:t>
            </a:r>
            <a:r>
              <a:rPr lang="tr-TR" sz="2800" b="1" dirty="0">
                <a:latin typeface="Perpetua" charset="0"/>
              </a:rPr>
              <a:t>(</a:t>
            </a:r>
            <a:r>
              <a:rPr lang="tr-TR" sz="2800" b="1" dirty="0" err="1">
                <a:latin typeface="Perpetua" charset="0"/>
              </a:rPr>
              <a:t>job-centered</a:t>
            </a:r>
            <a:r>
              <a:rPr lang="tr-TR" sz="2800" b="1" dirty="0">
                <a:latin typeface="Perpetua" charset="0"/>
              </a:rPr>
              <a:t> </a:t>
            </a:r>
            <a:r>
              <a:rPr lang="tr-TR" sz="2800" b="1" dirty="0" err="1">
                <a:latin typeface="Perpetua" charset="0"/>
              </a:rPr>
              <a:t>style</a:t>
            </a:r>
            <a:r>
              <a:rPr lang="tr-TR" sz="2800" b="1" dirty="0">
                <a:latin typeface="Perpetua" charset="0"/>
              </a:rPr>
              <a:t>)/üretim odaklı</a:t>
            </a:r>
            <a:r>
              <a:rPr lang="tr-TR" sz="2800" dirty="0">
                <a:latin typeface="Perpetua" charset="0"/>
              </a:rPr>
              <a:t> </a:t>
            </a:r>
            <a:r>
              <a:rPr lang="tr-TR" sz="2800" b="1" dirty="0">
                <a:latin typeface="Perpetua" charset="0"/>
              </a:rPr>
              <a:t> ve </a:t>
            </a:r>
          </a:p>
          <a:p>
            <a:pPr lvl="1">
              <a:buFontTx/>
              <a:buNone/>
            </a:pPr>
            <a:r>
              <a:rPr lang="tr-TR" sz="2800" b="1" dirty="0">
                <a:solidFill>
                  <a:srgbClr val="FFFF00"/>
                </a:solidFill>
                <a:latin typeface="Perpetua" charset="0"/>
              </a:rPr>
              <a:t>çalışana yönelik</a:t>
            </a:r>
            <a:r>
              <a:rPr lang="tr-TR" sz="2800" b="1" dirty="0">
                <a:latin typeface="Perpetua" charset="0"/>
              </a:rPr>
              <a:t> (</a:t>
            </a:r>
            <a:r>
              <a:rPr lang="tr-TR" sz="2800" b="1" dirty="0" err="1">
                <a:latin typeface="Perpetua" charset="0"/>
              </a:rPr>
              <a:t>employee-centered</a:t>
            </a:r>
            <a:r>
              <a:rPr lang="tr-TR" sz="2800" b="1" dirty="0">
                <a:latin typeface="Perpetua" charset="0"/>
              </a:rPr>
              <a:t> </a:t>
            </a:r>
            <a:r>
              <a:rPr lang="tr-TR" sz="2800" b="1" dirty="0" err="1">
                <a:latin typeface="Perpetua" charset="0"/>
              </a:rPr>
              <a:t>style</a:t>
            </a:r>
            <a:r>
              <a:rPr lang="tr-TR" sz="2800" b="1" dirty="0">
                <a:latin typeface="Perpetua" charset="0"/>
              </a:rPr>
              <a:t>) /çalışan odaklı</a:t>
            </a:r>
          </a:p>
          <a:p>
            <a:pPr>
              <a:buFontTx/>
              <a:buNone/>
            </a:pPr>
            <a:r>
              <a:rPr lang="tr-TR" b="1" dirty="0">
                <a:latin typeface="Perpetua" charset="0"/>
              </a:rPr>
              <a:t>olmak üzere iki şekilde belirlenmiştir. </a:t>
            </a:r>
          </a:p>
        </p:txBody>
      </p:sp>
    </p:spTree>
    <p:extLst>
      <p:ext uri="{BB962C8B-B14F-4D97-AF65-F5344CB8AC3E}">
        <p14:creationId xmlns:p14="http://schemas.microsoft.com/office/powerpoint/2010/main" val="19581695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533400"/>
            <a:ext cx="8229600" cy="1239838"/>
          </a:xfrm>
        </p:spPr>
        <p:txBody>
          <a:bodyPr>
            <a:normAutofit fontScale="90000"/>
          </a:bodyPr>
          <a:lstStyle/>
          <a:p>
            <a:r>
              <a:rPr lang="tr-TR" sz="3200">
                <a:latin typeface="Times New Roman" charset="0"/>
              </a:rPr>
              <a:t>Likert</a:t>
            </a:r>
            <a:r>
              <a:rPr lang="ja-JP" altLang="tr-TR" sz="3200">
                <a:latin typeface="Times New Roman" charset="0"/>
              </a:rPr>
              <a:t>’</a:t>
            </a:r>
            <a:r>
              <a:rPr lang="tr-TR" sz="3200">
                <a:latin typeface="Times New Roman" charset="0"/>
              </a:rPr>
              <a:t>in Lider Davranışlarını Ele Alış Biçimi</a:t>
            </a:r>
            <a:r>
              <a:rPr lang="tr-TR" sz="4400">
                <a:latin typeface="Franklin Gothic Book" charset="0"/>
              </a:rPr>
              <a:t/>
            </a:r>
            <a:br>
              <a:rPr lang="tr-TR" sz="4400">
                <a:latin typeface="Franklin Gothic Book" charset="0"/>
              </a:rPr>
            </a:br>
            <a:endParaRPr lang="tr-TR" sz="4400">
              <a:latin typeface="Franklin Gothic Book" charset="0"/>
            </a:endParaRPr>
          </a:p>
        </p:txBody>
      </p:sp>
      <p:sp>
        <p:nvSpPr>
          <p:cNvPr id="47107" name="Rectangle 3"/>
          <p:cNvSpPr>
            <a:spLocks noGrp="1" noChangeArrowheads="1"/>
          </p:cNvSpPr>
          <p:nvPr>
            <p:ph idx="1"/>
          </p:nvPr>
        </p:nvSpPr>
        <p:spPr>
          <a:xfrm>
            <a:off x="457200" y="3733800"/>
            <a:ext cx="8229600" cy="2392363"/>
          </a:xfrm>
        </p:spPr>
        <p:txBody>
          <a:bodyPr/>
          <a:lstStyle/>
          <a:p>
            <a:r>
              <a:rPr lang="tr-TR" sz="2800" b="1">
                <a:latin typeface="Perpetua" charset="0"/>
              </a:rPr>
              <a:t>Sistem 1: Sömürücü/İstismarcı-Otoriter Liderlik</a:t>
            </a:r>
          </a:p>
          <a:p>
            <a:r>
              <a:rPr lang="tr-TR" sz="2800" b="1">
                <a:latin typeface="Perpetua" charset="0"/>
              </a:rPr>
              <a:t>Sistem 2: Yardımsever-Otoriter Liderlik</a:t>
            </a:r>
          </a:p>
          <a:p>
            <a:r>
              <a:rPr lang="tr-TR" sz="2800" b="1">
                <a:latin typeface="Perpetua" charset="0"/>
              </a:rPr>
              <a:t>Sistem 3: Danışmalı /Demokratik Liderlik</a:t>
            </a:r>
          </a:p>
          <a:p>
            <a:r>
              <a:rPr lang="tr-TR" sz="2800" b="1">
                <a:latin typeface="Perpetua" charset="0"/>
              </a:rPr>
              <a:t>Sistem 4: Katılımcı-Grup Liderliği</a:t>
            </a:r>
          </a:p>
        </p:txBody>
      </p:sp>
      <p:grpSp>
        <p:nvGrpSpPr>
          <p:cNvPr id="47108" name="Group 4"/>
          <p:cNvGrpSpPr>
            <a:grpSpLocks/>
          </p:cNvGrpSpPr>
          <p:nvPr/>
        </p:nvGrpSpPr>
        <p:grpSpPr bwMode="auto">
          <a:xfrm>
            <a:off x="900113" y="1916113"/>
            <a:ext cx="7010400" cy="1076325"/>
            <a:chOff x="2781" y="5552"/>
            <a:chExt cx="6336" cy="915"/>
          </a:xfrm>
        </p:grpSpPr>
        <p:sp>
          <p:nvSpPr>
            <p:cNvPr id="47109" name="Text Box 5"/>
            <p:cNvSpPr txBox="1">
              <a:spLocks noChangeArrowheads="1"/>
            </p:cNvSpPr>
            <p:nvPr/>
          </p:nvSpPr>
          <p:spPr bwMode="auto">
            <a:xfrm>
              <a:off x="2781" y="5891"/>
              <a:ext cx="2880" cy="576"/>
            </a:xfrm>
            <a:prstGeom prst="rect">
              <a:avLst/>
            </a:prstGeom>
            <a:solidFill>
              <a:srgbClr val="FFFFFF"/>
            </a:solidFill>
            <a:ln w="9525">
              <a:solidFill>
                <a:srgbClr val="000000"/>
              </a:solidFill>
              <a:miter lim="800000"/>
              <a:headEnd/>
              <a:tailEnd/>
            </a:ln>
          </p:spPr>
          <p:txBody>
            <a:bodyPr/>
            <a:lstStyle>
              <a:lvl1pPr>
                <a:defRPr>
                  <a:solidFill>
                    <a:schemeClr val="tx1"/>
                  </a:solidFill>
                  <a:latin typeface="Perpetua" charset="0"/>
                  <a:ea typeface="ＭＳ Ｐゴシック" charset="0"/>
                  <a:cs typeface="Arial" charset="0"/>
                </a:defRPr>
              </a:lvl1pPr>
              <a:lvl2pPr marL="742950" indent="-285750">
                <a:defRPr>
                  <a:solidFill>
                    <a:schemeClr val="tx1"/>
                  </a:solidFill>
                  <a:latin typeface="Perpetua" charset="0"/>
                  <a:ea typeface="Arial" charset="0"/>
                  <a:cs typeface="Arial" charset="0"/>
                </a:defRPr>
              </a:lvl2pPr>
              <a:lvl3pPr marL="1143000" indent="-228600">
                <a:defRPr>
                  <a:solidFill>
                    <a:schemeClr val="tx1"/>
                  </a:solidFill>
                  <a:latin typeface="Perpetua" charset="0"/>
                  <a:ea typeface="Arial" charset="0"/>
                  <a:cs typeface="Arial" charset="0"/>
                </a:defRPr>
              </a:lvl3pPr>
              <a:lvl4pPr marL="1600200" indent="-228600">
                <a:defRPr>
                  <a:solidFill>
                    <a:schemeClr val="tx1"/>
                  </a:solidFill>
                  <a:latin typeface="Perpetua" charset="0"/>
                  <a:ea typeface="Arial" charset="0"/>
                  <a:cs typeface="Arial" charset="0"/>
                </a:defRPr>
              </a:lvl4pPr>
              <a:lvl5pPr marL="2057400" indent="-228600">
                <a:defRPr>
                  <a:solidFill>
                    <a:schemeClr val="tx1"/>
                  </a:solidFill>
                  <a:latin typeface="Perpetua" charset="0"/>
                  <a:ea typeface="Arial" charset="0"/>
                  <a:cs typeface="Arial" charset="0"/>
                </a:defRPr>
              </a:lvl5pPr>
              <a:lvl6pPr marL="2514600" indent="-228600" eaLnBrk="0" fontAlgn="base" hangingPunct="0">
                <a:spcBef>
                  <a:spcPct val="0"/>
                </a:spcBef>
                <a:spcAft>
                  <a:spcPct val="0"/>
                </a:spcAft>
                <a:defRPr>
                  <a:solidFill>
                    <a:schemeClr val="tx1"/>
                  </a:solidFill>
                  <a:latin typeface="Perpetua" charset="0"/>
                  <a:ea typeface="Arial" charset="0"/>
                  <a:cs typeface="Arial" charset="0"/>
                </a:defRPr>
              </a:lvl6pPr>
              <a:lvl7pPr marL="2971800" indent="-228600" eaLnBrk="0" fontAlgn="base" hangingPunct="0">
                <a:spcBef>
                  <a:spcPct val="0"/>
                </a:spcBef>
                <a:spcAft>
                  <a:spcPct val="0"/>
                </a:spcAft>
                <a:defRPr>
                  <a:solidFill>
                    <a:schemeClr val="tx1"/>
                  </a:solidFill>
                  <a:latin typeface="Perpetua" charset="0"/>
                  <a:ea typeface="Arial" charset="0"/>
                  <a:cs typeface="Arial" charset="0"/>
                </a:defRPr>
              </a:lvl7pPr>
              <a:lvl8pPr marL="3429000" indent="-228600" eaLnBrk="0" fontAlgn="base" hangingPunct="0">
                <a:spcBef>
                  <a:spcPct val="0"/>
                </a:spcBef>
                <a:spcAft>
                  <a:spcPct val="0"/>
                </a:spcAft>
                <a:defRPr>
                  <a:solidFill>
                    <a:schemeClr val="tx1"/>
                  </a:solidFill>
                  <a:latin typeface="Perpetua" charset="0"/>
                  <a:ea typeface="Arial" charset="0"/>
                  <a:cs typeface="Arial" charset="0"/>
                </a:defRPr>
              </a:lvl8pPr>
              <a:lvl9pPr marL="3886200" indent="-228600" eaLnBrk="0" fontAlgn="base" hangingPunct="0">
                <a:spcBef>
                  <a:spcPct val="0"/>
                </a:spcBef>
                <a:spcAft>
                  <a:spcPct val="0"/>
                </a:spcAft>
                <a:defRPr>
                  <a:solidFill>
                    <a:schemeClr val="tx1"/>
                  </a:solidFill>
                  <a:latin typeface="Perpetua" charset="0"/>
                  <a:ea typeface="Arial" charset="0"/>
                  <a:cs typeface="Arial" charset="0"/>
                </a:defRPr>
              </a:lvl9pPr>
            </a:lstStyle>
            <a:p>
              <a:pPr algn="ctr" eaLnBrk="1" hangingPunct="1"/>
              <a:r>
                <a:rPr lang="tr-TR" sz="1600" b="1">
                  <a:solidFill>
                    <a:srgbClr val="A50021"/>
                  </a:solidFill>
                  <a:latin typeface="Times New Roman" charset="0"/>
                </a:rPr>
                <a:t>ÜRETİM ODAKLI  LİDERLİK</a:t>
              </a:r>
              <a:endParaRPr lang="tr-TR" sz="2400">
                <a:solidFill>
                  <a:srgbClr val="A50021"/>
                </a:solidFill>
                <a:latin typeface="Corbel" charset="0"/>
              </a:endParaRPr>
            </a:p>
          </p:txBody>
        </p:sp>
        <p:sp>
          <p:nvSpPr>
            <p:cNvPr id="47110" name="Text Box 6"/>
            <p:cNvSpPr txBox="1">
              <a:spLocks noChangeArrowheads="1"/>
            </p:cNvSpPr>
            <p:nvPr/>
          </p:nvSpPr>
          <p:spPr bwMode="auto">
            <a:xfrm>
              <a:off x="6237" y="5891"/>
              <a:ext cx="2880" cy="576"/>
            </a:xfrm>
            <a:prstGeom prst="rect">
              <a:avLst/>
            </a:prstGeom>
            <a:solidFill>
              <a:srgbClr val="FFFFFF"/>
            </a:solidFill>
            <a:ln w="9525">
              <a:solidFill>
                <a:srgbClr val="000000"/>
              </a:solidFill>
              <a:miter lim="800000"/>
              <a:headEnd/>
              <a:tailEnd/>
            </a:ln>
          </p:spPr>
          <p:txBody>
            <a:bodyPr/>
            <a:lstStyle>
              <a:lvl1pPr>
                <a:defRPr>
                  <a:solidFill>
                    <a:schemeClr val="tx1"/>
                  </a:solidFill>
                  <a:latin typeface="Perpetua" charset="0"/>
                  <a:ea typeface="ＭＳ Ｐゴシック" charset="0"/>
                  <a:cs typeface="Arial" charset="0"/>
                </a:defRPr>
              </a:lvl1pPr>
              <a:lvl2pPr marL="742950" indent="-285750">
                <a:defRPr>
                  <a:solidFill>
                    <a:schemeClr val="tx1"/>
                  </a:solidFill>
                  <a:latin typeface="Perpetua" charset="0"/>
                  <a:ea typeface="Arial" charset="0"/>
                  <a:cs typeface="Arial" charset="0"/>
                </a:defRPr>
              </a:lvl2pPr>
              <a:lvl3pPr marL="1143000" indent="-228600">
                <a:defRPr>
                  <a:solidFill>
                    <a:schemeClr val="tx1"/>
                  </a:solidFill>
                  <a:latin typeface="Perpetua" charset="0"/>
                  <a:ea typeface="Arial" charset="0"/>
                  <a:cs typeface="Arial" charset="0"/>
                </a:defRPr>
              </a:lvl3pPr>
              <a:lvl4pPr marL="1600200" indent="-228600">
                <a:defRPr>
                  <a:solidFill>
                    <a:schemeClr val="tx1"/>
                  </a:solidFill>
                  <a:latin typeface="Perpetua" charset="0"/>
                  <a:ea typeface="Arial" charset="0"/>
                  <a:cs typeface="Arial" charset="0"/>
                </a:defRPr>
              </a:lvl4pPr>
              <a:lvl5pPr marL="2057400" indent="-228600">
                <a:defRPr>
                  <a:solidFill>
                    <a:schemeClr val="tx1"/>
                  </a:solidFill>
                  <a:latin typeface="Perpetua" charset="0"/>
                  <a:ea typeface="Arial" charset="0"/>
                  <a:cs typeface="Arial" charset="0"/>
                </a:defRPr>
              </a:lvl5pPr>
              <a:lvl6pPr marL="2514600" indent="-228600" eaLnBrk="0" fontAlgn="base" hangingPunct="0">
                <a:spcBef>
                  <a:spcPct val="0"/>
                </a:spcBef>
                <a:spcAft>
                  <a:spcPct val="0"/>
                </a:spcAft>
                <a:defRPr>
                  <a:solidFill>
                    <a:schemeClr val="tx1"/>
                  </a:solidFill>
                  <a:latin typeface="Perpetua" charset="0"/>
                  <a:ea typeface="Arial" charset="0"/>
                  <a:cs typeface="Arial" charset="0"/>
                </a:defRPr>
              </a:lvl6pPr>
              <a:lvl7pPr marL="2971800" indent="-228600" eaLnBrk="0" fontAlgn="base" hangingPunct="0">
                <a:spcBef>
                  <a:spcPct val="0"/>
                </a:spcBef>
                <a:spcAft>
                  <a:spcPct val="0"/>
                </a:spcAft>
                <a:defRPr>
                  <a:solidFill>
                    <a:schemeClr val="tx1"/>
                  </a:solidFill>
                  <a:latin typeface="Perpetua" charset="0"/>
                  <a:ea typeface="Arial" charset="0"/>
                  <a:cs typeface="Arial" charset="0"/>
                </a:defRPr>
              </a:lvl7pPr>
              <a:lvl8pPr marL="3429000" indent="-228600" eaLnBrk="0" fontAlgn="base" hangingPunct="0">
                <a:spcBef>
                  <a:spcPct val="0"/>
                </a:spcBef>
                <a:spcAft>
                  <a:spcPct val="0"/>
                </a:spcAft>
                <a:defRPr>
                  <a:solidFill>
                    <a:schemeClr val="tx1"/>
                  </a:solidFill>
                  <a:latin typeface="Perpetua" charset="0"/>
                  <a:ea typeface="Arial" charset="0"/>
                  <a:cs typeface="Arial" charset="0"/>
                </a:defRPr>
              </a:lvl8pPr>
              <a:lvl9pPr marL="3886200" indent="-228600" eaLnBrk="0" fontAlgn="base" hangingPunct="0">
                <a:spcBef>
                  <a:spcPct val="0"/>
                </a:spcBef>
                <a:spcAft>
                  <a:spcPct val="0"/>
                </a:spcAft>
                <a:defRPr>
                  <a:solidFill>
                    <a:schemeClr val="tx1"/>
                  </a:solidFill>
                  <a:latin typeface="Perpetua" charset="0"/>
                  <a:ea typeface="Arial" charset="0"/>
                  <a:cs typeface="Arial" charset="0"/>
                </a:defRPr>
              </a:lvl9pPr>
            </a:lstStyle>
            <a:p>
              <a:pPr algn="ctr" eaLnBrk="1" hangingPunct="1"/>
              <a:r>
                <a:rPr lang="tr-TR" sz="1600" b="1">
                  <a:solidFill>
                    <a:srgbClr val="A50021"/>
                  </a:solidFill>
                  <a:latin typeface="Times New Roman" charset="0"/>
                </a:rPr>
                <a:t>ÇALIŞAN ODAKLI LİDERLİK</a:t>
              </a:r>
              <a:endParaRPr lang="tr-TR" sz="2400">
                <a:solidFill>
                  <a:srgbClr val="A50021"/>
                </a:solidFill>
                <a:latin typeface="Corbel" charset="0"/>
              </a:endParaRPr>
            </a:p>
          </p:txBody>
        </p:sp>
        <p:sp>
          <p:nvSpPr>
            <p:cNvPr id="47111" name="AutoShape 7"/>
            <p:cNvSpPr>
              <a:spLocks noChangeArrowheads="1"/>
            </p:cNvSpPr>
            <p:nvPr/>
          </p:nvSpPr>
          <p:spPr bwMode="auto">
            <a:xfrm>
              <a:off x="5661" y="6035"/>
              <a:ext cx="576" cy="144"/>
            </a:xfrm>
            <a:prstGeom prst="leftRightArrow">
              <a:avLst>
                <a:gd name="adj1" fmla="val 50000"/>
                <a:gd name="adj2" fmla="val 80000"/>
              </a:avLst>
            </a:prstGeom>
            <a:solidFill>
              <a:srgbClr val="000000"/>
            </a:solidFill>
            <a:ln w="9525">
              <a:solidFill>
                <a:srgbClr val="000000"/>
              </a:solidFill>
              <a:miter lim="800000"/>
              <a:headEnd/>
              <a:tailEnd/>
            </a:ln>
          </p:spPr>
          <p:txBody>
            <a:bodyPr/>
            <a:lstStyle/>
            <a:p>
              <a:pPr eaLnBrk="1" hangingPunct="1"/>
              <a:endParaRPr lang="tr-TR">
                <a:latin typeface="Corbel" charset="0"/>
              </a:endParaRPr>
            </a:p>
          </p:txBody>
        </p:sp>
        <p:sp>
          <p:nvSpPr>
            <p:cNvPr id="47112" name="Text Box 8"/>
            <p:cNvSpPr txBox="1">
              <a:spLocks noChangeArrowheads="1"/>
            </p:cNvSpPr>
            <p:nvPr/>
          </p:nvSpPr>
          <p:spPr bwMode="auto">
            <a:xfrm>
              <a:off x="2781" y="5552"/>
              <a:ext cx="6192" cy="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Perpetua" charset="0"/>
                  <a:ea typeface="ＭＳ Ｐゴシック" charset="0"/>
                  <a:cs typeface="Arial" charset="0"/>
                </a:defRPr>
              </a:lvl1pPr>
              <a:lvl2pPr marL="742950" indent="-285750">
                <a:defRPr>
                  <a:solidFill>
                    <a:schemeClr val="tx1"/>
                  </a:solidFill>
                  <a:latin typeface="Perpetua" charset="0"/>
                  <a:ea typeface="Arial" charset="0"/>
                  <a:cs typeface="Arial" charset="0"/>
                </a:defRPr>
              </a:lvl2pPr>
              <a:lvl3pPr marL="1143000" indent="-228600">
                <a:defRPr>
                  <a:solidFill>
                    <a:schemeClr val="tx1"/>
                  </a:solidFill>
                  <a:latin typeface="Perpetua" charset="0"/>
                  <a:ea typeface="Arial" charset="0"/>
                  <a:cs typeface="Arial" charset="0"/>
                </a:defRPr>
              </a:lvl3pPr>
              <a:lvl4pPr marL="1600200" indent="-228600">
                <a:defRPr>
                  <a:solidFill>
                    <a:schemeClr val="tx1"/>
                  </a:solidFill>
                  <a:latin typeface="Perpetua" charset="0"/>
                  <a:ea typeface="Arial" charset="0"/>
                  <a:cs typeface="Arial" charset="0"/>
                </a:defRPr>
              </a:lvl4pPr>
              <a:lvl5pPr marL="2057400" indent="-228600">
                <a:defRPr>
                  <a:solidFill>
                    <a:schemeClr val="tx1"/>
                  </a:solidFill>
                  <a:latin typeface="Perpetua" charset="0"/>
                  <a:ea typeface="Arial" charset="0"/>
                  <a:cs typeface="Arial" charset="0"/>
                </a:defRPr>
              </a:lvl5pPr>
              <a:lvl6pPr marL="2514600" indent="-228600" eaLnBrk="0" fontAlgn="base" hangingPunct="0">
                <a:spcBef>
                  <a:spcPct val="0"/>
                </a:spcBef>
                <a:spcAft>
                  <a:spcPct val="0"/>
                </a:spcAft>
                <a:defRPr>
                  <a:solidFill>
                    <a:schemeClr val="tx1"/>
                  </a:solidFill>
                  <a:latin typeface="Perpetua" charset="0"/>
                  <a:ea typeface="Arial" charset="0"/>
                  <a:cs typeface="Arial" charset="0"/>
                </a:defRPr>
              </a:lvl6pPr>
              <a:lvl7pPr marL="2971800" indent="-228600" eaLnBrk="0" fontAlgn="base" hangingPunct="0">
                <a:spcBef>
                  <a:spcPct val="0"/>
                </a:spcBef>
                <a:spcAft>
                  <a:spcPct val="0"/>
                </a:spcAft>
                <a:defRPr>
                  <a:solidFill>
                    <a:schemeClr val="tx1"/>
                  </a:solidFill>
                  <a:latin typeface="Perpetua" charset="0"/>
                  <a:ea typeface="Arial" charset="0"/>
                  <a:cs typeface="Arial" charset="0"/>
                </a:defRPr>
              </a:lvl7pPr>
              <a:lvl8pPr marL="3429000" indent="-228600" eaLnBrk="0" fontAlgn="base" hangingPunct="0">
                <a:spcBef>
                  <a:spcPct val="0"/>
                </a:spcBef>
                <a:spcAft>
                  <a:spcPct val="0"/>
                </a:spcAft>
                <a:defRPr>
                  <a:solidFill>
                    <a:schemeClr val="tx1"/>
                  </a:solidFill>
                  <a:latin typeface="Perpetua" charset="0"/>
                  <a:ea typeface="Arial" charset="0"/>
                  <a:cs typeface="Arial" charset="0"/>
                </a:defRPr>
              </a:lvl8pPr>
              <a:lvl9pPr marL="3886200" indent="-228600" eaLnBrk="0" fontAlgn="base" hangingPunct="0">
                <a:spcBef>
                  <a:spcPct val="0"/>
                </a:spcBef>
                <a:spcAft>
                  <a:spcPct val="0"/>
                </a:spcAft>
                <a:defRPr>
                  <a:solidFill>
                    <a:schemeClr val="tx1"/>
                  </a:solidFill>
                  <a:latin typeface="Perpetua" charset="0"/>
                  <a:ea typeface="Arial" charset="0"/>
                  <a:cs typeface="Arial" charset="0"/>
                </a:defRPr>
              </a:lvl9pPr>
            </a:lstStyle>
            <a:p>
              <a:pPr algn="ctr" eaLnBrk="1" hangingPunct="1"/>
              <a:endParaRPr lang="tr-TR" b="1">
                <a:solidFill>
                  <a:schemeClr val="tx2"/>
                </a:solidFill>
                <a:latin typeface="Corbel" charset="0"/>
              </a:endParaRPr>
            </a:p>
          </p:txBody>
        </p:sp>
      </p:grpSp>
    </p:spTree>
    <p:extLst>
      <p:ext uri="{BB962C8B-B14F-4D97-AF65-F5344CB8AC3E}">
        <p14:creationId xmlns:p14="http://schemas.microsoft.com/office/powerpoint/2010/main" val="283363328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Unvan 1"/>
          <p:cNvSpPr>
            <a:spLocks noGrp="1"/>
          </p:cNvSpPr>
          <p:nvPr>
            <p:ph type="title"/>
          </p:nvPr>
        </p:nvSpPr>
        <p:spPr/>
        <p:txBody>
          <a:bodyPr/>
          <a:lstStyle/>
          <a:p>
            <a:endParaRPr lang="en-US">
              <a:latin typeface="Franklin Gothic Book" charset="0"/>
            </a:endParaRPr>
          </a:p>
        </p:txBody>
      </p:sp>
      <p:sp>
        <p:nvSpPr>
          <p:cNvPr id="49155" name="İçerik Yer Tutucusu 2"/>
          <p:cNvSpPr>
            <a:spLocks noGrp="1"/>
          </p:cNvSpPr>
          <p:nvPr>
            <p:ph sz="quarter" idx="1"/>
          </p:nvPr>
        </p:nvSpPr>
        <p:spPr/>
        <p:txBody>
          <a:bodyPr/>
          <a:lstStyle/>
          <a:p>
            <a:r>
              <a:rPr lang="tr-TR" b="1">
                <a:latin typeface="Perpetua" charset="0"/>
              </a:rPr>
              <a:t>Sistem 1:</a:t>
            </a:r>
            <a:r>
              <a:rPr lang="tr-TR">
                <a:latin typeface="Perpetua" charset="0"/>
              </a:rPr>
              <a:t> İstismarcı Otokratik: astlarda şekilsel olmayan gruplar vardır. Takım çalışması uygulanmaz. Lidere sorumlu olarak çalışan gruplar mevcuttur. Orta seviyede üretim vardır.</a:t>
            </a:r>
          </a:p>
          <a:p>
            <a:endParaRPr lang="tr-TR">
              <a:latin typeface="Perpetua" charset="0"/>
            </a:endParaRPr>
          </a:p>
        </p:txBody>
      </p:sp>
    </p:spTree>
    <p:extLst>
      <p:ext uri="{BB962C8B-B14F-4D97-AF65-F5344CB8AC3E}">
        <p14:creationId xmlns:p14="http://schemas.microsoft.com/office/powerpoint/2010/main" val="3181917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Unvan 1"/>
          <p:cNvSpPr>
            <a:spLocks noGrp="1"/>
          </p:cNvSpPr>
          <p:nvPr>
            <p:ph type="title"/>
          </p:nvPr>
        </p:nvSpPr>
        <p:spPr/>
        <p:txBody>
          <a:bodyPr/>
          <a:lstStyle/>
          <a:p>
            <a:endParaRPr lang="en-US">
              <a:latin typeface="Franklin Gothic Book" charset="0"/>
            </a:endParaRPr>
          </a:p>
        </p:txBody>
      </p:sp>
      <p:sp>
        <p:nvSpPr>
          <p:cNvPr id="50179" name="İçerik Yer Tutucusu 2"/>
          <p:cNvSpPr>
            <a:spLocks noGrp="1"/>
          </p:cNvSpPr>
          <p:nvPr>
            <p:ph sz="quarter" idx="1"/>
          </p:nvPr>
        </p:nvSpPr>
        <p:spPr/>
        <p:txBody>
          <a:bodyPr/>
          <a:lstStyle/>
          <a:p>
            <a:r>
              <a:rPr lang="tr-TR" b="1" dirty="0">
                <a:latin typeface="Perpetua" charset="0"/>
              </a:rPr>
              <a:t>Sistem 2: </a:t>
            </a:r>
            <a:r>
              <a:rPr lang="tr-TR" dirty="0">
                <a:latin typeface="Perpetua" charset="0"/>
              </a:rPr>
              <a:t>Yardımsever </a:t>
            </a:r>
            <a:r>
              <a:rPr lang="tr-TR" dirty="0" err="1">
                <a:latin typeface="Perpetua" charset="0"/>
              </a:rPr>
              <a:t>Otokratik</a:t>
            </a:r>
            <a:r>
              <a:rPr lang="tr-TR" dirty="0">
                <a:latin typeface="Perpetua" charset="0"/>
              </a:rPr>
              <a:t>: sistem 1</a:t>
            </a:r>
            <a:r>
              <a:rPr lang="ja-JP" altLang="tr-TR" dirty="0">
                <a:latin typeface="Perpetua" charset="0"/>
              </a:rPr>
              <a:t>’</a:t>
            </a:r>
            <a:r>
              <a:rPr lang="tr-TR" dirty="0">
                <a:latin typeface="Perpetua" charset="0"/>
              </a:rPr>
              <a:t>de olduğu gibi takım çalışması yoktur. Yine şekilsel olmayan gruplar </a:t>
            </a:r>
            <a:r>
              <a:rPr lang="tr-TR" dirty="0" smtClean="0">
                <a:latin typeface="Perpetua" charset="0"/>
              </a:rPr>
              <a:t>mevcuttur.</a:t>
            </a:r>
            <a:endParaRPr lang="tr-TR" dirty="0">
              <a:latin typeface="Perpetua" charset="0"/>
            </a:endParaRPr>
          </a:p>
          <a:p>
            <a:endParaRPr lang="tr-TR" dirty="0">
              <a:latin typeface="Perpetua" charset="0"/>
            </a:endParaRPr>
          </a:p>
        </p:txBody>
      </p:sp>
    </p:spTree>
    <p:extLst>
      <p:ext uri="{BB962C8B-B14F-4D97-AF65-F5344CB8AC3E}">
        <p14:creationId xmlns:p14="http://schemas.microsoft.com/office/powerpoint/2010/main" val="3173161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Unvan 1"/>
          <p:cNvSpPr>
            <a:spLocks noGrp="1"/>
          </p:cNvSpPr>
          <p:nvPr>
            <p:ph type="title"/>
          </p:nvPr>
        </p:nvSpPr>
        <p:spPr/>
        <p:txBody>
          <a:bodyPr/>
          <a:lstStyle/>
          <a:p>
            <a:endParaRPr lang="en-US">
              <a:latin typeface="Franklin Gothic Book" charset="0"/>
            </a:endParaRPr>
          </a:p>
        </p:txBody>
      </p:sp>
      <p:sp>
        <p:nvSpPr>
          <p:cNvPr id="51203" name="İçerik Yer Tutucusu 2"/>
          <p:cNvSpPr>
            <a:spLocks noGrp="1"/>
          </p:cNvSpPr>
          <p:nvPr>
            <p:ph sz="quarter" idx="1"/>
          </p:nvPr>
        </p:nvSpPr>
        <p:spPr/>
        <p:txBody>
          <a:bodyPr/>
          <a:lstStyle/>
          <a:p>
            <a:r>
              <a:rPr lang="tr-TR" b="1">
                <a:latin typeface="Perpetua" charset="0"/>
              </a:rPr>
              <a:t>Sistem 3: </a:t>
            </a:r>
            <a:r>
              <a:rPr lang="tr-TR">
                <a:latin typeface="Perpetua" charset="0"/>
              </a:rPr>
              <a:t>Katılımcı: takım çalışmasına yatkınlık vardır. Şekilsel olmayan gruplar meydana gelse dahi örgüt amaçlarına olan karşı gelme azdır ve destekleme vardır. Dolayısıyla üretim iyi seviyededir.</a:t>
            </a:r>
          </a:p>
          <a:p>
            <a:endParaRPr lang="tr-TR">
              <a:latin typeface="Perpetua" charset="0"/>
            </a:endParaRPr>
          </a:p>
        </p:txBody>
      </p:sp>
    </p:spTree>
    <p:extLst>
      <p:ext uri="{BB962C8B-B14F-4D97-AF65-F5344CB8AC3E}">
        <p14:creationId xmlns:p14="http://schemas.microsoft.com/office/powerpoint/2010/main" val="12471983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Unvan 1"/>
          <p:cNvSpPr>
            <a:spLocks noGrp="1"/>
          </p:cNvSpPr>
          <p:nvPr>
            <p:ph type="title"/>
          </p:nvPr>
        </p:nvSpPr>
        <p:spPr/>
        <p:txBody>
          <a:bodyPr/>
          <a:lstStyle/>
          <a:p>
            <a:endParaRPr lang="en-US">
              <a:latin typeface="Franklin Gothic Book" charset="0"/>
            </a:endParaRPr>
          </a:p>
        </p:txBody>
      </p:sp>
      <p:sp>
        <p:nvSpPr>
          <p:cNvPr id="52227" name="İçerik Yer Tutucusu 2"/>
          <p:cNvSpPr>
            <a:spLocks noGrp="1"/>
          </p:cNvSpPr>
          <p:nvPr>
            <p:ph sz="quarter" idx="1"/>
          </p:nvPr>
        </p:nvSpPr>
        <p:spPr/>
        <p:txBody>
          <a:bodyPr/>
          <a:lstStyle/>
          <a:p>
            <a:r>
              <a:rPr lang="tr-TR" b="1">
                <a:latin typeface="Perpetua" charset="0"/>
              </a:rPr>
              <a:t>Sistem 4: </a:t>
            </a:r>
            <a:r>
              <a:rPr lang="tr-TR">
                <a:latin typeface="Perpetua" charset="0"/>
              </a:rPr>
              <a:t>Demokratik: bu sistemde yalnızca takım çalışmasıyla amaçlar gerçekleştirilebilir. Şekilsel olmayan gruplar vardır ancak şekilsel gruba bağlıdır. Örgütte var olan bütün sosyal gruplar örgütün hedeflerine ulaşmaya çalışır.</a:t>
            </a:r>
          </a:p>
          <a:p>
            <a:endParaRPr lang="tr-TR">
              <a:latin typeface="Perpetua" charset="0"/>
            </a:endParaRPr>
          </a:p>
        </p:txBody>
      </p:sp>
    </p:spTree>
    <p:extLst>
      <p:ext uri="{BB962C8B-B14F-4D97-AF65-F5344CB8AC3E}">
        <p14:creationId xmlns:p14="http://schemas.microsoft.com/office/powerpoint/2010/main" val="25741567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TotalTime>
  <Words>846</Words>
  <Application>Microsoft Macintosh PowerPoint</Application>
  <PresentationFormat>On-screen Show (4:3)</PresentationFormat>
  <Paragraphs>67</Paragraphs>
  <Slides>12</Slides>
  <Notes>3</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Michigan Üniversitesi Çalışmaları</vt:lpstr>
      <vt:lpstr>PowerPoint Presentation</vt:lpstr>
      <vt:lpstr>PowerPoint Presentation</vt:lpstr>
      <vt:lpstr>  (Rensis Likert’in Sistem 4 yaklaşımı)    </vt:lpstr>
      <vt:lpstr>Likert’in Lider Davranışlarını Ele Alış Biçimi </vt:lpstr>
      <vt:lpstr>PowerPoint Presentation</vt:lpstr>
      <vt:lpstr>PowerPoint Presentation</vt:lpstr>
      <vt:lpstr>PowerPoint Presentation</vt:lpstr>
      <vt:lpstr>PowerPoint Presentation</vt:lpstr>
      <vt:lpstr>PowerPoint Presentation</vt:lpstr>
      <vt:lpstr>Liderlik Doğrusu Teorisi  (Tannenbaum ve Schmidt) </vt:lpstr>
      <vt:lpstr>Kaynaklar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Likert Sistem 4 Modeli </dc:title>
  <dc:creator>ece</dc:creator>
  <cp:lastModifiedBy>ece</cp:lastModifiedBy>
  <cp:revision>4</cp:revision>
  <dcterms:created xsi:type="dcterms:W3CDTF">2019-11-21T19:42:09Z</dcterms:created>
  <dcterms:modified xsi:type="dcterms:W3CDTF">2020-05-05T11:42:01Z</dcterms:modified>
</cp:coreProperties>
</file>