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7" r:id="rId2"/>
    <p:sldId id="278" r:id="rId3"/>
    <p:sldId id="279" r:id="rId4"/>
    <p:sldId id="269" r:id="rId5"/>
    <p:sldId id="270" r:id="rId6"/>
    <p:sldId id="271" r:id="rId7"/>
    <p:sldId id="272" r:id="rId8"/>
    <p:sldId id="273" r:id="rId9"/>
    <p:sldId id="274" r:id="rId10"/>
    <p:sldId id="275" r:id="rId11"/>
    <p:sldId id="276" r:id="rId12"/>
    <p:sldId id="28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06B6B-A67C-F344-A8C4-86C64C5C0945}"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C5D55-DC43-424E-A68B-32767D5E10B8}" type="slidenum">
              <a:rPr lang="en-US" smtClean="0"/>
              <a:t>‹#›</a:t>
            </a:fld>
            <a:endParaRPr lang="en-US"/>
          </a:p>
        </p:txBody>
      </p:sp>
    </p:spTree>
    <p:extLst>
      <p:ext uri="{BB962C8B-B14F-4D97-AF65-F5344CB8AC3E}">
        <p14:creationId xmlns:p14="http://schemas.microsoft.com/office/powerpoint/2010/main" val="29360634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15D52A24-574F-EE4C-8DDC-A15AD1CBE07C}" type="slidenum">
              <a:rPr lang="tr-TR"/>
              <a:pPr/>
              <a:t>4</a:t>
            </a:fld>
            <a:endParaRPr lang="tr-T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46085" name="Text Box 4"/>
          <p:cNvSpPr txBox="1">
            <a:spLocks noChangeArrowheads="1"/>
          </p:cNvSpPr>
          <p:nvPr/>
        </p:nvSpPr>
        <p:spPr bwMode="auto">
          <a:xfrm>
            <a:off x="763426" y="4574194"/>
            <a:ext cx="56471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endParaRPr lang="tr-TR" sz="1800"/>
          </a:p>
        </p:txBody>
      </p:sp>
      <p:sp>
        <p:nvSpPr>
          <p:cNvPr id="46086" name="Text Box 5"/>
          <p:cNvSpPr txBox="1">
            <a:spLocks noChangeArrowheads="1"/>
          </p:cNvSpPr>
          <p:nvPr/>
        </p:nvSpPr>
        <p:spPr bwMode="auto">
          <a:xfrm>
            <a:off x="457093" y="4650260"/>
            <a:ext cx="6105801"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r>
              <a:rPr lang="tr-TR"/>
              <a:t>Bu çalışmaya göre işe yönelik lider ,grup üyelerinin(izleyicilerin) önceden belirlenen ilke ve yöntemlere göre çalışıp çalışmadıklarını yakından kontrol eden ,büyük ölçüde cezalandırma ve mevkiye dayanan resmi(formal) otoritesini kullanan bir davranış gösterir.</a:t>
            </a:r>
          </a:p>
          <a:p>
            <a:pPr eaLnBrk="1" hangingPunct="1"/>
            <a:endParaRPr lang="tr-TR"/>
          </a:p>
          <a:p>
            <a:pPr eaLnBrk="1" hangingPunct="1"/>
            <a:r>
              <a:rPr lang="tr-TR"/>
              <a:t>Buna karşılık kişiye yönelik lider ,yetki devrini esas alan , grup üyelerinin tatminini artıracak çalışma koşullarının geliştirilmesine çalışan ve izleyicilerin kişisel gelişme ve ilerlemeleri ile yakından ilgilenen bir davranış gösterir.</a:t>
            </a:r>
          </a:p>
          <a:p>
            <a:pPr eaLnBrk="1" hangingPunct="1"/>
            <a:endParaRPr lang="tr-TR"/>
          </a:p>
          <a:p>
            <a:pPr eaLnBrk="1" hangingPunct="1"/>
            <a:r>
              <a:rPr lang="tr-TR"/>
              <a:t>Bu çalışmaların ulaştığı genel sonuç kişiye yönelik bir liderlik davranışının daha etkin olduğudur.Teorinin ağırlık noktasını liderlerin izleyicilerine karşı nasıl davrandıkları (hareket ettikleri) olmuştur.</a:t>
            </a:r>
            <a:r>
              <a:rPr lang="tr-TR" sz="1800"/>
              <a:t> </a:t>
            </a:r>
          </a:p>
          <a:p>
            <a:pPr eaLnBrk="1" hangingPunct="1"/>
            <a:endParaRPr lang="tr-TR" sz="1800"/>
          </a:p>
          <a:p>
            <a:pPr eaLnBrk="1" hangingPunct="1"/>
            <a:endParaRPr lang="tr-TR" sz="1800"/>
          </a:p>
          <a:p>
            <a:pPr eaLnBrk="1" hangingPunct="1"/>
            <a:endParaRPr lang="tr-TR" sz="1800"/>
          </a:p>
          <a:p>
            <a:pPr eaLnBrk="1" hangingPunct="1"/>
            <a:endParaRPr lang="tr-TR" sz="1800"/>
          </a:p>
          <a:p>
            <a:pPr eaLnBrk="1" hangingPunct="1"/>
            <a:endParaRPr lang="tr-TR" sz="18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0D99287D-0049-5148-9DF7-1BBA09AB097D}" type="slidenum">
              <a:rPr lang="tr-TR"/>
              <a:pPr/>
              <a:t>5</a:t>
            </a:fld>
            <a:endParaRPr lang="tr-T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2"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48133" name="Text Box 4"/>
          <p:cNvSpPr txBox="1">
            <a:spLocks noChangeArrowheads="1"/>
          </p:cNvSpPr>
          <p:nvPr/>
        </p:nvSpPr>
        <p:spPr bwMode="auto">
          <a:xfrm>
            <a:off x="763425" y="4650261"/>
            <a:ext cx="5722485" cy="332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r>
              <a:rPr lang="tr-TR"/>
              <a:t>Michigan Üniversitesi çalışmalarının devamı olarak geliştirilmiştir. </a:t>
            </a: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a:p>
            <a:pPr eaLnBrk="1" hangingPunct="1">
              <a:spcBef>
                <a:spcPct val="50000"/>
              </a:spcBef>
            </a:pPr>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0D6D34F1-FBBF-574C-9066-979E96A71D82}" type="slidenum">
              <a:rPr lang="tr-TR"/>
              <a:pPr/>
              <a:t>11</a:t>
            </a:fld>
            <a:endParaRPr lang="tr-T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30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AutoNum type="arabicPeriod"/>
            </a:pPr>
            <a:endParaRPr lang="tr-TR">
              <a:latin typeface="Calibri" charset="0"/>
            </a:endParaRPr>
          </a:p>
          <a:p>
            <a:pPr marL="228600" indent="-228600" eaLnBrk="1" hangingPunct="1">
              <a:spcBef>
                <a:spcPct val="0"/>
              </a:spcBef>
              <a:buFontTx/>
              <a:buAutoNum type="arabicPeriod"/>
            </a:pPr>
            <a:endParaRPr lang="tr-TR">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F0922C8E-3205-6A40-858E-818B632CAC2D}"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161971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0922C8E-3205-6A40-858E-818B632CAC2D}"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71809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0922C8E-3205-6A40-858E-818B632CAC2D}"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178694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0922C8E-3205-6A40-858E-818B632CAC2D}"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154942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F0922C8E-3205-6A40-858E-818B632CAC2D}"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393560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F0922C8E-3205-6A40-858E-818B632CAC2D}"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79265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F0922C8E-3205-6A40-858E-818B632CAC2D}"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306292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F0922C8E-3205-6A40-858E-818B632CAC2D}"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160769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22C8E-3205-6A40-858E-818B632CAC2D}"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321274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0922C8E-3205-6A40-858E-818B632CAC2D}"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168794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0922C8E-3205-6A40-858E-818B632CAC2D}"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F73C7-C513-2A49-9139-4C35D31FD8C5}" type="slidenum">
              <a:rPr lang="en-US" smtClean="0"/>
              <a:t>‹#›</a:t>
            </a:fld>
            <a:endParaRPr lang="en-US"/>
          </a:p>
        </p:txBody>
      </p:sp>
    </p:spTree>
    <p:extLst>
      <p:ext uri="{BB962C8B-B14F-4D97-AF65-F5344CB8AC3E}">
        <p14:creationId xmlns:p14="http://schemas.microsoft.com/office/powerpoint/2010/main" val="5110146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22C8E-3205-6A40-858E-818B632CAC2D}"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F73C7-C513-2A49-9139-4C35D31FD8C5}" type="slidenum">
              <a:rPr lang="en-US" smtClean="0"/>
              <a:t>‹#›</a:t>
            </a:fld>
            <a:endParaRPr lang="en-US"/>
          </a:p>
        </p:txBody>
      </p:sp>
    </p:spTree>
    <p:extLst>
      <p:ext uri="{BB962C8B-B14F-4D97-AF65-F5344CB8AC3E}">
        <p14:creationId xmlns:p14="http://schemas.microsoft.com/office/powerpoint/2010/main" val="158900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Michigan Üniversitesi Çalışmaları</a:t>
            </a:r>
            <a:endParaRPr lang="tr-TR" dirty="0"/>
          </a:p>
        </p:txBody>
      </p:sp>
      <p:sp>
        <p:nvSpPr>
          <p:cNvPr id="3" name="2 İçerik Yer Tutucusu"/>
          <p:cNvSpPr>
            <a:spLocks noGrp="1"/>
          </p:cNvSpPr>
          <p:nvPr>
            <p:ph idx="1"/>
          </p:nvPr>
        </p:nvSpPr>
        <p:spPr>
          <a:xfrm>
            <a:off x="428596" y="1935480"/>
            <a:ext cx="8429684" cy="4389120"/>
          </a:xfrm>
        </p:spPr>
        <p:txBody>
          <a:bodyPr>
            <a:normAutofit/>
          </a:bodyPr>
          <a:lstStyle/>
          <a:p>
            <a:r>
              <a:rPr lang="tr-TR" dirty="0" smtClean="0"/>
              <a:t>1947 civarında, Ohio </a:t>
            </a:r>
            <a:r>
              <a:rPr lang="tr-TR" dirty="0" err="1" smtClean="0"/>
              <a:t>State</a:t>
            </a:r>
            <a:r>
              <a:rPr lang="tr-TR" dirty="0" smtClean="0"/>
              <a:t> Üniversitesi araştırmaları ile aynı dönemde, </a:t>
            </a:r>
            <a:r>
              <a:rPr lang="tr-TR" dirty="0" err="1" smtClean="0"/>
              <a:t>Renses</a:t>
            </a:r>
            <a:r>
              <a:rPr lang="tr-TR" dirty="0" smtClean="0"/>
              <a:t> </a:t>
            </a:r>
            <a:r>
              <a:rPr lang="tr-TR" dirty="0" err="1" smtClean="0"/>
              <a:t>Likert</a:t>
            </a:r>
            <a:r>
              <a:rPr lang="tr-TR" dirty="0" smtClean="0"/>
              <a:t> ve arkadaşları tarafından, Michigan Üniversitesinde liderlik üzerine yapılan bir seri çalışmadır.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extLst>
      <p:ext uri="{BB962C8B-B14F-4D97-AF65-F5344CB8AC3E}">
        <p14:creationId xmlns:p14="http://schemas.microsoft.com/office/powerpoint/2010/main" val="265078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Unvan 1"/>
          <p:cNvSpPr>
            <a:spLocks noGrp="1"/>
          </p:cNvSpPr>
          <p:nvPr>
            <p:ph type="title"/>
          </p:nvPr>
        </p:nvSpPr>
        <p:spPr/>
        <p:txBody>
          <a:bodyPr/>
          <a:lstStyle/>
          <a:p>
            <a:endParaRPr lang="en-US">
              <a:latin typeface="Franklin Gothic Book" charset="0"/>
            </a:endParaRPr>
          </a:p>
        </p:txBody>
      </p:sp>
      <p:sp>
        <p:nvSpPr>
          <p:cNvPr id="3" name="İçerik Yer Tutucusu 2"/>
          <p:cNvSpPr>
            <a:spLocks noGrp="1"/>
          </p:cNvSpPr>
          <p:nvPr>
            <p:ph sz="quarter" idx="1"/>
          </p:nvPr>
        </p:nvSpPr>
        <p:spPr/>
        <p:txBody>
          <a:bodyPr>
            <a:normAutofit fontScale="92500"/>
          </a:bodyPr>
          <a:lstStyle/>
          <a:p>
            <a:r>
              <a:rPr lang="tr-TR" dirty="0">
                <a:latin typeface="Perpetua" charset="0"/>
              </a:rPr>
              <a:t>Verimliliği yüksek olan gruplar </a:t>
            </a:r>
            <a:r>
              <a:rPr lang="tr-TR" dirty="0" err="1">
                <a:latin typeface="Perpetua" charset="0"/>
              </a:rPr>
              <a:t>Likert</a:t>
            </a:r>
            <a:r>
              <a:rPr lang="ja-JP" altLang="tr-TR" dirty="0">
                <a:latin typeface="Perpetua" charset="0"/>
              </a:rPr>
              <a:t>’</a:t>
            </a:r>
            <a:r>
              <a:rPr lang="tr-TR" dirty="0">
                <a:latin typeface="Perpetua" charset="0"/>
              </a:rPr>
              <a:t>e göre Sistem 3 ve Sistem 4 altında toplanmıştır. Düşük verime sahip gruplar ise Sistem 1 ve Sistem 2 altıda toplanmıştır.</a:t>
            </a:r>
          </a:p>
          <a:p>
            <a:pPr>
              <a:buFont typeface="Wingdings 2" charset="0"/>
              <a:buNone/>
            </a:pPr>
            <a:endParaRPr lang="tr-TR" dirty="0">
              <a:latin typeface="Perpetua" charset="0"/>
            </a:endParaRPr>
          </a:p>
          <a:p>
            <a:r>
              <a:rPr lang="tr-TR" dirty="0">
                <a:latin typeface="Perpetua" charset="0"/>
              </a:rPr>
              <a:t>Sistem 4 modeli ile ilgili olarak metodolojiye ilişkin çeşitli eleştiriler yapılmıştır. </a:t>
            </a:r>
            <a:r>
              <a:rPr lang="tr-TR">
                <a:latin typeface="Perpetua" charset="0"/>
              </a:rPr>
              <a:t>Ayrıca bu modelin Sistem 4 uygulamasını her yerde daima geçerli en etkin yönetim tarzı sayması da eleştiri konusu </a:t>
            </a:r>
            <a:r>
              <a:rPr lang="tr-TR" smtClean="0">
                <a:latin typeface="Perpetua" charset="0"/>
              </a:rPr>
              <a:t>olmuştur.</a:t>
            </a:r>
            <a:endParaRPr lang="tr-TR">
              <a:latin typeface="Perpetua" charset="0"/>
            </a:endParaRPr>
          </a:p>
        </p:txBody>
      </p:sp>
    </p:spTree>
    <p:extLst>
      <p:ext uri="{BB962C8B-B14F-4D97-AF65-F5344CB8AC3E}">
        <p14:creationId xmlns:p14="http://schemas.microsoft.com/office/powerpoint/2010/main" val="379001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762000"/>
            <a:ext cx="8686800" cy="1325563"/>
          </a:xfrm>
        </p:spPr>
        <p:txBody>
          <a:bodyPr>
            <a:normAutofit fontScale="90000"/>
          </a:bodyPr>
          <a:lstStyle/>
          <a:p>
            <a:r>
              <a:rPr lang="tr-TR" sz="2900">
                <a:latin typeface="Franklin Gothic Book" charset="0"/>
              </a:rPr>
              <a:t>Liderlik Doğrusu Teorisi </a:t>
            </a:r>
            <a:br>
              <a:rPr lang="tr-TR" sz="2900">
                <a:latin typeface="Franklin Gothic Book" charset="0"/>
              </a:rPr>
            </a:br>
            <a:r>
              <a:rPr lang="tr-TR" sz="2900">
                <a:latin typeface="Franklin Gothic Book" charset="0"/>
              </a:rPr>
              <a:t>(Tannenbaum ve Schmidt)</a:t>
            </a:r>
            <a:br>
              <a:rPr lang="tr-TR" sz="2900">
                <a:latin typeface="Franklin Gothic Book" charset="0"/>
              </a:rPr>
            </a:br>
            <a:endParaRPr lang="tr-TR" sz="2900">
              <a:latin typeface="Franklin Gothic Book" charset="0"/>
            </a:endParaRPr>
          </a:p>
        </p:txBody>
      </p:sp>
      <p:sp>
        <p:nvSpPr>
          <p:cNvPr id="54275" name="Rectangle 3"/>
          <p:cNvSpPr>
            <a:spLocks noGrp="1" noChangeArrowheads="1"/>
          </p:cNvSpPr>
          <p:nvPr>
            <p:ph idx="1"/>
          </p:nvPr>
        </p:nvSpPr>
        <p:spPr>
          <a:xfrm>
            <a:off x="457200" y="2286000"/>
            <a:ext cx="8229600" cy="3840163"/>
          </a:xfrm>
        </p:spPr>
        <p:txBody>
          <a:bodyPr/>
          <a:lstStyle/>
          <a:p>
            <a:r>
              <a:rPr lang="tr-TR" sz="2800" b="1">
                <a:latin typeface="Perpetua" charset="0"/>
              </a:rPr>
              <a:t>Liderliğin iki uç noktası olarak “otokratik” ve “demokratik” liderlik kabul edilmiştir.</a:t>
            </a:r>
          </a:p>
          <a:p>
            <a:r>
              <a:rPr lang="tr-TR" sz="2800" b="1">
                <a:latin typeface="Perpetua" charset="0"/>
              </a:rPr>
              <a:t>Model yetki kavramı üzerine kurulmuştur.</a:t>
            </a:r>
          </a:p>
          <a:p>
            <a:r>
              <a:rPr lang="tr-TR" sz="2800" b="1">
                <a:latin typeface="Perpetua" charset="0"/>
              </a:rPr>
              <a:t>Belirli bir durumdaki liderlik davranışı, liderin kullandığı </a:t>
            </a:r>
            <a:r>
              <a:rPr lang="tr-TR" sz="2800" b="1" u="sng">
                <a:latin typeface="Perpetua" charset="0"/>
              </a:rPr>
              <a:t>yetki miktarı</a:t>
            </a:r>
            <a:r>
              <a:rPr lang="tr-TR" sz="2800" b="1">
                <a:latin typeface="Perpetua" charset="0"/>
              </a:rPr>
              <a:t> ile asta devredilen </a:t>
            </a:r>
            <a:r>
              <a:rPr lang="tr-TR" sz="2800" b="1" u="sng">
                <a:latin typeface="Perpetua" charset="0"/>
              </a:rPr>
              <a:t>yetkinin derecesinin</a:t>
            </a:r>
            <a:r>
              <a:rPr lang="tr-TR" sz="2800" b="1">
                <a:latin typeface="Perpetua" charset="0"/>
              </a:rPr>
              <a:t> bir kombinasyonunu meydana getirmektedir.</a:t>
            </a:r>
          </a:p>
        </p:txBody>
      </p:sp>
    </p:spTree>
    <p:extLst>
      <p:ext uri="{BB962C8B-B14F-4D97-AF65-F5344CB8AC3E}">
        <p14:creationId xmlns:p14="http://schemas.microsoft.com/office/powerpoint/2010/main" val="5365384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38674"/>
            <a:ext cx="8229600" cy="4525963"/>
          </a:xfrm>
        </p:spPr>
        <p:txBody>
          <a:bodyPr>
            <a:normAutofit/>
          </a:bodyPr>
          <a:lstStyle/>
          <a:p>
            <a:r>
              <a:rPr lang="tr-TR" dirty="0" smtClean="0"/>
              <a:t>Bu çalışmaların amacı da grup üyelerinin tatminini ve grubun verimliğine katkıda bulunan faktörleri belirlemek olmuştur. </a:t>
            </a:r>
          </a:p>
          <a:p>
            <a:endParaRPr lang="tr-TR" dirty="0"/>
          </a:p>
          <a:p>
            <a:r>
              <a:rPr lang="tr-TR" dirty="0" smtClean="0"/>
              <a:t>Bu çalışmalarda verimlilik, iş tatmini, personel devir hızı, şikayetler, devamsızlık, maliyet ve motivasyon gibi kriterler kullanılmıştır. </a:t>
            </a:r>
          </a:p>
          <a:p>
            <a:endParaRPr lang="tr-TR" dirty="0" smtClean="0"/>
          </a:p>
          <a:p>
            <a:endParaRPr lang="en-US" dirty="0"/>
          </a:p>
        </p:txBody>
      </p:sp>
    </p:spTree>
    <p:extLst>
      <p:ext uri="{BB962C8B-B14F-4D97-AF65-F5344CB8AC3E}">
        <p14:creationId xmlns:p14="http://schemas.microsoft.com/office/powerpoint/2010/main" val="93203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Michigan Üniversitesi araştırmalarına göre lider davranışa “ işe dönük lider” ve “ gruba </a:t>
            </a:r>
            <a:r>
              <a:rPr lang="tr-TR" dirty="0" err="1" smtClean="0"/>
              <a:t>dönüklider</a:t>
            </a:r>
            <a:r>
              <a:rPr lang="tr-TR" dirty="0" smtClean="0"/>
              <a:t>” şeklinde iki temel gösterge altında toplanabilecek, bu göstergeler doğrultusunda yeni lider tipleri belirlenecektir. </a:t>
            </a:r>
          </a:p>
          <a:p>
            <a:endParaRPr lang="en-US" dirty="0"/>
          </a:p>
        </p:txBody>
      </p:sp>
    </p:spTree>
    <p:extLst>
      <p:ext uri="{BB962C8B-B14F-4D97-AF65-F5344CB8AC3E}">
        <p14:creationId xmlns:p14="http://schemas.microsoft.com/office/powerpoint/2010/main" val="219282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609600"/>
            <a:ext cx="8229600" cy="868363"/>
          </a:xfrm>
        </p:spPr>
        <p:txBody>
          <a:bodyPr>
            <a:normAutofit fontScale="90000"/>
          </a:bodyPr>
          <a:lstStyle/>
          <a:p>
            <a:r>
              <a:rPr lang="tr-TR" dirty="0">
                <a:latin typeface="Franklin Gothic Book" charset="0"/>
              </a:rPr>
              <a:t/>
            </a:r>
            <a:br>
              <a:rPr lang="tr-TR" dirty="0">
                <a:latin typeface="Franklin Gothic Book" charset="0"/>
              </a:rPr>
            </a:br>
            <a:r>
              <a:rPr lang="tr-TR" dirty="0">
                <a:latin typeface="Franklin Gothic Book" charset="0"/>
              </a:rPr>
              <a:t/>
            </a:r>
            <a:br>
              <a:rPr lang="tr-TR" dirty="0">
                <a:latin typeface="Franklin Gothic Book" charset="0"/>
              </a:rPr>
            </a:br>
            <a:r>
              <a:rPr lang="tr-TR" dirty="0">
                <a:latin typeface="Franklin Gothic Book" charset="0"/>
              </a:rPr>
              <a:t>(</a:t>
            </a:r>
            <a:r>
              <a:rPr lang="tr-TR" dirty="0" err="1">
                <a:latin typeface="Franklin Gothic Book" charset="0"/>
              </a:rPr>
              <a:t>Rensis</a:t>
            </a:r>
            <a:r>
              <a:rPr lang="tr-TR" dirty="0">
                <a:latin typeface="Franklin Gothic Book" charset="0"/>
              </a:rPr>
              <a:t> </a:t>
            </a:r>
            <a:r>
              <a:rPr lang="tr-TR" dirty="0" err="1">
                <a:latin typeface="Franklin Gothic Book" charset="0"/>
              </a:rPr>
              <a:t>Likert</a:t>
            </a:r>
            <a:r>
              <a:rPr lang="ja-JP" altLang="tr-TR" dirty="0">
                <a:latin typeface="Franklin Gothic Book" charset="0"/>
              </a:rPr>
              <a:t>’</a:t>
            </a:r>
            <a:r>
              <a:rPr lang="tr-TR" dirty="0">
                <a:latin typeface="Franklin Gothic Book" charset="0"/>
              </a:rPr>
              <a:t>in Sistem 4 yaklaşımı</a:t>
            </a:r>
            <a:r>
              <a:rPr lang="tr-TR" dirty="0" smtClean="0">
                <a:latin typeface="Franklin Gothic Book" charset="0"/>
              </a:rPr>
              <a:t>)</a:t>
            </a:r>
            <a:br>
              <a:rPr lang="tr-TR" dirty="0" smtClean="0">
                <a:latin typeface="Franklin Gothic Book" charset="0"/>
              </a:rPr>
            </a:br>
            <a:r>
              <a:rPr lang="tr-TR" dirty="0" smtClean="0">
                <a:latin typeface="Franklin Gothic Book" charset="0"/>
              </a:rPr>
              <a:t/>
            </a:r>
            <a:br>
              <a:rPr lang="tr-TR" dirty="0" smtClean="0">
                <a:latin typeface="Franklin Gothic Book" charset="0"/>
              </a:rPr>
            </a:br>
            <a:r>
              <a:rPr lang="tr-TR" dirty="0" smtClean="0">
                <a:latin typeface="Franklin Gothic Book" charset="0"/>
              </a:rPr>
              <a:t> </a:t>
            </a:r>
            <a:br>
              <a:rPr lang="tr-TR" dirty="0" smtClean="0">
                <a:latin typeface="Franklin Gothic Book" charset="0"/>
              </a:rPr>
            </a:br>
            <a:endParaRPr lang="tr-TR" dirty="0">
              <a:latin typeface="Franklin Gothic Book" charset="0"/>
            </a:endParaRPr>
          </a:p>
        </p:txBody>
      </p:sp>
      <p:sp>
        <p:nvSpPr>
          <p:cNvPr id="45059" name="Rectangle 3"/>
          <p:cNvSpPr>
            <a:spLocks noGrp="1" noChangeArrowheads="1"/>
          </p:cNvSpPr>
          <p:nvPr>
            <p:ph idx="1"/>
          </p:nvPr>
        </p:nvSpPr>
        <p:spPr>
          <a:xfrm>
            <a:off x="250825" y="1657775"/>
            <a:ext cx="8893175" cy="4352925"/>
          </a:xfrm>
        </p:spPr>
        <p:txBody>
          <a:bodyPr>
            <a:normAutofit lnSpcReduction="10000"/>
          </a:bodyPr>
          <a:lstStyle/>
          <a:p>
            <a:pPr>
              <a:spcBef>
                <a:spcPts val="2400"/>
              </a:spcBef>
            </a:pPr>
            <a:r>
              <a:rPr lang="tr-TR" b="1" dirty="0">
                <a:latin typeface="Perpetua" charset="0"/>
              </a:rPr>
              <a:t>Bu araştırma, etkili ve etkili olamayan liderler arasındaki davranış farklarını bulmayı amaçlamıştır.</a:t>
            </a:r>
            <a:r>
              <a:rPr lang="tr-TR" dirty="0">
                <a:latin typeface="Perpetua" charset="0"/>
              </a:rPr>
              <a:t> </a:t>
            </a:r>
          </a:p>
          <a:p>
            <a:pPr>
              <a:spcBef>
                <a:spcPts val="2400"/>
              </a:spcBef>
            </a:pPr>
            <a:r>
              <a:rPr lang="tr-TR" b="1" dirty="0">
                <a:latin typeface="Perpetua" charset="0"/>
              </a:rPr>
              <a:t>Liderlik davranışı;</a:t>
            </a:r>
          </a:p>
          <a:p>
            <a:pPr lvl="1">
              <a:buFontTx/>
              <a:buNone/>
            </a:pPr>
            <a:r>
              <a:rPr lang="tr-TR" sz="2800" b="1" dirty="0">
                <a:solidFill>
                  <a:srgbClr val="FFFF00"/>
                </a:solidFill>
                <a:latin typeface="Perpetua" charset="0"/>
              </a:rPr>
              <a:t>işe yönelik </a:t>
            </a:r>
            <a:r>
              <a:rPr lang="tr-TR" sz="2800" b="1" dirty="0">
                <a:latin typeface="Perpetua" charset="0"/>
              </a:rPr>
              <a:t>(</a:t>
            </a:r>
            <a:r>
              <a:rPr lang="tr-TR" sz="2800" b="1" dirty="0" err="1">
                <a:latin typeface="Perpetua" charset="0"/>
              </a:rPr>
              <a:t>job-centered</a:t>
            </a:r>
            <a:r>
              <a:rPr lang="tr-TR" sz="2800" b="1" dirty="0">
                <a:latin typeface="Perpetua" charset="0"/>
              </a:rPr>
              <a:t> </a:t>
            </a:r>
            <a:r>
              <a:rPr lang="tr-TR" sz="2800" b="1" dirty="0" err="1">
                <a:latin typeface="Perpetua" charset="0"/>
              </a:rPr>
              <a:t>style</a:t>
            </a:r>
            <a:r>
              <a:rPr lang="tr-TR" sz="2800" b="1" dirty="0">
                <a:latin typeface="Perpetua" charset="0"/>
              </a:rPr>
              <a:t>)/üretim odaklı</a:t>
            </a:r>
            <a:r>
              <a:rPr lang="tr-TR" sz="2800" dirty="0">
                <a:latin typeface="Perpetua" charset="0"/>
              </a:rPr>
              <a:t> </a:t>
            </a:r>
            <a:r>
              <a:rPr lang="tr-TR" sz="2800" b="1" dirty="0">
                <a:latin typeface="Perpetua" charset="0"/>
              </a:rPr>
              <a:t> ve </a:t>
            </a:r>
          </a:p>
          <a:p>
            <a:pPr lvl="1">
              <a:buFontTx/>
              <a:buNone/>
            </a:pPr>
            <a:r>
              <a:rPr lang="tr-TR" sz="2800" b="1" dirty="0">
                <a:solidFill>
                  <a:srgbClr val="FFFF00"/>
                </a:solidFill>
                <a:latin typeface="Perpetua" charset="0"/>
              </a:rPr>
              <a:t>çalışana yönelik</a:t>
            </a:r>
            <a:r>
              <a:rPr lang="tr-TR" sz="2800" b="1" dirty="0">
                <a:latin typeface="Perpetua" charset="0"/>
              </a:rPr>
              <a:t> (</a:t>
            </a:r>
            <a:r>
              <a:rPr lang="tr-TR" sz="2800" b="1" dirty="0" err="1">
                <a:latin typeface="Perpetua" charset="0"/>
              </a:rPr>
              <a:t>employee-centered</a:t>
            </a:r>
            <a:r>
              <a:rPr lang="tr-TR" sz="2800" b="1" dirty="0">
                <a:latin typeface="Perpetua" charset="0"/>
              </a:rPr>
              <a:t> </a:t>
            </a:r>
            <a:r>
              <a:rPr lang="tr-TR" sz="2800" b="1" dirty="0" err="1">
                <a:latin typeface="Perpetua" charset="0"/>
              </a:rPr>
              <a:t>style</a:t>
            </a:r>
            <a:r>
              <a:rPr lang="tr-TR" sz="2800" b="1" dirty="0">
                <a:latin typeface="Perpetua" charset="0"/>
              </a:rPr>
              <a:t>) /çalışan odaklı</a:t>
            </a:r>
          </a:p>
          <a:p>
            <a:pPr>
              <a:buFontTx/>
              <a:buNone/>
            </a:pPr>
            <a:r>
              <a:rPr lang="tr-TR" b="1" dirty="0">
                <a:latin typeface="Perpetua" charset="0"/>
              </a:rPr>
              <a:t>olmak üzere iki şekilde belirlenmiştir. </a:t>
            </a:r>
          </a:p>
        </p:txBody>
      </p:sp>
    </p:spTree>
    <p:extLst>
      <p:ext uri="{BB962C8B-B14F-4D97-AF65-F5344CB8AC3E}">
        <p14:creationId xmlns:p14="http://schemas.microsoft.com/office/powerpoint/2010/main" val="1958169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533400"/>
            <a:ext cx="8229600" cy="1239838"/>
          </a:xfrm>
        </p:spPr>
        <p:txBody>
          <a:bodyPr>
            <a:normAutofit fontScale="90000"/>
          </a:bodyPr>
          <a:lstStyle/>
          <a:p>
            <a:r>
              <a:rPr lang="tr-TR" sz="3200">
                <a:latin typeface="Times New Roman" charset="0"/>
              </a:rPr>
              <a:t>Likert</a:t>
            </a:r>
            <a:r>
              <a:rPr lang="ja-JP" altLang="tr-TR" sz="3200">
                <a:latin typeface="Times New Roman" charset="0"/>
              </a:rPr>
              <a:t>’</a:t>
            </a:r>
            <a:r>
              <a:rPr lang="tr-TR" sz="3200">
                <a:latin typeface="Times New Roman" charset="0"/>
              </a:rPr>
              <a:t>in Lider Davranışlarını Ele Alış Biçimi</a:t>
            </a:r>
            <a:r>
              <a:rPr lang="tr-TR" sz="4400">
                <a:latin typeface="Franklin Gothic Book" charset="0"/>
              </a:rPr>
              <a:t/>
            </a:r>
            <a:br>
              <a:rPr lang="tr-TR" sz="4400">
                <a:latin typeface="Franklin Gothic Book" charset="0"/>
              </a:rPr>
            </a:br>
            <a:endParaRPr lang="tr-TR" sz="4400">
              <a:latin typeface="Franklin Gothic Book" charset="0"/>
            </a:endParaRPr>
          </a:p>
        </p:txBody>
      </p:sp>
      <p:sp>
        <p:nvSpPr>
          <p:cNvPr id="47107" name="Rectangle 3"/>
          <p:cNvSpPr>
            <a:spLocks noGrp="1" noChangeArrowheads="1"/>
          </p:cNvSpPr>
          <p:nvPr>
            <p:ph idx="1"/>
          </p:nvPr>
        </p:nvSpPr>
        <p:spPr>
          <a:xfrm>
            <a:off x="457200" y="3733800"/>
            <a:ext cx="8229600" cy="2392363"/>
          </a:xfrm>
        </p:spPr>
        <p:txBody>
          <a:bodyPr/>
          <a:lstStyle/>
          <a:p>
            <a:r>
              <a:rPr lang="tr-TR" sz="2800" b="1">
                <a:latin typeface="Perpetua" charset="0"/>
              </a:rPr>
              <a:t>Sistem 1: Sömürücü/İstismarcı-Otoriter Liderlik</a:t>
            </a:r>
          </a:p>
          <a:p>
            <a:r>
              <a:rPr lang="tr-TR" sz="2800" b="1">
                <a:latin typeface="Perpetua" charset="0"/>
              </a:rPr>
              <a:t>Sistem 2: Yardımsever-Otoriter Liderlik</a:t>
            </a:r>
          </a:p>
          <a:p>
            <a:r>
              <a:rPr lang="tr-TR" sz="2800" b="1">
                <a:latin typeface="Perpetua" charset="0"/>
              </a:rPr>
              <a:t>Sistem 3: Danışmalı /Demokratik Liderlik</a:t>
            </a:r>
          </a:p>
          <a:p>
            <a:r>
              <a:rPr lang="tr-TR" sz="2800" b="1">
                <a:latin typeface="Perpetua" charset="0"/>
              </a:rPr>
              <a:t>Sistem 4: Katılımcı-Grup Liderliği</a:t>
            </a:r>
          </a:p>
        </p:txBody>
      </p:sp>
      <p:grpSp>
        <p:nvGrpSpPr>
          <p:cNvPr id="47108" name="Group 4"/>
          <p:cNvGrpSpPr>
            <a:grpSpLocks/>
          </p:cNvGrpSpPr>
          <p:nvPr/>
        </p:nvGrpSpPr>
        <p:grpSpPr bwMode="auto">
          <a:xfrm>
            <a:off x="900113" y="1916113"/>
            <a:ext cx="7010400" cy="1076325"/>
            <a:chOff x="2781" y="5552"/>
            <a:chExt cx="6336" cy="915"/>
          </a:xfrm>
        </p:grpSpPr>
        <p:sp>
          <p:nvSpPr>
            <p:cNvPr id="47109" name="Text Box 5"/>
            <p:cNvSpPr txBox="1">
              <a:spLocks noChangeArrowheads="1"/>
            </p:cNvSpPr>
            <p:nvPr/>
          </p:nvSpPr>
          <p:spPr bwMode="auto">
            <a:xfrm>
              <a:off x="2781" y="5891"/>
              <a:ext cx="2880" cy="576"/>
            </a:xfrm>
            <a:prstGeom prst="rect">
              <a:avLst/>
            </a:prstGeom>
            <a:solidFill>
              <a:srgbClr val="FFFFFF"/>
            </a:solidFill>
            <a:ln w="9525">
              <a:solidFill>
                <a:srgbClr val="000000"/>
              </a:solidFill>
              <a:miter lim="800000"/>
              <a:headEnd/>
              <a:tailEnd/>
            </a:ln>
          </p:spPr>
          <p:txBody>
            <a:bodyPr/>
            <a:lstStyle>
              <a:lvl1pPr>
                <a:defRPr>
                  <a:solidFill>
                    <a:schemeClr val="tx1"/>
                  </a:solidFill>
                  <a:latin typeface="Perpetua" charset="0"/>
                  <a:ea typeface="ＭＳ Ｐゴシック" charset="0"/>
                  <a:cs typeface="Arial" charset="0"/>
                </a:defRPr>
              </a:lvl1pPr>
              <a:lvl2pPr marL="742950" indent="-285750">
                <a:defRPr>
                  <a:solidFill>
                    <a:schemeClr val="tx1"/>
                  </a:solidFill>
                  <a:latin typeface="Perpetua" charset="0"/>
                  <a:ea typeface="Arial" charset="0"/>
                  <a:cs typeface="Arial" charset="0"/>
                </a:defRPr>
              </a:lvl2pPr>
              <a:lvl3pPr marL="1143000" indent="-228600">
                <a:defRPr>
                  <a:solidFill>
                    <a:schemeClr val="tx1"/>
                  </a:solidFill>
                  <a:latin typeface="Perpetua" charset="0"/>
                  <a:ea typeface="Arial" charset="0"/>
                  <a:cs typeface="Arial" charset="0"/>
                </a:defRPr>
              </a:lvl3pPr>
              <a:lvl4pPr marL="1600200" indent="-228600">
                <a:defRPr>
                  <a:solidFill>
                    <a:schemeClr val="tx1"/>
                  </a:solidFill>
                  <a:latin typeface="Perpetua" charset="0"/>
                  <a:ea typeface="Arial" charset="0"/>
                  <a:cs typeface="Arial" charset="0"/>
                </a:defRPr>
              </a:lvl4pPr>
              <a:lvl5pPr marL="2057400" indent="-228600">
                <a:defRPr>
                  <a:solidFill>
                    <a:schemeClr val="tx1"/>
                  </a:solidFill>
                  <a:latin typeface="Perpetua" charset="0"/>
                  <a:ea typeface="Arial" charset="0"/>
                  <a:cs typeface="Arial" charset="0"/>
                </a:defRPr>
              </a:lvl5pPr>
              <a:lvl6pPr marL="2514600" indent="-228600" eaLnBrk="0" fontAlgn="base" hangingPunct="0">
                <a:spcBef>
                  <a:spcPct val="0"/>
                </a:spcBef>
                <a:spcAft>
                  <a:spcPct val="0"/>
                </a:spcAft>
                <a:defRPr>
                  <a:solidFill>
                    <a:schemeClr val="tx1"/>
                  </a:solidFill>
                  <a:latin typeface="Perpetua" charset="0"/>
                  <a:ea typeface="Arial" charset="0"/>
                  <a:cs typeface="Arial" charset="0"/>
                </a:defRPr>
              </a:lvl6pPr>
              <a:lvl7pPr marL="2971800" indent="-228600" eaLnBrk="0" fontAlgn="base" hangingPunct="0">
                <a:spcBef>
                  <a:spcPct val="0"/>
                </a:spcBef>
                <a:spcAft>
                  <a:spcPct val="0"/>
                </a:spcAft>
                <a:defRPr>
                  <a:solidFill>
                    <a:schemeClr val="tx1"/>
                  </a:solidFill>
                  <a:latin typeface="Perpetua" charset="0"/>
                  <a:ea typeface="Arial" charset="0"/>
                  <a:cs typeface="Arial" charset="0"/>
                </a:defRPr>
              </a:lvl7pPr>
              <a:lvl8pPr marL="3429000" indent="-228600" eaLnBrk="0" fontAlgn="base" hangingPunct="0">
                <a:spcBef>
                  <a:spcPct val="0"/>
                </a:spcBef>
                <a:spcAft>
                  <a:spcPct val="0"/>
                </a:spcAft>
                <a:defRPr>
                  <a:solidFill>
                    <a:schemeClr val="tx1"/>
                  </a:solidFill>
                  <a:latin typeface="Perpetua" charset="0"/>
                  <a:ea typeface="Arial" charset="0"/>
                  <a:cs typeface="Arial" charset="0"/>
                </a:defRPr>
              </a:lvl8pPr>
              <a:lvl9pPr marL="3886200" indent="-228600" eaLnBrk="0" fontAlgn="base" hangingPunct="0">
                <a:spcBef>
                  <a:spcPct val="0"/>
                </a:spcBef>
                <a:spcAft>
                  <a:spcPct val="0"/>
                </a:spcAft>
                <a:defRPr>
                  <a:solidFill>
                    <a:schemeClr val="tx1"/>
                  </a:solidFill>
                  <a:latin typeface="Perpetua" charset="0"/>
                  <a:ea typeface="Arial" charset="0"/>
                  <a:cs typeface="Arial" charset="0"/>
                </a:defRPr>
              </a:lvl9pPr>
            </a:lstStyle>
            <a:p>
              <a:pPr algn="ctr" eaLnBrk="1" hangingPunct="1"/>
              <a:r>
                <a:rPr lang="tr-TR" sz="1600" b="1">
                  <a:solidFill>
                    <a:srgbClr val="A50021"/>
                  </a:solidFill>
                  <a:latin typeface="Times New Roman" charset="0"/>
                </a:rPr>
                <a:t>ÜRETİM ODAKLI  LİDERLİK</a:t>
              </a:r>
              <a:endParaRPr lang="tr-TR" sz="2400">
                <a:solidFill>
                  <a:srgbClr val="A50021"/>
                </a:solidFill>
                <a:latin typeface="Corbel" charset="0"/>
              </a:endParaRPr>
            </a:p>
          </p:txBody>
        </p:sp>
        <p:sp>
          <p:nvSpPr>
            <p:cNvPr id="47110" name="Text Box 6"/>
            <p:cNvSpPr txBox="1">
              <a:spLocks noChangeArrowheads="1"/>
            </p:cNvSpPr>
            <p:nvPr/>
          </p:nvSpPr>
          <p:spPr bwMode="auto">
            <a:xfrm>
              <a:off x="6237" y="5891"/>
              <a:ext cx="2880" cy="576"/>
            </a:xfrm>
            <a:prstGeom prst="rect">
              <a:avLst/>
            </a:prstGeom>
            <a:solidFill>
              <a:srgbClr val="FFFFFF"/>
            </a:solidFill>
            <a:ln w="9525">
              <a:solidFill>
                <a:srgbClr val="000000"/>
              </a:solidFill>
              <a:miter lim="800000"/>
              <a:headEnd/>
              <a:tailEnd/>
            </a:ln>
          </p:spPr>
          <p:txBody>
            <a:bodyPr/>
            <a:lstStyle>
              <a:lvl1pPr>
                <a:defRPr>
                  <a:solidFill>
                    <a:schemeClr val="tx1"/>
                  </a:solidFill>
                  <a:latin typeface="Perpetua" charset="0"/>
                  <a:ea typeface="ＭＳ Ｐゴシック" charset="0"/>
                  <a:cs typeface="Arial" charset="0"/>
                </a:defRPr>
              </a:lvl1pPr>
              <a:lvl2pPr marL="742950" indent="-285750">
                <a:defRPr>
                  <a:solidFill>
                    <a:schemeClr val="tx1"/>
                  </a:solidFill>
                  <a:latin typeface="Perpetua" charset="0"/>
                  <a:ea typeface="Arial" charset="0"/>
                  <a:cs typeface="Arial" charset="0"/>
                </a:defRPr>
              </a:lvl2pPr>
              <a:lvl3pPr marL="1143000" indent="-228600">
                <a:defRPr>
                  <a:solidFill>
                    <a:schemeClr val="tx1"/>
                  </a:solidFill>
                  <a:latin typeface="Perpetua" charset="0"/>
                  <a:ea typeface="Arial" charset="0"/>
                  <a:cs typeface="Arial" charset="0"/>
                </a:defRPr>
              </a:lvl3pPr>
              <a:lvl4pPr marL="1600200" indent="-228600">
                <a:defRPr>
                  <a:solidFill>
                    <a:schemeClr val="tx1"/>
                  </a:solidFill>
                  <a:latin typeface="Perpetua" charset="0"/>
                  <a:ea typeface="Arial" charset="0"/>
                  <a:cs typeface="Arial" charset="0"/>
                </a:defRPr>
              </a:lvl4pPr>
              <a:lvl5pPr marL="2057400" indent="-228600">
                <a:defRPr>
                  <a:solidFill>
                    <a:schemeClr val="tx1"/>
                  </a:solidFill>
                  <a:latin typeface="Perpetua" charset="0"/>
                  <a:ea typeface="Arial" charset="0"/>
                  <a:cs typeface="Arial" charset="0"/>
                </a:defRPr>
              </a:lvl5pPr>
              <a:lvl6pPr marL="2514600" indent="-228600" eaLnBrk="0" fontAlgn="base" hangingPunct="0">
                <a:spcBef>
                  <a:spcPct val="0"/>
                </a:spcBef>
                <a:spcAft>
                  <a:spcPct val="0"/>
                </a:spcAft>
                <a:defRPr>
                  <a:solidFill>
                    <a:schemeClr val="tx1"/>
                  </a:solidFill>
                  <a:latin typeface="Perpetua" charset="0"/>
                  <a:ea typeface="Arial" charset="0"/>
                  <a:cs typeface="Arial" charset="0"/>
                </a:defRPr>
              </a:lvl6pPr>
              <a:lvl7pPr marL="2971800" indent="-228600" eaLnBrk="0" fontAlgn="base" hangingPunct="0">
                <a:spcBef>
                  <a:spcPct val="0"/>
                </a:spcBef>
                <a:spcAft>
                  <a:spcPct val="0"/>
                </a:spcAft>
                <a:defRPr>
                  <a:solidFill>
                    <a:schemeClr val="tx1"/>
                  </a:solidFill>
                  <a:latin typeface="Perpetua" charset="0"/>
                  <a:ea typeface="Arial" charset="0"/>
                  <a:cs typeface="Arial" charset="0"/>
                </a:defRPr>
              </a:lvl7pPr>
              <a:lvl8pPr marL="3429000" indent="-228600" eaLnBrk="0" fontAlgn="base" hangingPunct="0">
                <a:spcBef>
                  <a:spcPct val="0"/>
                </a:spcBef>
                <a:spcAft>
                  <a:spcPct val="0"/>
                </a:spcAft>
                <a:defRPr>
                  <a:solidFill>
                    <a:schemeClr val="tx1"/>
                  </a:solidFill>
                  <a:latin typeface="Perpetua" charset="0"/>
                  <a:ea typeface="Arial" charset="0"/>
                  <a:cs typeface="Arial" charset="0"/>
                </a:defRPr>
              </a:lvl8pPr>
              <a:lvl9pPr marL="3886200" indent="-228600" eaLnBrk="0" fontAlgn="base" hangingPunct="0">
                <a:spcBef>
                  <a:spcPct val="0"/>
                </a:spcBef>
                <a:spcAft>
                  <a:spcPct val="0"/>
                </a:spcAft>
                <a:defRPr>
                  <a:solidFill>
                    <a:schemeClr val="tx1"/>
                  </a:solidFill>
                  <a:latin typeface="Perpetua" charset="0"/>
                  <a:ea typeface="Arial" charset="0"/>
                  <a:cs typeface="Arial" charset="0"/>
                </a:defRPr>
              </a:lvl9pPr>
            </a:lstStyle>
            <a:p>
              <a:pPr algn="ctr" eaLnBrk="1" hangingPunct="1"/>
              <a:r>
                <a:rPr lang="tr-TR" sz="1600" b="1">
                  <a:solidFill>
                    <a:srgbClr val="A50021"/>
                  </a:solidFill>
                  <a:latin typeface="Times New Roman" charset="0"/>
                </a:rPr>
                <a:t>ÇALIŞAN ODAKLI LİDERLİK</a:t>
              </a:r>
              <a:endParaRPr lang="tr-TR" sz="2400">
                <a:solidFill>
                  <a:srgbClr val="A50021"/>
                </a:solidFill>
                <a:latin typeface="Corbel" charset="0"/>
              </a:endParaRPr>
            </a:p>
          </p:txBody>
        </p:sp>
        <p:sp>
          <p:nvSpPr>
            <p:cNvPr id="47111" name="AutoShape 7"/>
            <p:cNvSpPr>
              <a:spLocks noChangeArrowheads="1"/>
            </p:cNvSpPr>
            <p:nvPr/>
          </p:nvSpPr>
          <p:spPr bwMode="auto">
            <a:xfrm>
              <a:off x="5661" y="6035"/>
              <a:ext cx="576" cy="144"/>
            </a:xfrm>
            <a:prstGeom prst="leftRightArrow">
              <a:avLst>
                <a:gd name="adj1" fmla="val 50000"/>
                <a:gd name="adj2" fmla="val 80000"/>
              </a:avLst>
            </a:prstGeom>
            <a:solidFill>
              <a:srgbClr val="000000"/>
            </a:solidFill>
            <a:ln w="9525">
              <a:solidFill>
                <a:srgbClr val="000000"/>
              </a:solidFill>
              <a:miter lim="800000"/>
              <a:headEnd/>
              <a:tailEnd/>
            </a:ln>
          </p:spPr>
          <p:txBody>
            <a:bodyPr/>
            <a:lstStyle/>
            <a:p>
              <a:pPr eaLnBrk="1" hangingPunct="1"/>
              <a:endParaRPr lang="tr-TR">
                <a:latin typeface="Corbel" charset="0"/>
              </a:endParaRPr>
            </a:p>
          </p:txBody>
        </p:sp>
        <p:sp>
          <p:nvSpPr>
            <p:cNvPr id="47112" name="Text Box 8"/>
            <p:cNvSpPr txBox="1">
              <a:spLocks noChangeArrowheads="1"/>
            </p:cNvSpPr>
            <p:nvPr/>
          </p:nvSpPr>
          <p:spPr bwMode="auto">
            <a:xfrm>
              <a:off x="2781" y="5552"/>
              <a:ext cx="6192" cy="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charset="0"/>
                  <a:ea typeface="ＭＳ Ｐゴシック" charset="0"/>
                  <a:cs typeface="Arial" charset="0"/>
                </a:defRPr>
              </a:lvl1pPr>
              <a:lvl2pPr marL="742950" indent="-285750">
                <a:defRPr>
                  <a:solidFill>
                    <a:schemeClr val="tx1"/>
                  </a:solidFill>
                  <a:latin typeface="Perpetua" charset="0"/>
                  <a:ea typeface="Arial" charset="0"/>
                  <a:cs typeface="Arial" charset="0"/>
                </a:defRPr>
              </a:lvl2pPr>
              <a:lvl3pPr marL="1143000" indent="-228600">
                <a:defRPr>
                  <a:solidFill>
                    <a:schemeClr val="tx1"/>
                  </a:solidFill>
                  <a:latin typeface="Perpetua" charset="0"/>
                  <a:ea typeface="Arial" charset="0"/>
                  <a:cs typeface="Arial" charset="0"/>
                </a:defRPr>
              </a:lvl3pPr>
              <a:lvl4pPr marL="1600200" indent="-228600">
                <a:defRPr>
                  <a:solidFill>
                    <a:schemeClr val="tx1"/>
                  </a:solidFill>
                  <a:latin typeface="Perpetua" charset="0"/>
                  <a:ea typeface="Arial" charset="0"/>
                  <a:cs typeface="Arial" charset="0"/>
                </a:defRPr>
              </a:lvl4pPr>
              <a:lvl5pPr marL="2057400" indent="-228600">
                <a:defRPr>
                  <a:solidFill>
                    <a:schemeClr val="tx1"/>
                  </a:solidFill>
                  <a:latin typeface="Perpetua" charset="0"/>
                  <a:ea typeface="Arial" charset="0"/>
                  <a:cs typeface="Arial" charset="0"/>
                </a:defRPr>
              </a:lvl5pPr>
              <a:lvl6pPr marL="2514600" indent="-228600" eaLnBrk="0" fontAlgn="base" hangingPunct="0">
                <a:spcBef>
                  <a:spcPct val="0"/>
                </a:spcBef>
                <a:spcAft>
                  <a:spcPct val="0"/>
                </a:spcAft>
                <a:defRPr>
                  <a:solidFill>
                    <a:schemeClr val="tx1"/>
                  </a:solidFill>
                  <a:latin typeface="Perpetua" charset="0"/>
                  <a:ea typeface="Arial" charset="0"/>
                  <a:cs typeface="Arial" charset="0"/>
                </a:defRPr>
              </a:lvl6pPr>
              <a:lvl7pPr marL="2971800" indent="-228600" eaLnBrk="0" fontAlgn="base" hangingPunct="0">
                <a:spcBef>
                  <a:spcPct val="0"/>
                </a:spcBef>
                <a:spcAft>
                  <a:spcPct val="0"/>
                </a:spcAft>
                <a:defRPr>
                  <a:solidFill>
                    <a:schemeClr val="tx1"/>
                  </a:solidFill>
                  <a:latin typeface="Perpetua" charset="0"/>
                  <a:ea typeface="Arial" charset="0"/>
                  <a:cs typeface="Arial" charset="0"/>
                </a:defRPr>
              </a:lvl7pPr>
              <a:lvl8pPr marL="3429000" indent="-228600" eaLnBrk="0" fontAlgn="base" hangingPunct="0">
                <a:spcBef>
                  <a:spcPct val="0"/>
                </a:spcBef>
                <a:spcAft>
                  <a:spcPct val="0"/>
                </a:spcAft>
                <a:defRPr>
                  <a:solidFill>
                    <a:schemeClr val="tx1"/>
                  </a:solidFill>
                  <a:latin typeface="Perpetua" charset="0"/>
                  <a:ea typeface="Arial" charset="0"/>
                  <a:cs typeface="Arial" charset="0"/>
                </a:defRPr>
              </a:lvl8pPr>
              <a:lvl9pPr marL="3886200" indent="-228600" eaLnBrk="0" fontAlgn="base" hangingPunct="0">
                <a:spcBef>
                  <a:spcPct val="0"/>
                </a:spcBef>
                <a:spcAft>
                  <a:spcPct val="0"/>
                </a:spcAft>
                <a:defRPr>
                  <a:solidFill>
                    <a:schemeClr val="tx1"/>
                  </a:solidFill>
                  <a:latin typeface="Perpetua" charset="0"/>
                  <a:ea typeface="Arial" charset="0"/>
                  <a:cs typeface="Arial" charset="0"/>
                </a:defRPr>
              </a:lvl9pPr>
            </a:lstStyle>
            <a:p>
              <a:pPr algn="ctr" eaLnBrk="1" hangingPunct="1"/>
              <a:endParaRPr lang="tr-TR" b="1">
                <a:solidFill>
                  <a:schemeClr val="tx2"/>
                </a:solidFill>
                <a:latin typeface="Corbel" charset="0"/>
              </a:endParaRPr>
            </a:p>
          </p:txBody>
        </p:sp>
      </p:grpSp>
    </p:spTree>
    <p:extLst>
      <p:ext uri="{BB962C8B-B14F-4D97-AF65-F5344CB8AC3E}">
        <p14:creationId xmlns:p14="http://schemas.microsoft.com/office/powerpoint/2010/main" val="28336332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Unvan 1"/>
          <p:cNvSpPr>
            <a:spLocks noGrp="1"/>
          </p:cNvSpPr>
          <p:nvPr>
            <p:ph type="title"/>
          </p:nvPr>
        </p:nvSpPr>
        <p:spPr/>
        <p:txBody>
          <a:bodyPr/>
          <a:lstStyle/>
          <a:p>
            <a:endParaRPr lang="en-US">
              <a:latin typeface="Franklin Gothic Book" charset="0"/>
            </a:endParaRPr>
          </a:p>
        </p:txBody>
      </p:sp>
      <p:sp>
        <p:nvSpPr>
          <p:cNvPr id="49155" name="İçerik Yer Tutucusu 2"/>
          <p:cNvSpPr>
            <a:spLocks noGrp="1"/>
          </p:cNvSpPr>
          <p:nvPr>
            <p:ph sz="quarter" idx="1"/>
          </p:nvPr>
        </p:nvSpPr>
        <p:spPr/>
        <p:txBody>
          <a:bodyPr/>
          <a:lstStyle/>
          <a:p>
            <a:r>
              <a:rPr lang="tr-TR" b="1">
                <a:latin typeface="Perpetua" charset="0"/>
              </a:rPr>
              <a:t>Sistem 1:</a:t>
            </a:r>
            <a:r>
              <a:rPr lang="tr-TR">
                <a:latin typeface="Perpetua" charset="0"/>
              </a:rPr>
              <a:t> İstismarcı Otokratik: astlarda şekilsel olmayan gruplar vardır. Takım çalışması uygulanmaz. Lidere sorumlu olarak çalışan gruplar mevcuttur. Orta seviyede üretim vardır.</a:t>
            </a:r>
          </a:p>
          <a:p>
            <a:endParaRPr lang="tr-TR">
              <a:latin typeface="Perpetua" charset="0"/>
            </a:endParaRPr>
          </a:p>
        </p:txBody>
      </p:sp>
    </p:spTree>
    <p:extLst>
      <p:ext uri="{BB962C8B-B14F-4D97-AF65-F5344CB8AC3E}">
        <p14:creationId xmlns:p14="http://schemas.microsoft.com/office/powerpoint/2010/main" val="3181917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Unvan 1"/>
          <p:cNvSpPr>
            <a:spLocks noGrp="1"/>
          </p:cNvSpPr>
          <p:nvPr>
            <p:ph type="title"/>
          </p:nvPr>
        </p:nvSpPr>
        <p:spPr/>
        <p:txBody>
          <a:bodyPr/>
          <a:lstStyle/>
          <a:p>
            <a:endParaRPr lang="en-US">
              <a:latin typeface="Franklin Gothic Book" charset="0"/>
            </a:endParaRPr>
          </a:p>
        </p:txBody>
      </p:sp>
      <p:sp>
        <p:nvSpPr>
          <p:cNvPr id="50179" name="İçerik Yer Tutucusu 2"/>
          <p:cNvSpPr>
            <a:spLocks noGrp="1"/>
          </p:cNvSpPr>
          <p:nvPr>
            <p:ph sz="quarter" idx="1"/>
          </p:nvPr>
        </p:nvSpPr>
        <p:spPr/>
        <p:txBody>
          <a:bodyPr/>
          <a:lstStyle/>
          <a:p>
            <a:r>
              <a:rPr lang="tr-TR" b="1" dirty="0">
                <a:latin typeface="Perpetua" charset="0"/>
              </a:rPr>
              <a:t>Sistem 2: </a:t>
            </a:r>
            <a:r>
              <a:rPr lang="tr-TR" dirty="0">
                <a:latin typeface="Perpetua" charset="0"/>
              </a:rPr>
              <a:t>Yardımsever </a:t>
            </a:r>
            <a:r>
              <a:rPr lang="tr-TR" dirty="0" err="1">
                <a:latin typeface="Perpetua" charset="0"/>
              </a:rPr>
              <a:t>Otokratik</a:t>
            </a:r>
            <a:r>
              <a:rPr lang="tr-TR" dirty="0">
                <a:latin typeface="Perpetua" charset="0"/>
              </a:rPr>
              <a:t>: sistem 1</a:t>
            </a:r>
            <a:r>
              <a:rPr lang="ja-JP" altLang="tr-TR" dirty="0">
                <a:latin typeface="Perpetua" charset="0"/>
              </a:rPr>
              <a:t>’</a:t>
            </a:r>
            <a:r>
              <a:rPr lang="tr-TR" dirty="0">
                <a:latin typeface="Perpetua" charset="0"/>
              </a:rPr>
              <a:t>de olduğu gibi takım çalışması yoktur. Yine şekilsel olmayan gruplar </a:t>
            </a:r>
            <a:r>
              <a:rPr lang="tr-TR" dirty="0" smtClean="0">
                <a:latin typeface="Perpetua" charset="0"/>
              </a:rPr>
              <a:t>mevcuttur.</a:t>
            </a:r>
            <a:endParaRPr lang="tr-TR" dirty="0">
              <a:latin typeface="Perpetua" charset="0"/>
            </a:endParaRPr>
          </a:p>
          <a:p>
            <a:endParaRPr lang="tr-TR" dirty="0">
              <a:latin typeface="Perpetua" charset="0"/>
            </a:endParaRPr>
          </a:p>
        </p:txBody>
      </p:sp>
    </p:spTree>
    <p:extLst>
      <p:ext uri="{BB962C8B-B14F-4D97-AF65-F5344CB8AC3E}">
        <p14:creationId xmlns:p14="http://schemas.microsoft.com/office/powerpoint/2010/main" val="317316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Unvan 1"/>
          <p:cNvSpPr>
            <a:spLocks noGrp="1"/>
          </p:cNvSpPr>
          <p:nvPr>
            <p:ph type="title"/>
          </p:nvPr>
        </p:nvSpPr>
        <p:spPr/>
        <p:txBody>
          <a:bodyPr/>
          <a:lstStyle/>
          <a:p>
            <a:endParaRPr lang="en-US">
              <a:latin typeface="Franklin Gothic Book" charset="0"/>
            </a:endParaRPr>
          </a:p>
        </p:txBody>
      </p:sp>
      <p:sp>
        <p:nvSpPr>
          <p:cNvPr id="51203" name="İçerik Yer Tutucusu 2"/>
          <p:cNvSpPr>
            <a:spLocks noGrp="1"/>
          </p:cNvSpPr>
          <p:nvPr>
            <p:ph sz="quarter" idx="1"/>
          </p:nvPr>
        </p:nvSpPr>
        <p:spPr/>
        <p:txBody>
          <a:bodyPr/>
          <a:lstStyle/>
          <a:p>
            <a:r>
              <a:rPr lang="tr-TR" b="1">
                <a:latin typeface="Perpetua" charset="0"/>
              </a:rPr>
              <a:t>Sistem 3: </a:t>
            </a:r>
            <a:r>
              <a:rPr lang="tr-TR">
                <a:latin typeface="Perpetua" charset="0"/>
              </a:rPr>
              <a:t>Katılımcı: takım çalışmasına yatkınlık vardır. Şekilsel olmayan gruplar meydana gelse dahi örgüt amaçlarına olan karşı gelme azdır ve destekleme vardır. Dolayısıyla üretim iyi seviyededir.</a:t>
            </a:r>
          </a:p>
          <a:p>
            <a:endParaRPr lang="tr-TR">
              <a:latin typeface="Perpetua" charset="0"/>
            </a:endParaRPr>
          </a:p>
        </p:txBody>
      </p:sp>
    </p:spTree>
    <p:extLst>
      <p:ext uri="{BB962C8B-B14F-4D97-AF65-F5344CB8AC3E}">
        <p14:creationId xmlns:p14="http://schemas.microsoft.com/office/powerpoint/2010/main" val="124719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Unvan 1"/>
          <p:cNvSpPr>
            <a:spLocks noGrp="1"/>
          </p:cNvSpPr>
          <p:nvPr>
            <p:ph type="title"/>
          </p:nvPr>
        </p:nvSpPr>
        <p:spPr/>
        <p:txBody>
          <a:bodyPr/>
          <a:lstStyle/>
          <a:p>
            <a:endParaRPr lang="en-US">
              <a:latin typeface="Franklin Gothic Book" charset="0"/>
            </a:endParaRPr>
          </a:p>
        </p:txBody>
      </p:sp>
      <p:sp>
        <p:nvSpPr>
          <p:cNvPr id="52227" name="İçerik Yer Tutucusu 2"/>
          <p:cNvSpPr>
            <a:spLocks noGrp="1"/>
          </p:cNvSpPr>
          <p:nvPr>
            <p:ph sz="quarter" idx="1"/>
          </p:nvPr>
        </p:nvSpPr>
        <p:spPr/>
        <p:txBody>
          <a:bodyPr/>
          <a:lstStyle/>
          <a:p>
            <a:r>
              <a:rPr lang="tr-TR" b="1">
                <a:latin typeface="Perpetua" charset="0"/>
              </a:rPr>
              <a:t>Sistem 4: </a:t>
            </a:r>
            <a:r>
              <a:rPr lang="tr-TR">
                <a:latin typeface="Perpetua" charset="0"/>
              </a:rPr>
              <a:t>Demokratik: bu sistemde yalnızca takım çalışmasıyla amaçlar gerçekleştirilebilir. Şekilsel olmayan gruplar vardır ancak şekilsel gruba bağlıdır. Örgütte var olan bütün sosyal gruplar örgütün hedeflerine ulaşmaya çalışır.</a:t>
            </a:r>
          </a:p>
          <a:p>
            <a:endParaRPr lang="tr-TR">
              <a:latin typeface="Perpetua" charset="0"/>
            </a:endParaRPr>
          </a:p>
        </p:txBody>
      </p:sp>
    </p:spTree>
    <p:extLst>
      <p:ext uri="{BB962C8B-B14F-4D97-AF65-F5344CB8AC3E}">
        <p14:creationId xmlns:p14="http://schemas.microsoft.com/office/powerpoint/2010/main" val="257415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846</Words>
  <Application>Microsoft Macintosh PowerPoint</Application>
  <PresentationFormat>On-screen Show (4:3)</PresentationFormat>
  <Paragraphs>67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Michigan Üniversitesi Çalışmaları</vt:lpstr>
      <vt:lpstr>PowerPoint Presentation</vt:lpstr>
      <vt:lpstr>PowerPoint Presentation</vt:lpstr>
      <vt:lpstr>  (Rensis Likert’in Sistem 4 yaklaşımı)    </vt:lpstr>
      <vt:lpstr>Likert’in Lider Davranışlarını Ele Alış Biçimi </vt:lpstr>
      <vt:lpstr>PowerPoint Presentation</vt:lpstr>
      <vt:lpstr>PowerPoint Presentation</vt:lpstr>
      <vt:lpstr>PowerPoint Presentation</vt:lpstr>
      <vt:lpstr>PowerPoint Presentation</vt:lpstr>
      <vt:lpstr>PowerPoint Presentation</vt:lpstr>
      <vt:lpstr>Liderlik Doğrusu Teorisi  (Tannenbaum ve Schmidt) </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Likert Sistem 4 Modeli </dc:title>
  <dc:creator>ece</dc:creator>
  <cp:lastModifiedBy>ece</cp:lastModifiedBy>
  <cp:revision>4</cp:revision>
  <dcterms:created xsi:type="dcterms:W3CDTF">2019-11-21T19:42:09Z</dcterms:created>
  <dcterms:modified xsi:type="dcterms:W3CDTF">2020-05-05T11:42:01Z</dcterms:modified>
</cp:coreProperties>
</file>