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9" r:id="rId4"/>
    <p:sldId id="260" r:id="rId5"/>
    <p:sldId id="263" r:id="rId6"/>
    <p:sldId id="261" r:id="rId7"/>
    <p:sldId id="262" r:id="rId8"/>
    <p:sldId id="266" r:id="rId9"/>
    <p:sldId id="258" r:id="rId10"/>
    <p:sldId id="264" r:id="rId11"/>
    <p:sldId id="265" r:id="rId12"/>
    <p:sldId id="267" r:id="rId13"/>
    <p:sldId id="270" r:id="rId14"/>
    <p:sldId id="271" r:id="rId15"/>
    <p:sldId id="272" r:id="rId16"/>
    <p:sldId id="269" r:id="rId17"/>
    <p:sldId id="27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850AA-5034-8B40-96CE-4CAD838A0731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FA0A0-AA33-6945-9C97-D3905FFB00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17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0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24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31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03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40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74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50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09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78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27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38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DBFC-CF78-DE44-91B5-B3C80F576EE9}" type="datetimeFigureOut">
              <a:rPr lang="tr-TR" smtClean="0"/>
              <a:t>18.01.2018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5349-AF6E-2D41-911C-0E50AC077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68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305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REPRODÜKTİF SÜRÜ SAĞLIĞI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etmed.lsu.edu/eiltslotus/theriogenology-5361/bovine14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285728"/>
            <a:ext cx="8429684" cy="592935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238612" y="214290"/>
            <a:ext cx="4357718" cy="14287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4095736" y="214291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SÜT İNEĞİNİN 1 YILI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738282" y="1071546"/>
            <a:ext cx="2071702" cy="15001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b="1" dirty="0" err="1"/>
              <a:t>Postpartum</a:t>
            </a:r>
            <a:r>
              <a:rPr lang="tr-TR" b="1" dirty="0"/>
              <a:t> süreç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err="1"/>
              <a:t>Uterusun</a:t>
            </a:r>
            <a:r>
              <a:rPr lang="tr-TR" dirty="0"/>
              <a:t> yenilenme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err="1"/>
              <a:t>Ovaryumun</a:t>
            </a:r>
            <a:r>
              <a:rPr lang="tr-TR" dirty="0"/>
              <a:t> aktivitesi +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err="1"/>
              <a:t>Laktasyon</a:t>
            </a:r>
            <a:endParaRPr lang="tr-TR" dirty="0"/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524232" y="1428736"/>
            <a:ext cx="1000132" cy="10715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3524232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Tohumlama</a:t>
            </a:r>
          </a:p>
        </p:txBody>
      </p:sp>
      <p:sp>
        <p:nvSpPr>
          <p:cNvPr id="10" name="9 Metin kutusu"/>
          <p:cNvSpPr txBox="1"/>
          <p:nvPr/>
        </p:nvSpPr>
        <p:spPr>
          <a:xfrm rot="16200000">
            <a:off x="1509320" y="3086460"/>
            <a:ext cx="97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DOĞUM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881158" y="2786058"/>
            <a:ext cx="428628" cy="10715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5667372" y="3857628"/>
            <a:ext cx="1571636" cy="428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Laktasyon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8239140" y="1214422"/>
            <a:ext cx="2143140" cy="12144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Kuru dönem</a:t>
            </a:r>
          </a:p>
          <a:p>
            <a:pPr algn="just">
              <a:buFont typeface="Arial" charset="0"/>
              <a:buChar char="•"/>
            </a:pPr>
            <a:r>
              <a:rPr lang="tr-TR" sz="2000" dirty="0"/>
              <a:t>Süt </a:t>
            </a:r>
            <a:r>
              <a:rPr lang="tr-TR" sz="2000" dirty="0" err="1"/>
              <a:t>sekresyonu</a:t>
            </a:r>
            <a:endParaRPr lang="tr-TR" sz="2000" dirty="0"/>
          </a:p>
          <a:p>
            <a:pPr algn="just">
              <a:buFont typeface="Arial" charset="0"/>
              <a:buChar char="•"/>
            </a:pPr>
            <a:r>
              <a:rPr lang="tr-TR" sz="2000" dirty="0"/>
              <a:t>Buzağı büyümesi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7453322" y="3786190"/>
            <a:ext cx="2571768" cy="6429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4452926" y="3857628"/>
            <a:ext cx="1500198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5095868" y="5214950"/>
            <a:ext cx="1857388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Gebelik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5167306" y="5572140"/>
            <a:ext cx="2214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282/365 = % 72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5595934" y="5857892"/>
            <a:ext cx="1500198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5881686" y="5857892"/>
            <a:ext cx="1500198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7381884" y="5286388"/>
            <a:ext cx="2714644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Gebelik ve </a:t>
            </a:r>
            <a:r>
              <a:rPr lang="tr-TR" dirty="0" err="1"/>
              <a:t>Laktasyon</a:t>
            </a:r>
            <a:endParaRPr lang="tr-TR" dirty="0"/>
          </a:p>
        </p:txBody>
      </p:sp>
      <p:sp>
        <p:nvSpPr>
          <p:cNvPr id="22" name="21 Dikdörtgen"/>
          <p:cNvSpPr/>
          <p:nvPr/>
        </p:nvSpPr>
        <p:spPr>
          <a:xfrm>
            <a:off x="7310446" y="5786454"/>
            <a:ext cx="2500330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282-60=222= % 61</a:t>
            </a:r>
          </a:p>
        </p:txBody>
      </p:sp>
    </p:spTree>
    <p:extLst>
      <p:ext uri="{BB962C8B-B14F-4D97-AF65-F5344CB8AC3E}">
        <p14:creationId xmlns:p14="http://schemas.microsoft.com/office/powerpoint/2010/main" val="17170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r>
              <a:rPr lang="tr-TR" dirty="0" err="1" smtClean="0"/>
              <a:t>Reprodüktif</a:t>
            </a:r>
            <a:r>
              <a:rPr lang="tr-TR" dirty="0" smtClean="0"/>
              <a:t> parametreler</a:t>
            </a:r>
            <a:endParaRPr lang="tr-TR" dirty="0"/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1952596" y="1142985"/>
          <a:ext cx="8147050" cy="4781553"/>
        </p:xfrm>
        <a:graphic>
          <a:graphicData uri="http://schemas.openxmlformats.org/drawingml/2006/table">
            <a:tbl>
              <a:tblPr/>
              <a:tblGrid>
                <a:gridCol w="5376863"/>
                <a:gridCol w="277018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Buzağılama aralığı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 yıl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Buzağılama-ilk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östrüs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21-24 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Doğum ilk tohumlama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&lt; 60.0-65.0 gün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Tohumlanan ineklerde gebelik yüzdesi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&gt; % 60-65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Tohumla İndeksi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(gebelik/tohumlama sayısı)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&lt; 1.6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Doğum-gebe kalma aralığı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&lt; 80-82 gün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Çiftleşme kabul etme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&gt; 70-80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Östrusun belirlenebilmesi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&gt; % 85-90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1952597" y="6286520"/>
            <a:ext cx="520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NOT</a:t>
            </a:r>
            <a:r>
              <a:rPr lang="tr-TR" dirty="0"/>
              <a:t>: Bu parametreleri yakalamak çoğu zaman zordur </a:t>
            </a:r>
          </a:p>
        </p:txBody>
      </p:sp>
    </p:spTree>
    <p:extLst>
      <p:ext uri="{BB962C8B-B14F-4D97-AF65-F5344CB8AC3E}">
        <p14:creationId xmlns:p14="http://schemas.microsoft.com/office/powerpoint/2010/main" val="3884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Fertilite</a:t>
            </a:r>
            <a:r>
              <a:rPr lang="tr-TR" b="1" dirty="0" smtClean="0"/>
              <a:t> için sıkı denetlenmesi gereken hastalıklar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r-TR" dirty="0" err="1" smtClean="0"/>
              <a:t>Brucellozis</a:t>
            </a:r>
            <a:r>
              <a:rPr lang="tr-TR" dirty="0" smtClean="0"/>
              <a:t>  -</a:t>
            </a:r>
          </a:p>
          <a:p>
            <a:pPr marL="514350" indent="-514350">
              <a:buAutoNum type="arabicPeriod"/>
            </a:pPr>
            <a:r>
              <a:rPr lang="tr-TR" dirty="0" smtClean="0"/>
              <a:t>Tüberküloz -</a:t>
            </a:r>
          </a:p>
          <a:p>
            <a:pPr marL="514350" indent="-514350">
              <a:buAutoNum type="arabicPeriod"/>
            </a:pPr>
            <a:r>
              <a:rPr lang="tr-TR" dirty="0" smtClean="0"/>
              <a:t>BVD-MD -</a:t>
            </a:r>
          </a:p>
          <a:p>
            <a:pPr marL="514350" indent="-514350">
              <a:buAutoNum type="arabicPeriod"/>
            </a:pPr>
            <a:r>
              <a:rPr lang="tr-TR" dirty="0" smtClean="0"/>
              <a:t>IBR -</a:t>
            </a:r>
            <a:endParaRPr lang="tr-TR" i="1" dirty="0" smtClean="0"/>
          </a:p>
          <a:p>
            <a:pPr marL="514350" indent="-514350">
              <a:buAutoNum type="arabicPeriod"/>
            </a:pPr>
            <a:r>
              <a:rPr lang="tr-TR" i="1" dirty="0" err="1" smtClean="0"/>
              <a:t>Neospora</a:t>
            </a:r>
            <a:r>
              <a:rPr lang="tr-TR" i="1" dirty="0" smtClean="0"/>
              <a:t> </a:t>
            </a:r>
            <a:r>
              <a:rPr lang="tr-TR" i="1" dirty="0" err="1" smtClean="0"/>
              <a:t>caninum</a:t>
            </a:r>
            <a:r>
              <a:rPr lang="tr-TR" i="1" dirty="0" smtClean="0"/>
              <a:t> -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Lökozis</a:t>
            </a:r>
            <a:r>
              <a:rPr lang="tr-TR" dirty="0" smtClean="0"/>
              <a:t> -</a:t>
            </a:r>
          </a:p>
          <a:p>
            <a:pPr marL="514350" indent="-514350">
              <a:buNone/>
            </a:pPr>
            <a:endParaRPr lang="tr-TR" i="1" dirty="0" smtClean="0"/>
          </a:p>
        </p:txBody>
      </p:sp>
      <p:sp>
        <p:nvSpPr>
          <p:cNvPr id="4" name="3 Sağ Ayraç"/>
          <p:cNvSpPr/>
          <p:nvPr/>
        </p:nvSpPr>
        <p:spPr>
          <a:xfrm>
            <a:off x="5595934" y="1785926"/>
            <a:ext cx="1000132" cy="3500462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6667504" y="3071810"/>
            <a:ext cx="46862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Bu hastalıkların bulunduğu sürülerde  </a:t>
            </a:r>
            <a:r>
              <a:rPr lang="tr-TR" sz="2400" b="1" dirty="0" err="1">
                <a:solidFill>
                  <a:srgbClr val="FF0000"/>
                </a:solidFill>
              </a:rPr>
              <a:t>fertilite</a:t>
            </a:r>
            <a:r>
              <a:rPr lang="tr-TR" sz="2400" b="1" dirty="0">
                <a:solidFill>
                  <a:srgbClr val="FF0000"/>
                </a:solidFill>
              </a:rPr>
              <a:t> parametrelerinin değerlendirilmesi gereksizdir</a:t>
            </a:r>
          </a:p>
        </p:txBody>
      </p:sp>
    </p:spTree>
    <p:extLst>
      <p:ext uri="{BB962C8B-B14F-4D97-AF65-F5344CB8AC3E}">
        <p14:creationId xmlns:p14="http://schemas.microsoft.com/office/powerpoint/2010/main" val="20326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49628" y="1313844"/>
            <a:ext cx="1610293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9413" y="3693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7" name="Resi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6" t="44730" r="28671" b="16464"/>
          <a:stretch>
            <a:fillRect/>
          </a:stretch>
        </p:blipFill>
        <p:spPr bwMode="auto">
          <a:xfrm>
            <a:off x="5189518" y="1147590"/>
            <a:ext cx="6673931" cy="46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-11875" y="3186662"/>
          <a:ext cx="518951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1950"/>
                <a:gridCol w="251756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 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 </a:t>
                      </a:r>
                      <a:r>
                        <a:rPr lang="tr-TR" sz="2800" dirty="0" smtClean="0">
                          <a:effectLst/>
                        </a:rPr>
                        <a:t>Hedef. </a:t>
                      </a:r>
                      <a:r>
                        <a:rPr lang="tr-TR" sz="2800" dirty="0">
                          <a:effectLst/>
                        </a:rPr>
                        <a:t>VKS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err="1" smtClean="0">
                          <a:effectLst/>
                        </a:rPr>
                        <a:t>U.Kuru</a:t>
                      </a:r>
                      <a:r>
                        <a:rPr lang="tr-TR" sz="2800" baseline="0" dirty="0" smtClean="0">
                          <a:effectLst/>
                        </a:rPr>
                        <a:t> </a:t>
                      </a:r>
                      <a:r>
                        <a:rPr lang="tr-TR" sz="2800" dirty="0" smtClean="0">
                          <a:effectLst/>
                        </a:rPr>
                        <a:t>dönem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   3- 3,50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err="1" smtClean="0">
                          <a:effectLst/>
                        </a:rPr>
                        <a:t>Y.kuru</a:t>
                      </a:r>
                      <a:r>
                        <a:rPr lang="tr-TR" sz="2800" dirty="0" smtClean="0">
                          <a:effectLst/>
                        </a:rPr>
                        <a:t> dönem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   3,25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effectLst/>
                        </a:rPr>
                        <a:t>Er.</a:t>
                      </a:r>
                      <a:r>
                        <a:rPr lang="tr-TR" sz="2800" baseline="0" dirty="0" smtClean="0">
                          <a:effectLst/>
                        </a:rPr>
                        <a:t> </a:t>
                      </a:r>
                      <a:r>
                        <a:rPr lang="tr-TR" sz="2800" dirty="0" smtClean="0">
                          <a:effectLst/>
                        </a:rPr>
                        <a:t>laktasyon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   3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03759" y="1262099"/>
            <a:ext cx="4120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S</a:t>
            </a:r>
            <a:r>
              <a:rPr lang="tr-TR" sz="3600" dirty="0" smtClean="0"/>
              <a:t>ırt</a:t>
            </a:r>
            <a:r>
              <a:rPr lang="tr-TR" sz="3600" dirty="0"/>
              <a:t>, bel ve sakrum </a:t>
            </a:r>
            <a:endParaRPr lang="tr-TR" sz="3600" dirty="0" smtClean="0"/>
          </a:p>
          <a:p>
            <a:r>
              <a:rPr lang="tr-TR" sz="3600" dirty="0" smtClean="0"/>
              <a:t>deri </a:t>
            </a:r>
            <a:r>
              <a:rPr lang="tr-TR" sz="3600" dirty="0"/>
              <a:t>altı yağ </a:t>
            </a:r>
            <a:r>
              <a:rPr lang="tr-TR" sz="3600" dirty="0" smtClean="0"/>
              <a:t>kalınlığı</a:t>
            </a:r>
            <a:endParaRPr lang="tr-TR" sz="36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4219" y="-23351"/>
            <a:ext cx="5273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Vücut Kondisyon Skoru ve </a:t>
            </a:r>
            <a:r>
              <a:rPr lang="tr-TR" sz="2800" b="1" dirty="0" err="1" smtClean="0"/>
              <a:t>Fertilite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306769" y="6285020"/>
            <a:ext cx="3885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000" dirty="0" smtClean="0">
                <a:latin typeface="Times New Roman" charset="0"/>
                <a:ea typeface="Times New Roman" charset="0"/>
              </a:rPr>
              <a:t>(</a:t>
            </a:r>
            <a:r>
              <a:rPr lang="tr-TR" sz="2000" dirty="0" smtClean="0"/>
              <a:t>Anonim, 2017</a:t>
            </a:r>
            <a:r>
              <a:rPr lang="tr-TR" sz="2000" dirty="0" smtClean="0">
                <a:latin typeface="Times New Roman" charset="0"/>
                <a:ea typeface="Times New Roman" charset="0"/>
              </a:rPr>
              <a:t>; </a:t>
            </a:r>
            <a:r>
              <a:rPr lang="tr-TR" sz="2000" dirty="0">
                <a:latin typeface="Times New Roman" charset="0"/>
                <a:ea typeface="Times New Roman" charset="0"/>
              </a:rPr>
              <a:t>Vince ve ark; 2017)</a:t>
            </a:r>
            <a:endParaRPr lang="tr-TR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tr-TR" dirty="0" smtClean="0">
                <a:solidFill>
                  <a:srgbClr val="FF0000"/>
                </a:solidFill>
              </a:rPr>
              <a:t>BUZAĞI SEPTİSEMİSİ</a:t>
            </a:r>
          </a:p>
        </p:txBody>
      </p:sp>
      <p:pic>
        <p:nvPicPr>
          <p:cNvPr id="1026" name="Picture 2" descr="http://www.cvmbs.colostate.edu/ilm/proinfo/calving/photos/P529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702" y="4286256"/>
            <a:ext cx="3925298" cy="2571744"/>
          </a:xfrm>
          <a:prstGeom prst="rect">
            <a:avLst/>
          </a:prstGeom>
          <a:noFill/>
        </p:spPr>
      </p:pic>
      <p:sp>
        <p:nvSpPr>
          <p:cNvPr id="5" name="4 Yuvarlatılmış Dikdörtgen"/>
          <p:cNvSpPr/>
          <p:nvPr/>
        </p:nvSpPr>
        <p:spPr>
          <a:xfrm>
            <a:off x="2024034" y="1714488"/>
            <a:ext cx="8001056" cy="857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>
              <a:solidFill>
                <a:schemeClr val="tx1"/>
              </a:solidFill>
            </a:endParaRPr>
          </a:p>
          <a:p>
            <a:pPr algn="ctr"/>
            <a:r>
              <a:rPr lang="tr-TR" sz="2800" dirty="0">
                <a:solidFill>
                  <a:schemeClr val="tx1"/>
                </a:solidFill>
              </a:rPr>
              <a:t>Yağlı ineklerde </a:t>
            </a:r>
            <a:r>
              <a:rPr lang="tr-TR" sz="2800" dirty="0" err="1">
                <a:solidFill>
                  <a:schemeClr val="tx1"/>
                </a:solidFill>
              </a:rPr>
              <a:t>immunosupresyon</a:t>
            </a:r>
            <a:r>
              <a:rPr lang="tr-TR" sz="2800" dirty="0">
                <a:solidFill>
                  <a:schemeClr val="tx1"/>
                </a:solidFill>
              </a:rPr>
              <a:t> görülür</a:t>
            </a:r>
          </a:p>
          <a:p>
            <a:pPr algn="ctr"/>
            <a:endParaRPr lang="tr-TR" sz="32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2024034" y="3286124"/>
            <a:ext cx="8001056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Yüksek VKS   I g   düşük   </a:t>
            </a:r>
            <a:r>
              <a:rPr lang="tr-TR" sz="2800" i="1" dirty="0">
                <a:solidFill>
                  <a:schemeClr val="tx1"/>
                </a:solidFill>
              </a:rPr>
              <a:t>interferon g</a:t>
            </a:r>
            <a:r>
              <a:rPr lang="tr-TR" sz="2800" dirty="0">
                <a:solidFill>
                  <a:schemeClr val="tx1"/>
                </a:solidFill>
              </a:rPr>
              <a:t> düşük</a:t>
            </a:r>
          </a:p>
          <a:p>
            <a:pPr algn="ctr"/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2024034" y="2500306"/>
            <a:ext cx="8001056" cy="857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İyi olanlar  </a:t>
            </a:r>
            <a:r>
              <a:rPr lang="tr-TR" sz="2800" dirty="0" err="1"/>
              <a:t>Ig</a:t>
            </a:r>
            <a:r>
              <a:rPr lang="tr-TR" sz="2800" dirty="0"/>
              <a:t> yüksek  </a:t>
            </a:r>
            <a:r>
              <a:rPr lang="tr-TR" sz="2800" i="1" dirty="0"/>
              <a:t>interferon g </a:t>
            </a:r>
            <a:r>
              <a:rPr lang="tr-TR" sz="2800" dirty="0"/>
              <a:t>yüksek</a:t>
            </a:r>
          </a:p>
          <a:p>
            <a:pPr algn="ctr"/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601550" y="145640"/>
            <a:ext cx="3451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/>
              <a:t>VKS ve </a:t>
            </a:r>
            <a:r>
              <a:rPr lang="tr-TR" sz="3600" b="1" dirty="0" err="1" smtClean="0"/>
              <a:t>İmmunite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0654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09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Periparturient</a:t>
            </a:r>
            <a:r>
              <a:rPr lang="tr-TR" b="1" dirty="0" smtClean="0"/>
              <a:t> dönemde enerji ihtiyacı</a:t>
            </a:r>
            <a:endParaRPr lang="tr-TR" b="1" dirty="0"/>
          </a:p>
        </p:txBody>
      </p:sp>
      <p:cxnSp>
        <p:nvCxnSpPr>
          <p:cNvPr id="5" name="4 Düz Bağlayıcı"/>
          <p:cNvCxnSpPr/>
          <p:nvPr/>
        </p:nvCxnSpPr>
        <p:spPr>
          <a:xfrm>
            <a:off x="2452662" y="3500438"/>
            <a:ext cx="74295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 rot="5400000">
            <a:off x="4845835" y="3107529"/>
            <a:ext cx="207170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5381621" y="1571612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DOĞUM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6096000" y="2786058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SÜT ÜRETİMİ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6096000" y="2285992"/>
            <a:ext cx="352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BİYOLOJİK FAALİYETLER ve BÜYÜME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2452663" y="2214554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İNTRAUTERİN BUZAĞI BÜYÜMESİ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2524100" y="278605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KOLOSTRUM</a:t>
            </a:r>
          </a:p>
        </p:txBody>
      </p:sp>
      <p:cxnSp>
        <p:nvCxnSpPr>
          <p:cNvPr id="19" name="18 Düz Bağlayıcı"/>
          <p:cNvCxnSpPr/>
          <p:nvPr/>
        </p:nvCxnSpPr>
        <p:spPr>
          <a:xfrm>
            <a:off x="2452662" y="3429000"/>
            <a:ext cx="74295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üz Bağlayıcı"/>
          <p:cNvCxnSpPr/>
          <p:nvPr/>
        </p:nvCxnSpPr>
        <p:spPr>
          <a:xfrm rot="5400000">
            <a:off x="3988579" y="3464719"/>
            <a:ext cx="2143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Düz Bağlayıcı"/>
          <p:cNvCxnSpPr/>
          <p:nvPr/>
        </p:nvCxnSpPr>
        <p:spPr>
          <a:xfrm rot="5400000">
            <a:off x="8417735" y="3464719"/>
            <a:ext cx="2143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>
            <a:off x="3881422" y="3643314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 Hafta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8024826" y="3643314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7 Hafta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4" y="4052888"/>
            <a:ext cx="2786082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http://philip.greenspun.com/photo/pcd4554/cow-udder-38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2" y="4286232"/>
            <a:ext cx="3761690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1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/>
              <a:t>Vücut Kondisyon Skoru ve </a:t>
            </a:r>
            <a:r>
              <a:rPr lang="tr-TR" sz="3600" b="1" dirty="0" err="1"/>
              <a:t>Fertilite</a:t>
            </a:r>
            <a:r>
              <a:rPr lang="tr-TR" sz="3600" b="1" dirty="0"/>
              <a:t> </a:t>
            </a:r>
            <a:br>
              <a:rPr lang="tr-TR" sz="3600" b="1" dirty="0"/>
            </a:br>
            <a:r>
              <a:rPr lang="tr-TR" sz="2800" b="1" dirty="0">
                <a:solidFill>
                  <a:srgbClr val="FF0000"/>
                </a:solidFill>
              </a:rPr>
              <a:t>(Enerji Dengesinin Pratik İndikatörüdür)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016228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r-TR" dirty="0" smtClean="0"/>
              <a:t>Beslenme, </a:t>
            </a:r>
            <a:r>
              <a:rPr lang="tr-TR" dirty="0" err="1" smtClean="0"/>
              <a:t>fertilitenin</a:t>
            </a:r>
            <a:r>
              <a:rPr lang="tr-TR" dirty="0" smtClean="0"/>
              <a:t> anahtarıdır .</a:t>
            </a:r>
          </a:p>
          <a:p>
            <a:pPr marL="514350" indent="-514350">
              <a:buAutoNum type="arabicPeriod"/>
            </a:pPr>
            <a:r>
              <a:rPr lang="tr-TR" dirty="0" smtClean="0"/>
              <a:t>Beslenmenin indikatörü </a:t>
            </a:r>
            <a:r>
              <a:rPr lang="tr-TR" dirty="0" err="1" smtClean="0"/>
              <a:t>VKS’dir</a:t>
            </a:r>
            <a:r>
              <a:rPr lang="tr-TR" dirty="0" smtClean="0"/>
              <a:t>.</a:t>
            </a:r>
          </a:p>
          <a:p>
            <a:pPr marL="514350" indent="-514350">
              <a:buAutoNum type="arabicPeriod"/>
            </a:pPr>
            <a:r>
              <a:rPr lang="tr-TR" dirty="0" smtClean="0"/>
              <a:t>Ticari işletmelerde hayvan besleme uzmanı bulundurulmalıdır.</a:t>
            </a:r>
          </a:p>
          <a:p>
            <a:pPr marL="514350" indent="-514350">
              <a:buAutoNum type="arabicPeriod"/>
            </a:pPr>
            <a:r>
              <a:rPr lang="tr-TR" dirty="0" smtClean="0"/>
              <a:t>Beslenme stratejisi oluşturulmalıdır. </a:t>
            </a:r>
          </a:p>
          <a:p>
            <a:pPr marL="514350" indent="-51435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06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073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8" t="27005" r="15036" b="39600"/>
          <a:stretch>
            <a:fillRect/>
          </a:stretch>
        </p:blipFill>
        <p:spPr bwMode="auto">
          <a:xfrm>
            <a:off x="3207893" y="3566616"/>
            <a:ext cx="7465103" cy="28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164231" y="6379983"/>
            <a:ext cx="40277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Rodenburg, 2016; Anonim 11, 2015</a:t>
            </a: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ÇİFTLİK BAZINDA FERTİLİTE KONTROLÜNE PRATİK YAKLAŞIMLAR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tr-TR" dirty="0" smtClean="0">
                <a:solidFill>
                  <a:srgbClr val="C00000"/>
                </a:solidFill>
              </a:rPr>
              <a:t>Aşı</a:t>
            </a:r>
            <a:r>
              <a:rPr lang="tr-TR" dirty="0" smtClean="0"/>
              <a:t> ve </a:t>
            </a:r>
            <a:r>
              <a:rPr lang="tr-TR" dirty="0" err="1" smtClean="0">
                <a:solidFill>
                  <a:srgbClr val="C00000"/>
                </a:solidFill>
              </a:rPr>
              <a:t>antiparaziter</a:t>
            </a:r>
            <a:r>
              <a:rPr lang="tr-TR" dirty="0" smtClean="0"/>
              <a:t> uygulamaları denetleyiniz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İnfertiliteye</a:t>
            </a:r>
            <a:r>
              <a:rPr lang="tr-TR" dirty="0" smtClean="0"/>
              <a:t> yol açan hastalıklara ilişkin önlem var mı ? (</a:t>
            </a:r>
            <a:r>
              <a:rPr lang="tr-TR" dirty="0" err="1" smtClean="0">
                <a:solidFill>
                  <a:srgbClr val="C00000"/>
                </a:solidFill>
              </a:rPr>
              <a:t>Brucellozis</a:t>
            </a:r>
            <a:r>
              <a:rPr lang="tr-TR" dirty="0" smtClean="0">
                <a:solidFill>
                  <a:srgbClr val="C00000"/>
                </a:solidFill>
              </a:rPr>
              <a:t>,</a:t>
            </a:r>
            <a:r>
              <a:rPr lang="tr-TR" dirty="0" err="1" smtClean="0">
                <a:solidFill>
                  <a:srgbClr val="C00000"/>
                </a:solidFill>
              </a:rPr>
              <a:t>Tüberkülozis</a:t>
            </a:r>
            <a:r>
              <a:rPr lang="tr-TR" dirty="0" smtClean="0">
                <a:solidFill>
                  <a:srgbClr val="C00000"/>
                </a:solidFill>
              </a:rPr>
              <a:t>, IBR v.b</a:t>
            </a:r>
            <a:r>
              <a:rPr lang="tr-TR" dirty="0" smtClean="0"/>
              <a:t>.)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Fertilite</a:t>
            </a:r>
            <a:r>
              <a:rPr lang="tr-TR" dirty="0" smtClean="0"/>
              <a:t> kontrol </a:t>
            </a:r>
            <a:r>
              <a:rPr lang="tr-TR" dirty="0" smtClean="0">
                <a:solidFill>
                  <a:srgbClr val="C00000"/>
                </a:solidFill>
              </a:rPr>
              <a:t>parametrelerini</a:t>
            </a:r>
            <a:r>
              <a:rPr lang="tr-TR" dirty="0" smtClean="0"/>
              <a:t> denetleyiniz</a:t>
            </a:r>
          </a:p>
          <a:p>
            <a:pPr marL="514350" indent="-514350">
              <a:buAutoNum type="arabicPeriod"/>
            </a:pPr>
            <a:r>
              <a:rPr lang="tr-TR" dirty="0" err="1" smtClean="0">
                <a:solidFill>
                  <a:srgbClr val="C00000"/>
                </a:solidFill>
              </a:rPr>
              <a:t>Abortus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rgbClr val="C00000"/>
                </a:solidFill>
              </a:rPr>
              <a:t>kesim </a:t>
            </a:r>
            <a:r>
              <a:rPr lang="tr-TR" dirty="0" smtClean="0"/>
              <a:t>oranlarını değerlendiriniz</a:t>
            </a:r>
          </a:p>
          <a:p>
            <a:pPr marL="514350" indent="-514350">
              <a:buAutoNum type="arabicPeriod"/>
            </a:pPr>
            <a:r>
              <a:rPr lang="tr-TR" dirty="0" smtClean="0"/>
              <a:t>Çiftliğin genel </a:t>
            </a:r>
            <a:r>
              <a:rPr lang="tr-TR" dirty="0" smtClean="0">
                <a:solidFill>
                  <a:srgbClr val="C00000"/>
                </a:solidFill>
              </a:rPr>
              <a:t>hijyenik</a:t>
            </a:r>
            <a:r>
              <a:rPr lang="tr-TR" dirty="0" smtClean="0"/>
              <a:t> yapısına bakınız</a:t>
            </a:r>
          </a:p>
          <a:p>
            <a:pPr marL="514350" indent="-514350">
              <a:buAutoNum type="arabicPeriod"/>
            </a:pPr>
            <a:r>
              <a:rPr lang="tr-TR" dirty="0" smtClean="0"/>
              <a:t>Enerji Dengesi ve </a:t>
            </a:r>
            <a:r>
              <a:rPr lang="tr-TR" dirty="0" err="1" smtClean="0">
                <a:solidFill>
                  <a:srgbClr val="C00000"/>
                </a:solidFill>
              </a:rPr>
              <a:t>VKS</a:t>
            </a:r>
            <a:r>
              <a:rPr lang="tr-TR" dirty="0" err="1" smtClean="0"/>
              <a:t>’yi</a:t>
            </a:r>
            <a:r>
              <a:rPr lang="tr-TR" dirty="0" smtClean="0"/>
              <a:t>  değerlendiriniz </a:t>
            </a:r>
          </a:p>
          <a:p>
            <a:pPr marL="514350" indent="-514350">
              <a:buNone/>
            </a:pPr>
            <a:r>
              <a:rPr lang="tr-TR" dirty="0" smtClean="0"/>
              <a:t>	(</a:t>
            </a:r>
            <a:r>
              <a:rPr lang="tr-TR" dirty="0" err="1" smtClean="0"/>
              <a:t>VKS’ye</a:t>
            </a:r>
            <a:r>
              <a:rPr lang="tr-TR" dirty="0" smtClean="0"/>
              <a:t> göre gruplandırma)</a:t>
            </a:r>
          </a:p>
          <a:p>
            <a:pPr marL="514350" indent="-514350">
              <a:buNone/>
            </a:pPr>
            <a:r>
              <a:rPr lang="tr-TR" dirty="0" smtClean="0"/>
              <a:t>7. Sürünün </a:t>
            </a:r>
            <a:r>
              <a:rPr lang="tr-TR" dirty="0" smtClean="0">
                <a:solidFill>
                  <a:srgbClr val="C00000"/>
                </a:solidFill>
              </a:rPr>
              <a:t>yaş</a:t>
            </a:r>
            <a:r>
              <a:rPr lang="tr-TR" dirty="0" smtClean="0"/>
              <a:t> dağılımını denetleyiniz</a:t>
            </a:r>
          </a:p>
        </p:txBody>
      </p:sp>
    </p:spTree>
    <p:extLst>
      <p:ext uri="{BB962C8B-B14F-4D97-AF65-F5344CB8AC3E}">
        <p14:creationId xmlns:p14="http://schemas.microsoft.com/office/powerpoint/2010/main" val="2913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03093" y="2195021"/>
            <a:ext cx="86457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2">
                    <a:lumMod val="10000"/>
                  </a:schemeClr>
                </a:solidFill>
              </a:rPr>
              <a:t>SÜT İNEKLERİNDE </a:t>
            </a:r>
          </a:p>
          <a:p>
            <a:pPr algn="ctr"/>
            <a:r>
              <a:rPr lang="tr-TR" sz="4000" b="1" dirty="0" smtClean="0">
                <a:solidFill>
                  <a:schemeClr val="bg2">
                    <a:lumMod val="10000"/>
                  </a:schemeClr>
                </a:solidFill>
              </a:rPr>
              <a:t>SÜRÜ YÖNETİMİNİN FERTİLİTEYE ETKİSİ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3418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285728"/>
            <a:ext cx="8829676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Süt inekçiliğinin amacı kar elde etmektir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643050"/>
            <a:ext cx="3400420" cy="2043114"/>
          </a:xfrm>
        </p:spPr>
        <p:txBody>
          <a:bodyPr/>
          <a:lstStyle/>
          <a:p>
            <a:r>
              <a:rPr lang="tr-TR" b="1" dirty="0" smtClean="0"/>
              <a:t>Gelirler</a:t>
            </a:r>
          </a:p>
          <a:p>
            <a:pPr marL="514350" indent="-514350">
              <a:buAutoNum type="arabicPeriod"/>
            </a:pPr>
            <a:r>
              <a:rPr lang="tr-TR" dirty="0" smtClean="0"/>
              <a:t>Süt üretimi</a:t>
            </a:r>
          </a:p>
          <a:p>
            <a:pPr marL="514350" indent="-514350">
              <a:buAutoNum type="arabicPeriod"/>
            </a:pPr>
            <a:r>
              <a:rPr lang="tr-TR" dirty="0" smtClean="0"/>
              <a:t>Damızlık üretimi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381752" y="1643051"/>
            <a:ext cx="37862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/>
              <a:t>  </a:t>
            </a:r>
            <a:r>
              <a:rPr lang="tr-TR" sz="3200" b="1" dirty="0"/>
              <a:t>Giderler</a:t>
            </a:r>
          </a:p>
          <a:p>
            <a:pPr marL="514350" indent="-514350">
              <a:buAutoNum type="arabicPeriod"/>
            </a:pPr>
            <a:r>
              <a:rPr lang="tr-TR" sz="3200" dirty="0"/>
              <a:t>Tesisin kurulması</a:t>
            </a:r>
          </a:p>
          <a:p>
            <a:pPr marL="514350" indent="-514350">
              <a:buAutoNum type="arabicPeriod"/>
            </a:pPr>
            <a:r>
              <a:rPr lang="tr-TR" sz="3200" dirty="0"/>
              <a:t>Hayvan temini</a:t>
            </a:r>
          </a:p>
          <a:p>
            <a:pPr marL="514350" indent="-514350">
              <a:buAutoNum type="arabicPeriod"/>
            </a:pPr>
            <a:r>
              <a:rPr lang="tr-TR" sz="3200" dirty="0" err="1"/>
              <a:t>Techizat</a:t>
            </a:r>
            <a:endParaRPr lang="tr-TR" sz="3200" dirty="0"/>
          </a:p>
          <a:p>
            <a:pPr marL="514350" indent="-514350">
              <a:buAutoNum type="arabicPeriod"/>
            </a:pPr>
            <a:r>
              <a:rPr lang="tr-TR" sz="3200" dirty="0"/>
              <a:t>Beslenme giderleri</a:t>
            </a:r>
          </a:p>
          <a:p>
            <a:pPr marL="514350" indent="-514350">
              <a:buAutoNum type="arabicPeriod"/>
            </a:pPr>
            <a:r>
              <a:rPr lang="tr-TR" sz="3200" dirty="0"/>
              <a:t>Veteriner Hekimlik</a:t>
            </a:r>
          </a:p>
          <a:p>
            <a:pPr marL="514350" indent="-514350">
              <a:buAutoNum type="arabicPeriod"/>
            </a:pPr>
            <a:r>
              <a:rPr lang="tr-TR" sz="3200" dirty="0"/>
              <a:t>Personel</a:t>
            </a:r>
          </a:p>
          <a:p>
            <a:pPr marL="514350" indent="-514350">
              <a:buAutoNum type="arabicPeriod"/>
            </a:pPr>
            <a:r>
              <a:rPr lang="tr-TR" sz="3200" dirty="0"/>
              <a:t>Amortisman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2024034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NOT</a:t>
            </a:r>
            <a:r>
              <a:rPr lang="tr-TR" dirty="0"/>
              <a:t>: Gelirler, giderlerden fazla ise işletme ayakta kalabilir !</a:t>
            </a:r>
          </a:p>
        </p:txBody>
      </p:sp>
      <p:grpSp>
        <p:nvGrpSpPr>
          <p:cNvPr id="13" name="12 Grup"/>
          <p:cNvGrpSpPr/>
          <p:nvPr/>
        </p:nvGrpSpPr>
        <p:grpSpPr>
          <a:xfrm>
            <a:off x="4595802" y="1857364"/>
            <a:ext cx="1652598" cy="3286148"/>
            <a:chOff x="2928926" y="1928802"/>
            <a:chExt cx="1652598" cy="3286148"/>
          </a:xfrm>
        </p:grpSpPr>
        <p:cxnSp>
          <p:nvCxnSpPr>
            <p:cNvPr id="9" name="8 Düz Bağlayıcı"/>
            <p:cNvCxnSpPr/>
            <p:nvPr/>
          </p:nvCxnSpPr>
          <p:spPr>
            <a:xfrm rot="16200000" flipV="1">
              <a:off x="3000364" y="1928802"/>
              <a:ext cx="1571636" cy="15716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Düz Bağlayıcı"/>
            <p:cNvCxnSpPr/>
            <p:nvPr/>
          </p:nvCxnSpPr>
          <p:spPr>
            <a:xfrm rot="5400000">
              <a:off x="2902731" y="3536157"/>
              <a:ext cx="1704988" cy="16525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13 Artı"/>
          <p:cNvSpPr/>
          <p:nvPr/>
        </p:nvSpPr>
        <p:spPr>
          <a:xfrm>
            <a:off x="2524100" y="4857760"/>
            <a:ext cx="1285884" cy="1214446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Eksi"/>
          <p:cNvSpPr/>
          <p:nvPr/>
        </p:nvSpPr>
        <p:spPr>
          <a:xfrm>
            <a:off x="7167570" y="5643578"/>
            <a:ext cx="1928826" cy="50006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7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İnekçilikte başarı için :</a:t>
            </a:r>
            <a:br>
              <a:rPr lang="tr-TR" b="1" dirty="0" smtClean="0"/>
            </a:br>
            <a:r>
              <a:rPr lang="tr-TR" b="1" dirty="0" smtClean="0">
                <a:solidFill>
                  <a:srgbClr val="FF0000"/>
                </a:solidFill>
              </a:rPr>
              <a:t>sürü yönetimi önemli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09720" y="1500174"/>
            <a:ext cx="8643998" cy="47149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İyi planlama</a:t>
            </a:r>
          </a:p>
          <a:p>
            <a:pPr marL="514350" indent="-514350">
              <a:buAutoNum type="arabicPeriod"/>
            </a:pPr>
            <a:r>
              <a:rPr lang="tr-TR" dirty="0" smtClean="0"/>
              <a:t>Yüksek genetik kapasiteli hayvan seçimi</a:t>
            </a:r>
          </a:p>
          <a:p>
            <a:pPr marL="514350" indent="-514350">
              <a:buAutoNum type="arabicPeriod"/>
            </a:pPr>
            <a:r>
              <a:rPr lang="tr-TR" dirty="0" smtClean="0"/>
              <a:t>İyi yetişmiş personel</a:t>
            </a:r>
          </a:p>
          <a:p>
            <a:pPr marL="514350" indent="-514350">
              <a:buAutoNum type="arabicPeriod"/>
            </a:pPr>
            <a:r>
              <a:rPr lang="tr-TR" dirty="0" smtClean="0"/>
              <a:t>Etkin sağlık programları (koruyucu hekimlik-aşı)</a:t>
            </a:r>
          </a:p>
          <a:p>
            <a:pPr marL="514350" indent="-514350">
              <a:buAutoNum type="arabicPeriod"/>
            </a:pPr>
            <a:r>
              <a:rPr lang="tr-TR" dirty="0" smtClean="0"/>
              <a:t>Kayıt sistemi (Girdiler, maliyet ve özellikle döl verimi parametreleri)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dirty="0" err="1" smtClean="0"/>
              <a:t>Fertilite</a:t>
            </a:r>
            <a:r>
              <a:rPr lang="tr-TR" dirty="0" smtClean="0"/>
              <a:t> kontrol programlarının uygulanması</a:t>
            </a:r>
          </a:p>
          <a:p>
            <a:pPr marL="514350" indent="-514350">
              <a:buNone/>
            </a:pPr>
            <a:r>
              <a:rPr lang="tr-TR" dirty="0" smtClean="0"/>
              <a:t>	(Bireysel ve </a:t>
            </a:r>
            <a:r>
              <a:rPr lang="tr-TR" dirty="0" err="1" smtClean="0"/>
              <a:t>Kollektif</a:t>
            </a:r>
            <a:r>
              <a:rPr lang="tr-TR" dirty="0" smtClean="0"/>
              <a:t> yaklaşımlar)</a:t>
            </a:r>
          </a:p>
          <a:p>
            <a:pPr marL="514350" indent="-514350">
              <a:buNone/>
            </a:pPr>
            <a:r>
              <a:rPr lang="tr-TR" dirty="0" smtClean="0">
                <a:solidFill>
                  <a:srgbClr val="FF0000"/>
                </a:solidFill>
              </a:rPr>
              <a:t>7.   Beslenme</a:t>
            </a:r>
            <a:r>
              <a:rPr lang="tr-TR" dirty="0" smtClean="0"/>
              <a:t> ( doğru ve ucuz)</a:t>
            </a:r>
          </a:p>
          <a:p>
            <a:pPr marL="514350" indent="-514350">
              <a:buAutoNum type="arabicPeriod"/>
            </a:pPr>
            <a:endParaRPr lang="tr-TR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41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4037610" y="2042554"/>
            <a:ext cx="15749868" cy="5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5" name="Resim 1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8" t="30840" r="19708" b="18848"/>
          <a:stretch>
            <a:fillRect/>
          </a:stretch>
        </p:blipFill>
        <p:spPr bwMode="auto">
          <a:xfrm>
            <a:off x="2456643" y="810054"/>
            <a:ext cx="9664105" cy="56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3120" y="14016"/>
            <a:ext cx="27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/>
              <a:t>B</a:t>
            </a:r>
            <a:r>
              <a:rPr lang="tr-TR" sz="3200" b="1" dirty="0" smtClean="0"/>
              <a:t>irleşik maliyet</a:t>
            </a:r>
            <a:endParaRPr lang="tr-TR" sz="3200" b="1" dirty="0"/>
          </a:p>
        </p:txBody>
      </p:sp>
      <p:sp>
        <p:nvSpPr>
          <p:cNvPr id="3" name="Dikdörtgen 2"/>
          <p:cNvSpPr/>
          <p:nvPr/>
        </p:nvSpPr>
        <p:spPr>
          <a:xfrm>
            <a:off x="10037920" y="6488668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charset="0"/>
                <a:ea typeface="Times New Roman" charset="0"/>
              </a:rPr>
              <a:t>(Anonim 6, 2017</a:t>
            </a:r>
            <a:r>
              <a:rPr lang="tr-TR" dirty="0" smtClean="0">
                <a:latin typeface="Times New Roman" charset="0"/>
                <a:ea typeface="Times New Roman" charset="0"/>
              </a:rPr>
              <a:t>)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31879" r="54798" b="48380"/>
          <a:stretch/>
        </p:blipFill>
        <p:spPr>
          <a:xfrm>
            <a:off x="47504" y="1496280"/>
            <a:ext cx="2648197" cy="17813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506" y="3277580"/>
            <a:ext cx="2636327" cy="210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ikdörtgen 6"/>
          <p:cNvSpPr/>
          <p:nvPr/>
        </p:nvSpPr>
        <p:spPr>
          <a:xfrm>
            <a:off x="5652873" y="374563"/>
            <a:ext cx="4385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Karlılık için hesap önemlidir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35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38282" y="214290"/>
            <a:ext cx="8643998" cy="1143000"/>
          </a:xfrm>
        </p:spPr>
        <p:txBody>
          <a:bodyPr>
            <a:normAutofit/>
          </a:bodyPr>
          <a:lstStyle/>
          <a:p>
            <a:r>
              <a:rPr lang="tr-TR" sz="3600" b="1" dirty="0"/>
              <a:t>Maliyetlere karşı önlemler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81158" y="1071547"/>
            <a:ext cx="8229600" cy="428627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tr-TR" u="sng" dirty="0" smtClean="0">
                <a:solidFill>
                  <a:srgbClr val="C00000"/>
                </a:solidFill>
              </a:rPr>
              <a:t>YETİŞTİRİCİNİN ALDIĞI ÖNLEMLER</a:t>
            </a:r>
          </a:p>
          <a:p>
            <a:pPr marL="514350" indent="-514350">
              <a:buAutoNum type="arabicPeriod"/>
            </a:pPr>
            <a:r>
              <a:rPr lang="tr-TR" dirty="0" smtClean="0"/>
              <a:t>Seleksiyon</a:t>
            </a:r>
          </a:p>
          <a:p>
            <a:pPr marL="514350" indent="-514350">
              <a:buNone/>
            </a:pPr>
            <a:r>
              <a:rPr lang="tr-TR" dirty="0" smtClean="0"/>
              <a:t>         * Süt verimi yüksek hayvanların sürüde tutulması</a:t>
            </a:r>
          </a:p>
          <a:p>
            <a:pPr marL="514350" indent="-514350">
              <a:buAutoNum type="arabicPeriod" startAt="2"/>
            </a:pPr>
            <a:r>
              <a:rPr lang="tr-TR" dirty="0" err="1" smtClean="0"/>
              <a:t>Fertilitesi</a:t>
            </a:r>
            <a:r>
              <a:rPr lang="tr-TR" dirty="0" smtClean="0"/>
              <a:t> yüksek genetik kapasitesi hayvanların sürüde tutulması</a:t>
            </a:r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None/>
            </a:pPr>
            <a:r>
              <a:rPr lang="tr-TR" u="sng" dirty="0" smtClean="0">
                <a:solidFill>
                  <a:srgbClr val="C00000"/>
                </a:solidFill>
              </a:rPr>
              <a:t>İNEĞİN ALDIĞI ÖNLEMLER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Adipoz</a:t>
            </a:r>
            <a:r>
              <a:rPr lang="tr-TR" dirty="0" smtClean="0"/>
              <a:t> dokunun enerji kaynağının süt veriminde kullanılması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Reprodüktif</a:t>
            </a:r>
            <a:r>
              <a:rPr lang="tr-TR" dirty="0" smtClean="0"/>
              <a:t> faaliyetleri durdurması</a:t>
            </a:r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None/>
            </a:pPr>
            <a:r>
              <a:rPr lang="tr-TR" dirty="0" smtClean="0"/>
              <a:t>NOT : *Bu iki parametre birbirinin antagonistidir.</a:t>
            </a:r>
          </a:p>
          <a:p>
            <a:pPr marL="514350" indent="-51435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*NED 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84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14290"/>
            <a:ext cx="8229600" cy="1143000"/>
          </a:xfrm>
        </p:spPr>
        <p:txBody>
          <a:bodyPr/>
          <a:lstStyle/>
          <a:p>
            <a:r>
              <a:rPr lang="tr-TR" b="1" dirty="0" smtClean="0"/>
              <a:t>Süt Verimi ve </a:t>
            </a:r>
            <a:r>
              <a:rPr lang="tr-TR" b="1" dirty="0" err="1" smtClean="0"/>
              <a:t>Fertilite</a:t>
            </a:r>
            <a:r>
              <a:rPr lang="tr-TR" b="1" dirty="0" smtClean="0"/>
              <a:t> İlişkisi (ABD)</a:t>
            </a:r>
            <a:endParaRPr lang="tr-TR" b="1" dirty="0"/>
          </a:p>
        </p:txBody>
      </p:sp>
      <p:pic>
        <p:nvPicPr>
          <p:cNvPr id="2050" name="Picture 2" descr="http://www.wcds.afns.ualberta.ca/Proceedings/2002/Chapter%2014%20Butler_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0" y="1428736"/>
            <a:ext cx="5862452" cy="392909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095604" y="5572141"/>
            <a:ext cx="5535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NOT</a:t>
            </a:r>
            <a:r>
              <a:rPr lang="tr-TR" dirty="0"/>
              <a:t>: Süt verimi artarken </a:t>
            </a:r>
            <a:r>
              <a:rPr lang="tr-TR" dirty="0" err="1"/>
              <a:t>fertilite</a:t>
            </a:r>
            <a:r>
              <a:rPr lang="tr-TR" dirty="0"/>
              <a:t> düşmektedir. </a:t>
            </a:r>
          </a:p>
          <a:p>
            <a:r>
              <a:rPr lang="tr-TR" dirty="0"/>
              <a:t>           Düvelerde ilk tohumlamada </a:t>
            </a:r>
            <a:r>
              <a:rPr lang="tr-TR" dirty="0" err="1"/>
              <a:t>fertilite</a:t>
            </a:r>
            <a:r>
              <a:rPr lang="tr-TR" dirty="0"/>
              <a:t> oranı yüksektir</a:t>
            </a:r>
          </a:p>
        </p:txBody>
      </p:sp>
    </p:spTree>
    <p:extLst>
      <p:ext uri="{BB962C8B-B14F-4D97-AF65-F5344CB8AC3E}">
        <p14:creationId xmlns:p14="http://schemas.microsoft.com/office/powerpoint/2010/main" val="1629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049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0" t="30902" r="23227" b="22272"/>
          <a:stretch>
            <a:fillRect/>
          </a:stretch>
        </p:blipFill>
        <p:spPr bwMode="auto">
          <a:xfrm>
            <a:off x="1246682" y="769912"/>
            <a:ext cx="9698635" cy="56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2114" y="5814926"/>
            <a:ext cx="91232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Kuzey-Doğu </a:t>
            </a: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Amerika da 1957-2002 Yılları Arasında </a:t>
            </a:r>
            <a:r>
              <a:rPr kumimoji="0" lang="x-none" altLang="x-non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İneklerin </a:t>
            </a: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48 Ayda Canlı Kalma </a:t>
            </a:r>
            <a:endParaRPr kumimoji="0" lang="tr-TR" altLang="x-non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Oranları </a:t>
            </a: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 Doğum </a:t>
            </a:r>
            <a:r>
              <a:rPr kumimoji="0" lang="x-none" altLang="x-non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Aralıkları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698336" y="6399852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b="1" dirty="0">
                <a:latin typeface="Arial" charset="0"/>
              </a:rPr>
              <a:t>(Oltenacu ve Broom, 2010</a:t>
            </a:r>
            <a:r>
              <a:rPr lang="x-none" altLang="x-none" b="1" dirty="0" smtClean="0">
                <a:latin typeface="Arial" charset="0"/>
              </a:rPr>
              <a:t>)</a:t>
            </a:r>
            <a:endParaRPr lang="x-none" altLang="x-none" dirty="0">
              <a:latin typeface="Arial" charset="0"/>
            </a:endParaRPr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18783" y="0"/>
            <a:ext cx="8229600" cy="1143000"/>
          </a:xfrm>
        </p:spPr>
        <p:txBody>
          <a:bodyPr/>
          <a:lstStyle/>
          <a:p>
            <a:r>
              <a:rPr lang="tr-TR" b="1" dirty="0" smtClean="0"/>
              <a:t>Süt Verimi ve </a:t>
            </a:r>
            <a:r>
              <a:rPr lang="tr-TR" b="1" dirty="0" err="1" smtClean="0"/>
              <a:t>Fertilite</a:t>
            </a:r>
            <a:r>
              <a:rPr lang="tr-TR" b="1" dirty="0" smtClean="0"/>
              <a:t> İlişkisi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3647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0"/>
            <a:ext cx="7311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inek yetiştiriciliğindeki temel amaç</a:t>
            </a:r>
            <a:endParaRPr lang="tr-TR" sz="4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1290749" y="2098623"/>
            <a:ext cx="87428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u="sng" dirty="0">
                <a:solidFill>
                  <a:srgbClr val="FF0000"/>
                </a:solidFill>
              </a:rPr>
              <a:t>1</a:t>
            </a:r>
            <a:r>
              <a:rPr lang="tr-TR" sz="4400" b="1" u="sng" dirty="0" smtClean="0">
                <a:solidFill>
                  <a:srgbClr val="FF0000"/>
                </a:solidFill>
              </a:rPr>
              <a:t> yılda </a:t>
            </a:r>
          </a:p>
          <a:p>
            <a:pPr marL="571500" indent="-571500">
              <a:buFont typeface="Arial" charset="0"/>
              <a:buChar char="•"/>
            </a:pPr>
            <a:r>
              <a:rPr lang="tr-TR" sz="4400" b="1" dirty="0"/>
              <a:t>S</a:t>
            </a:r>
            <a:r>
              <a:rPr lang="tr-TR" sz="4400" b="1" dirty="0" smtClean="0"/>
              <a:t>ağlıklı bir anne</a:t>
            </a:r>
          </a:p>
          <a:p>
            <a:pPr marL="571500" indent="-571500">
              <a:buFont typeface="Arial" charset="0"/>
              <a:buChar char="•"/>
            </a:pPr>
            <a:r>
              <a:rPr lang="tr-TR" sz="4400" b="1" dirty="0" smtClean="0"/>
              <a:t>Yaşama kabiliyeti yüksek bir yavru</a:t>
            </a:r>
          </a:p>
        </p:txBody>
      </p:sp>
    </p:spTree>
    <p:extLst>
      <p:ext uri="{BB962C8B-B14F-4D97-AF65-F5344CB8AC3E}">
        <p14:creationId xmlns:p14="http://schemas.microsoft.com/office/powerpoint/2010/main" val="105693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491</Words>
  <Application>Microsoft Macintosh PowerPoint</Application>
  <PresentationFormat>Geniş Ekran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Times New Roman</vt:lpstr>
      <vt:lpstr>Arial</vt:lpstr>
      <vt:lpstr>Office Teması</vt:lpstr>
      <vt:lpstr>PowerPoint Sunusu</vt:lpstr>
      <vt:lpstr>PowerPoint Sunusu</vt:lpstr>
      <vt:lpstr>Süt inekçiliğinin amacı kar elde etmektir</vt:lpstr>
      <vt:lpstr>İnekçilikte başarı için : sürü yönetimi önemli </vt:lpstr>
      <vt:lpstr>PowerPoint Sunusu</vt:lpstr>
      <vt:lpstr>Maliyetlere karşı önlemler</vt:lpstr>
      <vt:lpstr>Süt Verimi ve Fertilite İlişkisi (ABD)</vt:lpstr>
      <vt:lpstr>Süt Verimi ve Fertilite İlişkisi</vt:lpstr>
      <vt:lpstr>PowerPoint Sunusu</vt:lpstr>
      <vt:lpstr>PowerPoint Sunusu</vt:lpstr>
      <vt:lpstr>Reprodüktif parametreler</vt:lpstr>
      <vt:lpstr>Fertilite için sıkı denetlenmesi gereken hastalıklar</vt:lpstr>
      <vt:lpstr>PowerPoint Sunusu</vt:lpstr>
      <vt:lpstr>PowerPoint Sunusu</vt:lpstr>
      <vt:lpstr>Periparturient dönemde enerji ihtiyacı</vt:lpstr>
      <vt:lpstr>Vücut Kondisyon Skoru ve Fertilite  (Enerji Dengesinin Pratik İndikatörüdür)</vt:lpstr>
      <vt:lpstr>ÇİFTLİK BAZINDA FERTİLİTE KONTROLÜNE PRATİK YAKLAŞIMLAR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4</cp:revision>
  <dcterms:created xsi:type="dcterms:W3CDTF">2018-01-18T05:45:12Z</dcterms:created>
  <dcterms:modified xsi:type="dcterms:W3CDTF">2018-01-18T06:12:47Z</dcterms:modified>
</cp:coreProperties>
</file>