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F778943-FCCF-4432-8D33-1EBD947C180C}"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FC8BD6-0CD1-48E2-9D2B-D0D59CF9D813}" type="slidenum">
              <a:rPr lang="tr-TR" smtClean="0"/>
              <a:t>‹#›</a:t>
            </a:fld>
            <a:endParaRPr lang="tr-TR"/>
          </a:p>
        </p:txBody>
      </p:sp>
    </p:spTree>
    <p:extLst>
      <p:ext uri="{BB962C8B-B14F-4D97-AF65-F5344CB8AC3E}">
        <p14:creationId xmlns:p14="http://schemas.microsoft.com/office/powerpoint/2010/main" val="3271195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778943-FCCF-4432-8D33-1EBD947C180C}"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FC8BD6-0CD1-48E2-9D2B-D0D59CF9D813}" type="slidenum">
              <a:rPr lang="tr-TR" smtClean="0"/>
              <a:t>‹#›</a:t>
            </a:fld>
            <a:endParaRPr lang="tr-TR"/>
          </a:p>
        </p:txBody>
      </p:sp>
    </p:spTree>
    <p:extLst>
      <p:ext uri="{BB962C8B-B14F-4D97-AF65-F5344CB8AC3E}">
        <p14:creationId xmlns:p14="http://schemas.microsoft.com/office/powerpoint/2010/main" val="18110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778943-FCCF-4432-8D33-1EBD947C180C}"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FC8BD6-0CD1-48E2-9D2B-D0D59CF9D813}" type="slidenum">
              <a:rPr lang="tr-TR" smtClean="0"/>
              <a:t>‹#›</a:t>
            </a:fld>
            <a:endParaRPr lang="tr-TR"/>
          </a:p>
        </p:txBody>
      </p:sp>
    </p:spTree>
    <p:extLst>
      <p:ext uri="{BB962C8B-B14F-4D97-AF65-F5344CB8AC3E}">
        <p14:creationId xmlns:p14="http://schemas.microsoft.com/office/powerpoint/2010/main" val="962684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Başlık Slaydı">
    <p:spTree>
      <p:nvGrpSpPr>
        <p:cNvPr id="1" name=""/>
        <p:cNvGrpSpPr/>
        <p:nvPr/>
      </p:nvGrpSpPr>
      <p:grpSpPr>
        <a:xfrm>
          <a:off x="0" y="0"/>
          <a:ext cx="0" cy="0"/>
          <a:chOff x="0" y="0"/>
          <a:chExt cx="0" cy="0"/>
        </a:xfrm>
      </p:grpSpPr>
      <p:grpSp>
        <p:nvGrpSpPr>
          <p:cNvPr id="2" name="Group 2"/>
          <p:cNvGrpSpPr>
            <a:grpSpLocks/>
          </p:cNvGrpSpPr>
          <p:nvPr/>
        </p:nvGrpSpPr>
        <p:grpSpPr bwMode="auto">
          <a:xfrm>
            <a:off x="35984" y="73026"/>
            <a:ext cx="12012083" cy="1052513"/>
            <a:chOff x="0" y="1536"/>
            <a:chExt cx="5675" cy="663"/>
          </a:xfrm>
        </p:grpSpPr>
        <p:grpSp>
          <p:nvGrpSpPr>
            <p:cNvPr id="3" name="Group 3"/>
            <p:cNvGrpSpPr>
              <a:grpSpLocks/>
            </p:cNvGrpSpPr>
            <p:nvPr/>
          </p:nvGrpSpPr>
          <p:grpSpPr bwMode="auto">
            <a:xfrm>
              <a:off x="183" y="1604"/>
              <a:ext cx="448" cy="299"/>
              <a:chOff x="720" y="336"/>
              <a:chExt cx="624" cy="432"/>
            </a:xfrm>
          </p:grpSpPr>
          <p:sp>
            <p:nvSpPr>
              <p:cNvPr id="10"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11"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grpSp>
        <p:grpSp>
          <p:nvGrpSpPr>
            <p:cNvPr id="4" name="Group 6"/>
            <p:cNvGrpSpPr>
              <a:grpSpLocks/>
            </p:cNvGrpSpPr>
            <p:nvPr/>
          </p:nvGrpSpPr>
          <p:grpSpPr bwMode="auto">
            <a:xfrm>
              <a:off x="261" y="1870"/>
              <a:ext cx="465" cy="299"/>
              <a:chOff x="912" y="2640"/>
              <a:chExt cx="672" cy="432"/>
            </a:xfrm>
          </p:grpSpPr>
          <p:sp>
            <p:nvSpPr>
              <p:cNvPr id="8"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9"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grpSp>
        <p:sp>
          <p:nvSpPr>
            <p:cNvPr id="5"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6"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7"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grpSp>
      <p:sp>
        <p:nvSpPr>
          <p:cNvPr id="12" name="Text Box 17"/>
          <p:cNvSpPr txBox="1">
            <a:spLocks noChangeArrowheads="1"/>
          </p:cNvSpPr>
          <p:nvPr/>
        </p:nvSpPr>
        <p:spPr bwMode="auto">
          <a:xfrm>
            <a:off x="1488018" y="469901"/>
            <a:ext cx="9503833" cy="366713"/>
          </a:xfrm>
          <a:prstGeom prst="rect">
            <a:avLst/>
          </a:prstGeom>
          <a:noFill/>
          <a:ln>
            <a:noFill/>
          </a:ln>
          <a:effectLst>
            <a:outerShdw dist="28398" dir="1593903" algn="ctr" rotWithShape="0">
              <a:schemeClr val="bg2">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defRPr/>
            </a:pPr>
            <a:r>
              <a:rPr lang="tr-TR" altLang="tr-TR" sz="1800" b="1" smtClean="0">
                <a:solidFill>
                  <a:schemeClr val="accent2"/>
                </a:solidFill>
                <a:latin typeface="Verdana" panose="020B0604030504040204" pitchFamily="34" charset="0"/>
              </a:rPr>
              <a:t>HAYVANCILIK EKONOMİSİ DERS NOTLARI</a:t>
            </a:r>
          </a:p>
        </p:txBody>
      </p:sp>
    </p:spTree>
    <p:extLst>
      <p:ext uri="{BB962C8B-B14F-4D97-AF65-F5344CB8AC3E}">
        <p14:creationId xmlns:p14="http://schemas.microsoft.com/office/powerpoint/2010/main" val="595336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a:prstGeom prst="rect">
            <a:avLst/>
          </a:prstGeo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600201"/>
            <a:ext cx="5384800" cy="4525963"/>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Tree>
    <p:extLst>
      <p:ext uri="{BB962C8B-B14F-4D97-AF65-F5344CB8AC3E}">
        <p14:creationId xmlns:p14="http://schemas.microsoft.com/office/powerpoint/2010/main" val="3055901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778943-FCCF-4432-8D33-1EBD947C180C}"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FC8BD6-0CD1-48E2-9D2B-D0D59CF9D813}" type="slidenum">
              <a:rPr lang="tr-TR" smtClean="0"/>
              <a:t>‹#›</a:t>
            </a:fld>
            <a:endParaRPr lang="tr-TR"/>
          </a:p>
        </p:txBody>
      </p:sp>
    </p:spTree>
    <p:extLst>
      <p:ext uri="{BB962C8B-B14F-4D97-AF65-F5344CB8AC3E}">
        <p14:creationId xmlns:p14="http://schemas.microsoft.com/office/powerpoint/2010/main" val="3930678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F778943-FCCF-4432-8D33-1EBD947C180C}"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FC8BD6-0CD1-48E2-9D2B-D0D59CF9D813}" type="slidenum">
              <a:rPr lang="tr-TR" smtClean="0"/>
              <a:t>‹#›</a:t>
            </a:fld>
            <a:endParaRPr lang="tr-TR"/>
          </a:p>
        </p:txBody>
      </p:sp>
    </p:spTree>
    <p:extLst>
      <p:ext uri="{BB962C8B-B14F-4D97-AF65-F5344CB8AC3E}">
        <p14:creationId xmlns:p14="http://schemas.microsoft.com/office/powerpoint/2010/main" val="40081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F778943-FCCF-4432-8D33-1EBD947C180C}"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FC8BD6-0CD1-48E2-9D2B-D0D59CF9D813}" type="slidenum">
              <a:rPr lang="tr-TR" smtClean="0"/>
              <a:t>‹#›</a:t>
            </a:fld>
            <a:endParaRPr lang="tr-TR"/>
          </a:p>
        </p:txBody>
      </p:sp>
    </p:spTree>
    <p:extLst>
      <p:ext uri="{BB962C8B-B14F-4D97-AF65-F5344CB8AC3E}">
        <p14:creationId xmlns:p14="http://schemas.microsoft.com/office/powerpoint/2010/main" val="3834230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F778943-FCCF-4432-8D33-1EBD947C180C}" type="datetimeFigureOut">
              <a:rPr lang="tr-TR" smtClean="0"/>
              <a:t>2.2.2017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0FC8BD6-0CD1-48E2-9D2B-D0D59CF9D813}" type="slidenum">
              <a:rPr lang="tr-TR" smtClean="0"/>
              <a:t>‹#›</a:t>
            </a:fld>
            <a:endParaRPr lang="tr-TR"/>
          </a:p>
        </p:txBody>
      </p:sp>
    </p:spTree>
    <p:extLst>
      <p:ext uri="{BB962C8B-B14F-4D97-AF65-F5344CB8AC3E}">
        <p14:creationId xmlns:p14="http://schemas.microsoft.com/office/powerpoint/2010/main" val="3047579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F778943-FCCF-4432-8D33-1EBD947C180C}" type="datetimeFigureOut">
              <a:rPr lang="tr-TR" smtClean="0"/>
              <a:t>2.2.2017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0FC8BD6-0CD1-48E2-9D2B-D0D59CF9D813}" type="slidenum">
              <a:rPr lang="tr-TR" smtClean="0"/>
              <a:t>‹#›</a:t>
            </a:fld>
            <a:endParaRPr lang="tr-TR"/>
          </a:p>
        </p:txBody>
      </p:sp>
    </p:spTree>
    <p:extLst>
      <p:ext uri="{BB962C8B-B14F-4D97-AF65-F5344CB8AC3E}">
        <p14:creationId xmlns:p14="http://schemas.microsoft.com/office/powerpoint/2010/main" val="1587631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F778943-FCCF-4432-8D33-1EBD947C180C}" type="datetimeFigureOut">
              <a:rPr lang="tr-TR" smtClean="0"/>
              <a:t>2.2.2017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0FC8BD6-0CD1-48E2-9D2B-D0D59CF9D813}" type="slidenum">
              <a:rPr lang="tr-TR" smtClean="0"/>
              <a:t>‹#›</a:t>
            </a:fld>
            <a:endParaRPr lang="tr-TR"/>
          </a:p>
        </p:txBody>
      </p:sp>
    </p:spTree>
    <p:extLst>
      <p:ext uri="{BB962C8B-B14F-4D97-AF65-F5344CB8AC3E}">
        <p14:creationId xmlns:p14="http://schemas.microsoft.com/office/powerpoint/2010/main" val="190305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778943-FCCF-4432-8D33-1EBD947C180C}"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FC8BD6-0CD1-48E2-9D2B-D0D59CF9D813}" type="slidenum">
              <a:rPr lang="tr-TR" smtClean="0"/>
              <a:t>‹#›</a:t>
            </a:fld>
            <a:endParaRPr lang="tr-TR"/>
          </a:p>
        </p:txBody>
      </p:sp>
    </p:spTree>
    <p:extLst>
      <p:ext uri="{BB962C8B-B14F-4D97-AF65-F5344CB8AC3E}">
        <p14:creationId xmlns:p14="http://schemas.microsoft.com/office/powerpoint/2010/main" val="1315197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778943-FCCF-4432-8D33-1EBD947C180C}"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FC8BD6-0CD1-48E2-9D2B-D0D59CF9D813}" type="slidenum">
              <a:rPr lang="tr-TR" smtClean="0"/>
              <a:t>‹#›</a:t>
            </a:fld>
            <a:endParaRPr lang="tr-TR"/>
          </a:p>
        </p:txBody>
      </p:sp>
    </p:spTree>
    <p:extLst>
      <p:ext uri="{BB962C8B-B14F-4D97-AF65-F5344CB8AC3E}">
        <p14:creationId xmlns:p14="http://schemas.microsoft.com/office/powerpoint/2010/main" val="376255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778943-FCCF-4432-8D33-1EBD947C180C}" type="datetimeFigureOut">
              <a:rPr lang="tr-TR" smtClean="0"/>
              <a:t>2.2.2017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FC8BD6-0CD1-48E2-9D2B-D0D59CF9D813}" type="slidenum">
              <a:rPr lang="tr-TR" smtClean="0"/>
              <a:t>‹#›</a:t>
            </a:fld>
            <a:endParaRPr lang="tr-TR"/>
          </a:p>
        </p:txBody>
      </p:sp>
    </p:spTree>
    <p:extLst>
      <p:ext uri="{BB962C8B-B14F-4D97-AF65-F5344CB8AC3E}">
        <p14:creationId xmlns:p14="http://schemas.microsoft.com/office/powerpoint/2010/main" val="908005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ext Box 2"/>
          <p:cNvSpPr txBox="1">
            <a:spLocks noChangeArrowheads="1"/>
          </p:cNvSpPr>
          <p:nvPr/>
        </p:nvSpPr>
        <p:spPr bwMode="auto">
          <a:xfrm>
            <a:off x="2468563" y="2730500"/>
            <a:ext cx="7129462" cy="914400"/>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5400">
                <a:latin typeface="Verdana" panose="020B0604030504040204" pitchFamily="34" charset="0"/>
              </a:rPr>
              <a:t>ARZ VE TALEP</a:t>
            </a:r>
          </a:p>
        </p:txBody>
      </p:sp>
      <p:sp>
        <p:nvSpPr>
          <p:cNvPr id="82947" name="Line 3"/>
          <p:cNvSpPr>
            <a:spLocks noChangeShapeType="1"/>
          </p:cNvSpPr>
          <p:nvPr/>
        </p:nvSpPr>
        <p:spPr bwMode="auto">
          <a:xfrm>
            <a:off x="2647950" y="22764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2948" name="Line 4"/>
          <p:cNvSpPr>
            <a:spLocks noChangeShapeType="1"/>
          </p:cNvSpPr>
          <p:nvPr/>
        </p:nvSpPr>
        <p:spPr bwMode="auto">
          <a:xfrm>
            <a:off x="2649538" y="436562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14729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82947"/>
                                        </p:tgtEl>
                                        <p:attrNameLst>
                                          <p:attrName>style.visibility</p:attrName>
                                        </p:attrNameLst>
                                      </p:cBhvr>
                                      <p:to>
                                        <p:strVal val="visible"/>
                                      </p:to>
                                    </p:set>
                                    <p:animEffect transition="in" filter="slide(fromLeft)">
                                      <p:cBhvr>
                                        <p:cTn id="7" dur="500"/>
                                        <p:tgtEl>
                                          <p:spTgt spid="82947"/>
                                        </p:tgtEl>
                                      </p:cBhvr>
                                    </p:animEffect>
                                  </p:childTnLst>
                                </p:cTn>
                              </p:par>
                            </p:childTnLst>
                          </p:cTn>
                        </p:par>
                        <p:par>
                          <p:cTn id="8" fill="hold" nodeType="afterGroup">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82948"/>
                                        </p:tgtEl>
                                        <p:attrNameLst>
                                          <p:attrName>style.visibility</p:attrName>
                                        </p:attrNameLst>
                                      </p:cBhvr>
                                      <p:to>
                                        <p:strVal val="visible"/>
                                      </p:to>
                                    </p:set>
                                    <p:animEffect transition="in" filter="slide(fromRight)">
                                      <p:cBhvr>
                                        <p:cTn id="11" dur="500"/>
                                        <p:tgtEl>
                                          <p:spTgt spid="8294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5" presetClass="entr" presetSubtype="0" fill="hold" grpId="0" nodeType="clickEffect">
                                  <p:stCondLst>
                                    <p:cond delay="0"/>
                                  </p:stCondLst>
                                  <p:iterate type="lt">
                                    <p:tmPct val="10000"/>
                                  </p:iterate>
                                  <p:childTnLst>
                                    <p:set>
                                      <p:cBhvr>
                                        <p:cTn id="15" dur="1" fill="hold">
                                          <p:stCondLst>
                                            <p:cond delay="0"/>
                                          </p:stCondLst>
                                        </p:cTn>
                                        <p:tgtEl>
                                          <p:spTgt spid="82946"/>
                                        </p:tgtEl>
                                        <p:attrNameLst>
                                          <p:attrName>style.visibility</p:attrName>
                                        </p:attrNameLst>
                                      </p:cBhvr>
                                      <p:to>
                                        <p:strVal val="visible"/>
                                      </p:to>
                                    </p:set>
                                    <p:animEffect transition="in" filter="fade">
                                      <p:cBhvr>
                                        <p:cTn id="16" dur="2000"/>
                                        <p:tgtEl>
                                          <p:spTgt spid="82946"/>
                                        </p:tgtEl>
                                      </p:cBhvr>
                                    </p:animEffect>
                                    <p:anim calcmode="lin" valueType="num">
                                      <p:cBhvr>
                                        <p:cTn id="17" dur="2000" fill="hold"/>
                                        <p:tgtEl>
                                          <p:spTgt spid="82946"/>
                                        </p:tgtEl>
                                        <p:attrNameLst>
                                          <p:attrName>ppt_w</p:attrName>
                                        </p:attrNameLst>
                                      </p:cBhvr>
                                      <p:tavLst>
                                        <p:tav tm="0" fmla="#ppt_w*sin(2.5*pi*$)">
                                          <p:val>
                                            <p:fltVal val="0"/>
                                          </p:val>
                                        </p:tav>
                                        <p:tav tm="100000">
                                          <p:val>
                                            <p:fltVal val="1"/>
                                          </p:val>
                                        </p:tav>
                                      </p:tavLst>
                                    </p:anim>
                                    <p:anim calcmode="lin" valueType="num">
                                      <p:cBhvr>
                                        <p:cTn id="18" dur="2000" fill="hold"/>
                                        <p:tgtEl>
                                          <p:spTgt spid="8294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p:bldP spid="82947" grpId="0" animBg="1"/>
      <p:bldP spid="8294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35" name="Rectangle 87"/>
          <p:cNvSpPr>
            <a:spLocks noChangeArrowheads="1"/>
          </p:cNvSpPr>
          <p:nvPr/>
        </p:nvSpPr>
        <p:spPr bwMode="auto">
          <a:xfrm>
            <a:off x="2711450" y="1341438"/>
            <a:ext cx="7416800" cy="4824412"/>
          </a:xfrm>
          <a:prstGeom prst="rect">
            <a:avLst/>
          </a:prstGeom>
          <a:solidFill>
            <a:srgbClr val="66CCFF"/>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3250" name="Line 2"/>
          <p:cNvSpPr>
            <a:spLocks noChangeShapeType="1"/>
          </p:cNvSpPr>
          <p:nvPr/>
        </p:nvSpPr>
        <p:spPr bwMode="auto">
          <a:xfrm>
            <a:off x="4079876" y="5340350"/>
            <a:ext cx="352901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3251" name="Text Box 3"/>
          <p:cNvSpPr txBox="1">
            <a:spLocks noChangeArrowheads="1"/>
          </p:cNvSpPr>
          <p:nvPr/>
        </p:nvSpPr>
        <p:spPr bwMode="auto">
          <a:xfrm>
            <a:off x="6384926" y="5429250"/>
            <a:ext cx="1368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Miktar (ton)</a:t>
            </a:r>
          </a:p>
        </p:txBody>
      </p:sp>
      <p:grpSp>
        <p:nvGrpSpPr>
          <p:cNvPr id="2" name="Group 4"/>
          <p:cNvGrpSpPr>
            <a:grpSpLocks/>
          </p:cNvGrpSpPr>
          <p:nvPr/>
        </p:nvGrpSpPr>
        <p:grpSpPr bwMode="auto">
          <a:xfrm>
            <a:off x="4511675" y="5284789"/>
            <a:ext cx="2736850" cy="287337"/>
            <a:chOff x="3333" y="3329"/>
            <a:chExt cx="1724" cy="181"/>
          </a:xfrm>
        </p:grpSpPr>
        <p:sp>
          <p:nvSpPr>
            <p:cNvPr id="77871" name="Line 5"/>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72" name="Line 6"/>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73" name="Line 7"/>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74" name="Line 8"/>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75" name="Line 9"/>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76" name="Text Box 10"/>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77877" name="Text Box 11"/>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77878" name="Text Box 12"/>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77879" name="Text Box 13"/>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77880" name="Text Box 14"/>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53263" name="Line 15"/>
          <p:cNvSpPr>
            <a:spLocks noChangeShapeType="1"/>
          </p:cNvSpPr>
          <p:nvPr/>
        </p:nvSpPr>
        <p:spPr bwMode="auto">
          <a:xfrm rot="10800000">
            <a:off x="4079875" y="2332038"/>
            <a:ext cx="0" cy="300831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3264" name="Text Box 16"/>
          <p:cNvSpPr txBox="1">
            <a:spLocks noChangeArrowheads="1"/>
          </p:cNvSpPr>
          <p:nvPr/>
        </p:nvSpPr>
        <p:spPr bwMode="auto">
          <a:xfrm rot="-5400000">
            <a:off x="2684463" y="2936876"/>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Fiyat (x1000 TL)</a:t>
            </a:r>
          </a:p>
        </p:txBody>
      </p:sp>
      <p:grpSp>
        <p:nvGrpSpPr>
          <p:cNvPr id="3" name="Group 17"/>
          <p:cNvGrpSpPr>
            <a:grpSpLocks/>
          </p:cNvGrpSpPr>
          <p:nvPr/>
        </p:nvGrpSpPr>
        <p:grpSpPr bwMode="auto">
          <a:xfrm>
            <a:off x="3648075" y="2547939"/>
            <a:ext cx="503238" cy="2808287"/>
            <a:chOff x="2789" y="1605"/>
            <a:chExt cx="317" cy="1769"/>
          </a:xfrm>
        </p:grpSpPr>
        <p:sp>
          <p:nvSpPr>
            <p:cNvPr id="77851" name="Line 18"/>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52" name="Line 19"/>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53" name="Line 20"/>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54" name="Line 21"/>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55" name="Line 22"/>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56" name="Line 23"/>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57" name="Text Box 24"/>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77858" name="Text Box 25"/>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77859" name="Text Box 26"/>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77860" name="Text Box 27"/>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77861" name="Line 28"/>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62" name="Line 29"/>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63" name="Line 30"/>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64" name="Line 31"/>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65" name="Line 32"/>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66" name="Text Box 33"/>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77867" name="Text Box 34"/>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77868" name="Text Box 35"/>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77869" name="Text Box 36"/>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77870" name="Text Box 37"/>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sp>
        <p:nvSpPr>
          <p:cNvPr id="53331" name="Line 83"/>
          <p:cNvSpPr>
            <a:spLocks noChangeShapeType="1"/>
          </p:cNvSpPr>
          <p:nvPr/>
        </p:nvSpPr>
        <p:spPr bwMode="auto">
          <a:xfrm flipV="1">
            <a:off x="5230813" y="2924175"/>
            <a:ext cx="1439862" cy="16573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4" name="Group 86"/>
          <p:cNvGrpSpPr>
            <a:grpSpLocks/>
          </p:cNvGrpSpPr>
          <p:nvPr/>
        </p:nvGrpSpPr>
        <p:grpSpPr bwMode="auto">
          <a:xfrm>
            <a:off x="5230814" y="2924175"/>
            <a:ext cx="2160587" cy="1657350"/>
            <a:chOff x="2154" y="1842"/>
            <a:chExt cx="1361" cy="1044"/>
          </a:xfrm>
        </p:grpSpPr>
        <p:sp>
          <p:nvSpPr>
            <p:cNvPr id="77849" name="Line 84"/>
            <p:cNvSpPr>
              <a:spLocks noChangeShapeType="1"/>
            </p:cNvSpPr>
            <p:nvPr/>
          </p:nvSpPr>
          <p:spPr bwMode="auto">
            <a:xfrm flipV="1">
              <a:off x="2608" y="1842"/>
              <a:ext cx="907" cy="10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50" name="Line 85"/>
            <p:cNvSpPr>
              <a:spLocks noChangeShapeType="1"/>
            </p:cNvSpPr>
            <p:nvPr/>
          </p:nvSpPr>
          <p:spPr bwMode="auto">
            <a:xfrm flipV="1">
              <a:off x="2154" y="1842"/>
              <a:ext cx="907" cy="1044"/>
            </a:xfrm>
            <a:prstGeom prst="line">
              <a:avLst/>
            </a:prstGeom>
            <a:noFill/>
            <a:ln w="38100">
              <a:solidFill>
                <a:srgbClr val="66CCFF"/>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53336" name="AutoShape 88"/>
          <p:cNvSpPr>
            <a:spLocks noChangeArrowheads="1"/>
          </p:cNvSpPr>
          <p:nvPr/>
        </p:nvSpPr>
        <p:spPr bwMode="auto">
          <a:xfrm rot="5400000">
            <a:off x="4870451" y="2852738"/>
            <a:ext cx="2089150" cy="1800225"/>
          </a:xfrm>
          <a:prstGeom prst="rtTriangle">
            <a:avLst/>
          </a:prstGeom>
          <a:solidFill>
            <a:srgbClr val="66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nvGrpSpPr>
          <p:cNvPr id="5" name="Group 92"/>
          <p:cNvGrpSpPr>
            <a:grpSpLocks/>
          </p:cNvGrpSpPr>
          <p:nvPr/>
        </p:nvGrpSpPr>
        <p:grpSpPr bwMode="auto">
          <a:xfrm>
            <a:off x="5446714" y="3284539"/>
            <a:ext cx="1512887" cy="1152525"/>
            <a:chOff x="2290" y="2069"/>
            <a:chExt cx="953" cy="726"/>
          </a:xfrm>
        </p:grpSpPr>
        <p:sp>
          <p:nvSpPr>
            <p:cNvPr id="77846" name="Line 89"/>
            <p:cNvSpPr>
              <a:spLocks noChangeShapeType="1"/>
            </p:cNvSpPr>
            <p:nvPr/>
          </p:nvSpPr>
          <p:spPr bwMode="auto">
            <a:xfrm>
              <a:off x="2290" y="2795"/>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7847" name="Line 90"/>
            <p:cNvSpPr>
              <a:spLocks noChangeShapeType="1"/>
            </p:cNvSpPr>
            <p:nvPr/>
          </p:nvSpPr>
          <p:spPr bwMode="auto">
            <a:xfrm>
              <a:off x="2653" y="2387"/>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7848" name="Line 91"/>
            <p:cNvSpPr>
              <a:spLocks noChangeShapeType="1"/>
            </p:cNvSpPr>
            <p:nvPr/>
          </p:nvSpPr>
          <p:spPr bwMode="auto">
            <a:xfrm>
              <a:off x="2971" y="2069"/>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sp>
        <p:nvSpPr>
          <p:cNvPr id="53341" name="Line 93"/>
          <p:cNvSpPr>
            <a:spLocks noChangeShapeType="1"/>
          </p:cNvSpPr>
          <p:nvPr/>
        </p:nvSpPr>
        <p:spPr bwMode="auto">
          <a:xfrm flipV="1">
            <a:off x="4583113" y="2924175"/>
            <a:ext cx="1439862" cy="16573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6" name="Group 97"/>
          <p:cNvGrpSpPr>
            <a:grpSpLocks/>
          </p:cNvGrpSpPr>
          <p:nvPr/>
        </p:nvGrpSpPr>
        <p:grpSpPr bwMode="auto">
          <a:xfrm>
            <a:off x="4870451" y="3284539"/>
            <a:ext cx="1368425" cy="1152525"/>
            <a:chOff x="1927" y="2069"/>
            <a:chExt cx="862" cy="726"/>
          </a:xfrm>
        </p:grpSpPr>
        <p:sp>
          <p:nvSpPr>
            <p:cNvPr id="77843" name="Line 94"/>
            <p:cNvSpPr>
              <a:spLocks noChangeShapeType="1"/>
            </p:cNvSpPr>
            <p:nvPr/>
          </p:nvSpPr>
          <p:spPr bwMode="auto">
            <a:xfrm flipH="1">
              <a:off x="1927" y="2795"/>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7844" name="Line 95"/>
            <p:cNvSpPr>
              <a:spLocks noChangeShapeType="1"/>
            </p:cNvSpPr>
            <p:nvPr/>
          </p:nvSpPr>
          <p:spPr bwMode="auto">
            <a:xfrm flipH="1">
              <a:off x="2245" y="2387"/>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7845" name="Line 96"/>
            <p:cNvSpPr>
              <a:spLocks noChangeShapeType="1"/>
            </p:cNvSpPr>
            <p:nvPr/>
          </p:nvSpPr>
          <p:spPr bwMode="auto">
            <a:xfrm flipH="1">
              <a:off x="2517" y="2069"/>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grpSp>
        <p:nvGrpSpPr>
          <p:cNvPr id="7" name="Group 98"/>
          <p:cNvGrpSpPr>
            <a:grpSpLocks/>
          </p:cNvGrpSpPr>
          <p:nvPr/>
        </p:nvGrpSpPr>
        <p:grpSpPr bwMode="auto">
          <a:xfrm>
            <a:off x="2711450" y="5788026"/>
            <a:ext cx="3416300" cy="377825"/>
            <a:chOff x="0" y="3430"/>
            <a:chExt cx="2152" cy="238"/>
          </a:xfrm>
        </p:grpSpPr>
        <p:sp>
          <p:nvSpPr>
            <p:cNvPr id="77841" name="Rectangle 99"/>
            <p:cNvSpPr>
              <a:spLocks noChangeArrowheads="1"/>
            </p:cNvSpPr>
            <p:nvPr/>
          </p:nvSpPr>
          <p:spPr bwMode="auto">
            <a:xfrm>
              <a:off x="0" y="3430"/>
              <a:ext cx="2100" cy="238"/>
            </a:xfrm>
            <a:prstGeom prst="rect">
              <a:avLst/>
            </a:prstGeom>
            <a:gradFill rotWithShape="0">
              <a:gsLst>
                <a:gs pos="0">
                  <a:srgbClr val="4D4D3E"/>
                </a:gs>
                <a:gs pos="50000">
                  <a:srgbClr val="FFFFCC"/>
                </a:gs>
                <a:gs pos="100000">
                  <a:srgbClr val="4D4D3E"/>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en-GB" altLang="tr-TR">
                <a:solidFill>
                  <a:srgbClr val="FFFFCC"/>
                </a:solidFill>
              </a:endParaRPr>
            </a:p>
          </p:txBody>
        </p:sp>
        <p:sp>
          <p:nvSpPr>
            <p:cNvPr id="53348" name="Oval 100"/>
            <p:cNvSpPr>
              <a:spLocks noChangeArrowheads="1"/>
            </p:cNvSpPr>
            <p:nvPr/>
          </p:nvSpPr>
          <p:spPr bwMode="auto">
            <a:xfrm>
              <a:off x="2047" y="3430"/>
              <a:ext cx="105" cy="238"/>
            </a:xfrm>
            <a:prstGeom prst="ellipse">
              <a:avLst/>
            </a:prstGeom>
            <a:gradFill rotWithShape="0">
              <a:gsLst>
                <a:gs pos="0">
                  <a:schemeClr val="hlink"/>
                </a:gs>
                <a:gs pos="50000">
                  <a:schemeClr val="hlink">
                    <a:gamma/>
                    <a:shade val="30196"/>
                    <a:invGamma/>
                  </a:schemeClr>
                </a:gs>
                <a:gs pos="100000">
                  <a:schemeClr val="hlink"/>
                </a:gs>
              </a:gsLst>
              <a:lin ang="5400000" scaled="1"/>
            </a:gradFill>
            <a:ln w="12700">
              <a:solidFill>
                <a:schemeClr val="tx1"/>
              </a:solidFill>
              <a:round/>
              <a:headEnd/>
              <a:tailEnd/>
            </a:ln>
            <a:effectLst/>
          </p:spPr>
          <p:txBody>
            <a:bodyPr wrap="none" anchor="ctr"/>
            <a:lstStyle/>
            <a:p>
              <a:pPr eaLnBrk="1" hangingPunct="1">
                <a:defRPr/>
              </a:pPr>
              <a:endParaRPr lang="tr-TR"/>
            </a:p>
          </p:txBody>
        </p:sp>
      </p:grpSp>
      <p:sp>
        <p:nvSpPr>
          <p:cNvPr id="53349" name="Text Box 101"/>
          <p:cNvSpPr txBox="1">
            <a:spLocks noChangeArrowheads="1"/>
          </p:cNvSpPr>
          <p:nvPr/>
        </p:nvSpPr>
        <p:spPr bwMode="auto">
          <a:xfrm>
            <a:off x="5972175" y="5808663"/>
            <a:ext cx="4084638" cy="304800"/>
          </a:xfrm>
          <a:prstGeom prst="rect">
            <a:avLst/>
          </a:prstGeom>
          <a:noFill/>
          <a:ln>
            <a:noFill/>
          </a:ln>
          <a:effectLst>
            <a:outerShdw dist="35921" dir="8100000" algn="ctr" rotWithShape="0">
              <a:schemeClr val="tx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spcBef>
                <a:spcPct val="50000"/>
              </a:spcBef>
            </a:pPr>
            <a:r>
              <a:rPr lang="tr-TR" altLang="tr-TR" sz="1400" b="1">
                <a:solidFill>
                  <a:srgbClr val="FFFFCC"/>
                </a:solidFill>
                <a:latin typeface="Verdana" panose="020B0604030504040204" pitchFamily="34" charset="0"/>
              </a:rPr>
              <a:t>ARZ KAYMASI (DEĞİŞMESİ)</a:t>
            </a:r>
          </a:p>
        </p:txBody>
      </p:sp>
    </p:spTree>
    <p:extLst>
      <p:ext uri="{BB962C8B-B14F-4D97-AF65-F5344CB8AC3E}">
        <p14:creationId xmlns:p14="http://schemas.microsoft.com/office/powerpoint/2010/main" val="24498946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3335"/>
                                        </p:tgtEl>
                                        <p:attrNameLst>
                                          <p:attrName>style.visibility</p:attrName>
                                        </p:attrNameLst>
                                      </p:cBhvr>
                                      <p:to>
                                        <p:strVal val="visible"/>
                                      </p:to>
                                    </p:set>
                                    <p:animEffect transition="in" filter="dissolve">
                                      <p:cBhvr>
                                        <p:cTn id="7" dur="500"/>
                                        <p:tgtEl>
                                          <p:spTgt spid="53335"/>
                                        </p:tgtEl>
                                      </p:cBhvr>
                                    </p:animEffect>
                                  </p:childTnLst>
                                </p:cTn>
                              </p:par>
                            </p:childTnLst>
                          </p:cTn>
                        </p:par>
                        <p:par>
                          <p:cTn id="8" fill="hold" nodeType="afterGroup">
                            <p:stCondLst>
                              <p:cond delay="500"/>
                            </p:stCondLst>
                            <p:childTnLst>
                              <p:par>
                                <p:cTn id="9" presetID="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0-#ppt_w/2"/>
                                          </p:val>
                                        </p:tav>
                                        <p:tav tm="100000">
                                          <p:val>
                                            <p:strVal val="#ppt_x"/>
                                          </p:val>
                                        </p:tav>
                                      </p:tavLst>
                                    </p:anim>
                                    <p:anim calcmode="lin" valueType="num">
                                      <p:cBhvr additive="base">
                                        <p:cTn id="12" dur="500" fill="hold"/>
                                        <p:tgtEl>
                                          <p:spTgt spid="7"/>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000"/>
                            </p:stCondLst>
                            <p:childTnLst>
                              <p:par>
                                <p:cTn id="14" presetID="12" presetClass="entr" presetSubtype="8" fill="hold" grpId="0" nodeType="afterEffect">
                                  <p:stCondLst>
                                    <p:cond delay="0"/>
                                  </p:stCondLst>
                                  <p:childTnLst>
                                    <p:set>
                                      <p:cBhvr>
                                        <p:cTn id="15" dur="1" fill="hold">
                                          <p:stCondLst>
                                            <p:cond delay="0"/>
                                          </p:stCondLst>
                                        </p:cTn>
                                        <p:tgtEl>
                                          <p:spTgt spid="53349"/>
                                        </p:tgtEl>
                                        <p:attrNameLst>
                                          <p:attrName>style.visibility</p:attrName>
                                        </p:attrNameLst>
                                      </p:cBhvr>
                                      <p:to>
                                        <p:strVal val="visible"/>
                                      </p:to>
                                    </p:set>
                                    <p:animEffect transition="in" filter="slide(fromLeft)">
                                      <p:cBhvr>
                                        <p:cTn id="16" dur="2000"/>
                                        <p:tgtEl>
                                          <p:spTgt spid="5334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8" fill="hold" grpId="0" nodeType="clickEffect">
                                  <p:stCondLst>
                                    <p:cond delay="0"/>
                                  </p:stCondLst>
                                  <p:childTnLst>
                                    <p:set>
                                      <p:cBhvr>
                                        <p:cTn id="20" dur="1" fill="hold">
                                          <p:stCondLst>
                                            <p:cond delay="0"/>
                                          </p:stCondLst>
                                        </p:cTn>
                                        <p:tgtEl>
                                          <p:spTgt spid="53250"/>
                                        </p:tgtEl>
                                        <p:attrNameLst>
                                          <p:attrName>style.visibility</p:attrName>
                                        </p:attrNameLst>
                                      </p:cBhvr>
                                      <p:to>
                                        <p:strVal val="visible"/>
                                      </p:to>
                                    </p:set>
                                    <p:animEffect transition="in" filter="slide(fromLeft)">
                                      <p:cBhvr>
                                        <p:cTn id="21" dur="500"/>
                                        <p:tgtEl>
                                          <p:spTgt spid="53250"/>
                                        </p:tgtEl>
                                      </p:cBhvr>
                                    </p:animEffect>
                                  </p:childTnLst>
                                </p:cTn>
                              </p:par>
                            </p:childTnLst>
                          </p:cTn>
                        </p:par>
                        <p:par>
                          <p:cTn id="22" fill="hold" nodeType="afterGroup">
                            <p:stCondLst>
                              <p:cond delay="500"/>
                            </p:stCondLst>
                            <p:childTnLst>
                              <p:par>
                                <p:cTn id="23" presetID="12" presetClass="entr" presetSubtype="1" fill="hold" grpId="0" nodeType="afterEffect">
                                  <p:stCondLst>
                                    <p:cond delay="0"/>
                                  </p:stCondLst>
                                  <p:childTnLst>
                                    <p:set>
                                      <p:cBhvr>
                                        <p:cTn id="24" dur="1" fill="hold">
                                          <p:stCondLst>
                                            <p:cond delay="0"/>
                                          </p:stCondLst>
                                        </p:cTn>
                                        <p:tgtEl>
                                          <p:spTgt spid="53251"/>
                                        </p:tgtEl>
                                        <p:attrNameLst>
                                          <p:attrName>style.visibility</p:attrName>
                                        </p:attrNameLst>
                                      </p:cBhvr>
                                      <p:to>
                                        <p:strVal val="visible"/>
                                      </p:to>
                                    </p:set>
                                    <p:animEffect transition="in" filter="slide(fromTop)">
                                      <p:cBhvr>
                                        <p:cTn id="25" dur="500"/>
                                        <p:tgtEl>
                                          <p:spTgt spid="53251"/>
                                        </p:tgtEl>
                                      </p:cBhvr>
                                    </p:animEffect>
                                  </p:childTnLst>
                                </p:cTn>
                              </p:par>
                            </p:childTnLst>
                          </p:cTn>
                        </p:par>
                        <p:par>
                          <p:cTn id="26" fill="hold" nodeType="afterGroup">
                            <p:stCondLst>
                              <p:cond delay="1000"/>
                            </p:stCondLst>
                            <p:childTnLst>
                              <p:par>
                                <p:cTn id="27" presetID="9" presetClass="entr" presetSubtype="0" fill="hold" nodeType="after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dissolve">
                                      <p:cBhvr>
                                        <p:cTn id="29" dur="500"/>
                                        <p:tgtEl>
                                          <p:spTgt spid="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53263"/>
                                        </p:tgtEl>
                                        <p:attrNameLst>
                                          <p:attrName>style.visibility</p:attrName>
                                        </p:attrNameLst>
                                      </p:cBhvr>
                                      <p:to>
                                        <p:strVal val="visible"/>
                                      </p:to>
                                    </p:set>
                                    <p:animEffect transition="in" filter="slide(fromBottom)">
                                      <p:cBhvr>
                                        <p:cTn id="34" dur="500"/>
                                        <p:tgtEl>
                                          <p:spTgt spid="53263"/>
                                        </p:tgtEl>
                                      </p:cBhvr>
                                    </p:animEffect>
                                  </p:childTnLst>
                                </p:cTn>
                              </p:par>
                            </p:childTnLst>
                          </p:cTn>
                        </p:par>
                        <p:par>
                          <p:cTn id="35" fill="hold" nodeType="afterGroup">
                            <p:stCondLst>
                              <p:cond delay="500"/>
                            </p:stCondLst>
                            <p:childTnLst>
                              <p:par>
                                <p:cTn id="36" presetID="12" presetClass="entr" presetSubtype="2" fill="hold" grpId="0" nodeType="afterEffect">
                                  <p:stCondLst>
                                    <p:cond delay="0"/>
                                  </p:stCondLst>
                                  <p:childTnLst>
                                    <p:set>
                                      <p:cBhvr>
                                        <p:cTn id="37" dur="1" fill="hold">
                                          <p:stCondLst>
                                            <p:cond delay="0"/>
                                          </p:stCondLst>
                                        </p:cTn>
                                        <p:tgtEl>
                                          <p:spTgt spid="53264"/>
                                        </p:tgtEl>
                                        <p:attrNameLst>
                                          <p:attrName>style.visibility</p:attrName>
                                        </p:attrNameLst>
                                      </p:cBhvr>
                                      <p:to>
                                        <p:strVal val="visible"/>
                                      </p:to>
                                    </p:set>
                                    <p:animEffect transition="in" filter="slide(fromRight)">
                                      <p:cBhvr>
                                        <p:cTn id="38" dur="500"/>
                                        <p:tgtEl>
                                          <p:spTgt spid="53264"/>
                                        </p:tgtEl>
                                      </p:cBhvr>
                                    </p:animEffect>
                                  </p:childTnLst>
                                </p:cTn>
                              </p:par>
                            </p:childTnLst>
                          </p:cTn>
                        </p:par>
                        <p:par>
                          <p:cTn id="39" fill="hold" nodeType="afterGroup">
                            <p:stCondLst>
                              <p:cond delay="1000"/>
                            </p:stCondLst>
                            <p:childTnLst>
                              <p:par>
                                <p:cTn id="40" presetID="9" presetClass="entr" presetSubtype="0" fill="hold" nodeType="after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dissolve">
                                      <p:cBhvr>
                                        <p:cTn id="42" dur="500"/>
                                        <p:tgtEl>
                                          <p:spTgt spid="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3331"/>
                                        </p:tgtEl>
                                        <p:attrNameLst>
                                          <p:attrName>style.visibility</p:attrName>
                                        </p:attrNameLst>
                                      </p:cBhvr>
                                      <p:to>
                                        <p:strVal val="visible"/>
                                      </p:to>
                                    </p:set>
                                    <p:animEffect transition="in" filter="wipe(down)">
                                      <p:cBhvr>
                                        <p:cTn id="47" dur="500"/>
                                        <p:tgtEl>
                                          <p:spTgt spid="53331"/>
                                        </p:tgtEl>
                                      </p:cBhvr>
                                    </p:animEffect>
                                  </p:childTnLst>
                                </p:cTn>
                              </p:par>
                            </p:childTnLst>
                          </p:cTn>
                        </p:par>
                        <p:par>
                          <p:cTn id="48" fill="hold" nodeType="afterGroup">
                            <p:stCondLst>
                              <p:cond delay="500"/>
                            </p:stCondLst>
                            <p:childTnLst>
                              <p:par>
                                <p:cTn id="49" presetID="9" presetClass="entr" presetSubtype="0" fill="hold" grpId="0" nodeType="afterEffect">
                                  <p:stCondLst>
                                    <p:cond delay="0"/>
                                  </p:stCondLst>
                                  <p:childTnLst>
                                    <p:set>
                                      <p:cBhvr>
                                        <p:cTn id="50" dur="1" fill="hold">
                                          <p:stCondLst>
                                            <p:cond delay="0"/>
                                          </p:stCondLst>
                                        </p:cTn>
                                        <p:tgtEl>
                                          <p:spTgt spid="53336"/>
                                        </p:tgtEl>
                                        <p:attrNameLst>
                                          <p:attrName>style.visibility</p:attrName>
                                        </p:attrNameLst>
                                      </p:cBhvr>
                                      <p:to>
                                        <p:strVal val="visible"/>
                                      </p:to>
                                    </p:set>
                                    <p:animEffect transition="in" filter="dissolve">
                                      <p:cBhvr>
                                        <p:cTn id="51" dur="500"/>
                                        <p:tgtEl>
                                          <p:spTgt spid="5333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2" presetClass="entr" presetSubtype="8" fill="hold" nodeType="clickEffect">
                                  <p:stCondLst>
                                    <p:cond delay="0"/>
                                  </p:stCondLst>
                                  <p:childTnLst>
                                    <p:set>
                                      <p:cBhvr>
                                        <p:cTn id="55" dur="1" fill="hold">
                                          <p:stCondLst>
                                            <p:cond delay="0"/>
                                          </p:stCondLst>
                                        </p:cTn>
                                        <p:tgtEl>
                                          <p:spTgt spid="4"/>
                                        </p:tgtEl>
                                        <p:attrNameLst>
                                          <p:attrName>style.visibility</p:attrName>
                                        </p:attrNameLst>
                                      </p:cBhvr>
                                      <p:to>
                                        <p:strVal val="visible"/>
                                      </p:to>
                                    </p:set>
                                    <p:animEffect transition="in" filter="slide(fromLeft)">
                                      <p:cBhvr>
                                        <p:cTn id="56" dur="3000"/>
                                        <p:tgtEl>
                                          <p:spTgt spid="4"/>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9" presetClass="entr" presetSubtype="0" fill="hold" nodeType="clickEffect">
                                  <p:stCondLst>
                                    <p:cond delay="0"/>
                                  </p:stCondLst>
                                  <p:childTnLst>
                                    <p:set>
                                      <p:cBhvr>
                                        <p:cTn id="60" dur="1" fill="hold">
                                          <p:stCondLst>
                                            <p:cond delay="0"/>
                                          </p:stCondLst>
                                        </p:cTn>
                                        <p:tgtEl>
                                          <p:spTgt spid="5"/>
                                        </p:tgtEl>
                                        <p:attrNameLst>
                                          <p:attrName>style.visibility</p:attrName>
                                        </p:attrNameLst>
                                      </p:cBhvr>
                                      <p:to>
                                        <p:strVal val="visible"/>
                                      </p:to>
                                    </p:set>
                                    <p:animEffect transition="in" filter="dissolve">
                                      <p:cBhvr>
                                        <p:cTn id="61" dur="500"/>
                                        <p:tgtEl>
                                          <p:spTgt spid="5"/>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9" presetClass="entr" presetSubtype="0" fill="hold" grpId="0" nodeType="clickEffect">
                                  <p:stCondLst>
                                    <p:cond delay="0"/>
                                  </p:stCondLst>
                                  <p:childTnLst>
                                    <p:set>
                                      <p:cBhvr>
                                        <p:cTn id="65" dur="1" fill="hold">
                                          <p:stCondLst>
                                            <p:cond delay="0"/>
                                          </p:stCondLst>
                                        </p:cTn>
                                        <p:tgtEl>
                                          <p:spTgt spid="53341"/>
                                        </p:tgtEl>
                                        <p:attrNameLst>
                                          <p:attrName>style.visibility</p:attrName>
                                        </p:attrNameLst>
                                      </p:cBhvr>
                                      <p:to>
                                        <p:strVal val="visible"/>
                                      </p:to>
                                    </p:set>
                                    <p:animEffect transition="in" filter="dissolve">
                                      <p:cBhvr>
                                        <p:cTn id="66" dur="500"/>
                                        <p:tgtEl>
                                          <p:spTgt spid="53341"/>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9" presetClass="entr" presetSubtype="0" fill="hold" nodeType="clickEffect">
                                  <p:stCondLst>
                                    <p:cond delay="0"/>
                                  </p:stCondLst>
                                  <p:childTnLst>
                                    <p:set>
                                      <p:cBhvr>
                                        <p:cTn id="70" dur="1" fill="hold">
                                          <p:stCondLst>
                                            <p:cond delay="0"/>
                                          </p:stCondLst>
                                        </p:cTn>
                                        <p:tgtEl>
                                          <p:spTgt spid="6"/>
                                        </p:tgtEl>
                                        <p:attrNameLst>
                                          <p:attrName>style.visibility</p:attrName>
                                        </p:attrNameLst>
                                      </p:cBhvr>
                                      <p:to>
                                        <p:strVal val="visible"/>
                                      </p:to>
                                    </p:set>
                                    <p:animEffect transition="in" filter="dissolve">
                                      <p:cBhvr>
                                        <p:cTn id="7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335" grpId="0" animBg="1"/>
      <p:bldP spid="53250" grpId="0" animBg="1"/>
      <p:bldP spid="53251" grpId="0"/>
      <p:bldP spid="53263" grpId="0" animBg="1"/>
      <p:bldP spid="53264" grpId="0"/>
      <p:bldP spid="53331" grpId="0" animBg="1"/>
      <p:bldP spid="53336" grpId="0" animBg="1"/>
      <p:bldP spid="53341" grpId="0" animBg="1"/>
      <p:bldP spid="53349"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ChangeArrowheads="1"/>
          </p:cNvSpPr>
          <p:nvPr/>
        </p:nvSpPr>
        <p:spPr bwMode="auto">
          <a:xfrm>
            <a:off x="2711450" y="1341438"/>
            <a:ext cx="7416800" cy="4824412"/>
          </a:xfrm>
          <a:prstGeom prst="rect">
            <a:avLst/>
          </a:prstGeom>
          <a:solidFill>
            <a:srgbClr val="66CCFF"/>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8851" name="Line 4"/>
          <p:cNvSpPr>
            <a:spLocks noChangeShapeType="1"/>
          </p:cNvSpPr>
          <p:nvPr/>
        </p:nvSpPr>
        <p:spPr bwMode="auto">
          <a:xfrm>
            <a:off x="4079876" y="5340350"/>
            <a:ext cx="352901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8852" name="Text Box 5"/>
          <p:cNvSpPr txBox="1">
            <a:spLocks noChangeArrowheads="1"/>
          </p:cNvSpPr>
          <p:nvPr/>
        </p:nvSpPr>
        <p:spPr bwMode="auto">
          <a:xfrm>
            <a:off x="6384926" y="5429250"/>
            <a:ext cx="1368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Miktar (ton)</a:t>
            </a:r>
          </a:p>
        </p:txBody>
      </p:sp>
      <p:grpSp>
        <p:nvGrpSpPr>
          <p:cNvPr id="78853" name="Group 6"/>
          <p:cNvGrpSpPr>
            <a:grpSpLocks/>
          </p:cNvGrpSpPr>
          <p:nvPr/>
        </p:nvGrpSpPr>
        <p:grpSpPr bwMode="auto">
          <a:xfrm>
            <a:off x="4511675" y="5284789"/>
            <a:ext cx="2736850" cy="287337"/>
            <a:chOff x="3333" y="3329"/>
            <a:chExt cx="1724" cy="181"/>
          </a:xfrm>
        </p:grpSpPr>
        <p:sp>
          <p:nvSpPr>
            <p:cNvPr id="78889" name="Line 7"/>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90" name="Line 8"/>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91" name="Line 9"/>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92" name="Line 10"/>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93" name="Line 11"/>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94" name="Text Box 12"/>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78895" name="Text Box 13"/>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78896" name="Text Box 14"/>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78897" name="Text Box 15"/>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78898" name="Text Box 16"/>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78854" name="Line 17"/>
          <p:cNvSpPr>
            <a:spLocks noChangeShapeType="1"/>
          </p:cNvSpPr>
          <p:nvPr/>
        </p:nvSpPr>
        <p:spPr bwMode="auto">
          <a:xfrm rot="10800000">
            <a:off x="4079875" y="2332038"/>
            <a:ext cx="0" cy="300831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8855" name="Text Box 18"/>
          <p:cNvSpPr txBox="1">
            <a:spLocks noChangeArrowheads="1"/>
          </p:cNvSpPr>
          <p:nvPr/>
        </p:nvSpPr>
        <p:spPr bwMode="auto">
          <a:xfrm rot="-5400000">
            <a:off x="2684463" y="2936876"/>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Fiyat (x1000 TL)</a:t>
            </a:r>
          </a:p>
        </p:txBody>
      </p:sp>
      <p:grpSp>
        <p:nvGrpSpPr>
          <p:cNvPr id="78856" name="Group 19"/>
          <p:cNvGrpSpPr>
            <a:grpSpLocks/>
          </p:cNvGrpSpPr>
          <p:nvPr/>
        </p:nvGrpSpPr>
        <p:grpSpPr bwMode="auto">
          <a:xfrm>
            <a:off x="3648075" y="2547939"/>
            <a:ext cx="503238" cy="2808287"/>
            <a:chOff x="2789" y="1605"/>
            <a:chExt cx="317" cy="1769"/>
          </a:xfrm>
        </p:grpSpPr>
        <p:sp>
          <p:nvSpPr>
            <p:cNvPr id="78869" name="Line 20"/>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70" name="Line 21"/>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71" name="Line 22"/>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72" name="Line 23"/>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73" name="Line 24"/>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74" name="Line 25"/>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75" name="Text Box 26"/>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78876" name="Text Box 27"/>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78877" name="Text Box 28"/>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78878" name="Text Box 29"/>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78879" name="Line 30"/>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80" name="Line 31"/>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81" name="Line 32"/>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82" name="Line 33"/>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83" name="Line 34"/>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84" name="Text Box 35"/>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78885" name="Text Box 36"/>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78886" name="Text Box 37"/>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78887" name="Text Box 38"/>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78888" name="Text Box 39"/>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sp>
        <p:nvSpPr>
          <p:cNvPr id="78857" name="Line 40"/>
          <p:cNvSpPr>
            <a:spLocks noChangeShapeType="1"/>
          </p:cNvSpPr>
          <p:nvPr/>
        </p:nvSpPr>
        <p:spPr bwMode="auto">
          <a:xfrm flipV="1">
            <a:off x="5230813" y="2924175"/>
            <a:ext cx="1439862" cy="1657350"/>
          </a:xfrm>
          <a:prstGeom prst="line">
            <a:avLst/>
          </a:prstGeom>
          <a:noFill/>
          <a:ln w="28575">
            <a:solidFill>
              <a:schemeClr va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58" name="Line 42"/>
          <p:cNvSpPr>
            <a:spLocks noChangeShapeType="1"/>
          </p:cNvSpPr>
          <p:nvPr/>
        </p:nvSpPr>
        <p:spPr bwMode="auto">
          <a:xfrm flipV="1">
            <a:off x="5951538" y="2924175"/>
            <a:ext cx="1439862" cy="16573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59" name="AutoShape 44"/>
          <p:cNvSpPr>
            <a:spLocks noChangeArrowheads="1"/>
          </p:cNvSpPr>
          <p:nvPr/>
        </p:nvSpPr>
        <p:spPr bwMode="auto">
          <a:xfrm rot="5400000">
            <a:off x="4870451" y="2852738"/>
            <a:ext cx="2089150" cy="1800225"/>
          </a:xfrm>
          <a:prstGeom prst="rtTriangle">
            <a:avLst/>
          </a:prstGeom>
          <a:solidFill>
            <a:srgbClr val="66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78860" name="Line 49"/>
          <p:cNvSpPr>
            <a:spLocks noChangeShapeType="1"/>
          </p:cNvSpPr>
          <p:nvPr/>
        </p:nvSpPr>
        <p:spPr bwMode="auto">
          <a:xfrm flipV="1">
            <a:off x="4583113" y="2924175"/>
            <a:ext cx="1439862" cy="16573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2278" name="Line 54"/>
          <p:cNvSpPr>
            <a:spLocks noChangeShapeType="1"/>
          </p:cNvSpPr>
          <p:nvPr/>
        </p:nvSpPr>
        <p:spPr bwMode="auto">
          <a:xfrm>
            <a:off x="4079875" y="3860800"/>
            <a:ext cx="2520950" cy="0"/>
          </a:xfrm>
          <a:prstGeom prst="line">
            <a:avLst/>
          </a:prstGeom>
          <a:noFill/>
          <a:ln w="19050">
            <a:solidFill>
              <a:schemeClr val="hlink"/>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52279" name="Line 55"/>
          <p:cNvSpPr>
            <a:spLocks noChangeShapeType="1"/>
          </p:cNvSpPr>
          <p:nvPr/>
        </p:nvSpPr>
        <p:spPr bwMode="auto">
          <a:xfrm>
            <a:off x="5232400" y="3860801"/>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52282" name="Line 58"/>
          <p:cNvSpPr>
            <a:spLocks noChangeShapeType="1"/>
          </p:cNvSpPr>
          <p:nvPr/>
        </p:nvSpPr>
        <p:spPr bwMode="auto">
          <a:xfrm>
            <a:off x="5880100" y="3860801"/>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52284" name="Line 60"/>
          <p:cNvSpPr>
            <a:spLocks noChangeShapeType="1"/>
          </p:cNvSpPr>
          <p:nvPr/>
        </p:nvSpPr>
        <p:spPr bwMode="auto">
          <a:xfrm>
            <a:off x="6527800" y="3860801"/>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nvGrpSpPr>
          <p:cNvPr id="4" name="Group 62"/>
          <p:cNvGrpSpPr>
            <a:grpSpLocks/>
          </p:cNvGrpSpPr>
          <p:nvPr/>
        </p:nvGrpSpPr>
        <p:grpSpPr bwMode="auto">
          <a:xfrm>
            <a:off x="5016500" y="5589588"/>
            <a:ext cx="1727200" cy="336550"/>
            <a:chOff x="2200" y="3521"/>
            <a:chExt cx="1088" cy="212"/>
          </a:xfrm>
        </p:grpSpPr>
        <p:sp>
          <p:nvSpPr>
            <p:cNvPr id="78866" name="Text Box 56"/>
            <p:cNvSpPr txBox="1">
              <a:spLocks noChangeArrowheads="1"/>
            </p:cNvSpPr>
            <p:nvPr/>
          </p:nvSpPr>
          <p:spPr bwMode="auto">
            <a:xfrm>
              <a:off x="2200"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19</a:t>
              </a:r>
            </a:p>
          </p:txBody>
        </p:sp>
        <p:sp>
          <p:nvSpPr>
            <p:cNvPr id="78867" name="Text Box 59"/>
            <p:cNvSpPr txBox="1">
              <a:spLocks noChangeArrowheads="1"/>
            </p:cNvSpPr>
            <p:nvPr/>
          </p:nvSpPr>
          <p:spPr bwMode="auto">
            <a:xfrm>
              <a:off x="2608"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30</a:t>
              </a:r>
            </a:p>
          </p:txBody>
        </p:sp>
        <p:sp>
          <p:nvSpPr>
            <p:cNvPr id="78868" name="Text Box 61"/>
            <p:cNvSpPr txBox="1">
              <a:spLocks noChangeArrowheads="1"/>
            </p:cNvSpPr>
            <p:nvPr/>
          </p:nvSpPr>
          <p:spPr bwMode="auto">
            <a:xfrm>
              <a:off x="3016"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42</a:t>
              </a:r>
            </a:p>
          </p:txBody>
        </p:sp>
      </p:grpSp>
    </p:spTree>
    <p:extLst>
      <p:ext uri="{BB962C8B-B14F-4D97-AF65-F5344CB8AC3E}">
        <p14:creationId xmlns:p14="http://schemas.microsoft.com/office/powerpoint/2010/main" val="11514541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52278"/>
                                        </p:tgtEl>
                                        <p:attrNameLst>
                                          <p:attrName>style.visibility</p:attrName>
                                        </p:attrNameLst>
                                      </p:cBhvr>
                                      <p:to>
                                        <p:strVal val="visible"/>
                                      </p:to>
                                    </p:set>
                                    <p:animEffect transition="in" filter="slide(fromLeft)">
                                      <p:cBhvr>
                                        <p:cTn id="7" dur="500"/>
                                        <p:tgtEl>
                                          <p:spTgt spid="52278"/>
                                        </p:tgtEl>
                                      </p:cBhvr>
                                    </p:animEffect>
                                  </p:childTnLst>
                                </p:cTn>
                              </p:par>
                            </p:childTnLst>
                          </p:cTn>
                        </p:par>
                        <p:par>
                          <p:cTn id="8" fill="hold" nodeType="afterGroup">
                            <p:stCondLst>
                              <p:cond delay="500"/>
                            </p:stCondLst>
                            <p:childTnLst>
                              <p:par>
                                <p:cTn id="9" presetID="12" presetClass="entr" presetSubtype="1" fill="hold" grpId="0" nodeType="afterEffect">
                                  <p:stCondLst>
                                    <p:cond delay="0"/>
                                  </p:stCondLst>
                                  <p:childTnLst>
                                    <p:set>
                                      <p:cBhvr>
                                        <p:cTn id="10" dur="1" fill="hold">
                                          <p:stCondLst>
                                            <p:cond delay="0"/>
                                          </p:stCondLst>
                                        </p:cTn>
                                        <p:tgtEl>
                                          <p:spTgt spid="52279"/>
                                        </p:tgtEl>
                                        <p:attrNameLst>
                                          <p:attrName>style.visibility</p:attrName>
                                        </p:attrNameLst>
                                      </p:cBhvr>
                                      <p:to>
                                        <p:strVal val="visible"/>
                                      </p:to>
                                    </p:set>
                                    <p:animEffect transition="in" filter="slide(fromTop)">
                                      <p:cBhvr>
                                        <p:cTn id="11" dur="500"/>
                                        <p:tgtEl>
                                          <p:spTgt spid="52279"/>
                                        </p:tgtEl>
                                      </p:cBhvr>
                                    </p:animEffect>
                                  </p:childTnLst>
                                </p:cTn>
                              </p:par>
                            </p:childTnLst>
                          </p:cTn>
                        </p:par>
                        <p:par>
                          <p:cTn id="12" fill="hold" nodeType="afterGroup">
                            <p:stCondLst>
                              <p:cond delay="1000"/>
                            </p:stCondLst>
                            <p:childTnLst>
                              <p:par>
                                <p:cTn id="13" presetID="12" presetClass="entr" presetSubtype="1" fill="hold" grpId="0" nodeType="afterEffect">
                                  <p:stCondLst>
                                    <p:cond delay="0"/>
                                  </p:stCondLst>
                                  <p:childTnLst>
                                    <p:set>
                                      <p:cBhvr>
                                        <p:cTn id="14" dur="1" fill="hold">
                                          <p:stCondLst>
                                            <p:cond delay="0"/>
                                          </p:stCondLst>
                                        </p:cTn>
                                        <p:tgtEl>
                                          <p:spTgt spid="52282"/>
                                        </p:tgtEl>
                                        <p:attrNameLst>
                                          <p:attrName>style.visibility</p:attrName>
                                        </p:attrNameLst>
                                      </p:cBhvr>
                                      <p:to>
                                        <p:strVal val="visible"/>
                                      </p:to>
                                    </p:set>
                                    <p:animEffect transition="in" filter="slide(fromTop)">
                                      <p:cBhvr>
                                        <p:cTn id="15" dur="500"/>
                                        <p:tgtEl>
                                          <p:spTgt spid="52282"/>
                                        </p:tgtEl>
                                      </p:cBhvr>
                                    </p:animEffect>
                                  </p:childTnLst>
                                </p:cTn>
                              </p:par>
                            </p:childTnLst>
                          </p:cTn>
                        </p:par>
                        <p:par>
                          <p:cTn id="16" fill="hold" nodeType="afterGroup">
                            <p:stCondLst>
                              <p:cond delay="1500"/>
                            </p:stCondLst>
                            <p:childTnLst>
                              <p:par>
                                <p:cTn id="17" presetID="12" presetClass="entr" presetSubtype="1" fill="hold" grpId="0" nodeType="afterEffect">
                                  <p:stCondLst>
                                    <p:cond delay="0"/>
                                  </p:stCondLst>
                                  <p:childTnLst>
                                    <p:set>
                                      <p:cBhvr>
                                        <p:cTn id="18" dur="1" fill="hold">
                                          <p:stCondLst>
                                            <p:cond delay="0"/>
                                          </p:stCondLst>
                                        </p:cTn>
                                        <p:tgtEl>
                                          <p:spTgt spid="52284"/>
                                        </p:tgtEl>
                                        <p:attrNameLst>
                                          <p:attrName>style.visibility</p:attrName>
                                        </p:attrNameLst>
                                      </p:cBhvr>
                                      <p:to>
                                        <p:strVal val="visible"/>
                                      </p:to>
                                    </p:set>
                                    <p:animEffect transition="in" filter="slide(fromTop)">
                                      <p:cBhvr>
                                        <p:cTn id="19" dur="500"/>
                                        <p:tgtEl>
                                          <p:spTgt spid="52284"/>
                                        </p:tgtEl>
                                      </p:cBhvr>
                                    </p:animEffect>
                                  </p:childTnLst>
                                </p:cTn>
                              </p:par>
                            </p:childTnLst>
                          </p:cTn>
                        </p:par>
                        <p:par>
                          <p:cTn id="20" fill="hold" nodeType="afterGroup">
                            <p:stCondLst>
                              <p:cond delay="2000"/>
                            </p:stCondLst>
                            <p:childTnLst>
                              <p:par>
                                <p:cTn id="21" presetID="9" presetClass="entr" presetSubtype="0"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ssolv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78" grpId="0" animBg="1"/>
      <p:bldP spid="52279" grpId="0" animBg="1"/>
      <p:bldP spid="52282" grpId="0" animBg="1"/>
      <p:bldP spid="5228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 Box 2"/>
          <p:cNvSpPr txBox="1">
            <a:spLocks noChangeArrowheads="1"/>
          </p:cNvSpPr>
          <p:nvPr/>
        </p:nvSpPr>
        <p:spPr bwMode="auto">
          <a:xfrm>
            <a:off x="1524000" y="1052514"/>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2000" b="1" u="sng">
                <a:solidFill>
                  <a:schemeClr val="hlink"/>
                </a:solidFill>
              </a:rPr>
              <a:t>Arz Esnekliği</a:t>
            </a:r>
          </a:p>
        </p:txBody>
      </p:sp>
      <p:sp>
        <p:nvSpPr>
          <p:cNvPr id="91139" name="Text Box 3"/>
          <p:cNvSpPr txBox="1">
            <a:spLocks noChangeArrowheads="1"/>
          </p:cNvSpPr>
          <p:nvPr/>
        </p:nvSpPr>
        <p:spPr bwMode="auto">
          <a:xfrm>
            <a:off x="1524000" y="148748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Bir iktisadi mal veya hizmetin fiyatlarında meydana gelen değişmeler karşısında arz edilen miktar değişikliği</a:t>
            </a:r>
            <a:r>
              <a:rPr lang="tr-TR" altLang="tr-TR" b="1"/>
              <a:t> </a:t>
            </a:r>
            <a:r>
              <a:rPr lang="tr-TR" altLang="tr-TR" b="1">
                <a:solidFill>
                  <a:schemeClr val="hlink"/>
                </a:solidFill>
              </a:rPr>
              <a:t>arz esnekliği</a:t>
            </a:r>
            <a:r>
              <a:rPr lang="tr-TR" altLang="tr-TR"/>
              <a:t> ile açıklanır.</a:t>
            </a:r>
          </a:p>
        </p:txBody>
      </p:sp>
      <p:sp>
        <p:nvSpPr>
          <p:cNvPr id="91140" name="Text Box 4"/>
          <p:cNvSpPr txBox="1">
            <a:spLocks noChangeArrowheads="1"/>
          </p:cNvSpPr>
          <p:nvPr/>
        </p:nvSpPr>
        <p:spPr bwMode="auto">
          <a:xfrm>
            <a:off x="1524000" y="2206625"/>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Bir malın arz edilen miktarını etkileyen çeşitli değişkenler vardır. Bu değişkenlerden </a:t>
            </a:r>
            <a:r>
              <a:rPr lang="tr-TR" altLang="tr-TR">
                <a:solidFill>
                  <a:schemeClr val="folHlink"/>
                </a:solidFill>
              </a:rPr>
              <a:t>sadece fiyatın değişmeleri karşısında</a:t>
            </a:r>
            <a:r>
              <a:rPr lang="tr-TR" altLang="tr-TR"/>
              <a:t> arzın duyarlılığını ortaya koyan kavrama              </a:t>
            </a:r>
            <a:r>
              <a:rPr lang="tr-TR" altLang="tr-TR">
                <a:solidFill>
                  <a:schemeClr val="hlink"/>
                </a:solidFill>
              </a:rPr>
              <a:t>arz esnekliği</a:t>
            </a:r>
            <a:r>
              <a:rPr lang="tr-TR" altLang="tr-TR"/>
              <a:t> denir.</a:t>
            </a:r>
          </a:p>
        </p:txBody>
      </p:sp>
      <p:sp>
        <p:nvSpPr>
          <p:cNvPr id="91141" name="Text Box 5"/>
          <p:cNvSpPr txBox="1">
            <a:spLocks noChangeArrowheads="1"/>
          </p:cNvSpPr>
          <p:nvPr/>
        </p:nvSpPr>
        <p:spPr bwMode="auto">
          <a:xfrm>
            <a:off x="1524000" y="320040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Burada değişimler </a:t>
            </a:r>
            <a:r>
              <a:rPr lang="tr-TR" altLang="tr-TR">
                <a:solidFill>
                  <a:schemeClr val="folHlink"/>
                </a:solidFill>
              </a:rPr>
              <a:t>mutlak değer</a:t>
            </a:r>
            <a:r>
              <a:rPr lang="tr-TR" altLang="tr-TR"/>
              <a:t> olarak değil </a:t>
            </a:r>
            <a:r>
              <a:rPr lang="tr-TR" altLang="tr-TR">
                <a:solidFill>
                  <a:schemeClr val="folHlink"/>
                </a:solidFill>
              </a:rPr>
              <a:t>oransal</a:t>
            </a:r>
            <a:r>
              <a:rPr lang="tr-TR" altLang="tr-TR"/>
              <a:t> olarak değerlendirilir.</a:t>
            </a:r>
            <a:endParaRPr lang="tr-TR" altLang="tr-TR" sz="2000"/>
          </a:p>
        </p:txBody>
      </p:sp>
      <p:sp>
        <p:nvSpPr>
          <p:cNvPr id="91142" name="Text Box 6"/>
          <p:cNvSpPr txBox="1">
            <a:spLocks noChangeArrowheads="1"/>
          </p:cNvSpPr>
          <p:nvPr/>
        </p:nvSpPr>
        <p:spPr bwMode="auto">
          <a:xfrm>
            <a:off x="1524000" y="364490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Bu tanımı aşağıdaki şekilde formüle etmek mümkündür. </a:t>
            </a:r>
          </a:p>
        </p:txBody>
      </p:sp>
      <p:sp>
        <p:nvSpPr>
          <p:cNvPr id="91143" name="Line 7"/>
          <p:cNvSpPr>
            <a:spLocks noChangeShapeType="1"/>
          </p:cNvSpPr>
          <p:nvPr/>
        </p:nvSpPr>
        <p:spPr bwMode="auto">
          <a:xfrm>
            <a:off x="1524000" y="21669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44" name="Line 8"/>
          <p:cNvSpPr>
            <a:spLocks noChangeShapeType="1"/>
          </p:cNvSpPr>
          <p:nvPr/>
        </p:nvSpPr>
        <p:spPr bwMode="auto">
          <a:xfrm>
            <a:off x="1524000" y="31607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45" name="Line 9"/>
          <p:cNvSpPr>
            <a:spLocks noChangeShapeType="1"/>
          </p:cNvSpPr>
          <p:nvPr/>
        </p:nvSpPr>
        <p:spPr bwMode="auto">
          <a:xfrm>
            <a:off x="1524000" y="36052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2" name="Group 14"/>
          <p:cNvGrpSpPr>
            <a:grpSpLocks/>
          </p:cNvGrpSpPr>
          <p:nvPr/>
        </p:nvGrpSpPr>
        <p:grpSpPr bwMode="auto">
          <a:xfrm>
            <a:off x="2568576" y="3997325"/>
            <a:ext cx="6480175" cy="871538"/>
            <a:chOff x="0" y="2976"/>
            <a:chExt cx="4082" cy="549"/>
          </a:xfrm>
        </p:grpSpPr>
        <p:sp>
          <p:nvSpPr>
            <p:cNvPr id="79898" name="Text Box 10"/>
            <p:cNvSpPr txBox="1">
              <a:spLocks noChangeArrowheads="1"/>
            </p:cNvSpPr>
            <p:nvPr/>
          </p:nvSpPr>
          <p:spPr bwMode="auto">
            <a:xfrm>
              <a:off x="0" y="3113"/>
              <a:ext cx="106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Arz Esnekliği =</a:t>
              </a:r>
              <a:endParaRPr lang="tr-TR" altLang="tr-TR" sz="2000"/>
            </a:p>
          </p:txBody>
        </p:sp>
        <p:sp>
          <p:nvSpPr>
            <p:cNvPr id="79899" name="Text Box 11"/>
            <p:cNvSpPr txBox="1">
              <a:spLocks noChangeArrowheads="1"/>
            </p:cNvSpPr>
            <p:nvPr/>
          </p:nvSpPr>
          <p:spPr bwMode="auto">
            <a:xfrm>
              <a:off x="975" y="2976"/>
              <a:ext cx="310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Arz miktarında meydana gelen oransal değişim</a:t>
              </a:r>
              <a:endParaRPr lang="tr-TR" altLang="tr-TR" sz="2000"/>
            </a:p>
          </p:txBody>
        </p:sp>
        <p:sp>
          <p:nvSpPr>
            <p:cNvPr id="79900" name="Text Box 12"/>
            <p:cNvSpPr txBox="1">
              <a:spLocks noChangeArrowheads="1"/>
            </p:cNvSpPr>
            <p:nvPr/>
          </p:nvSpPr>
          <p:spPr bwMode="auto">
            <a:xfrm>
              <a:off x="1202" y="3294"/>
              <a:ext cx="265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Fiyatta meydana gelen oransal değişim</a:t>
              </a:r>
              <a:endParaRPr lang="tr-TR" altLang="tr-TR" sz="2000"/>
            </a:p>
          </p:txBody>
        </p:sp>
        <p:sp>
          <p:nvSpPr>
            <p:cNvPr id="79901" name="Line 13"/>
            <p:cNvSpPr>
              <a:spLocks noChangeShapeType="1"/>
            </p:cNvSpPr>
            <p:nvPr/>
          </p:nvSpPr>
          <p:spPr bwMode="auto">
            <a:xfrm>
              <a:off x="1020" y="3249"/>
              <a:ext cx="299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3" name="Group 36"/>
          <p:cNvGrpSpPr>
            <a:grpSpLocks/>
          </p:cNvGrpSpPr>
          <p:nvPr/>
        </p:nvGrpSpPr>
        <p:grpSpPr bwMode="auto">
          <a:xfrm>
            <a:off x="2892425" y="4724401"/>
            <a:ext cx="5651500" cy="2144713"/>
            <a:chOff x="0" y="3022"/>
            <a:chExt cx="3560" cy="1351"/>
          </a:xfrm>
        </p:grpSpPr>
        <p:sp>
          <p:nvSpPr>
            <p:cNvPr id="79884" name="Text Box 15"/>
            <p:cNvSpPr txBox="1">
              <a:spLocks noChangeArrowheads="1"/>
            </p:cNvSpPr>
            <p:nvPr/>
          </p:nvSpPr>
          <p:spPr bwMode="auto">
            <a:xfrm>
              <a:off x="0" y="3607"/>
              <a:ext cx="12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Arz Esnekliği=</a:t>
              </a:r>
              <a:endParaRPr lang="tr-TR" altLang="tr-TR" sz="2000" b="1"/>
            </a:p>
          </p:txBody>
        </p:sp>
        <p:sp>
          <p:nvSpPr>
            <p:cNvPr id="79885" name="Text Box 16"/>
            <p:cNvSpPr txBox="1">
              <a:spLocks noChangeArrowheads="1"/>
            </p:cNvSpPr>
            <p:nvPr/>
          </p:nvSpPr>
          <p:spPr bwMode="auto">
            <a:xfrm>
              <a:off x="1746" y="3203"/>
              <a:ext cx="9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Arz2 – Arz1</a:t>
              </a:r>
              <a:endParaRPr lang="tr-TR" altLang="tr-TR" sz="2000" b="1"/>
            </a:p>
          </p:txBody>
        </p:sp>
        <p:sp>
          <p:nvSpPr>
            <p:cNvPr id="79886" name="Text Box 18"/>
            <p:cNvSpPr txBox="1">
              <a:spLocks noChangeArrowheads="1"/>
            </p:cNvSpPr>
            <p:nvPr/>
          </p:nvSpPr>
          <p:spPr bwMode="auto">
            <a:xfrm>
              <a:off x="1928" y="3430"/>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Arz1</a:t>
              </a:r>
              <a:endParaRPr lang="tr-TR" altLang="tr-TR" sz="2000" b="1"/>
            </a:p>
          </p:txBody>
        </p:sp>
        <p:sp>
          <p:nvSpPr>
            <p:cNvPr id="79887" name="Text Box 21"/>
            <p:cNvSpPr txBox="1">
              <a:spLocks noChangeArrowheads="1"/>
            </p:cNvSpPr>
            <p:nvPr/>
          </p:nvSpPr>
          <p:spPr bwMode="auto">
            <a:xfrm>
              <a:off x="2790" y="3294"/>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sz="2000" b="1"/>
            </a:p>
          </p:txBody>
        </p:sp>
        <p:sp>
          <p:nvSpPr>
            <p:cNvPr id="79888" name="Line 23"/>
            <p:cNvSpPr>
              <a:spLocks noChangeShapeType="1"/>
            </p:cNvSpPr>
            <p:nvPr/>
          </p:nvSpPr>
          <p:spPr bwMode="auto">
            <a:xfrm>
              <a:off x="1700" y="3430"/>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889" name="Text Box 26"/>
            <p:cNvSpPr txBox="1">
              <a:spLocks noChangeArrowheads="1"/>
            </p:cNvSpPr>
            <p:nvPr/>
          </p:nvSpPr>
          <p:spPr bwMode="auto">
            <a:xfrm>
              <a:off x="1506"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79890" name="Text Box 27"/>
            <p:cNvSpPr txBox="1">
              <a:spLocks noChangeArrowheads="1"/>
            </p:cNvSpPr>
            <p:nvPr/>
          </p:nvSpPr>
          <p:spPr bwMode="auto">
            <a:xfrm>
              <a:off x="2504"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79891" name="Text Box 28"/>
            <p:cNvSpPr txBox="1">
              <a:spLocks noChangeArrowheads="1"/>
            </p:cNvSpPr>
            <p:nvPr/>
          </p:nvSpPr>
          <p:spPr bwMode="auto">
            <a:xfrm>
              <a:off x="1609" y="3862"/>
              <a:ext cx="13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Fiyat2 – Fiyat1</a:t>
              </a:r>
              <a:endParaRPr lang="tr-TR" altLang="tr-TR" sz="2000" b="1"/>
            </a:p>
          </p:txBody>
        </p:sp>
        <p:sp>
          <p:nvSpPr>
            <p:cNvPr id="79892" name="Text Box 29"/>
            <p:cNvSpPr txBox="1">
              <a:spLocks noChangeArrowheads="1"/>
            </p:cNvSpPr>
            <p:nvPr/>
          </p:nvSpPr>
          <p:spPr bwMode="auto">
            <a:xfrm>
              <a:off x="1882" y="4089"/>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Fiyat1</a:t>
              </a:r>
              <a:endParaRPr lang="tr-TR" altLang="tr-TR" sz="2000" b="1"/>
            </a:p>
          </p:txBody>
        </p:sp>
        <p:sp>
          <p:nvSpPr>
            <p:cNvPr id="79893" name="Text Box 30"/>
            <p:cNvSpPr txBox="1">
              <a:spLocks noChangeArrowheads="1"/>
            </p:cNvSpPr>
            <p:nvPr/>
          </p:nvSpPr>
          <p:spPr bwMode="auto">
            <a:xfrm>
              <a:off x="2925" y="3953"/>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sz="2000" b="1"/>
            </a:p>
          </p:txBody>
        </p:sp>
        <p:sp>
          <p:nvSpPr>
            <p:cNvPr id="79894" name="Line 31"/>
            <p:cNvSpPr>
              <a:spLocks noChangeShapeType="1"/>
            </p:cNvSpPr>
            <p:nvPr/>
          </p:nvSpPr>
          <p:spPr bwMode="auto">
            <a:xfrm>
              <a:off x="1563" y="4089"/>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895" name="Text Box 32"/>
            <p:cNvSpPr txBox="1">
              <a:spLocks noChangeArrowheads="1"/>
            </p:cNvSpPr>
            <p:nvPr/>
          </p:nvSpPr>
          <p:spPr bwMode="auto">
            <a:xfrm>
              <a:off x="136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79896" name="Text Box 33"/>
            <p:cNvSpPr txBox="1">
              <a:spLocks noChangeArrowheads="1"/>
            </p:cNvSpPr>
            <p:nvPr/>
          </p:nvSpPr>
          <p:spPr bwMode="auto">
            <a:xfrm>
              <a:off x="263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79897" name="Line 34"/>
            <p:cNvSpPr>
              <a:spLocks noChangeShapeType="1"/>
            </p:cNvSpPr>
            <p:nvPr/>
          </p:nvSpPr>
          <p:spPr bwMode="auto">
            <a:xfrm>
              <a:off x="1156" y="3748"/>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Tree>
    <p:extLst>
      <p:ext uri="{BB962C8B-B14F-4D97-AF65-F5344CB8AC3E}">
        <p14:creationId xmlns:p14="http://schemas.microsoft.com/office/powerpoint/2010/main" val="13155490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1138"/>
                                        </p:tgtEl>
                                        <p:attrNameLst>
                                          <p:attrName>style.visibility</p:attrName>
                                        </p:attrNameLst>
                                      </p:cBhvr>
                                      <p:to>
                                        <p:strVal val="visible"/>
                                      </p:to>
                                    </p:set>
                                    <p:animEffect transition="in" filter="slide(fromTop)">
                                      <p:cBhvr>
                                        <p:cTn id="7" dur="500"/>
                                        <p:tgtEl>
                                          <p:spTgt spid="911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1139"/>
                                        </p:tgtEl>
                                        <p:attrNameLst>
                                          <p:attrName>style.visibility</p:attrName>
                                        </p:attrNameLst>
                                      </p:cBhvr>
                                      <p:to>
                                        <p:strVal val="visible"/>
                                      </p:to>
                                    </p:set>
                                    <p:animEffect transition="in" filter="slide(fromTop)">
                                      <p:cBhvr>
                                        <p:cTn id="12" dur="500"/>
                                        <p:tgtEl>
                                          <p:spTgt spid="91139"/>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91143"/>
                                        </p:tgtEl>
                                        <p:attrNameLst>
                                          <p:attrName>style.visibility</p:attrName>
                                        </p:attrNameLst>
                                      </p:cBhvr>
                                      <p:to>
                                        <p:strVal val="visible"/>
                                      </p:to>
                                    </p:set>
                                    <p:animEffect transition="in" filter="slide(fromLeft)">
                                      <p:cBhvr>
                                        <p:cTn id="16" dur="500"/>
                                        <p:tgtEl>
                                          <p:spTgt spid="9114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91140"/>
                                        </p:tgtEl>
                                        <p:attrNameLst>
                                          <p:attrName>style.visibility</p:attrName>
                                        </p:attrNameLst>
                                      </p:cBhvr>
                                      <p:to>
                                        <p:strVal val="visible"/>
                                      </p:to>
                                    </p:set>
                                    <p:animEffect transition="in" filter="slide(fromTop)">
                                      <p:cBhvr>
                                        <p:cTn id="21" dur="500"/>
                                        <p:tgtEl>
                                          <p:spTgt spid="91140"/>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91144"/>
                                        </p:tgtEl>
                                        <p:attrNameLst>
                                          <p:attrName>style.visibility</p:attrName>
                                        </p:attrNameLst>
                                      </p:cBhvr>
                                      <p:to>
                                        <p:strVal val="visible"/>
                                      </p:to>
                                    </p:set>
                                    <p:animEffect transition="in" filter="slide(fromLeft)">
                                      <p:cBhvr>
                                        <p:cTn id="25" dur="500"/>
                                        <p:tgtEl>
                                          <p:spTgt spid="9114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91141"/>
                                        </p:tgtEl>
                                        <p:attrNameLst>
                                          <p:attrName>style.visibility</p:attrName>
                                        </p:attrNameLst>
                                      </p:cBhvr>
                                      <p:to>
                                        <p:strVal val="visible"/>
                                      </p:to>
                                    </p:set>
                                    <p:animEffect transition="in" filter="slide(fromTop)">
                                      <p:cBhvr>
                                        <p:cTn id="30" dur="500"/>
                                        <p:tgtEl>
                                          <p:spTgt spid="91141"/>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91145"/>
                                        </p:tgtEl>
                                        <p:attrNameLst>
                                          <p:attrName>style.visibility</p:attrName>
                                        </p:attrNameLst>
                                      </p:cBhvr>
                                      <p:to>
                                        <p:strVal val="visible"/>
                                      </p:to>
                                    </p:set>
                                    <p:animEffect transition="in" filter="slide(fromLeft)">
                                      <p:cBhvr>
                                        <p:cTn id="34" dur="500"/>
                                        <p:tgtEl>
                                          <p:spTgt spid="9114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91142"/>
                                        </p:tgtEl>
                                        <p:attrNameLst>
                                          <p:attrName>style.visibility</p:attrName>
                                        </p:attrNameLst>
                                      </p:cBhvr>
                                      <p:to>
                                        <p:strVal val="visible"/>
                                      </p:to>
                                    </p:set>
                                    <p:animEffect transition="in" filter="slide(fromTop)">
                                      <p:cBhvr>
                                        <p:cTn id="39" dur="500"/>
                                        <p:tgtEl>
                                          <p:spTgt spid="9114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nodeType="click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dissolve">
                                      <p:cBhvr>
                                        <p:cTn id="44" dur="500"/>
                                        <p:tgtEl>
                                          <p:spTgt spid="2"/>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dissolve">
                                      <p:cBhvr>
                                        <p:cTn id="4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autoUpdateAnimBg="0"/>
      <p:bldP spid="91139" grpId="0" autoUpdateAnimBg="0"/>
      <p:bldP spid="91140" grpId="0" autoUpdateAnimBg="0"/>
      <p:bldP spid="91141" grpId="0" autoUpdateAnimBg="0"/>
      <p:bldP spid="91142" grpId="0" autoUpdateAnimBg="0"/>
      <p:bldP spid="91143" grpId="0" animBg="1"/>
      <p:bldP spid="91144" grpId="0" animBg="1"/>
      <p:bldP spid="9114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1524000" y="908050"/>
            <a:ext cx="9144000"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Örnek:</a:t>
            </a:r>
            <a:r>
              <a:rPr lang="tr-TR" altLang="tr-TR"/>
              <a:t> Bir piyasada bir kg kuzu etinin toptan satış fiyatı 10,00 TL’dir. Üreticiler bu fiyat üzerinden piyasaya 400 ton et arz etmektedirler. Piyasada karkas kuzu etinin fiyatı çeşitli sebeplerle 14,00 TL’ye çıktığında üreticilerin et arzlarını 440 tona çıkardıkları gözlemlenmiştir. Buna göre Ankara piyasasında kuzu etinin arz esnekliği nedir?</a:t>
            </a:r>
          </a:p>
        </p:txBody>
      </p:sp>
      <p:sp>
        <p:nvSpPr>
          <p:cNvPr id="90115" name="Text Box 3"/>
          <p:cNvSpPr txBox="1">
            <a:spLocks noChangeArrowheads="1"/>
          </p:cNvSpPr>
          <p:nvPr/>
        </p:nvSpPr>
        <p:spPr bwMode="auto">
          <a:xfrm>
            <a:off x="2676526" y="2060575"/>
            <a:ext cx="66595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Arz1 = 400 ton			Fiyat1 =    10 TL</a:t>
            </a:r>
          </a:p>
          <a:p>
            <a:pPr algn="just" eaLnBrk="1" hangingPunct="1"/>
            <a:r>
              <a:rPr lang="tr-TR" altLang="tr-TR"/>
              <a:t>Arz2 = 440 ton			Fiyat2 =    14 TL</a:t>
            </a:r>
          </a:p>
        </p:txBody>
      </p:sp>
      <p:grpSp>
        <p:nvGrpSpPr>
          <p:cNvPr id="2" name="Group 5"/>
          <p:cNvGrpSpPr>
            <a:grpSpLocks/>
          </p:cNvGrpSpPr>
          <p:nvPr/>
        </p:nvGrpSpPr>
        <p:grpSpPr bwMode="auto">
          <a:xfrm>
            <a:off x="1487488" y="2492376"/>
            <a:ext cx="5651501" cy="2144713"/>
            <a:chOff x="0" y="3022"/>
            <a:chExt cx="3560" cy="1351"/>
          </a:xfrm>
        </p:grpSpPr>
        <p:sp>
          <p:nvSpPr>
            <p:cNvPr id="80922" name="Text Box 6"/>
            <p:cNvSpPr txBox="1">
              <a:spLocks noChangeArrowheads="1"/>
            </p:cNvSpPr>
            <p:nvPr/>
          </p:nvSpPr>
          <p:spPr bwMode="auto">
            <a:xfrm>
              <a:off x="0" y="3607"/>
              <a:ext cx="12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Arz Esnekliği=</a:t>
              </a:r>
              <a:endParaRPr lang="tr-TR" altLang="tr-TR"/>
            </a:p>
          </p:txBody>
        </p:sp>
        <p:sp>
          <p:nvSpPr>
            <p:cNvPr id="80923" name="Text Box 7"/>
            <p:cNvSpPr txBox="1">
              <a:spLocks noChangeArrowheads="1"/>
            </p:cNvSpPr>
            <p:nvPr/>
          </p:nvSpPr>
          <p:spPr bwMode="auto">
            <a:xfrm>
              <a:off x="1746" y="3203"/>
              <a:ext cx="9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Arz2 – Arz1</a:t>
              </a:r>
              <a:endParaRPr lang="tr-TR" altLang="tr-TR"/>
            </a:p>
          </p:txBody>
        </p:sp>
        <p:sp>
          <p:nvSpPr>
            <p:cNvPr id="80924" name="Text Box 8"/>
            <p:cNvSpPr txBox="1">
              <a:spLocks noChangeArrowheads="1"/>
            </p:cNvSpPr>
            <p:nvPr/>
          </p:nvSpPr>
          <p:spPr bwMode="auto">
            <a:xfrm>
              <a:off x="1928" y="3430"/>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Arz1</a:t>
              </a:r>
              <a:endParaRPr lang="tr-TR" altLang="tr-TR"/>
            </a:p>
          </p:txBody>
        </p:sp>
        <p:sp>
          <p:nvSpPr>
            <p:cNvPr id="80925" name="Text Box 9"/>
            <p:cNvSpPr txBox="1">
              <a:spLocks noChangeArrowheads="1"/>
            </p:cNvSpPr>
            <p:nvPr/>
          </p:nvSpPr>
          <p:spPr bwMode="auto">
            <a:xfrm>
              <a:off x="2790" y="3294"/>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80926" name="Line 10"/>
            <p:cNvSpPr>
              <a:spLocks noChangeShapeType="1"/>
            </p:cNvSpPr>
            <p:nvPr/>
          </p:nvSpPr>
          <p:spPr bwMode="auto">
            <a:xfrm>
              <a:off x="1700" y="3430"/>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27" name="Text Box 11"/>
            <p:cNvSpPr txBox="1">
              <a:spLocks noChangeArrowheads="1"/>
            </p:cNvSpPr>
            <p:nvPr/>
          </p:nvSpPr>
          <p:spPr bwMode="auto">
            <a:xfrm>
              <a:off x="1506"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0928" name="Text Box 12"/>
            <p:cNvSpPr txBox="1">
              <a:spLocks noChangeArrowheads="1"/>
            </p:cNvSpPr>
            <p:nvPr/>
          </p:nvSpPr>
          <p:spPr bwMode="auto">
            <a:xfrm>
              <a:off x="2504" y="3022"/>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0929" name="Text Box 13"/>
            <p:cNvSpPr txBox="1">
              <a:spLocks noChangeArrowheads="1"/>
            </p:cNvSpPr>
            <p:nvPr/>
          </p:nvSpPr>
          <p:spPr bwMode="auto">
            <a:xfrm>
              <a:off x="1609" y="3862"/>
              <a:ext cx="13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Fiyat2 – Fiyat1</a:t>
              </a:r>
              <a:endParaRPr lang="tr-TR" altLang="tr-TR"/>
            </a:p>
          </p:txBody>
        </p:sp>
        <p:sp>
          <p:nvSpPr>
            <p:cNvPr id="80930" name="Text Box 14"/>
            <p:cNvSpPr txBox="1">
              <a:spLocks noChangeArrowheads="1"/>
            </p:cNvSpPr>
            <p:nvPr/>
          </p:nvSpPr>
          <p:spPr bwMode="auto">
            <a:xfrm>
              <a:off x="1882" y="4089"/>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Fiyat1</a:t>
              </a:r>
              <a:endParaRPr lang="tr-TR" altLang="tr-TR"/>
            </a:p>
          </p:txBody>
        </p:sp>
        <p:sp>
          <p:nvSpPr>
            <p:cNvPr id="80931" name="Text Box 15"/>
            <p:cNvSpPr txBox="1">
              <a:spLocks noChangeArrowheads="1"/>
            </p:cNvSpPr>
            <p:nvPr/>
          </p:nvSpPr>
          <p:spPr bwMode="auto">
            <a:xfrm>
              <a:off x="2925" y="3953"/>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80932" name="Line 16"/>
            <p:cNvSpPr>
              <a:spLocks noChangeShapeType="1"/>
            </p:cNvSpPr>
            <p:nvPr/>
          </p:nvSpPr>
          <p:spPr bwMode="auto">
            <a:xfrm>
              <a:off x="1563" y="4089"/>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33" name="Text Box 17"/>
            <p:cNvSpPr txBox="1">
              <a:spLocks noChangeArrowheads="1"/>
            </p:cNvSpPr>
            <p:nvPr/>
          </p:nvSpPr>
          <p:spPr bwMode="auto">
            <a:xfrm>
              <a:off x="136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0934" name="Text Box 18"/>
            <p:cNvSpPr txBox="1">
              <a:spLocks noChangeArrowheads="1"/>
            </p:cNvSpPr>
            <p:nvPr/>
          </p:nvSpPr>
          <p:spPr bwMode="auto">
            <a:xfrm>
              <a:off x="263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0935" name="Line 19"/>
            <p:cNvSpPr>
              <a:spLocks noChangeShapeType="1"/>
            </p:cNvSpPr>
            <p:nvPr/>
          </p:nvSpPr>
          <p:spPr bwMode="auto">
            <a:xfrm>
              <a:off x="1156" y="3748"/>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3" name="Group 35"/>
          <p:cNvGrpSpPr>
            <a:grpSpLocks/>
          </p:cNvGrpSpPr>
          <p:nvPr/>
        </p:nvGrpSpPr>
        <p:grpSpPr bwMode="auto">
          <a:xfrm>
            <a:off x="2566988" y="4508501"/>
            <a:ext cx="4608512" cy="2144713"/>
            <a:chOff x="657" y="2840"/>
            <a:chExt cx="2903" cy="1351"/>
          </a:xfrm>
        </p:grpSpPr>
        <p:sp>
          <p:nvSpPr>
            <p:cNvPr id="80908" name="Text Box 21"/>
            <p:cNvSpPr txBox="1">
              <a:spLocks noChangeArrowheads="1"/>
            </p:cNvSpPr>
            <p:nvPr/>
          </p:nvSpPr>
          <p:spPr bwMode="auto">
            <a:xfrm>
              <a:off x="657" y="3425"/>
              <a:ext cx="63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Ae=</a:t>
              </a:r>
              <a:endParaRPr lang="tr-TR" altLang="tr-TR"/>
            </a:p>
          </p:txBody>
        </p:sp>
        <p:sp>
          <p:nvSpPr>
            <p:cNvPr id="80909" name="Text Box 22"/>
            <p:cNvSpPr txBox="1">
              <a:spLocks noChangeArrowheads="1"/>
            </p:cNvSpPr>
            <p:nvPr/>
          </p:nvSpPr>
          <p:spPr bwMode="auto">
            <a:xfrm>
              <a:off x="1837" y="3021"/>
              <a:ext cx="72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b="1"/>
                <a:t>440-400</a:t>
              </a:r>
            </a:p>
          </p:txBody>
        </p:sp>
        <p:sp>
          <p:nvSpPr>
            <p:cNvPr id="80910" name="Text Box 23"/>
            <p:cNvSpPr txBox="1">
              <a:spLocks noChangeArrowheads="1"/>
            </p:cNvSpPr>
            <p:nvPr/>
          </p:nvSpPr>
          <p:spPr bwMode="auto">
            <a:xfrm>
              <a:off x="1928" y="3248"/>
              <a:ext cx="5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b="1"/>
                <a:t>400</a:t>
              </a:r>
            </a:p>
          </p:txBody>
        </p:sp>
        <p:sp>
          <p:nvSpPr>
            <p:cNvPr id="80911" name="Text Box 24"/>
            <p:cNvSpPr txBox="1">
              <a:spLocks noChangeArrowheads="1"/>
            </p:cNvSpPr>
            <p:nvPr/>
          </p:nvSpPr>
          <p:spPr bwMode="auto">
            <a:xfrm>
              <a:off x="2790" y="3112"/>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80912" name="Line 25"/>
            <p:cNvSpPr>
              <a:spLocks noChangeShapeType="1"/>
            </p:cNvSpPr>
            <p:nvPr/>
          </p:nvSpPr>
          <p:spPr bwMode="auto">
            <a:xfrm>
              <a:off x="1700" y="3248"/>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13" name="Text Box 26"/>
            <p:cNvSpPr txBox="1">
              <a:spLocks noChangeArrowheads="1"/>
            </p:cNvSpPr>
            <p:nvPr/>
          </p:nvSpPr>
          <p:spPr bwMode="auto">
            <a:xfrm>
              <a:off x="1506" y="2840"/>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0914" name="Text Box 27"/>
            <p:cNvSpPr txBox="1">
              <a:spLocks noChangeArrowheads="1"/>
            </p:cNvSpPr>
            <p:nvPr/>
          </p:nvSpPr>
          <p:spPr bwMode="auto">
            <a:xfrm>
              <a:off x="2504" y="2840"/>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0915" name="Text Box 28"/>
            <p:cNvSpPr txBox="1">
              <a:spLocks noChangeArrowheads="1"/>
            </p:cNvSpPr>
            <p:nvPr/>
          </p:nvSpPr>
          <p:spPr bwMode="auto">
            <a:xfrm>
              <a:off x="1791" y="3680"/>
              <a:ext cx="63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b="1"/>
                <a:t>14 – 10</a:t>
              </a:r>
            </a:p>
          </p:txBody>
        </p:sp>
        <p:sp>
          <p:nvSpPr>
            <p:cNvPr id="80916" name="Text Box 29"/>
            <p:cNvSpPr txBox="1">
              <a:spLocks noChangeArrowheads="1"/>
            </p:cNvSpPr>
            <p:nvPr/>
          </p:nvSpPr>
          <p:spPr bwMode="auto">
            <a:xfrm>
              <a:off x="1927" y="3907"/>
              <a:ext cx="36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b="1"/>
                <a:t>10</a:t>
              </a:r>
            </a:p>
          </p:txBody>
        </p:sp>
        <p:sp>
          <p:nvSpPr>
            <p:cNvPr id="80917" name="Text Box 30"/>
            <p:cNvSpPr txBox="1">
              <a:spLocks noChangeArrowheads="1"/>
            </p:cNvSpPr>
            <p:nvPr/>
          </p:nvSpPr>
          <p:spPr bwMode="auto">
            <a:xfrm>
              <a:off x="2925" y="3771"/>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80918" name="Line 31"/>
            <p:cNvSpPr>
              <a:spLocks noChangeShapeType="1"/>
            </p:cNvSpPr>
            <p:nvPr/>
          </p:nvSpPr>
          <p:spPr bwMode="auto">
            <a:xfrm>
              <a:off x="1563" y="3907"/>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19" name="Text Box 32"/>
            <p:cNvSpPr txBox="1">
              <a:spLocks noChangeArrowheads="1"/>
            </p:cNvSpPr>
            <p:nvPr/>
          </p:nvSpPr>
          <p:spPr bwMode="auto">
            <a:xfrm>
              <a:off x="1369" y="3499"/>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0920" name="Text Box 33"/>
            <p:cNvSpPr txBox="1">
              <a:spLocks noChangeArrowheads="1"/>
            </p:cNvSpPr>
            <p:nvPr/>
          </p:nvSpPr>
          <p:spPr bwMode="auto">
            <a:xfrm>
              <a:off x="2639" y="3499"/>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0921" name="Line 34"/>
            <p:cNvSpPr>
              <a:spLocks noChangeShapeType="1"/>
            </p:cNvSpPr>
            <p:nvPr/>
          </p:nvSpPr>
          <p:spPr bwMode="auto">
            <a:xfrm>
              <a:off x="1156" y="3566"/>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4" name="Group 42"/>
          <p:cNvGrpSpPr>
            <a:grpSpLocks/>
          </p:cNvGrpSpPr>
          <p:nvPr/>
        </p:nvGrpSpPr>
        <p:grpSpPr bwMode="auto">
          <a:xfrm>
            <a:off x="7175501" y="5157791"/>
            <a:ext cx="1800225" cy="946150"/>
            <a:chOff x="3560" y="3249"/>
            <a:chExt cx="1134" cy="596"/>
          </a:xfrm>
        </p:grpSpPr>
        <p:sp>
          <p:nvSpPr>
            <p:cNvPr id="80904" name="Text Box 37"/>
            <p:cNvSpPr txBox="1">
              <a:spLocks noChangeArrowheads="1"/>
            </p:cNvSpPr>
            <p:nvPr/>
          </p:nvSpPr>
          <p:spPr bwMode="auto">
            <a:xfrm>
              <a:off x="3560" y="3430"/>
              <a:ext cx="2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t>
              </a:r>
              <a:endParaRPr lang="tr-TR" altLang="tr-TR" sz="2000"/>
            </a:p>
          </p:txBody>
        </p:sp>
        <p:sp>
          <p:nvSpPr>
            <p:cNvPr id="80905" name="Text Box 38"/>
            <p:cNvSpPr txBox="1">
              <a:spLocks noChangeArrowheads="1"/>
            </p:cNvSpPr>
            <p:nvPr/>
          </p:nvSpPr>
          <p:spPr bwMode="auto">
            <a:xfrm>
              <a:off x="4059" y="3249"/>
              <a:ext cx="63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10</a:t>
              </a:r>
              <a:endParaRPr lang="tr-TR" altLang="tr-TR" sz="2000"/>
            </a:p>
          </p:txBody>
        </p:sp>
        <p:sp>
          <p:nvSpPr>
            <p:cNvPr id="80906" name="Text Box 39"/>
            <p:cNvSpPr txBox="1">
              <a:spLocks noChangeArrowheads="1"/>
            </p:cNvSpPr>
            <p:nvPr/>
          </p:nvSpPr>
          <p:spPr bwMode="auto">
            <a:xfrm>
              <a:off x="4060" y="3612"/>
              <a:ext cx="408"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40</a:t>
              </a:r>
              <a:endParaRPr lang="tr-TR" altLang="tr-TR" sz="2000"/>
            </a:p>
          </p:txBody>
        </p:sp>
        <p:sp>
          <p:nvSpPr>
            <p:cNvPr id="80907" name="Line 40"/>
            <p:cNvSpPr>
              <a:spLocks noChangeShapeType="1"/>
            </p:cNvSpPr>
            <p:nvPr/>
          </p:nvSpPr>
          <p:spPr bwMode="auto">
            <a:xfrm flipV="1">
              <a:off x="3878" y="3566"/>
              <a:ext cx="726" cy="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90153" name="Text Box 41"/>
          <p:cNvSpPr txBox="1">
            <a:spLocks noChangeArrowheads="1"/>
          </p:cNvSpPr>
          <p:nvPr/>
        </p:nvSpPr>
        <p:spPr bwMode="auto">
          <a:xfrm>
            <a:off x="9047163" y="5445125"/>
            <a:ext cx="1225550" cy="369332"/>
          </a:xfrm>
          <a:prstGeom prst="rect">
            <a:avLst/>
          </a:prstGeom>
          <a:noFill/>
          <a:ln w="254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 0,25</a:t>
            </a:r>
            <a:endParaRPr lang="tr-TR" altLang="tr-TR" sz="2000" b="1">
              <a:solidFill>
                <a:schemeClr val="folHlink"/>
              </a:solidFill>
            </a:endParaRPr>
          </a:p>
        </p:txBody>
      </p:sp>
    </p:spTree>
    <p:extLst>
      <p:ext uri="{BB962C8B-B14F-4D97-AF65-F5344CB8AC3E}">
        <p14:creationId xmlns:p14="http://schemas.microsoft.com/office/powerpoint/2010/main" val="30072777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0114"/>
                                        </p:tgtEl>
                                        <p:attrNameLst>
                                          <p:attrName>style.visibility</p:attrName>
                                        </p:attrNameLst>
                                      </p:cBhvr>
                                      <p:to>
                                        <p:strVal val="visible"/>
                                      </p:to>
                                    </p:set>
                                    <p:animEffect transition="in" filter="slide(fromTop)">
                                      <p:cBhvr>
                                        <p:cTn id="7" dur="500"/>
                                        <p:tgtEl>
                                          <p:spTgt spid="901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0115"/>
                                        </p:tgtEl>
                                        <p:attrNameLst>
                                          <p:attrName>style.visibility</p:attrName>
                                        </p:attrNameLst>
                                      </p:cBhvr>
                                      <p:to>
                                        <p:strVal val="visible"/>
                                      </p:to>
                                    </p:set>
                                    <p:animEffect transition="in" filter="slide(fromTop)">
                                      <p:cBhvr>
                                        <p:cTn id="12" dur="500"/>
                                        <p:tgtEl>
                                          <p:spTgt spid="901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dissolve">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0153"/>
                                        </p:tgtEl>
                                        <p:attrNameLst>
                                          <p:attrName>style.visibility</p:attrName>
                                        </p:attrNameLst>
                                      </p:cBhvr>
                                      <p:to>
                                        <p:strVal val="visible"/>
                                      </p:to>
                                    </p:set>
                                    <p:animEffect transition="in" filter="dissolve">
                                      <p:cBhvr>
                                        <p:cTn id="32" dur="500"/>
                                        <p:tgtEl>
                                          <p:spTgt spid="90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autoUpdateAnimBg="0"/>
      <p:bldP spid="90115" grpId="0" autoUpdateAnimBg="0"/>
      <p:bldP spid="9015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1524000" y="50768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hlink"/>
                </a:solidFill>
              </a:rPr>
              <a:t>0,25 </a:t>
            </a:r>
            <a:r>
              <a:rPr lang="tr-TR" altLang="tr-TR"/>
              <a:t>olarak bulunan sonucu yorumlamak gerekirse;</a:t>
            </a:r>
          </a:p>
        </p:txBody>
      </p:sp>
      <p:sp>
        <p:nvSpPr>
          <p:cNvPr id="89091" name="Text Box 3"/>
          <p:cNvSpPr txBox="1">
            <a:spLocks noChangeArrowheads="1"/>
          </p:cNvSpPr>
          <p:nvPr/>
        </p:nvSpPr>
        <p:spPr bwMode="auto">
          <a:xfrm>
            <a:off x="1524000" y="119697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Esneklik hesaplamaları sonucunda ulaşılan değer </a:t>
            </a:r>
            <a:r>
              <a:rPr lang="tr-TR" altLang="tr-TR" b="1">
                <a:solidFill>
                  <a:schemeClr val="hlink"/>
                </a:solidFill>
              </a:rPr>
              <a:t>1 değeri</a:t>
            </a:r>
            <a:r>
              <a:rPr lang="tr-TR" altLang="tr-TR"/>
              <a:t> referans alınarak değerlendirilir.</a:t>
            </a:r>
          </a:p>
        </p:txBody>
      </p:sp>
      <p:sp>
        <p:nvSpPr>
          <p:cNvPr id="89092" name="Text Box 4"/>
          <p:cNvSpPr txBox="1">
            <a:spLocks noChangeArrowheads="1"/>
          </p:cNvSpPr>
          <p:nvPr/>
        </p:nvSpPr>
        <p:spPr bwMode="auto">
          <a:xfrm>
            <a:off x="1524000" y="1917700"/>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Bulunan esneklik değeri </a:t>
            </a:r>
            <a:r>
              <a:rPr lang="tr-TR" altLang="tr-TR">
                <a:solidFill>
                  <a:schemeClr val="hlink"/>
                </a:solidFill>
              </a:rPr>
              <a:t>1’e eşitse</a:t>
            </a:r>
            <a:r>
              <a:rPr lang="tr-TR" altLang="tr-TR"/>
              <a:t> söz konusu mal’ın arzı için </a:t>
            </a:r>
            <a:r>
              <a:rPr lang="tr-TR" altLang="tr-TR">
                <a:solidFill>
                  <a:schemeClr val="hlink"/>
                </a:solidFill>
              </a:rPr>
              <a:t>birim esnek</a:t>
            </a:r>
            <a:r>
              <a:rPr lang="tr-TR" altLang="tr-TR"/>
              <a:t> tanımlaması yapılır. Buna göre arz miktarı, fiyatta meydana gelen değişikliğe </a:t>
            </a:r>
            <a:r>
              <a:rPr lang="tr-TR" altLang="tr-TR" b="1">
                <a:solidFill>
                  <a:schemeClr val="hlink"/>
                </a:solidFill>
              </a:rPr>
              <a:t>eşit oranda</a:t>
            </a:r>
            <a:r>
              <a:rPr lang="tr-TR" altLang="tr-TR"/>
              <a:t> değişiyor demektir.</a:t>
            </a:r>
          </a:p>
        </p:txBody>
      </p:sp>
      <p:sp>
        <p:nvSpPr>
          <p:cNvPr id="89093" name="Text Box 5"/>
          <p:cNvSpPr txBox="1">
            <a:spLocks noChangeArrowheads="1"/>
          </p:cNvSpPr>
          <p:nvPr/>
        </p:nvSpPr>
        <p:spPr bwMode="auto">
          <a:xfrm>
            <a:off x="1524000" y="291306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solidFill>
                  <a:schemeClr val="hlink"/>
                </a:solidFill>
              </a:rPr>
              <a:t>1’den büyükse; arz esnektir</a:t>
            </a:r>
            <a:r>
              <a:rPr lang="tr-TR" altLang="tr-TR"/>
              <a:t>. Yani arz miktarı, fiyatta meydana gelen değişiklikten daha </a:t>
            </a:r>
            <a:r>
              <a:rPr lang="tr-TR" altLang="tr-TR" b="1">
                <a:solidFill>
                  <a:schemeClr val="hlink"/>
                </a:solidFill>
              </a:rPr>
              <a:t>yüksek oranda</a:t>
            </a:r>
            <a:r>
              <a:rPr lang="tr-TR" altLang="tr-TR"/>
              <a:t> değişmektedir.</a:t>
            </a:r>
          </a:p>
        </p:txBody>
      </p:sp>
      <p:sp>
        <p:nvSpPr>
          <p:cNvPr id="89094" name="Text Box 6"/>
          <p:cNvSpPr txBox="1">
            <a:spLocks noChangeArrowheads="1"/>
          </p:cNvSpPr>
          <p:nvPr/>
        </p:nvSpPr>
        <p:spPr bwMode="auto">
          <a:xfrm>
            <a:off x="1524000" y="3635375"/>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solidFill>
                  <a:schemeClr val="hlink"/>
                </a:solidFill>
              </a:rPr>
              <a:t>1’den küçükse; arz esnek değildir</a:t>
            </a:r>
            <a:r>
              <a:rPr lang="tr-TR" altLang="tr-TR"/>
              <a:t>. Yani arz miktarı, fiyatta meydana gelen değişiklikten daha </a:t>
            </a:r>
            <a:r>
              <a:rPr lang="tr-TR" altLang="tr-TR" b="1">
                <a:solidFill>
                  <a:schemeClr val="hlink"/>
                </a:solidFill>
              </a:rPr>
              <a:t>düşük oranda</a:t>
            </a:r>
            <a:r>
              <a:rPr lang="tr-TR" altLang="tr-TR"/>
              <a:t> değişmektedir.</a:t>
            </a:r>
          </a:p>
          <a:p>
            <a:pPr algn="just" eaLnBrk="1" hangingPunct="1"/>
            <a:endParaRPr lang="tr-TR" altLang="tr-TR"/>
          </a:p>
        </p:txBody>
      </p:sp>
      <p:sp>
        <p:nvSpPr>
          <p:cNvPr id="89095" name="Text Box 7"/>
          <p:cNvSpPr txBox="1">
            <a:spLocks noChangeArrowheads="1"/>
          </p:cNvSpPr>
          <p:nvPr/>
        </p:nvSpPr>
        <p:spPr bwMode="auto">
          <a:xfrm>
            <a:off x="1524000" y="46307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Arz esnekliği katsayısı pozitiftir. Çünkü fiyat ile arz miktarı arasındaki ilişki pozitiftir.</a:t>
            </a:r>
          </a:p>
        </p:txBody>
      </p:sp>
      <p:sp>
        <p:nvSpPr>
          <p:cNvPr id="89096" name="Text Box 8"/>
          <p:cNvSpPr txBox="1">
            <a:spLocks noChangeArrowheads="1"/>
          </p:cNvSpPr>
          <p:nvPr/>
        </p:nvSpPr>
        <p:spPr bwMode="auto">
          <a:xfrm>
            <a:off x="1703388" y="5524500"/>
            <a:ext cx="89646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solidFill>
                  <a:schemeClr val="hlink"/>
                </a:solidFill>
              </a:rPr>
              <a:t>Ae = 0,25 &lt; 1 ;</a:t>
            </a:r>
            <a:r>
              <a:rPr lang="tr-TR" altLang="tr-TR" b="1"/>
              <a:t> </a:t>
            </a:r>
            <a:r>
              <a:rPr lang="tr-TR" altLang="tr-TR"/>
              <a:t>yani kuzu etinin arz esnekliği 1'den küçük demektir. </a:t>
            </a:r>
          </a:p>
          <a:p>
            <a:pPr eaLnBrk="1" hangingPunct="1"/>
            <a:r>
              <a:rPr lang="tr-TR" altLang="tr-TR"/>
              <a:t>piyasaya arz edilen kuzu eti miktarı fiyat değişimlerine karşı fazla duyarlı değildir.</a:t>
            </a:r>
          </a:p>
        </p:txBody>
      </p:sp>
      <p:sp>
        <p:nvSpPr>
          <p:cNvPr id="89097" name="Line 9"/>
          <p:cNvSpPr>
            <a:spLocks noChangeShapeType="1"/>
          </p:cNvSpPr>
          <p:nvPr/>
        </p:nvSpPr>
        <p:spPr bwMode="auto">
          <a:xfrm>
            <a:off x="1524000" y="18780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098" name="Line 10"/>
          <p:cNvSpPr>
            <a:spLocks noChangeShapeType="1"/>
          </p:cNvSpPr>
          <p:nvPr/>
        </p:nvSpPr>
        <p:spPr bwMode="auto">
          <a:xfrm>
            <a:off x="1524000" y="28733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099" name="Line 11"/>
          <p:cNvSpPr>
            <a:spLocks noChangeShapeType="1"/>
          </p:cNvSpPr>
          <p:nvPr/>
        </p:nvSpPr>
        <p:spPr bwMode="auto">
          <a:xfrm>
            <a:off x="1524000" y="35941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00" name="Line 12"/>
          <p:cNvSpPr>
            <a:spLocks noChangeShapeType="1"/>
          </p:cNvSpPr>
          <p:nvPr/>
        </p:nvSpPr>
        <p:spPr bwMode="auto">
          <a:xfrm>
            <a:off x="1524000" y="45910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01" name="Line 13"/>
          <p:cNvSpPr>
            <a:spLocks noChangeShapeType="1"/>
          </p:cNvSpPr>
          <p:nvPr/>
        </p:nvSpPr>
        <p:spPr bwMode="auto">
          <a:xfrm>
            <a:off x="1524000" y="50371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02" name="Line 14"/>
          <p:cNvSpPr>
            <a:spLocks noChangeShapeType="1"/>
          </p:cNvSpPr>
          <p:nvPr/>
        </p:nvSpPr>
        <p:spPr bwMode="auto">
          <a:xfrm>
            <a:off x="1524000" y="54832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2424270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89091"/>
                                        </p:tgtEl>
                                        <p:attrNameLst>
                                          <p:attrName>style.visibility</p:attrName>
                                        </p:attrNameLst>
                                      </p:cBhvr>
                                      <p:to>
                                        <p:strVal val="visible"/>
                                      </p:to>
                                    </p:set>
                                    <p:animEffect transition="in" filter="slide(fromTop)">
                                      <p:cBhvr>
                                        <p:cTn id="7" dur="500"/>
                                        <p:tgtEl>
                                          <p:spTgt spid="89091"/>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89097"/>
                                        </p:tgtEl>
                                        <p:attrNameLst>
                                          <p:attrName>style.visibility</p:attrName>
                                        </p:attrNameLst>
                                      </p:cBhvr>
                                      <p:to>
                                        <p:strVal val="visible"/>
                                      </p:to>
                                    </p:set>
                                    <p:animEffect transition="in" filter="slide(fromLeft)">
                                      <p:cBhvr>
                                        <p:cTn id="11" dur="500"/>
                                        <p:tgtEl>
                                          <p:spTgt spid="8909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89092"/>
                                        </p:tgtEl>
                                        <p:attrNameLst>
                                          <p:attrName>style.visibility</p:attrName>
                                        </p:attrNameLst>
                                      </p:cBhvr>
                                      <p:to>
                                        <p:strVal val="visible"/>
                                      </p:to>
                                    </p:set>
                                    <p:animEffect transition="in" filter="slide(fromTop)">
                                      <p:cBhvr>
                                        <p:cTn id="16" dur="500"/>
                                        <p:tgtEl>
                                          <p:spTgt spid="89092"/>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89098"/>
                                        </p:tgtEl>
                                        <p:attrNameLst>
                                          <p:attrName>style.visibility</p:attrName>
                                        </p:attrNameLst>
                                      </p:cBhvr>
                                      <p:to>
                                        <p:strVal val="visible"/>
                                      </p:to>
                                    </p:set>
                                    <p:animEffect transition="in" filter="slide(fromLeft)">
                                      <p:cBhvr>
                                        <p:cTn id="20" dur="500"/>
                                        <p:tgtEl>
                                          <p:spTgt spid="8909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89093"/>
                                        </p:tgtEl>
                                        <p:attrNameLst>
                                          <p:attrName>style.visibility</p:attrName>
                                        </p:attrNameLst>
                                      </p:cBhvr>
                                      <p:to>
                                        <p:strVal val="visible"/>
                                      </p:to>
                                    </p:set>
                                    <p:animEffect transition="in" filter="slide(fromTop)">
                                      <p:cBhvr>
                                        <p:cTn id="25" dur="500"/>
                                        <p:tgtEl>
                                          <p:spTgt spid="89093"/>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89099"/>
                                        </p:tgtEl>
                                        <p:attrNameLst>
                                          <p:attrName>style.visibility</p:attrName>
                                        </p:attrNameLst>
                                      </p:cBhvr>
                                      <p:to>
                                        <p:strVal val="visible"/>
                                      </p:to>
                                    </p:set>
                                    <p:animEffect transition="in" filter="slide(fromLeft)">
                                      <p:cBhvr>
                                        <p:cTn id="29" dur="500"/>
                                        <p:tgtEl>
                                          <p:spTgt spid="8909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89094"/>
                                        </p:tgtEl>
                                        <p:attrNameLst>
                                          <p:attrName>style.visibility</p:attrName>
                                        </p:attrNameLst>
                                      </p:cBhvr>
                                      <p:to>
                                        <p:strVal val="visible"/>
                                      </p:to>
                                    </p:set>
                                    <p:animEffect transition="in" filter="slide(fromTop)">
                                      <p:cBhvr>
                                        <p:cTn id="34" dur="500"/>
                                        <p:tgtEl>
                                          <p:spTgt spid="89094"/>
                                        </p:tgtEl>
                                      </p:cBhvr>
                                    </p:animEffect>
                                  </p:childTnLst>
                                </p:cTn>
                              </p:par>
                            </p:childTnLst>
                          </p:cTn>
                        </p:par>
                        <p:par>
                          <p:cTn id="35" fill="hold" nodeType="afterGroup">
                            <p:stCondLst>
                              <p:cond delay="500"/>
                            </p:stCondLst>
                            <p:childTnLst>
                              <p:par>
                                <p:cTn id="36" presetID="12" presetClass="entr" presetSubtype="8" fill="hold" grpId="0" nodeType="afterEffect">
                                  <p:stCondLst>
                                    <p:cond delay="0"/>
                                  </p:stCondLst>
                                  <p:childTnLst>
                                    <p:set>
                                      <p:cBhvr>
                                        <p:cTn id="37" dur="1" fill="hold">
                                          <p:stCondLst>
                                            <p:cond delay="0"/>
                                          </p:stCondLst>
                                        </p:cTn>
                                        <p:tgtEl>
                                          <p:spTgt spid="89100"/>
                                        </p:tgtEl>
                                        <p:attrNameLst>
                                          <p:attrName>style.visibility</p:attrName>
                                        </p:attrNameLst>
                                      </p:cBhvr>
                                      <p:to>
                                        <p:strVal val="visible"/>
                                      </p:to>
                                    </p:set>
                                    <p:animEffect transition="in" filter="slide(fromLeft)">
                                      <p:cBhvr>
                                        <p:cTn id="38" dur="500"/>
                                        <p:tgtEl>
                                          <p:spTgt spid="8910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1" fill="hold" grpId="0" nodeType="clickEffect">
                                  <p:stCondLst>
                                    <p:cond delay="0"/>
                                  </p:stCondLst>
                                  <p:childTnLst>
                                    <p:set>
                                      <p:cBhvr>
                                        <p:cTn id="42" dur="1" fill="hold">
                                          <p:stCondLst>
                                            <p:cond delay="0"/>
                                          </p:stCondLst>
                                        </p:cTn>
                                        <p:tgtEl>
                                          <p:spTgt spid="89095"/>
                                        </p:tgtEl>
                                        <p:attrNameLst>
                                          <p:attrName>style.visibility</p:attrName>
                                        </p:attrNameLst>
                                      </p:cBhvr>
                                      <p:to>
                                        <p:strVal val="visible"/>
                                      </p:to>
                                    </p:set>
                                    <p:animEffect transition="in" filter="slide(fromTop)">
                                      <p:cBhvr>
                                        <p:cTn id="43" dur="500"/>
                                        <p:tgtEl>
                                          <p:spTgt spid="89095"/>
                                        </p:tgtEl>
                                      </p:cBhvr>
                                    </p:animEffect>
                                  </p:childTnLst>
                                </p:cTn>
                              </p:par>
                            </p:childTnLst>
                          </p:cTn>
                        </p:par>
                        <p:par>
                          <p:cTn id="44" fill="hold" nodeType="afterGroup">
                            <p:stCondLst>
                              <p:cond delay="500"/>
                            </p:stCondLst>
                            <p:childTnLst>
                              <p:par>
                                <p:cTn id="45" presetID="12" presetClass="entr" presetSubtype="8" fill="hold" grpId="0" nodeType="afterEffect">
                                  <p:stCondLst>
                                    <p:cond delay="0"/>
                                  </p:stCondLst>
                                  <p:childTnLst>
                                    <p:set>
                                      <p:cBhvr>
                                        <p:cTn id="46" dur="1" fill="hold">
                                          <p:stCondLst>
                                            <p:cond delay="0"/>
                                          </p:stCondLst>
                                        </p:cTn>
                                        <p:tgtEl>
                                          <p:spTgt spid="89101"/>
                                        </p:tgtEl>
                                        <p:attrNameLst>
                                          <p:attrName>style.visibility</p:attrName>
                                        </p:attrNameLst>
                                      </p:cBhvr>
                                      <p:to>
                                        <p:strVal val="visible"/>
                                      </p:to>
                                    </p:set>
                                    <p:animEffect transition="in" filter="slide(fromLeft)">
                                      <p:cBhvr>
                                        <p:cTn id="47" dur="500"/>
                                        <p:tgtEl>
                                          <p:spTgt spid="8910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1" fill="hold" grpId="0" nodeType="clickEffect">
                                  <p:stCondLst>
                                    <p:cond delay="0"/>
                                  </p:stCondLst>
                                  <p:childTnLst>
                                    <p:set>
                                      <p:cBhvr>
                                        <p:cTn id="51" dur="1" fill="hold">
                                          <p:stCondLst>
                                            <p:cond delay="0"/>
                                          </p:stCondLst>
                                        </p:cTn>
                                        <p:tgtEl>
                                          <p:spTgt spid="89090"/>
                                        </p:tgtEl>
                                        <p:attrNameLst>
                                          <p:attrName>style.visibility</p:attrName>
                                        </p:attrNameLst>
                                      </p:cBhvr>
                                      <p:to>
                                        <p:strVal val="visible"/>
                                      </p:to>
                                    </p:set>
                                    <p:animEffect transition="in" filter="slide(fromTop)">
                                      <p:cBhvr>
                                        <p:cTn id="52" dur="500"/>
                                        <p:tgtEl>
                                          <p:spTgt spid="89090"/>
                                        </p:tgtEl>
                                      </p:cBhvr>
                                    </p:animEffect>
                                  </p:childTnLst>
                                </p:cTn>
                              </p:par>
                            </p:childTnLst>
                          </p:cTn>
                        </p:par>
                        <p:par>
                          <p:cTn id="53" fill="hold" nodeType="afterGroup">
                            <p:stCondLst>
                              <p:cond delay="500"/>
                            </p:stCondLst>
                            <p:childTnLst>
                              <p:par>
                                <p:cTn id="54" presetID="12" presetClass="entr" presetSubtype="8" fill="hold" grpId="0" nodeType="afterEffect">
                                  <p:stCondLst>
                                    <p:cond delay="0"/>
                                  </p:stCondLst>
                                  <p:childTnLst>
                                    <p:set>
                                      <p:cBhvr>
                                        <p:cTn id="55" dur="1" fill="hold">
                                          <p:stCondLst>
                                            <p:cond delay="0"/>
                                          </p:stCondLst>
                                        </p:cTn>
                                        <p:tgtEl>
                                          <p:spTgt spid="89102"/>
                                        </p:tgtEl>
                                        <p:attrNameLst>
                                          <p:attrName>style.visibility</p:attrName>
                                        </p:attrNameLst>
                                      </p:cBhvr>
                                      <p:to>
                                        <p:strVal val="visible"/>
                                      </p:to>
                                    </p:set>
                                    <p:animEffect transition="in" filter="slide(fromLeft)">
                                      <p:cBhvr>
                                        <p:cTn id="56" dur="500"/>
                                        <p:tgtEl>
                                          <p:spTgt spid="89102"/>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2" presetClass="entr" presetSubtype="1" fill="hold" grpId="0" nodeType="clickEffect">
                                  <p:stCondLst>
                                    <p:cond delay="0"/>
                                  </p:stCondLst>
                                  <p:childTnLst>
                                    <p:set>
                                      <p:cBhvr>
                                        <p:cTn id="60" dur="1" fill="hold">
                                          <p:stCondLst>
                                            <p:cond delay="0"/>
                                          </p:stCondLst>
                                        </p:cTn>
                                        <p:tgtEl>
                                          <p:spTgt spid="89096"/>
                                        </p:tgtEl>
                                        <p:attrNameLst>
                                          <p:attrName>style.visibility</p:attrName>
                                        </p:attrNameLst>
                                      </p:cBhvr>
                                      <p:to>
                                        <p:strVal val="visible"/>
                                      </p:to>
                                    </p:set>
                                    <p:animEffect transition="in" filter="slide(fromTop)">
                                      <p:cBhvr>
                                        <p:cTn id="61" dur="500"/>
                                        <p:tgtEl>
                                          <p:spTgt spid="890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0" grpId="0" autoUpdateAnimBg="0"/>
      <p:bldP spid="89091" grpId="0" autoUpdateAnimBg="0"/>
      <p:bldP spid="89092" grpId="0" autoUpdateAnimBg="0"/>
      <p:bldP spid="89093" grpId="0" autoUpdateAnimBg="0"/>
      <p:bldP spid="89094" grpId="0" autoUpdateAnimBg="0"/>
      <p:bldP spid="89095" grpId="0" autoUpdateAnimBg="0"/>
      <p:bldP spid="89096" grpId="0" autoUpdateAnimBg="0"/>
      <p:bldP spid="89097" grpId="0" animBg="1"/>
      <p:bldP spid="89098" grpId="0" animBg="1"/>
      <p:bldP spid="89099" grpId="0" animBg="1"/>
      <p:bldP spid="89100" grpId="0" animBg="1"/>
      <p:bldP spid="89101" grpId="0" animBg="1"/>
      <p:bldP spid="8910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a:spLocks noGrp="1" noChangeArrowheads="1"/>
          </p:cNvSpPr>
          <p:nvPr>
            <p:ph type="body" sz="half" idx="1"/>
          </p:nvPr>
        </p:nvSpPr>
        <p:spPr bwMode="auto">
          <a:xfrm>
            <a:off x="1992313" y="1125538"/>
            <a:ext cx="8280400" cy="16557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algn="just">
              <a:lnSpc>
                <a:spcPct val="90000"/>
              </a:lnSpc>
              <a:buFont typeface="Wingdings" panose="05000000000000000000" pitchFamily="2" charset="2"/>
              <a:buNone/>
            </a:pPr>
            <a:r>
              <a:rPr lang="tr-TR" altLang="tr-TR" sz="1600"/>
              <a:t>		</a:t>
            </a:r>
            <a:r>
              <a:rPr lang="tr-TR" altLang="tr-TR" sz="2000"/>
              <a:t>Arz esnekliğinin  sonsuz olması halinde ise eğri miktar eksenine paralel seyreder. Başka bir deyişle belirli bir fiyattan piyasaya sonsuz miktarda mal akmasını ifade eder.</a:t>
            </a:r>
          </a:p>
          <a:p>
            <a:pPr algn="just">
              <a:lnSpc>
                <a:spcPct val="90000"/>
              </a:lnSpc>
              <a:buFont typeface="Wingdings" panose="05000000000000000000" pitchFamily="2" charset="2"/>
              <a:buNone/>
            </a:pPr>
            <a:r>
              <a:rPr lang="tr-TR" altLang="tr-TR" sz="2000"/>
              <a:t>		Arz esnekliğinin birim esneklikte yani Ae= 1 olması halinde arz eğrisi orijinden geçen bir doğrudur.</a:t>
            </a:r>
          </a:p>
          <a:p>
            <a:pPr algn="just">
              <a:lnSpc>
                <a:spcPct val="90000"/>
              </a:lnSpc>
              <a:buFont typeface="Wingdings" panose="05000000000000000000" pitchFamily="2" charset="2"/>
              <a:buNone/>
            </a:pPr>
            <a:endParaRPr lang="tr-TR" altLang="tr-TR" sz="2000"/>
          </a:p>
          <a:p>
            <a:pPr algn="just">
              <a:lnSpc>
                <a:spcPct val="90000"/>
              </a:lnSpc>
              <a:buFont typeface="Wingdings" panose="05000000000000000000" pitchFamily="2" charset="2"/>
              <a:buNone/>
            </a:pPr>
            <a:endParaRPr lang="tr-TR" altLang="tr-TR" sz="2000"/>
          </a:p>
          <a:p>
            <a:pPr algn="just">
              <a:lnSpc>
                <a:spcPct val="90000"/>
              </a:lnSpc>
              <a:buFont typeface="Wingdings" panose="05000000000000000000" pitchFamily="2" charset="2"/>
              <a:buNone/>
            </a:pPr>
            <a:endParaRPr lang="tr-TR" altLang="tr-TR" sz="1600"/>
          </a:p>
        </p:txBody>
      </p:sp>
      <p:pic>
        <p:nvPicPr>
          <p:cNvPr id="82947" name="Picture 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2927351" y="3394076"/>
            <a:ext cx="6697663" cy="2627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1351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2"/>
          <p:cNvSpPr txBox="1">
            <a:spLocks noChangeArrowheads="1"/>
          </p:cNvSpPr>
          <p:nvPr/>
        </p:nvSpPr>
        <p:spPr bwMode="auto">
          <a:xfrm>
            <a:off x="1524000" y="1844676"/>
            <a:ext cx="9144000" cy="195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170000"/>
              </a:lnSpc>
            </a:pPr>
            <a:r>
              <a:rPr lang="tr-TR" altLang="tr-TR" b="1">
                <a:solidFill>
                  <a:schemeClr val="folHlink"/>
                </a:solidFill>
              </a:rPr>
              <a:t>Arz esnekliğini etkileyen faktörler şunlardır</a:t>
            </a:r>
            <a:r>
              <a:rPr lang="tr-TR" altLang="tr-TR">
                <a:solidFill>
                  <a:schemeClr val="folHlink"/>
                </a:solidFill>
              </a:rPr>
              <a:t>:</a:t>
            </a:r>
          </a:p>
          <a:p>
            <a:pPr eaLnBrk="1" hangingPunct="1">
              <a:lnSpc>
                <a:spcPct val="170000"/>
              </a:lnSpc>
            </a:pPr>
            <a:r>
              <a:rPr lang="tr-TR" altLang="tr-TR"/>
              <a:t>	Üretimi artırmanın maliyetler üzerindeki etki derecesi;</a:t>
            </a:r>
          </a:p>
          <a:p>
            <a:pPr eaLnBrk="1" hangingPunct="1">
              <a:lnSpc>
                <a:spcPct val="170000"/>
              </a:lnSpc>
            </a:pPr>
            <a:r>
              <a:rPr lang="tr-TR" altLang="tr-TR"/>
              <a:t>	Üretim tekniğinin sunumda ayarlamalar yapmaya elverişli olup olmaması;</a:t>
            </a:r>
          </a:p>
          <a:p>
            <a:pPr eaLnBrk="1" hangingPunct="1">
              <a:lnSpc>
                <a:spcPct val="170000"/>
              </a:lnSpc>
            </a:pPr>
            <a:r>
              <a:rPr lang="tr-TR" altLang="tr-TR"/>
              <a:t>	İktisadi malın beklemeye elverişli olup olmaması.</a:t>
            </a:r>
          </a:p>
        </p:txBody>
      </p:sp>
      <p:sp>
        <p:nvSpPr>
          <p:cNvPr id="88068" name="Text Box 4"/>
          <p:cNvSpPr txBox="1">
            <a:spLocks noChangeArrowheads="1"/>
          </p:cNvSpPr>
          <p:nvPr/>
        </p:nvSpPr>
        <p:spPr bwMode="auto">
          <a:xfrm>
            <a:off x="1524000" y="4652963"/>
            <a:ext cx="91440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170000"/>
              </a:lnSpc>
            </a:pPr>
            <a:r>
              <a:rPr lang="tr-TR" altLang="tr-TR"/>
              <a:t>Genellikle hayvansal ürünlerde, kısa dönemde, arzın esnekliği 1'den küçüktür.</a:t>
            </a:r>
          </a:p>
        </p:txBody>
      </p:sp>
      <p:sp>
        <p:nvSpPr>
          <p:cNvPr id="88069" name="Line 5"/>
          <p:cNvSpPr>
            <a:spLocks noChangeShapeType="1"/>
          </p:cNvSpPr>
          <p:nvPr/>
        </p:nvSpPr>
        <p:spPr bwMode="auto">
          <a:xfrm>
            <a:off x="1524000" y="42926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8934974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88066">
                                            <p:txEl>
                                              <p:pRg st="0" end="0"/>
                                            </p:txEl>
                                          </p:spTgt>
                                        </p:tgtEl>
                                        <p:attrNameLst>
                                          <p:attrName>style.visibility</p:attrName>
                                        </p:attrNameLst>
                                      </p:cBhvr>
                                      <p:to>
                                        <p:strVal val="visible"/>
                                      </p:to>
                                    </p:set>
                                    <p:animEffect transition="in" filter="slide(fromTop)">
                                      <p:cBhvr>
                                        <p:cTn id="7" dur="500"/>
                                        <p:tgtEl>
                                          <p:spTgt spid="8806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8066">
                                            <p:txEl>
                                              <p:pRg st="1" end="1"/>
                                            </p:txEl>
                                          </p:spTgt>
                                        </p:tgtEl>
                                        <p:attrNameLst>
                                          <p:attrName>style.visibility</p:attrName>
                                        </p:attrNameLst>
                                      </p:cBhvr>
                                      <p:to>
                                        <p:strVal val="visible"/>
                                      </p:to>
                                    </p:set>
                                    <p:animEffect transition="in" filter="slide(fromTop)">
                                      <p:cBhvr>
                                        <p:cTn id="12" dur="500"/>
                                        <p:tgtEl>
                                          <p:spTgt spid="8806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88066">
                                            <p:txEl>
                                              <p:pRg st="2" end="2"/>
                                            </p:txEl>
                                          </p:spTgt>
                                        </p:tgtEl>
                                        <p:attrNameLst>
                                          <p:attrName>style.visibility</p:attrName>
                                        </p:attrNameLst>
                                      </p:cBhvr>
                                      <p:to>
                                        <p:strVal val="visible"/>
                                      </p:to>
                                    </p:set>
                                    <p:animEffect transition="in" filter="slide(fromTop)">
                                      <p:cBhvr>
                                        <p:cTn id="17" dur="500"/>
                                        <p:tgtEl>
                                          <p:spTgt spid="8806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88066">
                                            <p:txEl>
                                              <p:pRg st="3" end="3"/>
                                            </p:txEl>
                                          </p:spTgt>
                                        </p:tgtEl>
                                        <p:attrNameLst>
                                          <p:attrName>style.visibility</p:attrName>
                                        </p:attrNameLst>
                                      </p:cBhvr>
                                      <p:to>
                                        <p:strVal val="visible"/>
                                      </p:to>
                                    </p:set>
                                    <p:animEffect transition="in" filter="slide(fromTop)">
                                      <p:cBhvr>
                                        <p:cTn id="22" dur="500"/>
                                        <p:tgtEl>
                                          <p:spTgt spid="88066">
                                            <p:txEl>
                                              <p:pRg st="3" end="3"/>
                                            </p:txEl>
                                          </p:spTgt>
                                        </p:tgtEl>
                                      </p:cBhvr>
                                    </p:animEffect>
                                  </p:childTnLst>
                                </p:cTn>
                              </p:par>
                            </p:childTnLst>
                          </p:cTn>
                        </p:par>
                        <p:par>
                          <p:cTn id="23" fill="hold" nodeType="afterGroup">
                            <p:stCondLst>
                              <p:cond delay="500"/>
                            </p:stCondLst>
                            <p:childTnLst>
                              <p:par>
                                <p:cTn id="24" presetID="12" presetClass="entr" presetSubtype="8" fill="hold" grpId="0" nodeType="afterEffect">
                                  <p:stCondLst>
                                    <p:cond delay="0"/>
                                  </p:stCondLst>
                                  <p:childTnLst>
                                    <p:set>
                                      <p:cBhvr>
                                        <p:cTn id="25" dur="1" fill="hold">
                                          <p:stCondLst>
                                            <p:cond delay="0"/>
                                          </p:stCondLst>
                                        </p:cTn>
                                        <p:tgtEl>
                                          <p:spTgt spid="88069"/>
                                        </p:tgtEl>
                                        <p:attrNameLst>
                                          <p:attrName>style.visibility</p:attrName>
                                        </p:attrNameLst>
                                      </p:cBhvr>
                                      <p:to>
                                        <p:strVal val="visible"/>
                                      </p:to>
                                    </p:set>
                                    <p:animEffect transition="in" filter="slide(fromLeft)">
                                      <p:cBhvr>
                                        <p:cTn id="26" dur="500"/>
                                        <p:tgtEl>
                                          <p:spTgt spid="88069"/>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88068"/>
                                        </p:tgtEl>
                                        <p:attrNameLst>
                                          <p:attrName>style.visibility</p:attrName>
                                        </p:attrNameLst>
                                      </p:cBhvr>
                                      <p:to>
                                        <p:strVal val="visible"/>
                                      </p:to>
                                    </p:set>
                                    <p:animEffect transition="in" filter="slide(fromTop)">
                                      <p:cBhvr>
                                        <p:cTn id="31" dur="500"/>
                                        <p:tgtEl>
                                          <p:spTgt spid="880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build="p" autoUpdateAnimBg="0"/>
      <p:bldP spid="88068" grpId="0" autoUpdateAnimBg="0"/>
      <p:bldP spid="8806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Text Box 3"/>
          <p:cNvSpPr txBox="1">
            <a:spLocks noChangeArrowheads="1"/>
          </p:cNvSpPr>
          <p:nvPr/>
        </p:nvSpPr>
        <p:spPr bwMode="auto">
          <a:xfrm>
            <a:off x="1524000" y="1700214"/>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Değişim ekonomisinde, yani paraya dayalı ekonomide  herkesin kendi ihtiyacı dışında başkalarının ihtiyaçları için de üretimde bulunma ve ihtiyacı olan malları diğerinden bir bedel karşılığı temin etmek zorunluluğu vardır. </a:t>
            </a:r>
          </a:p>
        </p:txBody>
      </p:sp>
      <p:sp>
        <p:nvSpPr>
          <p:cNvPr id="81924" name="Text Box 4"/>
          <p:cNvSpPr txBox="1">
            <a:spLocks noChangeArrowheads="1"/>
          </p:cNvSpPr>
          <p:nvPr/>
        </p:nvSpPr>
        <p:spPr bwMode="auto">
          <a:xfrm>
            <a:off x="1487488" y="3011488"/>
            <a:ext cx="91440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Bu zorunluluk </a:t>
            </a:r>
            <a:r>
              <a:rPr lang="tr-TR" altLang="tr-TR">
                <a:solidFill>
                  <a:schemeClr val="hlink"/>
                </a:solidFill>
              </a:rPr>
              <a:t>talebin</a:t>
            </a:r>
            <a:r>
              <a:rPr lang="tr-TR" altLang="tr-TR"/>
              <a:t> ortaya çıkmasına yol açmaktadır. </a:t>
            </a:r>
          </a:p>
        </p:txBody>
      </p:sp>
      <p:sp>
        <p:nvSpPr>
          <p:cNvPr id="81925" name="Text Box 5"/>
          <p:cNvSpPr txBox="1">
            <a:spLocks noChangeArrowheads="1"/>
          </p:cNvSpPr>
          <p:nvPr/>
        </p:nvSpPr>
        <p:spPr bwMode="auto">
          <a:xfrm>
            <a:off x="1487488" y="3773489"/>
            <a:ext cx="9144001"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İnsanlar da ihtiyaç hissettikleri bir kısım mal ve hizmeti satın alabilmek için ellerindeki mal ve hizmeti yada üretim faktörünü piyasaya çıkarıp bir bedel karşılığı satmak isteyecektir. </a:t>
            </a:r>
          </a:p>
        </p:txBody>
      </p:sp>
      <p:sp>
        <p:nvSpPr>
          <p:cNvPr id="81926" name="Text Box 6"/>
          <p:cNvSpPr txBox="1">
            <a:spLocks noChangeArrowheads="1"/>
          </p:cNvSpPr>
          <p:nvPr/>
        </p:nvSpPr>
        <p:spPr bwMode="auto">
          <a:xfrm>
            <a:off x="1524000" y="5084763"/>
            <a:ext cx="9144000"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İşte bu da ekonomide  sunumu, başka bir değişle arzı ortaya çıkarmaktadır. Fiyat ise piyasa mekanizmasının geçerli olduğu bir ekonomide, hangi malların ne miktarda, nasıl ve kimler için üretileceği sorununu ve aynı zamanda kaynakların optimum kullanımını düzenlemektedir. Belli bir malın, belli bir piyasada, belli bir zamandaki fiyatı, o malın talep ile arzına bağlı olarak oluşur. </a:t>
            </a:r>
          </a:p>
        </p:txBody>
      </p:sp>
      <p:sp>
        <p:nvSpPr>
          <p:cNvPr id="81928" name="Line 8"/>
          <p:cNvSpPr>
            <a:spLocks noChangeShapeType="1"/>
          </p:cNvSpPr>
          <p:nvPr/>
        </p:nvSpPr>
        <p:spPr bwMode="auto">
          <a:xfrm>
            <a:off x="1524000" y="28130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1929" name="Line 9"/>
          <p:cNvSpPr>
            <a:spLocks noChangeShapeType="1"/>
          </p:cNvSpPr>
          <p:nvPr/>
        </p:nvSpPr>
        <p:spPr bwMode="auto">
          <a:xfrm>
            <a:off x="1524000" y="35750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1930" name="Line 10"/>
          <p:cNvSpPr>
            <a:spLocks noChangeShapeType="1"/>
          </p:cNvSpPr>
          <p:nvPr/>
        </p:nvSpPr>
        <p:spPr bwMode="auto">
          <a:xfrm>
            <a:off x="1524000" y="48863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0023986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81923"/>
                                        </p:tgtEl>
                                        <p:attrNameLst>
                                          <p:attrName>style.visibility</p:attrName>
                                        </p:attrNameLst>
                                      </p:cBhvr>
                                      <p:to>
                                        <p:strVal val="visible"/>
                                      </p:to>
                                    </p:set>
                                    <p:animEffect transition="in" filter="slide(fromTop)">
                                      <p:cBhvr>
                                        <p:cTn id="7" dur="500"/>
                                        <p:tgtEl>
                                          <p:spTgt spid="81923"/>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81928"/>
                                        </p:tgtEl>
                                        <p:attrNameLst>
                                          <p:attrName>style.visibility</p:attrName>
                                        </p:attrNameLst>
                                      </p:cBhvr>
                                      <p:to>
                                        <p:strVal val="visible"/>
                                      </p:to>
                                    </p:set>
                                    <p:animEffect transition="in" filter="slide(fromLeft)">
                                      <p:cBhvr>
                                        <p:cTn id="11" dur="500"/>
                                        <p:tgtEl>
                                          <p:spTgt spid="8192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81924"/>
                                        </p:tgtEl>
                                        <p:attrNameLst>
                                          <p:attrName>style.visibility</p:attrName>
                                        </p:attrNameLst>
                                      </p:cBhvr>
                                      <p:to>
                                        <p:strVal val="visible"/>
                                      </p:to>
                                    </p:set>
                                    <p:animEffect transition="in" filter="slide(fromTop)">
                                      <p:cBhvr>
                                        <p:cTn id="16" dur="500"/>
                                        <p:tgtEl>
                                          <p:spTgt spid="81924"/>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81929"/>
                                        </p:tgtEl>
                                        <p:attrNameLst>
                                          <p:attrName>style.visibility</p:attrName>
                                        </p:attrNameLst>
                                      </p:cBhvr>
                                      <p:to>
                                        <p:strVal val="visible"/>
                                      </p:to>
                                    </p:set>
                                    <p:animEffect transition="in" filter="slide(fromLeft)">
                                      <p:cBhvr>
                                        <p:cTn id="20" dur="500"/>
                                        <p:tgtEl>
                                          <p:spTgt spid="8192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81925"/>
                                        </p:tgtEl>
                                        <p:attrNameLst>
                                          <p:attrName>style.visibility</p:attrName>
                                        </p:attrNameLst>
                                      </p:cBhvr>
                                      <p:to>
                                        <p:strVal val="visible"/>
                                      </p:to>
                                    </p:set>
                                    <p:animEffect transition="in" filter="slide(fromTop)">
                                      <p:cBhvr>
                                        <p:cTn id="25" dur="500"/>
                                        <p:tgtEl>
                                          <p:spTgt spid="81925"/>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81930"/>
                                        </p:tgtEl>
                                        <p:attrNameLst>
                                          <p:attrName>style.visibility</p:attrName>
                                        </p:attrNameLst>
                                      </p:cBhvr>
                                      <p:to>
                                        <p:strVal val="visible"/>
                                      </p:to>
                                    </p:set>
                                    <p:animEffect transition="in" filter="slide(fromLeft)">
                                      <p:cBhvr>
                                        <p:cTn id="29" dur="500"/>
                                        <p:tgtEl>
                                          <p:spTgt spid="8193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81926"/>
                                        </p:tgtEl>
                                        <p:attrNameLst>
                                          <p:attrName>style.visibility</p:attrName>
                                        </p:attrNameLst>
                                      </p:cBhvr>
                                      <p:to>
                                        <p:strVal val="visible"/>
                                      </p:to>
                                    </p:set>
                                    <p:animEffect transition="in" filter="slide(fromTop)">
                                      <p:cBhvr>
                                        <p:cTn id="34" dur="500"/>
                                        <p:tgtEl>
                                          <p:spTgt spid="819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autoUpdateAnimBg="0"/>
      <p:bldP spid="81924" grpId="0" autoUpdateAnimBg="0"/>
      <p:bldP spid="81925" grpId="0" autoUpdateAnimBg="0"/>
      <p:bldP spid="81926" grpId="0" autoUpdateAnimBg="0"/>
      <p:bldP spid="81928" grpId="0" animBg="1"/>
      <p:bldP spid="81929" grpId="0" animBg="1"/>
      <p:bldP spid="8193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 Box 2"/>
          <p:cNvSpPr txBox="1">
            <a:spLocks noChangeArrowheads="1"/>
          </p:cNvSpPr>
          <p:nvPr/>
        </p:nvSpPr>
        <p:spPr bwMode="auto">
          <a:xfrm>
            <a:off x="2468563" y="2730500"/>
            <a:ext cx="7129462" cy="914400"/>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5400">
                <a:latin typeface="Verdana" panose="020B0604030504040204" pitchFamily="34" charset="0"/>
              </a:rPr>
              <a:t>ARZ (Sunum)</a:t>
            </a:r>
          </a:p>
        </p:txBody>
      </p:sp>
      <p:sp>
        <p:nvSpPr>
          <p:cNvPr id="96259" name="Line 3"/>
          <p:cNvSpPr>
            <a:spLocks noChangeShapeType="1"/>
          </p:cNvSpPr>
          <p:nvPr/>
        </p:nvSpPr>
        <p:spPr bwMode="auto">
          <a:xfrm>
            <a:off x="2647950" y="22764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6260" name="Line 4"/>
          <p:cNvSpPr>
            <a:spLocks noChangeShapeType="1"/>
          </p:cNvSpPr>
          <p:nvPr/>
        </p:nvSpPr>
        <p:spPr bwMode="auto">
          <a:xfrm>
            <a:off x="2649538" y="436562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5578730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96259"/>
                                        </p:tgtEl>
                                        <p:attrNameLst>
                                          <p:attrName>style.visibility</p:attrName>
                                        </p:attrNameLst>
                                      </p:cBhvr>
                                      <p:to>
                                        <p:strVal val="visible"/>
                                      </p:to>
                                    </p:set>
                                    <p:animEffect transition="in" filter="slide(fromLeft)">
                                      <p:cBhvr>
                                        <p:cTn id="7" dur="500"/>
                                        <p:tgtEl>
                                          <p:spTgt spid="96259"/>
                                        </p:tgtEl>
                                      </p:cBhvr>
                                    </p:animEffect>
                                  </p:childTnLst>
                                </p:cTn>
                              </p:par>
                            </p:childTnLst>
                          </p:cTn>
                        </p:par>
                        <p:par>
                          <p:cTn id="8" fill="hold" nodeType="afterGroup">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96260"/>
                                        </p:tgtEl>
                                        <p:attrNameLst>
                                          <p:attrName>style.visibility</p:attrName>
                                        </p:attrNameLst>
                                      </p:cBhvr>
                                      <p:to>
                                        <p:strVal val="visible"/>
                                      </p:to>
                                    </p:set>
                                    <p:animEffect transition="in" filter="slide(fromRight)">
                                      <p:cBhvr>
                                        <p:cTn id="11" dur="500"/>
                                        <p:tgtEl>
                                          <p:spTgt spid="9626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5" presetClass="entr" presetSubtype="0" fill="hold" grpId="0" nodeType="clickEffect">
                                  <p:stCondLst>
                                    <p:cond delay="0"/>
                                  </p:stCondLst>
                                  <p:iterate type="lt">
                                    <p:tmPct val="10000"/>
                                  </p:iterate>
                                  <p:childTnLst>
                                    <p:set>
                                      <p:cBhvr>
                                        <p:cTn id="15" dur="1" fill="hold">
                                          <p:stCondLst>
                                            <p:cond delay="0"/>
                                          </p:stCondLst>
                                        </p:cTn>
                                        <p:tgtEl>
                                          <p:spTgt spid="96258"/>
                                        </p:tgtEl>
                                        <p:attrNameLst>
                                          <p:attrName>style.visibility</p:attrName>
                                        </p:attrNameLst>
                                      </p:cBhvr>
                                      <p:to>
                                        <p:strVal val="visible"/>
                                      </p:to>
                                    </p:set>
                                    <p:animEffect transition="in" filter="fade">
                                      <p:cBhvr>
                                        <p:cTn id="16" dur="2000"/>
                                        <p:tgtEl>
                                          <p:spTgt spid="96258"/>
                                        </p:tgtEl>
                                      </p:cBhvr>
                                    </p:animEffect>
                                    <p:anim calcmode="lin" valueType="num">
                                      <p:cBhvr>
                                        <p:cTn id="17" dur="2000" fill="hold"/>
                                        <p:tgtEl>
                                          <p:spTgt spid="96258"/>
                                        </p:tgtEl>
                                        <p:attrNameLst>
                                          <p:attrName>ppt_w</p:attrName>
                                        </p:attrNameLst>
                                      </p:cBhvr>
                                      <p:tavLst>
                                        <p:tav tm="0" fmla="#ppt_w*sin(2.5*pi*$)">
                                          <p:val>
                                            <p:fltVal val="0"/>
                                          </p:val>
                                        </p:tav>
                                        <p:tav tm="100000">
                                          <p:val>
                                            <p:fltVal val="1"/>
                                          </p:val>
                                        </p:tav>
                                      </p:tavLst>
                                    </p:anim>
                                    <p:anim calcmode="lin" valueType="num">
                                      <p:cBhvr>
                                        <p:cTn id="18" dur="2000" fill="hold"/>
                                        <p:tgtEl>
                                          <p:spTgt spid="9625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p:bldP spid="96259" grpId="0" animBg="1"/>
      <p:bldP spid="962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ext Box 2"/>
          <p:cNvSpPr txBox="1">
            <a:spLocks noChangeArrowheads="1"/>
          </p:cNvSpPr>
          <p:nvPr/>
        </p:nvSpPr>
        <p:spPr bwMode="auto">
          <a:xfrm>
            <a:off x="1524000" y="1484314"/>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2000" b="1" u="sng">
                <a:solidFill>
                  <a:schemeClr val="hlink"/>
                </a:solidFill>
              </a:rPr>
              <a:t>Arz kavramı</a:t>
            </a:r>
          </a:p>
        </p:txBody>
      </p:sp>
      <p:sp>
        <p:nvSpPr>
          <p:cNvPr id="78851" name="Text Box 3"/>
          <p:cNvSpPr txBox="1">
            <a:spLocks noChangeArrowheads="1"/>
          </p:cNvSpPr>
          <p:nvPr/>
        </p:nvSpPr>
        <p:spPr bwMode="auto">
          <a:xfrm>
            <a:off x="1487488" y="2036764"/>
            <a:ext cx="9144001"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hlink"/>
                </a:solidFill>
              </a:rPr>
              <a:t>Arz,</a:t>
            </a:r>
            <a:r>
              <a:rPr lang="tr-TR" altLang="tr-TR">
                <a:solidFill>
                  <a:schemeClr val="hlink"/>
                </a:solidFill>
              </a:rPr>
              <a:t> </a:t>
            </a:r>
            <a:r>
              <a:rPr lang="tr-TR" altLang="tr-TR" b="1">
                <a:solidFill>
                  <a:schemeClr val="hlink"/>
                </a:solidFill>
              </a:rPr>
              <a:t>üreticilerin ellerinde bulundurdukları iktisadi mal ve hizmetleri belirli bir piyasada, belirli bir zamanda, belirli bir fiyata satmaya hazır ve razı olmalarıdır</a:t>
            </a:r>
            <a:r>
              <a:rPr lang="tr-TR" altLang="tr-TR">
                <a:solidFill>
                  <a:schemeClr val="hlink"/>
                </a:solidFill>
              </a:rPr>
              <a:t>.</a:t>
            </a:r>
          </a:p>
        </p:txBody>
      </p:sp>
      <p:sp>
        <p:nvSpPr>
          <p:cNvPr id="78852" name="Text Box 4"/>
          <p:cNvSpPr txBox="1">
            <a:spLocks noChangeArrowheads="1"/>
          </p:cNvSpPr>
          <p:nvPr/>
        </p:nvSpPr>
        <p:spPr bwMode="auto">
          <a:xfrm>
            <a:off x="1487488" y="3263901"/>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Üretim ile arz aynı şeyler değildir. </a:t>
            </a:r>
          </a:p>
        </p:txBody>
      </p:sp>
      <p:sp>
        <p:nvSpPr>
          <p:cNvPr id="78853" name="Text Box 5"/>
          <p:cNvSpPr txBox="1">
            <a:spLocks noChangeArrowheads="1"/>
          </p:cNvSpPr>
          <p:nvPr/>
        </p:nvSpPr>
        <p:spPr bwMode="auto">
          <a:xfrm>
            <a:off x="1487488" y="3943351"/>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Arz ile üretim arasındaki başlıca farklılıklar aşağıdaki gibi açıklanabilir.</a:t>
            </a:r>
          </a:p>
        </p:txBody>
      </p:sp>
      <p:sp>
        <p:nvSpPr>
          <p:cNvPr id="78854" name="Text Box 6"/>
          <p:cNvSpPr txBox="1">
            <a:spLocks noChangeArrowheads="1"/>
          </p:cNvSpPr>
          <p:nvPr/>
        </p:nvSpPr>
        <p:spPr bwMode="auto">
          <a:xfrm>
            <a:off x="1487488" y="4621213"/>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Arz miktarı genellikle cari üretimden küçüktür. Bazen cari üretimin arzdan küçük olduğu durumlara da rastlanabilir. Bunun neden olduğu fark ithalatla karşılanmaktadır. </a:t>
            </a:r>
          </a:p>
        </p:txBody>
      </p:sp>
      <p:sp>
        <p:nvSpPr>
          <p:cNvPr id="78855" name="Text Box 7"/>
          <p:cNvSpPr txBox="1">
            <a:spLocks noChangeArrowheads="1"/>
          </p:cNvSpPr>
          <p:nvPr/>
        </p:nvSpPr>
        <p:spPr bwMode="auto">
          <a:xfrm>
            <a:off x="1524000" y="55959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Cari üretimin cari arzdan farklı (büyük) olmasının nedenlerinden birisi iktisadi malların belirli bir bölümünün </a:t>
            </a:r>
            <a:r>
              <a:rPr lang="tr-TR" altLang="tr-TR" b="1">
                <a:solidFill>
                  <a:schemeClr val="hlink"/>
                </a:solidFill>
              </a:rPr>
              <a:t>stoklanması</a:t>
            </a:r>
            <a:r>
              <a:rPr lang="tr-TR" altLang="tr-TR"/>
              <a:t>dır. </a:t>
            </a:r>
          </a:p>
        </p:txBody>
      </p:sp>
      <p:sp>
        <p:nvSpPr>
          <p:cNvPr id="78857" name="Line 9"/>
          <p:cNvSpPr>
            <a:spLocks noChangeShapeType="1"/>
          </p:cNvSpPr>
          <p:nvPr/>
        </p:nvSpPr>
        <p:spPr bwMode="auto">
          <a:xfrm>
            <a:off x="1524000" y="31083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58" name="Line 10"/>
          <p:cNvSpPr>
            <a:spLocks noChangeShapeType="1"/>
          </p:cNvSpPr>
          <p:nvPr/>
        </p:nvSpPr>
        <p:spPr bwMode="auto">
          <a:xfrm>
            <a:off x="1524000" y="37861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59" name="Line 11"/>
          <p:cNvSpPr>
            <a:spLocks noChangeShapeType="1"/>
          </p:cNvSpPr>
          <p:nvPr/>
        </p:nvSpPr>
        <p:spPr bwMode="auto">
          <a:xfrm>
            <a:off x="1524000" y="44656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60" name="Line 12"/>
          <p:cNvSpPr>
            <a:spLocks noChangeShapeType="1"/>
          </p:cNvSpPr>
          <p:nvPr/>
        </p:nvSpPr>
        <p:spPr bwMode="auto">
          <a:xfrm>
            <a:off x="1524000" y="54451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5737729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8850"/>
                                        </p:tgtEl>
                                        <p:attrNameLst>
                                          <p:attrName>style.visibility</p:attrName>
                                        </p:attrNameLst>
                                      </p:cBhvr>
                                      <p:to>
                                        <p:strVal val="visible"/>
                                      </p:to>
                                    </p:set>
                                    <p:animEffect transition="in" filter="slide(fromTop)">
                                      <p:cBhvr>
                                        <p:cTn id="7" dur="500"/>
                                        <p:tgtEl>
                                          <p:spTgt spid="788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8851"/>
                                        </p:tgtEl>
                                        <p:attrNameLst>
                                          <p:attrName>style.visibility</p:attrName>
                                        </p:attrNameLst>
                                      </p:cBhvr>
                                      <p:to>
                                        <p:strVal val="visible"/>
                                      </p:to>
                                    </p:set>
                                    <p:animEffect transition="in" filter="slide(fromTop)">
                                      <p:cBhvr>
                                        <p:cTn id="12" dur="500"/>
                                        <p:tgtEl>
                                          <p:spTgt spid="78851"/>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78857"/>
                                        </p:tgtEl>
                                        <p:attrNameLst>
                                          <p:attrName>style.visibility</p:attrName>
                                        </p:attrNameLst>
                                      </p:cBhvr>
                                      <p:to>
                                        <p:strVal val="visible"/>
                                      </p:to>
                                    </p:set>
                                    <p:animEffect transition="in" filter="slide(fromLeft)">
                                      <p:cBhvr>
                                        <p:cTn id="16" dur="500"/>
                                        <p:tgtEl>
                                          <p:spTgt spid="7885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78852"/>
                                        </p:tgtEl>
                                        <p:attrNameLst>
                                          <p:attrName>style.visibility</p:attrName>
                                        </p:attrNameLst>
                                      </p:cBhvr>
                                      <p:to>
                                        <p:strVal val="visible"/>
                                      </p:to>
                                    </p:set>
                                    <p:animEffect transition="in" filter="slide(fromTop)">
                                      <p:cBhvr>
                                        <p:cTn id="21" dur="500"/>
                                        <p:tgtEl>
                                          <p:spTgt spid="78852"/>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78858"/>
                                        </p:tgtEl>
                                        <p:attrNameLst>
                                          <p:attrName>style.visibility</p:attrName>
                                        </p:attrNameLst>
                                      </p:cBhvr>
                                      <p:to>
                                        <p:strVal val="visible"/>
                                      </p:to>
                                    </p:set>
                                    <p:animEffect transition="in" filter="slide(fromLeft)">
                                      <p:cBhvr>
                                        <p:cTn id="25" dur="500"/>
                                        <p:tgtEl>
                                          <p:spTgt spid="7885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78853"/>
                                        </p:tgtEl>
                                        <p:attrNameLst>
                                          <p:attrName>style.visibility</p:attrName>
                                        </p:attrNameLst>
                                      </p:cBhvr>
                                      <p:to>
                                        <p:strVal val="visible"/>
                                      </p:to>
                                    </p:set>
                                    <p:animEffect transition="in" filter="slide(fromTop)">
                                      <p:cBhvr>
                                        <p:cTn id="30" dur="500"/>
                                        <p:tgtEl>
                                          <p:spTgt spid="78853"/>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78859"/>
                                        </p:tgtEl>
                                        <p:attrNameLst>
                                          <p:attrName>style.visibility</p:attrName>
                                        </p:attrNameLst>
                                      </p:cBhvr>
                                      <p:to>
                                        <p:strVal val="visible"/>
                                      </p:to>
                                    </p:set>
                                    <p:animEffect transition="in" filter="slide(fromLeft)">
                                      <p:cBhvr>
                                        <p:cTn id="34" dur="500"/>
                                        <p:tgtEl>
                                          <p:spTgt spid="78859"/>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78854"/>
                                        </p:tgtEl>
                                        <p:attrNameLst>
                                          <p:attrName>style.visibility</p:attrName>
                                        </p:attrNameLst>
                                      </p:cBhvr>
                                      <p:to>
                                        <p:strVal val="visible"/>
                                      </p:to>
                                    </p:set>
                                    <p:animEffect transition="in" filter="slide(fromTop)">
                                      <p:cBhvr>
                                        <p:cTn id="39" dur="500"/>
                                        <p:tgtEl>
                                          <p:spTgt spid="78854"/>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78860"/>
                                        </p:tgtEl>
                                        <p:attrNameLst>
                                          <p:attrName>style.visibility</p:attrName>
                                        </p:attrNameLst>
                                      </p:cBhvr>
                                      <p:to>
                                        <p:strVal val="visible"/>
                                      </p:to>
                                    </p:set>
                                    <p:animEffect transition="in" filter="slide(fromLeft)">
                                      <p:cBhvr>
                                        <p:cTn id="43" dur="500"/>
                                        <p:tgtEl>
                                          <p:spTgt spid="7886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78855"/>
                                        </p:tgtEl>
                                        <p:attrNameLst>
                                          <p:attrName>style.visibility</p:attrName>
                                        </p:attrNameLst>
                                      </p:cBhvr>
                                      <p:to>
                                        <p:strVal val="visible"/>
                                      </p:to>
                                    </p:set>
                                    <p:animEffect transition="in" filter="slide(fromTop)">
                                      <p:cBhvr>
                                        <p:cTn id="48" dur="500"/>
                                        <p:tgtEl>
                                          <p:spTgt spid="788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autoUpdateAnimBg="0"/>
      <p:bldP spid="78851" grpId="0" autoUpdateAnimBg="0"/>
      <p:bldP spid="78852" grpId="0" autoUpdateAnimBg="0"/>
      <p:bldP spid="78853" grpId="0" autoUpdateAnimBg="0"/>
      <p:bldP spid="78854" grpId="0" autoUpdateAnimBg="0"/>
      <p:bldP spid="78855" grpId="0" autoUpdateAnimBg="0"/>
      <p:bldP spid="78857" grpId="0" animBg="1"/>
      <p:bldP spid="78858" grpId="0" animBg="1"/>
      <p:bldP spid="78859" grpId="0" animBg="1"/>
      <p:bldP spid="7886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2"/>
          <p:cNvSpPr txBox="1">
            <a:spLocks noChangeArrowheads="1"/>
          </p:cNvSpPr>
          <p:nvPr/>
        </p:nvSpPr>
        <p:spPr bwMode="auto">
          <a:xfrm>
            <a:off x="1487488" y="1622426"/>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Stoklamadan amaç iki yönlüdür.</a:t>
            </a:r>
          </a:p>
        </p:txBody>
      </p:sp>
      <p:sp>
        <p:nvSpPr>
          <p:cNvPr id="77828" name="Text Box 4"/>
          <p:cNvSpPr txBox="1">
            <a:spLocks noChangeArrowheads="1"/>
          </p:cNvSpPr>
          <p:nvPr/>
        </p:nvSpPr>
        <p:spPr bwMode="auto">
          <a:xfrm>
            <a:off x="1487488" y="2146300"/>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Birinci amaç, iktisadi malların </a:t>
            </a:r>
            <a:r>
              <a:rPr lang="tr-TR" altLang="tr-TR" b="1">
                <a:solidFill>
                  <a:schemeClr val="hlink"/>
                </a:solidFill>
              </a:rPr>
              <a:t>arzında devamlılığı sağlamak</a:t>
            </a:r>
            <a:r>
              <a:rPr lang="tr-TR" altLang="tr-TR"/>
              <a:t>, arzda önemli dalgalanmaların önüne  geçmek ve fiyat düşmelerinin önüne geçmektir.</a:t>
            </a:r>
          </a:p>
        </p:txBody>
      </p:sp>
      <p:sp>
        <p:nvSpPr>
          <p:cNvPr id="77829" name="Text Box 5"/>
          <p:cNvSpPr txBox="1">
            <a:spLocks noChangeArrowheads="1"/>
          </p:cNvSpPr>
          <p:nvPr/>
        </p:nvSpPr>
        <p:spPr bwMode="auto">
          <a:xfrm>
            <a:off x="1487488" y="3103563"/>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İkinci amaç ise, </a:t>
            </a:r>
            <a:r>
              <a:rPr lang="tr-TR" altLang="tr-TR" b="1">
                <a:solidFill>
                  <a:schemeClr val="hlink"/>
                </a:solidFill>
              </a:rPr>
              <a:t>spekülasyon </a:t>
            </a:r>
            <a:r>
              <a:rPr lang="tr-TR" altLang="tr-TR"/>
              <a:t>yaratmaktır.. Bu tür stoklama, ürünün bol ve ucuz olduğu dönemde almak, pahalı ve kıt olduğu dönemde ise; satmaya yöneliktir.</a:t>
            </a:r>
          </a:p>
        </p:txBody>
      </p:sp>
      <p:sp>
        <p:nvSpPr>
          <p:cNvPr id="77830" name="Text Box 6"/>
          <p:cNvSpPr txBox="1">
            <a:spLocks noChangeArrowheads="1"/>
          </p:cNvSpPr>
          <p:nvPr/>
        </p:nvSpPr>
        <p:spPr bwMode="auto">
          <a:xfrm>
            <a:off x="1487488" y="4060825"/>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Arz ile üretim  arasındaki ikinci önemli farklılık, </a:t>
            </a:r>
            <a:r>
              <a:rPr lang="tr-TR" altLang="tr-TR" b="1">
                <a:solidFill>
                  <a:schemeClr val="hlink"/>
                </a:solidFill>
              </a:rPr>
              <a:t>üreticilerin bizzat kendilerinin tüketici</a:t>
            </a:r>
            <a:r>
              <a:rPr lang="tr-TR" altLang="tr-TR"/>
              <a:t> olmalarından kaynaklanmaktadır.</a:t>
            </a:r>
          </a:p>
        </p:txBody>
      </p:sp>
      <p:sp>
        <p:nvSpPr>
          <p:cNvPr id="77831" name="Text Box 7"/>
          <p:cNvSpPr txBox="1">
            <a:spLocks noChangeArrowheads="1"/>
          </p:cNvSpPr>
          <p:nvPr/>
        </p:nvSpPr>
        <p:spPr bwMode="auto">
          <a:xfrm>
            <a:off x="1487488" y="5019675"/>
            <a:ext cx="9144001"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Arz ile üretim arasındaki üçüncü farklılık ise, pazarlama sistemindeki </a:t>
            </a:r>
            <a:r>
              <a:rPr lang="tr-TR" altLang="tr-TR" b="1">
                <a:solidFill>
                  <a:schemeClr val="hlink"/>
                </a:solidFill>
              </a:rPr>
              <a:t>teknolojik  yetersizliklerden</a:t>
            </a:r>
            <a:r>
              <a:rPr lang="tr-TR" altLang="tr-TR"/>
              <a:t> kaynaklanmaktadır. Bir kısım ürünler arz amacıyla satışa sunulmak üzere yola çıkarılsa bile satış aşamasına ulaşamazlar. Örneğin et, süt, sebze ve balık gibi ürünler çabuk bozulabilmektedir. Soğuk muhafaza zincirinin ve kapasitesinin yetersizliği, taşıma faaliyeti sırasında büyük miktarlarda bozulmalara ve firenin oluşmasına neden olmaktadır. </a:t>
            </a:r>
          </a:p>
        </p:txBody>
      </p:sp>
      <p:sp>
        <p:nvSpPr>
          <p:cNvPr id="77833" name="Line 9"/>
          <p:cNvSpPr>
            <a:spLocks noChangeShapeType="1"/>
          </p:cNvSpPr>
          <p:nvPr/>
        </p:nvSpPr>
        <p:spPr bwMode="auto">
          <a:xfrm>
            <a:off x="1524000" y="29464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34" name="Line 10"/>
          <p:cNvSpPr>
            <a:spLocks noChangeShapeType="1"/>
          </p:cNvSpPr>
          <p:nvPr/>
        </p:nvSpPr>
        <p:spPr bwMode="auto">
          <a:xfrm>
            <a:off x="1524000" y="39036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35" name="Line 11"/>
          <p:cNvSpPr>
            <a:spLocks noChangeShapeType="1"/>
          </p:cNvSpPr>
          <p:nvPr/>
        </p:nvSpPr>
        <p:spPr bwMode="auto">
          <a:xfrm>
            <a:off x="1524000" y="48609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2551402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7826"/>
                                        </p:tgtEl>
                                        <p:attrNameLst>
                                          <p:attrName>style.visibility</p:attrName>
                                        </p:attrNameLst>
                                      </p:cBhvr>
                                      <p:to>
                                        <p:strVal val="visible"/>
                                      </p:to>
                                    </p:set>
                                    <p:animEffect transition="in" filter="slide(fromTop)">
                                      <p:cBhvr>
                                        <p:cTn id="7" dur="500"/>
                                        <p:tgtEl>
                                          <p:spTgt spid="778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7828"/>
                                        </p:tgtEl>
                                        <p:attrNameLst>
                                          <p:attrName>style.visibility</p:attrName>
                                        </p:attrNameLst>
                                      </p:cBhvr>
                                      <p:to>
                                        <p:strVal val="visible"/>
                                      </p:to>
                                    </p:set>
                                    <p:animEffect transition="in" filter="slide(fromTop)">
                                      <p:cBhvr>
                                        <p:cTn id="12" dur="500"/>
                                        <p:tgtEl>
                                          <p:spTgt spid="77828"/>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77833"/>
                                        </p:tgtEl>
                                        <p:attrNameLst>
                                          <p:attrName>style.visibility</p:attrName>
                                        </p:attrNameLst>
                                      </p:cBhvr>
                                      <p:to>
                                        <p:strVal val="visible"/>
                                      </p:to>
                                    </p:set>
                                    <p:animEffect transition="in" filter="slide(fromLeft)">
                                      <p:cBhvr>
                                        <p:cTn id="16" dur="500"/>
                                        <p:tgtEl>
                                          <p:spTgt spid="7783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77829"/>
                                        </p:tgtEl>
                                        <p:attrNameLst>
                                          <p:attrName>style.visibility</p:attrName>
                                        </p:attrNameLst>
                                      </p:cBhvr>
                                      <p:to>
                                        <p:strVal val="visible"/>
                                      </p:to>
                                    </p:set>
                                    <p:animEffect transition="in" filter="slide(fromTop)">
                                      <p:cBhvr>
                                        <p:cTn id="21" dur="500"/>
                                        <p:tgtEl>
                                          <p:spTgt spid="77829"/>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77834"/>
                                        </p:tgtEl>
                                        <p:attrNameLst>
                                          <p:attrName>style.visibility</p:attrName>
                                        </p:attrNameLst>
                                      </p:cBhvr>
                                      <p:to>
                                        <p:strVal val="visible"/>
                                      </p:to>
                                    </p:set>
                                    <p:animEffect transition="in" filter="slide(fromLeft)">
                                      <p:cBhvr>
                                        <p:cTn id="25" dur="500"/>
                                        <p:tgtEl>
                                          <p:spTgt spid="7783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77830"/>
                                        </p:tgtEl>
                                        <p:attrNameLst>
                                          <p:attrName>style.visibility</p:attrName>
                                        </p:attrNameLst>
                                      </p:cBhvr>
                                      <p:to>
                                        <p:strVal val="visible"/>
                                      </p:to>
                                    </p:set>
                                    <p:animEffect transition="in" filter="slide(fromTop)">
                                      <p:cBhvr>
                                        <p:cTn id="30" dur="500"/>
                                        <p:tgtEl>
                                          <p:spTgt spid="77830"/>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77835"/>
                                        </p:tgtEl>
                                        <p:attrNameLst>
                                          <p:attrName>style.visibility</p:attrName>
                                        </p:attrNameLst>
                                      </p:cBhvr>
                                      <p:to>
                                        <p:strVal val="visible"/>
                                      </p:to>
                                    </p:set>
                                    <p:animEffect transition="in" filter="slide(fromLeft)">
                                      <p:cBhvr>
                                        <p:cTn id="34" dur="500"/>
                                        <p:tgtEl>
                                          <p:spTgt spid="7783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77831"/>
                                        </p:tgtEl>
                                        <p:attrNameLst>
                                          <p:attrName>style.visibility</p:attrName>
                                        </p:attrNameLst>
                                      </p:cBhvr>
                                      <p:to>
                                        <p:strVal val="visible"/>
                                      </p:to>
                                    </p:set>
                                    <p:animEffect transition="in" filter="slide(fromTop)">
                                      <p:cBhvr>
                                        <p:cTn id="39" dur="500"/>
                                        <p:tgtEl>
                                          <p:spTgt spid="77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autoUpdateAnimBg="0"/>
      <p:bldP spid="77828" grpId="0" autoUpdateAnimBg="0"/>
      <p:bldP spid="77829" grpId="0" autoUpdateAnimBg="0"/>
      <p:bldP spid="77830" grpId="0" autoUpdateAnimBg="0"/>
      <p:bldP spid="77831" grpId="0" autoUpdateAnimBg="0"/>
      <p:bldP spid="77833" grpId="0" animBg="1"/>
      <p:bldP spid="77834" grpId="0" animBg="1"/>
      <p:bldP spid="7783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2"/>
          <p:cNvSpPr txBox="1">
            <a:spLocks noChangeArrowheads="1"/>
          </p:cNvSpPr>
          <p:nvPr/>
        </p:nvSpPr>
        <p:spPr bwMode="auto">
          <a:xfrm>
            <a:off x="1487488" y="1347788"/>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Arzı, belirli bir dönemde satışa sunulan mal ve hizmet miktarı olarak tanımlamak mümkündür. </a:t>
            </a:r>
          </a:p>
        </p:txBody>
      </p:sp>
      <p:sp>
        <p:nvSpPr>
          <p:cNvPr id="94211" name="Text Box 3"/>
          <p:cNvSpPr txBox="1">
            <a:spLocks noChangeArrowheads="1"/>
          </p:cNvSpPr>
          <p:nvPr/>
        </p:nvSpPr>
        <p:spPr bwMode="auto">
          <a:xfrm>
            <a:off x="1487488" y="2139950"/>
            <a:ext cx="9144001"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Belirli bir fiyattan arz, bir malı elinde bulunduranların söz konusu fiyattan satmak isteyecekleri miktardır. Örneğin etin kg’ı 20 TL iken et arzı 60 tondur denildiği zaman, burada belli bir fiyattan arz edilen miktar kastedilmiş olmaktadır. </a:t>
            </a:r>
          </a:p>
        </p:txBody>
      </p:sp>
      <p:sp>
        <p:nvSpPr>
          <p:cNvPr id="94212" name="Text Box 4"/>
          <p:cNvSpPr txBox="1">
            <a:spLocks noChangeArrowheads="1"/>
          </p:cNvSpPr>
          <p:nvPr/>
        </p:nvSpPr>
        <p:spPr bwMode="auto">
          <a:xfrm>
            <a:off x="1487488" y="3133726"/>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Bir malın fiyatı ile arz miktarı arasında aynı yönlü bir ilişki vardır.  </a:t>
            </a:r>
          </a:p>
        </p:txBody>
      </p:sp>
      <p:sp>
        <p:nvSpPr>
          <p:cNvPr id="94213" name="Text Box 5"/>
          <p:cNvSpPr txBox="1">
            <a:spLocks noChangeArrowheads="1"/>
          </p:cNvSpPr>
          <p:nvPr/>
        </p:nvSpPr>
        <p:spPr bwMode="auto">
          <a:xfrm>
            <a:off x="1487488" y="3724275"/>
            <a:ext cx="9144001"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hlink"/>
                </a:solidFill>
              </a:rPr>
              <a:t>Arz çizelgesi (şedülü)</a:t>
            </a:r>
            <a:r>
              <a:rPr lang="tr-TR" altLang="tr-TR"/>
              <a:t> ise bir malın farklı fiyatları karşısında o maldan satılmak istenen miktarları, diğer bir ifade ile, o malın arzının genel karakterini ve fiyatlar ile arz miktarları arasındaki fonksiyonel ilişkileri ifade eder.</a:t>
            </a:r>
          </a:p>
        </p:txBody>
      </p:sp>
      <p:sp>
        <p:nvSpPr>
          <p:cNvPr id="94214" name="Text Box 6"/>
          <p:cNvSpPr txBox="1">
            <a:spLocks noChangeArrowheads="1"/>
          </p:cNvSpPr>
          <p:nvPr/>
        </p:nvSpPr>
        <p:spPr bwMode="auto">
          <a:xfrm>
            <a:off x="1524000" y="479107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Bir malın arz eğrisi o malın arz çizelgesi yardımıyla çizilebilir. </a:t>
            </a:r>
          </a:p>
        </p:txBody>
      </p:sp>
      <p:sp>
        <p:nvSpPr>
          <p:cNvPr id="94215" name="Text Box 7"/>
          <p:cNvSpPr txBox="1">
            <a:spLocks noChangeArrowheads="1"/>
          </p:cNvSpPr>
          <p:nvPr/>
        </p:nvSpPr>
        <p:spPr bwMode="auto">
          <a:xfrm>
            <a:off x="1487488" y="5308600"/>
            <a:ext cx="9144001"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Bu eğri fiyatlar ile arz miktarları arasındaki fonksiyonel ilişkileri gösteren ve sol aşağıdan sağ yukarıya doğru seyreden bir eğridir. Arz eğrisinde fiyatlar ile miktarlar arasındaki ilişki doğru yönlüdür. </a:t>
            </a:r>
          </a:p>
        </p:txBody>
      </p:sp>
      <p:sp>
        <p:nvSpPr>
          <p:cNvPr id="94216" name="Line 8"/>
          <p:cNvSpPr>
            <a:spLocks noChangeShapeType="1"/>
          </p:cNvSpPr>
          <p:nvPr/>
        </p:nvSpPr>
        <p:spPr bwMode="auto">
          <a:xfrm>
            <a:off x="1524000" y="20637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17" name="Line 9"/>
          <p:cNvSpPr>
            <a:spLocks noChangeShapeType="1"/>
          </p:cNvSpPr>
          <p:nvPr/>
        </p:nvSpPr>
        <p:spPr bwMode="auto">
          <a:xfrm>
            <a:off x="1524000" y="30686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18" name="Line 10"/>
          <p:cNvSpPr>
            <a:spLocks noChangeShapeType="1"/>
          </p:cNvSpPr>
          <p:nvPr/>
        </p:nvSpPr>
        <p:spPr bwMode="auto">
          <a:xfrm>
            <a:off x="1524000" y="36480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19" name="Line 11"/>
          <p:cNvSpPr>
            <a:spLocks noChangeShapeType="1"/>
          </p:cNvSpPr>
          <p:nvPr/>
        </p:nvSpPr>
        <p:spPr bwMode="auto">
          <a:xfrm>
            <a:off x="1524000" y="47148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20" name="Line 12"/>
          <p:cNvSpPr>
            <a:spLocks noChangeShapeType="1"/>
          </p:cNvSpPr>
          <p:nvPr/>
        </p:nvSpPr>
        <p:spPr bwMode="auto">
          <a:xfrm>
            <a:off x="1524000" y="52324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7727229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4210"/>
                                        </p:tgtEl>
                                        <p:attrNameLst>
                                          <p:attrName>style.visibility</p:attrName>
                                        </p:attrNameLst>
                                      </p:cBhvr>
                                      <p:to>
                                        <p:strVal val="visible"/>
                                      </p:to>
                                    </p:set>
                                    <p:animEffect transition="in" filter="slide(fromTop)">
                                      <p:cBhvr>
                                        <p:cTn id="7" dur="500"/>
                                        <p:tgtEl>
                                          <p:spTgt spid="94210"/>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4216"/>
                                        </p:tgtEl>
                                        <p:attrNameLst>
                                          <p:attrName>style.visibility</p:attrName>
                                        </p:attrNameLst>
                                      </p:cBhvr>
                                      <p:to>
                                        <p:strVal val="visible"/>
                                      </p:to>
                                    </p:set>
                                    <p:animEffect transition="in" filter="slide(fromLeft)">
                                      <p:cBhvr>
                                        <p:cTn id="11" dur="500"/>
                                        <p:tgtEl>
                                          <p:spTgt spid="9421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94211"/>
                                        </p:tgtEl>
                                        <p:attrNameLst>
                                          <p:attrName>style.visibility</p:attrName>
                                        </p:attrNameLst>
                                      </p:cBhvr>
                                      <p:to>
                                        <p:strVal val="visible"/>
                                      </p:to>
                                    </p:set>
                                    <p:animEffect transition="in" filter="slide(fromTop)">
                                      <p:cBhvr>
                                        <p:cTn id="16" dur="500"/>
                                        <p:tgtEl>
                                          <p:spTgt spid="94211"/>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94217"/>
                                        </p:tgtEl>
                                        <p:attrNameLst>
                                          <p:attrName>style.visibility</p:attrName>
                                        </p:attrNameLst>
                                      </p:cBhvr>
                                      <p:to>
                                        <p:strVal val="visible"/>
                                      </p:to>
                                    </p:set>
                                    <p:animEffect transition="in" filter="slide(fromLeft)">
                                      <p:cBhvr>
                                        <p:cTn id="20" dur="500"/>
                                        <p:tgtEl>
                                          <p:spTgt spid="9421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94212"/>
                                        </p:tgtEl>
                                        <p:attrNameLst>
                                          <p:attrName>style.visibility</p:attrName>
                                        </p:attrNameLst>
                                      </p:cBhvr>
                                      <p:to>
                                        <p:strVal val="visible"/>
                                      </p:to>
                                    </p:set>
                                    <p:animEffect transition="in" filter="slide(fromTop)">
                                      <p:cBhvr>
                                        <p:cTn id="25" dur="500"/>
                                        <p:tgtEl>
                                          <p:spTgt spid="94212"/>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94218"/>
                                        </p:tgtEl>
                                        <p:attrNameLst>
                                          <p:attrName>style.visibility</p:attrName>
                                        </p:attrNameLst>
                                      </p:cBhvr>
                                      <p:to>
                                        <p:strVal val="visible"/>
                                      </p:to>
                                    </p:set>
                                    <p:animEffect transition="in" filter="slide(fromLeft)">
                                      <p:cBhvr>
                                        <p:cTn id="29" dur="500"/>
                                        <p:tgtEl>
                                          <p:spTgt spid="9421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94213"/>
                                        </p:tgtEl>
                                        <p:attrNameLst>
                                          <p:attrName>style.visibility</p:attrName>
                                        </p:attrNameLst>
                                      </p:cBhvr>
                                      <p:to>
                                        <p:strVal val="visible"/>
                                      </p:to>
                                    </p:set>
                                    <p:animEffect transition="in" filter="slide(fromTop)">
                                      <p:cBhvr>
                                        <p:cTn id="34" dur="500"/>
                                        <p:tgtEl>
                                          <p:spTgt spid="94213"/>
                                        </p:tgtEl>
                                      </p:cBhvr>
                                    </p:animEffect>
                                  </p:childTnLst>
                                </p:cTn>
                              </p:par>
                            </p:childTnLst>
                          </p:cTn>
                        </p:par>
                        <p:par>
                          <p:cTn id="35" fill="hold" nodeType="afterGroup">
                            <p:stCondLst>
                              <p:cond delay="500"/>
                            </p:stCondLst>
                            <p:childTnLst>
                              <p:par>
                                <p:cTn id="36" presetID="12" presetClass="entr" presetSubtype="8" fill="hold" grpId="0" nodeType="afterEffect">
                                  <p:stCondLst>
                                    <p:cond delay="0"/>
                                  </p:stCondLst>
                                  <p:childTnLst>
                                    <p:set>
                                      <p:cBhvr>
                                        <p:cTn id="37" dur="1" fill="hold">
                                          <p:stCondLst>
                                            <p:cond delay="0"/>
                                          </p:stCondLst>
                                        </p:cTn>
                                        <p:tgtEl>
                                          <p:spTgt spid="94219"/>
                                        </p:tgtEl>
                                        <p:attrNameLst>
                                          <p:attrName>style.visibility</p:attrName>
                                        </p:attrNameLst>
                                      </p:cBhvr>
                                      <p:to>
                                        <p:strVal val="visible"/>
                                      </p:to>
                                    </p:set>
                                    <p:animEffect transition="in" filter="slide(fromLeft)">
                                      <p:cBhvr>
                                        <p:cTn id="38" dur="500"/>
                                        <p:tgtEl>
                                          <p:spTgt spid="9421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1" fill="hold" grpId="0" nodeType="clickEffect">
                                  <p:stCondLst>
                                    <p:cond delay="0"/>
                                  </p:stCondLst>
                                  <p:childTnLst>
                                    <p:set>
                                      <p:cBhvr>
                                        <p:cTn id="42" dur="1" fill="hold">
                                          <p:stCondLst>
                                            <p:cond delay="0"/>
                                          </p:stCondLst>
                                        </p:cTn>
                                        <p:tgtEl>
                                          <p:spTgt spid="94214"/>
                                        </p:tgtEl>
                                        <p:attrNameLst>
                                          <p:attrName>style.visibility</p:attrName>
                                        </p:attrNameLst>
                                      </p:cBhvr>
                                      <p:to>
                                        <p:strVal val="visible"/>
                                      </p:to>
                                    </p:set>
                                    <p:animEffect transition="in" filter="slide(fromTop)">
                                      <p:cBhvr>
                                        <p:cTn id="43" dur="500"/>
                                        <p:tgtEl>
                                          <p:spTgt spid="94214"/>
                                        </p:tgtEl>
                                      </p:cBhvr>
                                    </p:animEffect>
                                  </p:childTnLst>
                                </p:cTn>
                              </p:par>
                            </p:childTnLst>
                          </p:cTn>
                        </p:par>
                        <p:par>
                          <p:cTn id="44" fill="hold" nodeType="afterGroup">
                            <p:stCondLst>
                              <p:cond delay="500"/>
                            </p:stCondLst>
                            <p:childTnLst>
                              <p:par>
                                <p:cTn id="45" presetID="12" presetClass="entr" presetSubtype="8" fill="hold" grpId="0" nodeType="afterEffect">
                                  <p:stCondLst>
                                    <p:cond delay="0"/>
                                  </p:stCondLst>
                                  <p:childTnLst>
                                    <p:set>
                                      <p:cBhvr>
                                        <p:cTn id="46" dur="1" fill="hold">
                                          <p:stCondLst>
                                            <p:cond delay="0"/>
                                          </p:stCondLst>
                                        </p:cTn>
                                        <p:tgtEl>
                                          <p:spTgt spid="94220"/>
                                        </p:tgtEl>
                                        <p:attrNameLst>
                                          <p:attrName>style.visibility</p:attrName>
                                        </p:attrNameLst>
                                      </p:cBhvr>
                                      <p:to>
                                        <p:strVal val="visible"/>
                                      </p:to>
                                    </p:set>
                                    <p:animEffect transition="in" filter="slide(fromLeft)">
                                      <p:cBhvr>
                                        <p:cTn id="47" dur="500"/>
                                        <p:tgtEl>
                                          <p:spTgt spid="9422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1" fill="hold" grpId="0" nodeType="clickEffect">
                                  <p:stCondLst>
                                    <p:cond delay="0"/>
                                  </p:stCondLst>
                                  <p:childTnLst>
                                    <p:set>
                                      <p:cBhvr>
                                        <p:cTn id="51" dur="1" fill="hold">
                                          <p:stCondLst>
                                            <p:cond delay="0"/>
                                          </p:stCondLst>
                                        </p:cTn>
                                        <p:tgtEl>
                                          <p:spTgt spid="94215"/>
                                        </p:tgtEl>
                                        <p:attrNameLst>
                                          <p:attrName>style.visibility</p:attrName>
                                        </p:attrNameLst>
                                      </p:cBhvr>
                                      <p:to>
                                        <p:strVal val="visible"/>
                                      </p:to>
                                    </p:set>
                                    <p:animEffect transition="in" filter="slide(fromTop)">
                                      <p:cBhvr>
                                        <p:cTn id="52" dur="500"/>
                                        <p:tgtEl>
                                          <p:spTgt spid="942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autoUpdateAnimBg="0"/>
      <p:bldP spid="94211" grpId="0" autoUpdateAnimBg="0"/>
      <p:bldP spid="94212" grpId="0" autoUpdateAnimBg="0"/>
      <p:bldP spid="94213" grpId="0" autoUpdateAnimBg="0"/>
      <p:bldP spid="94214" grpId="0" autoUpdateAnimBg="0"/>
      <p:bldP spid="94215" grpId="0" autoUpdateAnimBg="0"/>
      <p:bldP spid="94216" grpId="0" animBg="1"/>
      <p:bldP spid="94217" grpId="0" animBg="1"/>
      <p:bldP spid="94218" grpId="0" animBg="1"/>
      <p:bldP spid="94219" grpId="0" animBg="1"/>
      <p:bldP spid="942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48" name="Rectangle 76"/>
          <p:cNvSpPr>
            <a:spLocks noChangeArrowheads="1"/>
          </p:cNvSpPr>
          <p:nvPr/>
        </p:nvSpPr>
        <p:spPr bwMode="auto">
          <a:xfrm>
            <a:off x="2063750" y="1216026"/>
            <a:ext cx="2533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latin typeface="Arial" panose="020B0604020202020204" pitchFamily="34" charset="0"/>
                <a:cs typeface="Times New Roman" panose="02020603050405020304" pitchFamily="18" charset="0"/>
              </a:rPr>
              <a:t>Tablo 3. Arz Çizelgesi</a:t>
            </a:r>
            <a:endParaRPr lang="tr-TR" altLang="tr-TR">
              <a:latin typeface="Arial" panose="020B0604020202020204" pitchFamily="34" charset="0"/>
            </a:endParaRPr>
          </a:p>
        </p:txBody>
      </p:sp>
      <p:sp>
        <p:nvSpPr>
          <p:cNvPr id="54274" name="Line 2"/>
          <p:cNvSpPr>
            <a:spLocks noChangeShapeType="1"/>
          </p:cNvSpPr>
          <p:nvPr/>
        </p:nvSpPr>
        <p:spPr bwMode="auto">
          <a:xfrm>
            <a:off x="6383338" y="5340350"/>
            <a:ext cx="3529012" cy="158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275" name="Text Box 3"/>
          <p:cNvSpPr txBox="1">
            <a:spLocks noChangeArrowheads="1"/>
          </p:cNvSpPr>
          <p:nvPr/>
        </p:nvSpPr>
        <p:spPr bwMode="auto">
          <a:xfrm>
            <a:off x="8688389" y="5429250"/>
            <a:ext cx="1368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Miktar (ton)</a:t>
            </a:r>
          </a:p>
        </p:txBody>
      </p:sp>
      <p:grpSp>
        <p:nvGrpSpPr>
          <p:cNvPr id="2" name="Group 70"/>
          <p:cNvGrpSpPr>
            <a:grpSpLocks/>
          </p:cNvGrpSpPr>
          <p:nvPr/>
        </p:nvGrpSpPr>
        <p:grpSpPr bwMode="auto">
          <a:xfrm>
            <a:off x="6815138" y="5284789"/>
            <a:ext cx="2736850" cy="287337"/>
            <a:chOff x="3333" y="3329"/>
            <a:chExt cx="1724" cy="181"/>
          </a:xfrm>
        </p:grpSpPr>
        <p:sp>
          <p:nvSpPr>
            <p:cNvPr id="74826" name="Line 5"/>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27" name="Line 6"/>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28" name="Line 7"/>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29" name="Line 8"/>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30" name="Line 9"/>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31" name="Text Box 11"/>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74832" name="Text Box 12"/>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74833" name="Text Box 13"/>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74834" name="Text Box 14"/>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74835" name="Text Box 15"/>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54289" name="Line 17"/>
          <p:cNvSpPr>
            <a:spLocks noChangeShapeType="1"/>
          </p:cNvSpPr>
          <p:nvPr/>
        </p:nvSpPr>
        <p:spPr bwMode="auto">
          <a:xfrm rot="10800000">
            <a:off x="6383339" y="2332038"/>
            <a:ext cx="1587" cy="300831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290" name="Text Box 18"/>
          <p:cNvSpPr txBox="1">
            <a:spLocks noChangeArrowheads="1"/>
          </p:cNvSpPr>
          <p:nvPr/>
        </p:nvSpPr>
        <p:spPr bwMode="auto">
          <a:xfrm rot="-5400000">
            <a:off x="4987926" y="2936876"/>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Fiyat (x1000 TL)</a:t>
            </a:r>
          </a:p>
        </p:txBody>
      </p:sp>
      <p:grpSp>
        <p:nvGrpSpPr>
          <p:cNvPr id="3" name="Group 69"/>
          <p:cNvGrpSpPr>
            <a:grpSpLocks/>
          </p:cNvGrpSpPr>
          <p:nvPr/>
        </p:nvGrpSpPr>
        <p:grpSpPr bwMode="auto">
          <a:xfrm>
            <a:off x="5951539" y="2547939"/>
            <a:ext cx="503237" cy="2808287"/>
            <a:chOff x="2789" y="1605"/>
            <a:chExt cx="317" cy="1769"/>
          </a:xfrm>
        </p:grpSpPr>
        <p:sp>
          <p:nvSpPr>
            <p:cNvPr id="74806" name="Line 10"/>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07" name="Line 16"/>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08" name="Line 20"/>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09" name="Line 21"/>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10" name="Line 22"/>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11" name="Line 23"/>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12" name="Text Box 26"/>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74813" name="Text Box 27"/>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74814" name="Text Box 28"/>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74815" name="Text Box 29"/>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74816" name="Line 31"/>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17" name="Line 32"/>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18" name="Line 33"/>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19" name="Line 34"/>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20" name="Line 35"/>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4821" name="Text Box 37"/>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74822" name="Text Box 38"/>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74823" name="Text Box 39"/>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74824" name="Text Box 40"/>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74825" name="Text Box 43"/>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grpSp>
        <p:nvGrpSpPr>
          <p:cNvPr id="4" name="Group 72"/>
          <p:cNvGrpSpPr>
            <a:grpSpLocks/>
          </p:cNvGrpSpPr>
          <p:nvPr/>
        </p:nvGrpSpPr>
        <p:grpSpPr bwMode="auto">
          <a:xfrm>
            <a:off x="6454775" y="2705100"/>
            <a:ext cx="3168650" cy="2363788"/>
            <a:chOff x="3106" y="1704"/>
            <a:chExt cx="1996" cy="1489"/>
          </a:xfrm>
        </p:grpSpPr>
        <p:sp>
          <p:nvSpPr>
            <p:cNvPr id="74797" name="Line 51"/>
            <p:cNvSpPr>
              <a:spLocks noChangeShapeType="1"/>
            </p:cNvSpPr>
            <p:nvPr/>
          </p:nvSpPr>
          <p:spPr bwMode="auto">
            <a:xfrm>
              <a:off x="3106" y="3002"/>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798" name="Line 52"/>
            <p:cNvSpPr>
              <a:spLocks noChangeShapeType="1"/>
            </p:cNvSpPr>
            <p:nvPr/>
          </p:nvSpPr>
          <p:spPr bwMode="auto">
            <a:xfrm>
              <a:off x="3106" y="28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799" name="Line 53"/>
            <p:cNvSpPr>
              <a:spLocks noChangeShapeType="1"/>
            </p:cNvSpPr>
            <p:nvPr/>
          </p:nvSpPr>
          <p:spPr bwMode="auto">
            <a:xfrm>
              <a:off x="3106" y="26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800" name="Line 54"/>
            <p:cNvSpPr>
              <a:spLocks noChangeShapeType="1"/>
            </p:cNvSpPr>
            <p:nvPr/>
          </p:nvSpPr>
          <p:spPr bwMode="auto">
            <a:xfrm>
              <a:off x="3106" y="245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801" name="Line 55"/>
            <p:cNvSpPr>
              <a:spLocks noChangeShapeType="1"/>
            </p:cNvSpPr>
            <p:nvPr/>
          </p:nvSpPr>
          <p:spPr bwMode="auto">
            <a:xfrm>
              <a:off x="3106" y="2258"/>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802" name="Line 56"/>
            <p:cNvSpPr>
              <a:spLocks noChangeShapeType="1"/>
            </p:cNvSpPr>
            <p:nvPr/>
          </p:nvSpPr>
          <p:spPr bwMode="auto">
            <a:xfrm>
              <a:off x="3106" y="2076"/>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803" name="Line 57"/>
            <p:cNvSpPr>
              <a:spLocks noChangeShapeType="1"/>
            </p:cNvSpPr>
            <p:nvPr/>
          </p:nvSpPr>
          <p:spPr bwMode="auto">
            <a:xfrm>
              <a:off x="3106" y="1911"/>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804" name="Line 58"/>
            <p:cNvSpPr>
              <a:spLocks noChangeShapeType="1"/>
            </p:cNvSpPr>
            <p:nvPr/>
          </p:nvSpPr>
          <p:spPr bwMode="auto">
            <a:xfrm>
              <a:off x="3106" y="170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805" name="Line 59"/>
            <p:cNvSpPr>
              <a:spLocks noChangeShapeType="1"/>
            </p:cNvSpPr>
            <p:nvPr/>
          </p:nvSpPr>
          <p:spPr bwMode="auto">
            <a:xfrm>
              <a:off x="3106" y="3193"/>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5" name="Group 71"/>
          <p:cNvGrpSpPr>
            <a:grpSpLocks/>
          </p:cNvGrpSpPr>
          <p:nvPr/>
        </p:nvGrpSpPr>
        <p:grpSpPr bwMode="auto">
          <a:xfrm>
            <a:off x="6996113" y="2547938"/>
            <a:ext cx="2305050" cy="2736850"/>
            <a:chOff x="3447" y="1605"/>
            <a:chExt cx="1452" cy="1724"/>
          </a:xfrm>
        </p:grpSpPr>
        <p:sp>
          <p:nvSpPr>
            <p:cNvPr id="74792" name="Line 44"/>
            <p:cNvSpPr>
              <a:spLocks noChangeShapeType="1"/>
            </p:cNvSpPr>
            <p:nvPr/>
          </p:nvSpPr>
          <p:spPr bwMode="auto">
            <a:xfrm flipV="1">
              <a:off x="3810"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793" name="Line 45"/>
            <p:cNvSpPr>
              <a:spLocks noChangeShapeType="1"/>
            </p:cNvSpPr>
            <p:nvPr/>
          </p:nvSpPr>
          <p:spPr bwMode="auto">
            <a:xfrm flipV="1">
              <a:off x="4173"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794" name="Line 46"/>
            <p:cNvSpPr>
              <a:spLocks noChangeShapeType="1"/>
            </p:cNvSpPr>
            <p:nvPr/>
          </p:nvSpPr>
          <p:spPr bwMode="auto">
            <a:xfrm flipV="1">
              <a:off x="4536"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795" name="Line 48"/>
            <p:cNvSpPr>
              <a:spLocks noChangeShapeType="1"/>
            </p:cNvSpPr>
            <p:nvPr/>
          </p:nvSpPr>
          <p:spPr bwMode="auto">
            <a:xfrm flipV="1">
              <a:off x="3447"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4796" name="Line 47"/>
            <p:cNvSpPr>
              <a:spLocks noChangeShapeType="1"/>
            </p:cNvSpPr>
            <p:nvPr/>
          </p:nvSpPr>
          <p:spPr bwMode="auto">
            <a:xfrm flipV="1">
              <a:off x="4899"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54335" name="Oval 63"/>
          <p:cNvSpPr>
            <a:spLocks noChangeArrowheads="1"/>
          </p:cNvSpPr>
          <p:nvPr/>
        </p:nvSpPr>
        <p:spPr bwMode="auto">
          <a:xfrm>
            <a:off x="9264651" y="2997200"/>
            <a:ext cx="73025" cy="7143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4336" name="Oval 64"/>
          <p:cNvSpPr>
            <a:spLocks noChangeArrowheads="1"/>
          </p:cNvSpPr>
          <p:nvPr/>
        </p:nvSpPr>
        <p:spPr bwMode="auto">
          <a:xfrm>
            <a:off x="8688389" y="3860800"/>
            <a:ext cx="73025" cy="7143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4337" name="Oval 65"/>
          <p:cNvSpPr>
            <a:spLocks noChangeArrowheads="1"/>
          </p:cNvSpPr>
          <p:nvPr/>
        </p:nvSpPr>
        <p:spPr bwMode="auto">
          <a:xfrm>
            <a:off x="8112126" y="4365625"/>
            <a:ext cx="73025" cy="7143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4338" name="Oval 66"/>
          <p:cNvSpPr>
            <a:spLocks noChangeArrowheads="1"/>
          </p:cNvSpPr>
          <p:nvPr/>
        </p:nvSpPr>
        <p:spPr bwMode="auto">
          <a:xfrm>
            <a:off x="7535864" y="4581525"/>
            <a:ext cx="73025" cy="7143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4339" name="Oval 67"/>
          <p:cNvSpPr>
            <a:spLocks noChangeArrowheads="1"/>
          </p:cNvSpPr>
          <p:nvPr/>
        </p:nvSpPr>
        <p:spPr bwMode="auto">
          <a:xfrm>
            <a:off x="6959601" y="4724400"/>
            <a:ext cx="73025" cy="7143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4347" name="Freeform 75"/>
          <p:cNvSpPr>
            <a:spLocks/>
          </p:cNvSpPr>
          <p:nvPr/>
        </p:nvSpPr>
        <p:spPr bwMode="auto">
          <a:xfrm>
            <a:off x="6959600" y="2997200"/>
            <a:ext cx="2376488" cy="1727200"/>
          </a:xfrm>
          <a:custGeom>
            <a:avLst/>
            <a:gdLst>
              <a:gd name="T0" fmla="*/ 0 w 1452"/>
              <a:gd name="T1" fmla="*/ 2147483646 h 1043"/>
              <a:gd name="T2" fmla="*/ 2147483646 w 1452"/>
              <a:gd name="T3" fmla="*/ 2147483646 h 1043"/>
              <a:gd name="T4" fmla="*/ 2147483646 w 1452"/>
              <a:gd name="T5" fmla="*/ 2147483646 h 1043"/>
              <a:gd name="T6" fmla="*/ 2147483646 w 1452"/>
              <a:gd name="T7" fmla="*/ 2147483646 h 1043"/>
              <a:gd name="T8" fmla="*/ 2147483646 w 1452"/>
              <a:gd name="T9" fmla="*/ 0 h 1043"/>
              <a:gd name="T10" fmla="*/ 0 60000 65536"/>
              <a:gd name="T11" fmla="*/ 0 60000 65536"/>
              <a:gd name="T12" fmla="*/ 0 60000 65536"/>
              <a:gd name="T13" fmla="*/ 0 60000 65536"/>
              <a:gd name="T14" fmla="*/ 0 60000 65536"/>
              <a:gd name="T15" fmla="*/ 0 w 1452"/>
              <a:gd name="T16" fmla="*/ 0 h 1043"/>
              <a:gd name="T17" fmla="*/ 1452 w 1452"/>
              <a:gd name="T18" fmla="*/ 1043 h 1043"/>
            </a:gdLst>
            <a:ahLst/>
            <a:cxnLst>
              <a:cxn ang="T10">
                <a:pos x="T0" y="T1"/>
              </a:cxn>
              <a:cxn ang="T11">
                <a:pos x="T2" y="T3"/>
              </a:cxn>
              <a:cxn ang="T12">
                <a:pos x="T4" y="T5"/>
              </a:cxn>
              <a:cxn ang="T13">
                <a:pos x="T6" y="T7"/>
              </a:cxn>
              <a:cxn ang="T14">
                <a:pos x="T8" y="T9"/>
              </a:cxn>
            </a:cxnLst>
            <a:rect l="T15" t="T16" r="T17" b="T18"/>
            <a:pathLst>
              <a:path w="1452" h="1043">
                <a:moveTo>
                  <a:pt x="0" y="1043"/>
                </a:moveTo>
                <a:cubicBezTo>
                  <a:pt x="121" y="1035"/>
                  <a:pt x="242" y="1028"/>
                  <a:pt x="363" y="998"/>
                </a:cubicBezTo>
                <a:cubicBezTo>
                  <a:pt x="484" y="968"/>
                  <a:pt x="598" y="945"/>
                  <a:pt x="726" y="862"/>
                </a:cubicBezTo>
                <a:cubicBezTo>
                  <a:pt x="854" y="779"/>
                  <a:pt x="1013" y="643"/>
                  <a:pt x="1134" y="499"/>
                </a:cubicBezTo>
                <a:cubicBezTo>
                  <a:pt x="1255" y="355"/>
                  <a:pt x="1353" y="177"/>
                  <a:pt x="1452" y="0"/>
                </a:cubicBezTo>
              </a:path>
            </a:pathLst>
          </a:custGeom>
          <a:noFill/>
          <a:ln w="28575"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graphicFrame>
        <p:nvGraphicFramePr>
          <p:cNvPr id="54427" name="Group 155"/>
          <p:cNvGraphicFramePr>
            <a:graphicFrameLocks noGrp="1"/>
          </p:cNvGraphicFramePr>
          <p:nvPr/>
        </p:nvGraphicFramePr>
        <p:xfrm>
          <a:off x="2063750" y="1528763"/>
          <a:ext cx="3168650" cy="2632076"/>
        </p:xfrm>
        <a:graphic>
          <a:graphicData uri="http://schemas.openxmlformats.org/drawingml/2006/table">
            <a:tbl>
              <a:tblPr/>
              <a:tblGrid>
                <a:gridCol w="1285875">
                  <a:extLst>
                    <a:ext uri="{9D8B030D-6E8A-4147-A177-3AD203B41FA5}"/>
                  </a:extLst>
                </a:gridCol>
                <a:gridCol w="1882775">
                  <a:extLst>
                    <a:ext uri="{9D8B030D-6E8A-4147-A177-3AD203B41FA5}"/>
                  </a:extLst>
                </a:gridCol>
              </a:tblGrid>
              <a:tr h="64006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smtClean="0">
                          <a:ln>
                            <a:noFill/>
                          </a:ln>
                          <a:solidFill>
                            <a:schemeClr val="tx1"/>
                          </a:solidFill>
                          <a:effectLst/>
                          <a:latin typeface="Times New Roman" pitchFamily="18" charset="0"/>
                          <a:cs typeface="Times New Roman" pitchFamily="18" charset="0"/>
                        </a:rPr>
                        <a:t>Mal Fiyatı(TL)</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smtClean="0">
                          <a:ln>
                            <a:noFill/>
                          </a:ln>
                          <a:solidFill>
                            <a:schemeClr val="tx1"/>
                          </a:solidFill>
                          <a:effectLst/>
                          <a:latin typeface="Times New Roman" pitchFamily="18" charset="0"/>
                          <a:cs typeface="Times New Roman" pitchFamily="18" charset="0"/>
                        </a:rPr>
                        <a:t>Arz Edilen Miktar(Ton)</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200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10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250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20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325</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30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500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40       </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800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50</a:t>
                      </a:r>
                      <a:endParaRPr kumimoji="0" lang="tr-TR" sz="1800" b="0" i="0" u="none" strike="noStrike" cap="none" normalizeH="0" baseline="0" smtClean="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bl>
          </a:graphicData>
        </a:graphic>
      </p:graphicFrame>
    </p:spTree>
    <p:extLst>
      <p:ext uri="{BB962C8B-B14F-4D97-AF65-F5344CB8AC3E}">
        <p14:creationId xmlns:p14="http://schemas.microsoft.com/office/powerpoint/2010/main" val="8069328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4427"/>
                                        </p:tgtEl>
                                        <p:attrNameLst>
                                          <p:attrName>style.visibility</p:attrName>
                                        </p:attrNameLst>
                                      </p:cBhvr>
                                      <p:to>
                                        <p:strVal val="visible"/>
                                      </p:to>
                                    </p:set>
                                    <p:animEffect transition="in" filter="dissolve">
                                      <p:cBhvr>
                                        <p:cTn id="7" dur="500"/>
                                        <p:tgtEl>
                                          <p:spTgt spid="54427"/>
                                        </p:tgtEl>
                                      </p:cBhvr>
                                    </p:animEffect>
                                  </p:childTnLst>
                                </p:cTn>
                              </p:par>
                            </p:childTnLst>
                          </p:cTn>
                        </p:par>
                        <p:par>
                          <p:cTn id="8" fill="hold" nodeType="afterGroup">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54348"/>
                                        </p:tgtEl>
                                        <p:attrNameLst>
                                          <p:attrName>style.visibility</p:attrName>
                                        </p:attrNameLst>
                                      </p:cBhvr>
                                      <p:to>
                                        <p:strVal val="visible"/>
                                      </p:to>
                                    </p:set>
                                    <p:animEffect transition="in" filter="slide(fromBottom)">
                                      <p:cBhvr>
                                        <p:cTn id="11" dur="500"/>
                                        <p:tgtEl>
                                          <p:spTgt spid="5434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8" fill="hold" grpId="0" nodeType="clickEffect">
                                  <p:stCondLst>
                                    <p:cond delay="0"/>
                                  </p:stCondLst>
                                  <p:childTnLst>
                                    <p:set>
                                      <p:cBhvr>
                                        <p:cTn id="15" dur="1" fill="hold">
                                          <p:stCondLst>
                                            <p:cond delay="0"/>
                                          </p:stCondLst>
                                        </p:cTn>
                                        <p:tgtEl>
                                          <p:spTgt spid="54274"/>
                                        </p:tgtEl>
                                        <p:attrNameLst>
                                          <p:attrName>style.visibility</p:attrName>
                                        </p:attrNameLst>
                                      </p:cBhvr>
                                      <p:to>
                                        <p:strVal val="visible"/>
                                      </p:to>
                                    </p:set>
                                    <p:animEffect transition="in" filter="slide(fromLeft)">
                                      <p:cBhvr>
                                        <p:cTn id="16" dur="500"/>
                                        <p:tgtEl>
                                          <p:spTgt spid="54274"/>
                                        </p:tgtEl>
                                      </p:cBhvr>
                                    </p:animEffect>
                                  </p:childTnLst>
                                </p:cTn>
                              </p:par>
                            </p:childTnLst>
                          </p:cTn>
                        </p:par>
                        <p:par>
                          <p:cTn id="17" fill="hold" nodeType="afterGroup">
                            <p:stCondLst>
                              <p:cond delay="500"/>
                            </p:stCondLst>
                            <p:childTnLst>
                              <p:par>
                                <p:cTn id="18" presetID="12" presetClass="entr" presetSubtype="1" fill="hold" grpId="0" nodeType="afterEffect">
                                  <p:stCondLst>
                                    <p:cond delay="0"/>
                                  </p:stCondLst>
                                  <p:childTnLst>
                                    <p:set>
                                      <p:cBhvr>
                                        <p:cTn id="19" dur="1" fill="hold">
                                          <p:stCondLst>
                                            <p:cond delay="0"/>
                                          </p:stCondLst>
                                        </p:cTn>
                                        <p:tgtEl>
                                          <p:spTgt spid="54275"/>
                                        </p:tgtEl>
                                        <p:attrNameLst>
                                          <p:attrName>style.visibility</p:attrName>
                                        </p:attrNameLst>
                                      </p:cBhvr>
                                      <p:to>
                                        <p:strVal val="visible"/>
                                      </p:to>
                                    </p:set>
                                    <p:animEffect transition="in" filter="slide(fromTop)">
                                      <p:cBhvr>
                                        <p:cTn id="20" dur="500"/>
                                        <p:tgtEl>
                                          <p:spTgt spid="54275"/>
                                        </p:tgtEl>
                                      </p:cBhvr>
                                    </p:animEffect>
                                  </p:childTnLst>
                                </p:cTn>
                              </p:par>
                            </p:childTnLst>
                          </p:cTn>
                        </p:par>
                        <p:par>
                          <p:cTn id="21" fill="hold" nodeType="afterGroup">
                            <p:stCondLst>
                              <p:cond delay="1000"/>
                            </p:stCondLst>
                            <p:childTnLst>
                              <p:par>
                                <p:cTn id="22" presetID="9" presetClass="entr" presetSubtype="0" fill="hold"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dissolve">
                                      <p:cBhvr>
                                        <p:cTn id="24" dur="500"/>
                                        <p:tgtEl>
                                          <p:spTgt spid="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54289"/>
                                        </p:tgtEl>
                                        <p:attrNameLst>
                                          <p:attrName>style.visibility</p:attrName>
                                        </p:attrNameLst>
                                      </p:cBhvr>
                                      <p:to>
                                        <p:strVal val="visible"/>
                                      </p:to>
                                    </p:set>
                                    <p:animEffect transition="in" filter="slide(fromBottom)">
                                      <p:cBhvr>
                                        <p:cTn id="29" dur="500"/>
                                        <p:tgtEl>
                                          <p:spTgt spid="54289"/>
                                        </p:tgtEl>
                                      </p:cBhvr>
                                    </p:animEffect>
                                  </p:childTnLst>
                                </p:cTn>
                              </p:par>
                            </p:childTnLst>
                          </p:cTn>
                        </p:par>
                        <p:par>
                          <p:cTn id="30" fill="hold" nodeType="afterGroup">
                            <p:stCondLst>
                              <p:cond delay="500"/>
                            </p:stCondLst>
                            <p:childTnLst>
                              <p:par>
                                <p:cTn id="31" presetID="12" presetClass="entr" presetSubtype="2" fill="hold" grpId="0" nodeType="afterEffect">
                                  <p:stCondLst>
                                    <p:cond delay="0"/>
                                  </p:stCondLst>
                                  <p:childTnLst>
                                    <p:set>
                                      <p:cBhvr>
                                        <p:cTn id="32" dur="1" fill="hold">
                                          <p:stCondLst>
                                            <p:cond delay="0"/>
                                          </p:stCondLst>
                                        </p:cTn>
                                        <p:tgtEl>
                                          <p:spTgt spid="54290"/>
                                        </p:tgtEl>
                                        <p:attrNameLst>
                                          <p:attrName>style.visibility</p:attrName>
                                        </p:attrNameLst>
                                      </p:cBhvr>
                                      <p:to>
                                        <p:strVal val="visible"/>
                                      </p:to>
                                    </p:set>
                                    <p:animEffect transition="in" filter="slide(fromRight)">
                                      <p:cBhvr>
                                        <p:cTn id="33" dur="500"/>
                                        <p:tgtEl>
                                          <p:spTgt spid="54290"/>
                                        </p:tgtEl>
                                      </p:cBhvr>
                                    </p:animEffect>
                                  </p:childTnLst>
                                </p:cTn>
                              </p:par>
                            </p:childTnLst>
                          </p:cTn>
                        </p:par>
                        <p:par>
                          <p:cTn id="34" fill="hold" nodeType="afterGroup">
                            <p:stCondLst>
                              <p:cond delay="1000"/>
                            </p:stCondLst>
                            <p:childTnLst>
                              <p:par>
                                <p:cTn id="35" presetID="9" presetClass="entr" presetSubtype="0" fill="hold" nodeType="after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dissolve">
                                      <p:cBhvr>
                                        <p:cTn id="37" dur="500"/>
                                        <p:tgtEl>
                                          <p:spTgt spid="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2" presetClass="entr" presetSubtype="4"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slide(fromBottom)">
                                      <p:cBhvr>
                                        <p:cTn id="42" dur="500"/>
                                        <p:tgtEl>
                                          <p:spTgt spid="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2" presetClass="entr" presetSubtype="8"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slide(fromLeft)">
                                      <p:cBhvr>
                                        <p:cTn id="47" dur="500"/>
                                        <p:tgtEl>
                                          <p:spTgt spid="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54339"/>
                                        </p:tgtEl>
                                        <p:attrNameLst>
                                          <p:attrName>style.visibility</p:attrName>
                                        </p:attrNameLst>
                                      </p:cBhvr>
                                      <p:to>
                                        <p:strVal val="visible"/>
                                      </p:to>
                                    </p:set>
                                    <p:animEffect transition="in" filter="dissolve">
                                      <p:cBhvr>
                                        <p:cTn id="52" dur="500"/>
                                        <p:tgtEl>
                                          <p:spTgt spid="5433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54338"/>
                                        </p:tgtEl>
                                        <p:attrNameLst>
                                          <p:attrName>style.visibility</p:attrName>
                                        </p:attrNameLst>
                                      </p:cBhvr>
                                      <p:to>
                                        <p:strVal val="visible"/>
                                      </p:to>
                                    </p:set>
                                    <p:animEffect transition="in" filter="dissolve">
                                      <p:cBhvr>
                                        <p:cTn id="57" dur="500"/>
                                        <p:tgtEl>
                                          <p:spTgt spid="54338"/>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54337"/>
                                        </p:tgtEl>
                                        <p:attrNameLst>
                                          <p:attrName>style.visibility</p:attrName>
                                        </p:attrNameLst>
                                      </p:cBhvr>
                                      <p:to>
                                        <p:strVal val="visible"/>
                                      </p:to>
                                    </p:set>
                                    <p:animEffect transition="in" filter="dissolve">
                                      <p:cBhvr>
                                        <p:cTn id="62" dur="500"/>
                                        <p:tgtEl>
                                          <p:spTgt spid="5433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54336"/>
                                        </p:tgtEl>
                                        <p:attrNameLst>
                                          <p:attrName>style.visibility</p:attrName>
                                        </p:attrNameLst>
                                      </p:cBhvr>
                                      <p:to>
                                        <p:strVal val="visible"/>
                                      </p:to>
                                    </p:set>
                                    <p:animEffect transition="in" filter="dissolve">
                                      <p:cBhvr>
                                        <p:cTn id="67" dur="500"/>
                                        <p:tgtEl>
                                          <p:spTgt spid="5433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54335"/>
                                        </p:tgtEl>
                                        <p:attrNameLst>
                                          <p:attrName>style.visibility</p:attrName>
                                        </p:attrNameLst>
                                      </p:cBhvr>
                                      <p:to>
                                        <p:strVal val="visible"/>
                                      </p:to>
                                    </p:set>
                                    <p:animEffect transition="in" filter="dissolve">
                                      <p:cBhvr>
                                        <p:cTn id="72" dur="500"/>
                                        <p:tgtEl>
                                          <p:spTgt spid="54335"/>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54347"/>
                                        </p:tgtEl>
                                        <p:attrNameLst>
                                          <p:attrName>style.visibility</p:attrName>
                                        </p:attrNameLst>
                                      </p:cBhvr>
                                      <p:to>
                                        <p:strVal val="visible"/>
                                      </p:to>
                                    </p:set>
                                    <p:animEffect transition="in" filter="wipe(left)">
                                      <p:cBhvr>
                                        <p:cTn id="77" dur="500"/>
                                        <p:tgtEl>
                                          <p:spTgt spid="54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348" grpId="0"/>
      <p:bldP spid="54274" grpId="0" animBg="1"/>
      <p:bldP spid="54275" grpId="0"/>
      <p:bldP spid="54289" grpId="0" animBg="1"/>
      <p:bldP spid="54290" grpId="0"/>
      <p:bldP spid="54335" grpId="0" animBg="1"/>
      <p:bldP spid="54336" grpId="0" animBg="1"/>
      <p:bldP spid="54337" grpId="0" animBg="1"/>
      <p:bldP spid="54338" grpId="0" animBg="1"/>
      <p:bldP spid="54339" grpId="0" animBg="1"/>
      <p:bldP spid="5434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1487488" y="1341439"/>
            <a:ext cx="9144001"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2000" b="1" u="sng">
                <a:solidFill>
                  <a:schemeClr val="hlink"/>
                </a:solidFill>
              </a:rPr>
              <a:t>Arzı etkileyen faktörler</a:t>
            </a:r>
            <a:endParaRPr lang="tr-TR" altLang="tr-TR"/>
          </a:p>
        </p:txBody>
      </p:sp>
      <p:sp>
        <p:nvSpPr>
          <p:cNvPr id="93187" name="Text Box 3"/>
          <p:cNvSpPr txBox="1">
            <a:spLocks noChangeArrowheads="1"/>
          </p:cNvSpPr>
          <p:nvPr/>
        </p:nvSpPr>
        <p:spPr bwMode="auto">
          <a:xfrm>
            <a:off x="1524000" y="1866900"/>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Malın fiyatı (FA):</a:t>
            </a:r>
            <a:r>
              <a:rPr lang="tr-TR" altLang="tr-TR"/>
              <a:t> Malın fiyatı ne kadar yüksek olursa, o malın satışı o derece k</a:t>
            </a:r>
            <a:r>
              <a:rPr lang="tr-TR" altLang="tr-TR">
                <a:sym typeface="Courier New" panose="02070309020205020404" pitchFamily="49" charset="0"/>
              </a:rPr>
              <a:t>a</a:t>
            </a:r>
            <a:r>
              <a:rPr lang="tr-TR" altLang="tr-TR"/>
              <a:t>rlı olabilir. Dolayısıyla fiyat arttıkça arz edilen miktar artmakta; fiyat düştükçe ise arz edilen miktar azalmaktadır.</a:t>
            </a:r>
          </a:p>
        </p:txBody>
      </p:sp>
      <p:sp>
        <p:nvSpPr>
          <p:cNvPr id="93188" name="Text Box 4"/>
          <p:cNvSpPr txBox="1">
            <a:spLocks noChangeArrowheads="1"/>
          </p:cNvSpPr>
          <p:nvPr/>
        </p:nvSpPr>
        <p:spPr bwMode="auto">
          <a:xfrm>
            <a:off x="1524000" y="30416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Diğer malların fiyatları (FT):</a:t>
            </a:r>
            <a:r>
              <a:rPr lang="tr-TR" altLang="tr-TR" b="1"/>
              <a:t> </a:t>
            </a:r>
            <a:r>
              <a:rPr lang="tr-TR" altLang="tr-TR"/>
              <a:t>Bir malın fiyatı aynı kalırken diğer malların fiyatlarının artması halinde o malların üretim ve arzı daha cazip hale gelir.</a:t>
            </a:r>
          </a:p>
        </p:txBody>
      </p:sp>
      <p:sp>
        <p:nvSpPr>
          <p:cNvPr id="93189" name="Text Box 5"/>
          <p:cNvSpPr txBox="1">
            <a:spLocks noChangeArrowheads="1"/>
          </p:cNvSpPr>
          <p:nvPr/>
        </p:nvSpPr>
        <p:spPr bwMode="auto">
          <a:xfrm>
            <a:off x="1524000" y="3941764"/>
            <a:ext cx="9144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Üretim faktörlerinin fiyatları(FÜ) :</a:t>
            </a:r>
            <a:r>
              <a:rPr lang="tr-TR" altLang="tr-TR" b="1"/>
              <a:t> </a:t>
            </a:r>
            <a:r>
              <a:rPr lang="tr-TR" altLang="tr-TR"/>
              <a:t>Bir iktisadi mal yada hizmetin üretiminde kullanılan üretim faktörlerinin fiyatlarının düşmesi, söz konusu mal yada hizmetin üretim maliyetini düşüreceğinden piyasadaki satış fiyatı üzerinden sağlanacak kâr miktarı daha fazla olacaktır. Bu da malın üretim ve dolayısıyla arzını artıracaktır.</a:t>
            </a:r>
          </a:p>
        </p:txBody>
      </p:sp>
      <p:sp>
        <p:nvSpPr>
          <p:cNvPr id="93190" name="Text Box 6"/>
          <p:cNvSpPr txBox="1">
            <a:spLocks noChangeArrowheads="1"/>
          </p:cNvSpPr>
          <p:nvPr/>
        </p:nvSpPr>
        <p:spPr bwMode="auto">
          <a:xfrm>
            <a:off x="1524000" y="539273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Üretim teknolojisindeki değişmeler (T):</a:t>
            </a:r>
            <a:r>
              <a:rPr lang="tr-TR" altLang="tr-TR"/>
              <a:t> Teknolojik gelişmeler başta emek olmak üzere üretim faktörlerinin verimliliklerini arttıracak ve bu da bir maliyet azalışına  neden olacaktır; düşük maliyet ise daha fazla kâr demektir. </a:t>
            </a:r>
          </a:p>
        </p:txBody>
      </p:sp>
      <p:sp>
        <p:nvSpPr>
          <p:cNvPr id="93192" name="Line 8"/>
          <p:cNvSpPr>
            <a:spLocks noChangeShapeType="1"/>
          </p:cNvSpPr>
          <p:nvPr/>
        </p:nvSpPr>
        <p:spPr bwMode="auto">
          <a:xfrm>
            <a:off x="1524000" y="29130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3193" name="Line 9"/>
          <p:cNvSpPr>
            <a:spLocks noChangeShapeType="1"/>
          </p:cNvSpPr>
          <p:nvPr/>
        </p:nvSpPr>
        <p:spPr bwMode="auto">
          <a:xfrm>
            <a:off x="1524000" y="38131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3194" name="Line 10"/>
          <p:cNvSpPr>
            <a:spLocks noChangeShapeType="1"/>
          </p:cNvSpPr>
          <p:nvPr/>
        </p:nvSpPr>
        <p:spPr bwMode="auto">
          <a:xfrm>
            <a:off x="1524000" y="52625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568342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3186"/>
                                        </p:tgtEl>
                                        <p:attrNameLst>
                                          <p:attrName>style.visibility</p:attrName>
                                        </p:attrNameLst>
                                      </p:cBhvr>
                                      <p:to>
                                        <p:strVal val="visible"/>
                                      </p:to>
                                    </p:set>
                                    <p:animEffect transition="in" filter="slide(fromTop)">
                                      <p:cBhvr>
                                        <p:cTn id="7" dur="500"/>
                                        <p:tgtEl>
                                          <p:spTgt spid="931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3187"/>
                                        </p:tgtEl>
                                        <p:attrNameLst>
                                          <p:attrName>style.visibility</p:attrName>
                                        </p:attrNameLst>
                                      </p:cBhvr>
                                      <p:to>
                                        <p:strVal val="visible"/>
                                      </p:to>
                                    </p:set>
                                    <p:animEffect transition="in" filter="slide(fromTop)">
                                      <p:cBhvr>
                                        <p:cTn id="12" dur="500"/>
                                        <p:tgtEl>
                                          <p:spTgt spid="93187"/>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93192"/>
                                        </p:tgtEl>
                                        <p:attrNameLst>
                                          <p:attrName>style.visibility</p:attrName>
                                        </p:attrNameLst>
                                      </p:cBhvr>
                                      <p:to>
                                        <p:strVal val="visible"/>
                                      </p:to>
                                    </p:set>
                                    <p:animEffect transition="in" filter="slide(fromLeft)">
                                      <p:cBhvr>
                                        <p:cTn id="16" dur="500"/>
                                        <p:tgtEl>
                                          <p:spTgt spid="9319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93188"/>
                                        </p:tgtEl>
                                        <p:attrNameLst>
                                          <p:attrName>style.visibility</p:attrName>
                                        </p:attrNameLst>
                                      </p:cBhvr>
                                      <p:to>
                                        <p:strVal val="visible"/>
                                      </p:to>
                                    </p:set>
                                    <p:animEffect transition="in" filter="slide(fromTop)">
                                      <p:cBhvr>
                                        <p:cTn id="21" dur="500"/>
                                        <p:tgtEl>
                                          <p:spTgt spid="93188"/>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93193"/>
                                        </p:tgtEl>
                                        <p:attrNameLst>
                                          <p:attrName>style.visibility</p:attrName>
                                        </p:attrNameLst>
                                      </p:cBhvr>
                                      <p:to>
                                        <p:strVal val="visible"/>
                                      </p:to>
                                    </p:set>
                                    <p:animEffect transition="in" filter="slide(fromLeft)">
                                      <p:cBhvr>
                                        <p:cTn id="25" dur="500"/>
                                        <p:tgtEl>
                                          <p:spTgt spid="9319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93189"/>
                                        </p:tgtEl>
                                        <p:attrNameLst>
                                          <p:attrName>style.visibility</p:attrName>
                                        </p:attrNameLst>
                                      </p:cBhvr>
                                      <p:to>
                                        <p:strVal val="visible"/>
                                      </p:to>
                                    </p:set>
                                    <p:animEffect transition="in" filter="slide(fromTop)">
                                      <p:cBhvr>
                                        <p:cTn id="30" dur="500"/>
                                        <p:tgtEl>
                                          <p:spTgt spid="93189"/>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93194"/>
                                        </p:tgtEl>
                                        <p:attrNameLst>
                                          <p:attrName>style.visibility</p:attrName>
                                        </p:attrNameLst>
                                      </p:cBhvr>
                                      <p:to>
                                        <p:strVal val="visible"/>
                                      </p:to>
                                    </p:set>
                                    <p:animEffect transition="in" filter="slide(fromLeft)">
                                      <p:cBhvr>
                                        <p:cTn id="34" dur="500"/>
                                        <p:tgtEl>
                                          <p:spTgt spid="9319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93190"/>
                                        </p:tgtEl>
                                        <p:attrNameLst>
                                          <p:attrName>style.visibility</p:attrName>
                                        </p:attrNameLst>
                                      </p:cBhvr>
                                      <p:to>
                                        <p:strVal val="visible"/>
                                      </p:to>
                                    </p:set>
                                    <p:animEffect transition="in" filter="slide(fromTop)">
                                      <p:cBhvr>
                                        <p:cTn id="39" dur="500"/>
                                        <p:tgtEl>
                                          <p:spTgt spid="931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6" grpId="0" autoUpdateAnimBg="0"/>
      <p:bldP spid="93187" grpId="0" autoUpdateAnimBg="0"/>
      <p:bldP spid="93188" grpId="0" autoUpdateAnimBg="0"/>
      <p:bldP spid="93189" grpId="0" autoUpdateAnimBg="0"/>
      <p:bldP spid="93190" grpId="0" autoUpdateAnimBg="0"/>
      <p:bldP spid="93192" grpId="0" animBg="1"/>
      <p:bldP spid="93193" grpId="0" animBg="1"/>
      <p:bldP spid="9319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2"/>
          <p:cNvSpPr txBox="1">
            <a:spLocks noChangeArrowheads="1"/>
          </p:cNvSpPr>
          <p:nvPr/>
        </p:nvSpPr>
        <p:spPr bwMode="auto">
          <a:xfrm>
            <a:off x="1524000" y="1052514"/>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2000" b="1" u="sng">
                <a:solidFill>
                  <a:schemeClr val="hlink"/>
                </a:solidFill>
              </a:rPr>
              <a:t>Arz Kayması (Değişmesi)</a:t>
            </a:r>
          </a:p>
        </p:txBody>
      </p:sp>
      <p:sp>
        <p:nvSpPr>
          <p:cNvPr id="92163" name="Text Box 3"/>
          <p:cNvSpPr txBox="1">
            <a:spLocks noChangeArrowheads="1"/>
          </p:cNvSpPr>
          <p:nvPr/>
        </p:nvSpPr>
        <p:spPr bwMode="auto">
          <a:xfrm>
            <a:off x="1524000" y="1420814"/>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Veri olan belirli bir fiyattan bir iktisadi malın arz edilen miktarının artması ve azalması hallerini, arz eğrisinin tümüyle sağa yada sola kayması durumunu birbirine  karıştırmamak gerekir.</a:t>
            </a:r>
          </a:p>
        </p:txBody>
      </p:sp>
      <p:sp>
        <p:nvSpPr>
          <p:cNvPr id="92164" name="Text Box 4"/>
          <p:cNvSpPr txBox="1">
            <a:spLocks noChangeArrowheads="1"/>
          </p:cNvSpPr>
          <p:nvPr/>
        </p:nvSpPr>
        <p:spPr bwMode="auto">
          <a:xfrm>
            <a:off x="1524000" y="2276475"/>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Arz miktarının değişmesi belirli bir arz eğrisi üzerinde bir noktadan başka bir noktaya geçiştir. Buna karşılık, arz eğrisinin tümüyle sağa kaymasının anlamı ise, her fiyattan arz edilen miktarın bir önceki arz eğrisine göre artmış olmasıdır.</a:t>
            </a:r>
          </a:p>
        </p:txBody>
      </p:sp>
      <p:sp>
        <p:nvSpPr>
          <p:cNvPr id="92166" name="Line 6"/>
          <p:cNvSpPr>
            <a:spLocks noChangeShapeType="1"/>
          </p:cNvSpPr>
          <p:nvPr/>
        </p:nvSpPr>
        <p:spPr bwMode="auto">
          <a:xfrm>
            <a:off x="1524000" y="23066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67" name="Line 7"/>
          <p:cNvSpPr>
            <a:spLocks noChangeShapeType="1"/>
          </p:cNvSpPr>
          <p:nvPr/>
        </p:nvSpPr>
        <p:spPr bwMode="auto">
          <a:xfrm>
            <a:off x="4656138" y="6348414"/>
            <a:ext cx="3529012" cy="1587"/>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2168" name="Text Box 8"/>
          <p:cNvSpPr txBox="1">
            <a:spLocks noChangeArrowheads="1"/>
          </p:cNvSpPr>
          <p:nvPr/>
        </p:nvSpPr>
        <p:spPr bwMode="auto">
          <a:xfrm>
            <a:off x="6961189" y="6437313"/>
            <a:ext cx="1368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Miktar (ton)</a:t>
            </a:r>
          </a:p>
        </p:txBody>
      </p:sp>
      <p:grpSp>
        <p:nvGrpSpPr>
          <p:cNvPr id="2" name="Group 9"/>
          <p:cNvGrpSpPr>
            <a:grpSpLocks/>
          </p:cNvGrpSpPr>
          <p:nvPr/>
        </p:nvGrpSpPr>
        <p:grpSpPr bwMode="auto">
          <a:xfrm>
            <a:off x="5087938" y="6292850"/>
            <a:ext cx="2736850" cy="287338"/>
            <a:chOff x="3333" y="3329"/>
            <a:chExt cx="1724" cy="181"/>
          </a:xfrm>
        </p:grpSpPr>
        <p:sp>
          <p:nvSpPr>
            <p:cNvPr id="76857" name="Line 10"/>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58" name="Line 11"/>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59" name="Line 12"/>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60" name="Line 13"/>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61" name="Line 14"/>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62" name="Text Box 15"/>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76863" name="Text Box 16"/>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76864" name="Text Box 17"/>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76865" name="Text Box 18"/>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76866" name="Text Box 19"/>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92180" name="Line 20"/>
          <p:cNvSpPr>
            <a:spLocks noChangeShapeType="1"/>
          </p:cNvSpPr>
          <p:nvPr/>
        </p:nvSpPr>
        <p:spPr bwMode="auto">
          <a:xfrm rot="10800000">
            <a:off x="4656139" y="3340101"/>
            <a:ext cx="1587" cy="300831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2181" name="Text Box 21"/>
          <p:cNvSpPr txBox="1">
            <a:spLocks noChangeArrowheads="1"/>
          </p:cNvSpPr>
          <p:nvPr/>
        </p:nvSpPr>
        <p:spPr bwMode="auto">
          <a:xfrm rot="-5400000">
            <a:off x="3260726" y="3944938"/>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Fiyat (x1000 TL)</a:t>
            </a:r>
          </a:p>
        </p:txBody>
      </p:sp>
      <p:grpSp>
        <p:nvGrpSpPr>
          <p:cNvPr id="3" name="Group 22"/>
          <p:cNvGrpSpPr>
            <a:grpSpLocks/>
          </p:cNvGrpSpPr>
          <p:nvPr/>
        </p:nvGrpSpPr>
        <p:grpSpPr bwMode="auto">
          <a:xfrm>
            <a:off x="4224339" y="3556000"/>
            <a:ext cx="503237" cy="2808288"/>
            <a:chOff x="2789" y="1605"/>
            <a:chExt cx="317" cy="1769"/>
          </a:xfrm>
        </p:grpSpPr>
        <p:sp>
          <p:nvSpPr>
            <p:cNvPr id="76837" name="Line 23"/>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38" name="Line 24"/>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39" name="Line 25"/>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40" name="Line 26"/>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41" name="Line 27"/>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42" name="Line 28"/>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43" name="Text Box 29"/>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76844" name="Text Box 30"/>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76845" name="Text Box 31"/>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76846" name="Text Box 32"/>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76847" name="Line 33"/>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48" name="Line 34"/>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49" name="Line 35"/>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50" name="Line 36"/>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51" name="Line 37"/>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52" name="Text Box 38"/>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76853" name="Text Box 39"/>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76854" name="Text Box 40"/>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76855" name="Text Box 41"/>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76856" name="Text Box 42"/>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grpSp>
        <p:nvGrpSpPr>
          <p:cNvPr id="4" name="Group 43"/>
          <p:cNvGrpSpPr>
            <a:grpSpLocks/>
          </p:cNvGrpSpPr>
          <p:nvPr/>
        </p:nvGrpSpPr>
        <p:grpSpPr bwMode="auto">
          <a:xfrm>
            <a:off x="4727575" y="3713164"/>
            <a:ext cx="3168650" cy="2363787"/>
            <a:chOff x="3106" y="1704"/>
            <a:chExt cx="1996" cy="1489"/>
          </a:xfrm>
        </p:grpSpPr>
        <p:sp>
          <p:nvSpPr>
            <p:cNvPr id="76828" name="Line 44"/>
            <p:cNvSpPr>
              <a:spLocks noChangeShapeType="1"/>
            </p:cNvSpPr>
            <p:nvPr/>
          </p:nvSpPr>
          <p:spPr bwMode="auto">
            <a:xfrm>
              <a:off x="3106" y="3002"/>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29" name="Line 45"/>
            <p:cNvSpPr>
              <a:spLocks noChangeShapeType="1"/>
            </p:cNvSpPr>
            <p:nvPr/>
          </p:nvSpPr>
          <p:spPr bwMode="auto">
            <a:xfrm>
              <a:off x="3106" y="28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30" name="Line 46"/>
            <p:cNvSpPr>
              <a:spLocks noChangeShapeType="1"/>
            </p:cNvSpPr>
            <p:nvPr/>
          </p:nvSpPr>
          <p:spPr bwMode="auto">
            <a:xfrm>
              <a:off x="3106" y="26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31" name="Line 47"/>
            <p:cNvSpPr>
              <a:spLocks noChangeShapeType="1"/>
            </p:cNvSpPr>
            <p:nvPr/>
          </p:nvSpPr>
          <p:spPr bwMode="auto">
            <a:xfrm>
              <a:off x="3106" y="245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32" name="Line 48"/>
            <p:cNvSpPr>
              <a:spLocks noChangeShapeType="1"/>
            </p:cNvSpPr>
            <p:nvPr/>
          </p:nvSpPr>
          <p:spPr bwMode="auto">
            <a:xfrm>
              <a:off x="3106" y="2258"/>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33" name="Line 49"/>
            <p:cNvSpPr>
              <a:spLocks noChangeShapeType="1"/>
            </p:cNvSpPr>
            <p:nvPr/>
          </p:nvSpPr>
          <p:spPr bwMode="auto">
            <a:xfrm>
              <a:off x="3106" y="2076"/>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34" name="Line 50"/>
            <p:cNvSpPr>
              <a:spLocks noChangeShapeType="1"/>
            </p:cNvSpPr>
            <p:nvPr/>
          </p:nvSpPr>
          <p:spPr bwMode="auto">
            <a:xfrm>
              <a:off x="3106" y="1911"/>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35" name="Line 51"/>
            <p:cNvSpPr>
              <a:spLocks noChangeShapeType="1"/>
            </p:cNvSpPr>
            <p:nvPr/>
          </p:nvSpPr>
          <p:spPr bwMode="auto">
            <a:xfrm>
              <a:off x="3106" y="170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36" name="Line 52"/>
            <p:cNvSpPr>
              <a:spLocks noChangeShapeType="1"/>
            </p:cNvSpPr>
            <p:nvPr/>
          </p:nvSpPr>
          <p:spPr bwMode="auto">
            <a:xfrm>
              <a:off x="3106" y="3193"/>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5" name="Group 53"/>
          <p:cNvGrpSpPr>
            <a:grpSpLocks/>
          </p:cNvGrpSpPr>
          <p:nvPr/>
        </p:nvGrpSpPr>
        <p:grpSpPr bwMode="auto">
          <a:xfrm>
            <a:off x="5268913" y="3556000"/>
            <a:ext cx="2305050" cy="2736850"/>
            <a:chOff x="3447" y="1605"/>
            <a:chExt cx="1452" cy="1724"/>
          </a:xfrm>
        </p:grpSpPr>
        <p:sp>
          <p:nvSpPr>
            <p:cNvPr id="76823" name="Line 54"/>
            <p:cNvSpPr>
              <a:spLocks noChangeShapeType="1"/>
            </p:cNvSpPr>
            <p:nvPr/>
          </p:nvSpPr>
          <p:spPr bwMode="auto">
            <a:xfrm flipV="1">
              <a:off x="3810"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24" name="Line 55"/>
            <p:cNvSpPr>
              <a:spLocks noChangeShapeType="1"/>
            </p:cNvSpPr>
            <p:nvPr/>
          </p:nvSpPr>
          <p:spPr bwMode="auto">
            <a:xfrm flipV="1">
              <a:off x="4173"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25" name="Line 56"/>
            <p:cNvSpPr>
              <a:spLocks noChangeShapeType="1"/>
            </p:cNvSpPr>
            <p:nvPr/>
          </p:nvSpPr>
          <p:spPr bwMode="auto">
            <a:xfrm flipV="1">
              <a:off x="4536"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26" name="Line 57"/>
            <p:cNvSpPr>
              <a:spLocks noChangeShapeType="1"/>
            </p:cNvSpPr>
            <p:nvPr/>
          </p:nvSpPr>
          <p:spPr bwMode="auto">
            <a:xfrm flipV="1">
              <a:off x="3447"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27" name="Line 58"/>
            <p:cNvSpPr>
              <a:spLocks noChangeShapeType="1"/>
            </p:cNvSpPr>
            <p:nvPr/>
          </p:nvSpPr>
          <p:spPr bwMode="auto">
            <a:xfrm flipV="1">
              <a:off x="4899"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92219" name="Oval 59"/>
          <p:cNvSpPr>
            <a:spLocks noChangeArrowheads="1"/>
          </p:cNvSpPr>
          <p:nvPr/>
        </p:nvSpPr>
        <p:spPr bwMode="auto">
          <a:xfrm>
            <a:off x="7537451" y="4005264"/>
            <a:ext cx="73025" cy="71437"/>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220" name="Oval 60"/>
          <p:cNvSpPr>
            <a:spLocks noChangeArrowheads="1"/>
          </p:cNvSpPr>
          <p:nvPr/>
        </p:nvSpPr>
        <p:spPr bwMode="auto">
          <a:xfrm>
            <a:off x="6961189" y="4868864"/>
            <a:ext cx="73025" cy="71437"/>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221" name="Oval 61"/>
          <p:cNvSpPr>
            <a:spLocks noChangeArrowheads="1"/>
          </p:cNvSpPr>
          <p:nvPr/>
        </p:nvSpPr>
        <p:spPr bwMode="auto">
          <a:xfrm>
            <a:off x="6384926" y="5373689"/>
            <a:ext cx="73025" cy="71437"/>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222" name="Oval 62"/>
          <p:cNvSpPr>
            <a:spLocks noChangeArrowheads="1"/>
          </p:cNvSpPr>
          <p:nvPr/>
        </p:nvSpPr>
        <p:spPr bwMode="auto">
          <a:xfrm>
            <a:off x="5808664" y="5589589"/>
            <a:ext cx="73025" cy="71437"/>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223" name="Oval 63"/>
          <p:cNvSpPr>
            <a:spLocks noChangeArrowheads="1"/>
          </p:cNvSpPr>
          <p:nvPr/>
        </p:nvSpPr>
        <p:spPr bwMode="auto">
          <a:xfrm>
            <a:off x="5232401" y="5732464"/>
            <a:ext cx="73025" cy="71437"/>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224" name="Freeform 64"/>
          <p:cNvSpPr>
            <a:spLocks/>
          </p:cNvSpPr>
          <p:nvPr/>
        </p:nvSpPr>
        <p:spPr bwMode="auto">
          <a:xfrm>
            <a:off x="5232400" y="4005263"/>
            <a:ext cx="2376488" cy="1727200"/>
          </a:xfrm>
          <a:custGeom>
            <a:avLst/>
            <a:gdLst>
              <a:gd name="T0" fmla="*/ 0 w 1452"/>
              <a:gd name="T1" fmla="*/ 2147483646 h 1043"/>
              <a:gd name="T2" fmla="*/ 2147483646 w 1452"/>
              <a:gd name="T3" fmla="*/ 2147483646 h 1043"/>
              <a:gd name="T4" fmla="*/ 2147483646 w 1452"/>
              <a:gd name="T5" fmla="*/ 2147483646 h 1043"/>
              <a:gd name="T6" fmla="*/ 2147483646 w 1452"/>
              <a:gd name="T7" fmla="*/ 2147483646 h 1043"/>
              <a:gd name="T8" fmla="*/ 2147483646 w 1452"/>
              <a:gd name="T9" fmla="*/ 0 h 1043"/>
              <a:gd name="T10" fmla="*/ 0 60000 65536"/>
              <a:gd name="T11" fmla="*/ 0 60000 65536"/>
              <a:gd name="T12" fmla="*/ 0 60000 65536"/>
              <a:gd name="T13" fmla="*/ 0 60000 65536"/>
              <a:gd name="T14" fmla="*/ 0 60000 65536"/>
              <a:gd name="T15" fmla="*/ 0 w 1452"/>
              <a:gd name="T16" fmla="*/ 0 h 1043"/>
              <a:gd name="T17" fmla="*/ 1452 w 1452"/>
              <a:gd name="T18" fmla="*/ 1043 h 1043"/>
            </a:gdLst>
            <a:ahLst/>
            <a:cxnLst>
              <a:cxn ang="T10">
                <a:pos x="T0" y="T1"/>
              </a:cxn>
              <a:cxn ang="T11">
                <a:pos x="T2" y="T3"/>
              </a:cxn>
              <a:cxn ang="T12">
                <a:pos x="T4" y="T5"/>
              </a:cxn>
              <a:cxn ang="T13">
                <a:pos x="T6" y="T7"/>
              </a:cxn>
              <a:cxn ang="T14">
                <a:pos x="T8" y="T9"/>
              </a:cxn>
            </a:cxnLst>
            <a:rect l="T15" t="T16" r="T17" b="T18"/>
            <a:pathLst>
              <a:path w="1452" h="1043">
                <a:moveTo>
                  <a:pt x="0" y="1043"/>
                </a:moveTo>
                <a:cubicBezTo>
                  <a:pt x="121" y="1035"/>
                  <a:pt x="242" y="1028"/>
                  <a:pt x="363" y="998"/>
                </a:cubicBezTo>
                <a:cubicBezTo>
                  <a:pt x="484" y="968"/>
                  <a:pt x="598" y="945"/>
                  <a:pt x="726" y="862"/>
                </a:cubicBezTo>
                <a:cubicBezTo>
                  <a:pt x="854" y="779"/>
                  <a:pt x="1013" y="643"/>
                  <a:pt x="1134" y="499"/>
                </a:cubicBezTo>
                <a:cubicBezTo>
                  <a:pt x="1255" y="355"/>
                  <a:pt x="1353" y="177"/>
                  <a:pt x="1452" y="0"/>
                </a:cubicBezTo>
              </a:path>
            </a:pathLst>
          </a:custGeom>
          <a:noFill/>
          <a:ln w="28575"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92225" name="Text Box 65"/>
          <p:cNvSpPr txBox="1">
            <a:spLocks noChangeArrowheads="1"/>
          </p:cNvSpPr>
          <p:nvPr/>
        </p:nvSpPr>
        <p:spPr bwMode="auto">
          <a:xfrm>
            <a:off x="5087939" y="5373689"/>
            <a:ext cx="2889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2000">
                <a:solidFill>
                  <a:schemeClr val="hlink"/>
                </a:solidFill>
              </a:rPr>
              <a:t>A</a:t>
            </a:r>
          </a:p>
        </p:txBody>
      </p:sp>
      <p:sp>
        <p:nvSpPr>
          <p:cNvPr id="92226" name="Text Box 66"/>
          <p:cNvSpPr txBox="1">
            <a:spLocks noChangeArrowheads="1"/>
          </p:cNvSpPr>
          <p:nvPr/>
        </p:nvSpPr>
        <p:spPr bwMode="auto">
          <a:xfrm>
            <a:off x="5664201" y="5192714"/>
            <a:ext cx="2889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2000">
                <a:solidFill>
                  <a:schemeClr val="hlink"/>
                </a:solidFill>
              </a:rPr>
              <a:t>B</a:t>
            </a:r>
          </a:p>
        </p:txBody>
      </p:sp>
      <p:sp>
        <p:nvSpPr>
          <p:cNvPr id="92227" name="Text Box 67"/>
          <p:cNvSpPr txBox="1">
            <a:spLocks noChangeArrowheads="1"/>
          </p:cNvSpPr>
          <p:nvPr/>
        </p:nvSpPr>
        <p:spPr bwMode="auto">
          <a:xfrm>
            <a:off x="7248526" y="3789364"/>
            <a:ext cx="2889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2000">
                <a:solidFill>
                  <a:schemeClr val="hlink"/>
                </a:solidFill>
              </a:rPr>
              <a:t>C</a:t>
            </a:r>
          </a:p>
        </p:txBody>
      </p:sp>
    </p:spTree>
    <p:extLst>
      <p:ext uri="{BB962C8B-B14F-4D97-AF65-F5344CB8AC3E}">
        <p14:creationId xmlns:p14="http://schemas.microsoft.com/office/powerpoint/2010/main" val="32990754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2162"/>
                                        </p:tgtEl>
                                        <p:attrNameLst>
                                          <p:attrName>style.visibility</p:attrName>
                                        </p:attrNameLst>
                                      </p:cBhvr>
                                      <p:to>
                                        <p:strVal val="visible"/>
                                      </p:to>
                                    </p:set>
                                    <p:animEffect transition="in" filter="slide(fromTop)">
                                      <p:cBhvr>
                                        <p:cTn id="7" dur="500"/>
                                        <p:tgtEl>
                                          <p:spTgt spid="921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2163"/>
                                        </p:tgtEl>
                                        <p:attrNameLst>
                                          <p:attrName>style.visibility</p:attrName>
                                        </p:attrNameLst>
                                      </p:cBhvr>
                                      <p:to>
                                        <p:strVal val="visible"/>
                                      </p:to>
                                    </p:set>
                                    <p:animEffect transition="in" filter="slide(fromTop)">
                                      <p:cBhvr>
                                        <p:cTn id="12" dur="500"/>
                                        <p:tgtEl>
                                          <p:spTgt spid="92163"/>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92166"/>
                                        </p:tgtEl>
                                        <p:attrNameLst>
                                          <p:attrName>style.visibility</p:attrName>
                                        </p:attrNameLst>
                                      </p:cBhvr>
                                      <p:to>
                                        <p:strVal val="visible"/>
                                      </p:to>
                                    </p:set>
                                    <p:animEffect transition="in" filter="slide(fromLeft)">
                                      <p:cBhvr>
                                        <p:cTn id="16" dur="500"/>
                                        <p:tgtEl>
                                          <p:spTgt spid="9216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92164"/>
                                        </p:tgtEl>
                                        <p:attrNameLst>
                                          <p:attrName>style.visibility</p:attrName>
                                        </p:attrNameLst>
                                      </p:cBhvr>
                                      <p:to>
                                        <p:strVal val="visible"/>
                                      </p:to>
                                    </p:set>
                                    <p:animEffect transition="in" filter="slide(fromTop)">
                                      <p:cBhvr>
                                        <p:cTn id="21" dur="500"/>
                                        <p:tgtEl>
                                          <p:spTgt spid="9216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8" fill="hold" grpId="0" nodeType="clickEffect">
                                  <p:stCondLst>
                                    <p:cond delay="0"/>
                                  </p:stCondLst>
                                  <p:childTnLst>
                                    <p:set>
                                      <p:cBhvr>
                                        <p:cTn id="25" dur="1" fill="hold">
                                          <p:stCondLst>
                                            <p:cond delay="0"/>
                                          </p:stCondLst>
                                        </p:cTn>
                                        <p:tgtEl>
                                          <p:spTgt spid="92167"/>
                                        </p:tgtEl>
                                        <p:attrNameLst>
                                          <p:attrName>style.visibility</p:attrName>
                                        </p:attrNameLst>
                                      </p:cBhvr>
                                      <p:to>
                                        <p:strVal val="visible"/>
                                      </p:to>
                                    </p:set>
                                    <p:animEffect transition="in" filter="slide(fromLeft)">
                                      <p:cBhvr>
                                        <p:cTn id="26" dur="500"/>
                                        <p:tgtEl>
                                          <p:spTgt spid="92167"/>
                                        </p:tgtEl>
                                      </p:cBhvr>
                                    </p:animEffect>
                                  </p:childTnLst>
                                </p:cTn>
                              </p:par>
                            </p:childTnLst>
                          </p:cTn>
                        </p:par>
                        <p:par>
                          <p:cTn id="27" fill="hold" nodeType="afterGroup">
                            <p:stCondLst>
                              <p:cond delay="500"/>
                            </p:stCondLst>
                            <p:childTnLst>
                              <p:par>
                                <p:cTn id="28" presetID="12" presetClass="entr" presetSubtype="1" fill="hold" grpId="0" nodeType="afterEffect">
                                  <p:stCondLst>
                                    <p:cond delay="0"/>
                                  </p:stCondLst>
                                  <p:childTnLst>
                                    <p:set>
                                      <p:cBhvr>
                                        <p:cTn id="29" dur="1" fill="hold">
                                          <p:stCondLst>
                                            <p:cond delay="0"/>
                                          </p:stCondLst>
                                        </p:cTn>
                                        <p:tgtEl>
                                          <p:spTgt spid="92168"/>
                                        </p:tgtEl>
                                        <p:attrNameLst>
                                          <p:attrName>style.visibility</p:attrName>
                                        </p:attrNameLst>
                                      </p:cBhvr>
                                      <p:to>
                                        <p:strVal val="visible"/>
                                      </p:to>
                                    </p:set>
                                    <p:animEffect transition="in" filter="slide(fromTop)">
                                      <p:cBhvr>
                                        <p:cTn id="30" dur="500"/>
                                        <p:tgtEl>
                                          <p:spTgt spid="92168"/>
                                        </p:tgtEl>
                                      </p:cBhvr>
                                    </p:animEffect>
                                  </p:childTnLst>
                                </p:cTn>
                              </p:par>
                            </p:childTnLst>
                          </p:cTn>
                        </p:par>
                        <p:par>
                          <p:cTn id="31" fill="hold" nodeType="afterGroup">
                            <p:stCondLst>
                              <p:cond delay="1000"/>
                            </p:stCondLst>
                            <p:childTnLst>
                              <p:par>
                                <p:cTn id="32" presetID="9" presetClass="entr" presetSubtype="0" fill="hold" nodeType="after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dissolve">
                                      <p:cBhvr>
                                        <p:cTn id="34" dur="500"/>
                                        <p:tgtEl>
                                          <p:spTgt spid="2"/>
                                        </p:tgtEl>
                                      </p:cBhvr>
                                    </p:animEffect>
                                  </p:childTnLst>
                                </p:cTn>
                              </p:par>
                            </p:childTnLst>
                          </p:cTn>
                        </p:par>
                        <p:par>
                          <p:cTn id="35" fill="hold" nodeType="afterGroup">
                            <p:stCondLst>
                              <p:cond delay="1500"/>
                            </p:stCondLst>
                            <p:childTnLst>
                              <p:par>
                                <p:cTn id="36" presetID="12" presetClass="entr" presetSubtype="4" fill="hold" grpId="0" nodeType="afterEffect">
                                  <p:stCondLst>
                                    <p:cond delay="0"/>
                                  </p:stCondLst>
                                  <p:childTnLst>
                                    <p:set>
                                      <p:cBhvr>
                                        <p:cTn id="37" dur="1" fill="hold">
                                          <p:stCondLst>
                                            <p:cond delay="0"/>
                                          </p:stCondLst>
                                        </p:cTn>
                                        <p:tgtEl>
                                          <p:spTgt spid="92180"/>
                                        </p:tgtEl>
                                        <p:attrNameLst>
                                          <p:attrName>style.visibility</p:attrName>
                                        </p:attrNameLst>
                                      </p:cBhvr>
                                      <p:to>
                                        <p:strVal val="visible"/>
                                      </p:to>
                                    </p:set>
                                    <p:animEffect transition="in" filter="slide(fromBottom)">
                                      <p:cBhvr>
                                        <p:cTn id="38" dur="500"/>
                                        <p:tgtEl>
                                          <p:spTgt spid="92180"/>
                                        </p:tgtEl>
                                      </p:cBhvr>
                                    </p:animEffect>
                                  </p:childTnLst>
                                </p:cTn>
                              </p:par>
                            </p:childTnLst>
                          </p:cTn>
                        </p:par>
                        <p:par>
                          <p:cTn id="39" fill="hold" nodeType="afterGroup">
                            <p:stCondLst>
                              <p:cond delay="2000"/>
                            </p:stCondLst>
                            <p:childTnLst>
                              <p:par>
                                <p:cTn id="40" presetID="12" presetClass="entr" presetSubtype="2" fill="hold" grpId="0" nodeType="afterEffect">
                                  <p:stCondLst>
                                    <p:cond delay="0"/>
                                  </p:stCondLst>
                                  <p:childTnLst>
                                    <p:set>
                                      <p:cBhvr>
                                        <p:cTn id="41" dur="1" fill="hold">
                                          <p:stCondLst>
                                            <p:cond delay="0"/>
                                          </p:stCondLst>
                                        </p:cTn>
                                        <p:tgtEl>
                                          <p:spTgt spid="92181"/>
                                        </p:tgtEl>
                                        <p:attrNameLst>
                                          <p:attrName>style.visibility</p:attrName>
                                        </p:attrNameLst>
                                      </p:cBhvr>
                                      <p:to>
                                        <p:strVal val="visible"/>
                                      </p:to>
                                    </p:set>
                                    <p:animEffect transition="in" filter="slide(fromRight)">
                                      <p:cBhvr>
                                        <p:cTn id="42" dur="500"/>
                                        <p:tgtEl>
                                          <p:spTgt spid="92181"/>
                                        </p:tgtEl>
                                      </p:cBhvr>
                                    </p:animEffect>
                                  </p:childTnLst>
                                </p:cTn>
                              </p:par>
                            </p:childTnLst>
                          </p:cTn>
                        </p:par>
                        <p:par>
                          <p:cTn id="43" fill="hold" nodeType="afterGroup">
                            <p:stCondLst>
                              <p:cond delay="2500"/>
                            </p:stCondLst>
                            <p:childTnLst>
                              <p:par>
                                <p:cTn id="44" presetID="9" presetClass="entr" presetSubtype="0" fill="hold" nodeType="after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dissolve">
                                      <p:cBhvr>
                                        <p:cTn id="46" dur="500"/>
                                        <p:tgtEl>
                                          <p:spTgt spid="3"/>
                                        </p:tgtEl>
                                      </p:cBhvr>
                                    </p:animEffect>
                                  </p:childTnLst>
                                </p:cTn>
                              </p:par>
                            </p:childTnLst>
                          </p:cTn>
                        </p:par>
                        <p:par>
                          <p:cTn id="47" fill="hold" nodeType="afterGroup">
                            <p:stCondLst>
                              <p:cond delay="3000"/>
                            </p:stCondLst>
                            <p:childTnLst>
                              <p:par>
                                <p:cTn id="48" presetID="12" presetClass="entr" presetSubtype="4" fill="hold" nodeType="afterEffect">
                                  <p:stCondLst>
                                    <p:cond delay="0"/>
                                  </p:stCondLst>
                                  <p:childTnLst>
                                    <p:set>
                                      <p:cBhvr>
                                        <p:cTn id="49" dur="1" fill="hold">
                                          <p:stCondLst>
                                            <p:cond delay="0"/>
                                          </p:stCondLst>
                                        </p:cTn>
                                        <p:tgtEl>
                                          <p:spTgt spid="5"/>
                                        </p:tgtEl>
                                        <p:attrNameLst>
                                          <p:attrName>style.visibility</p:attrName>
                                        </p:attrNameLst>
                                      </p:cBhvr>
                                      <p:to>
                                        <p:strVal val="visible"/>
                                      </p:to>
                                    </p:set>
                                    <p:animEffect transition="in" filter="slide(fromBottom)">
                                      <p:cBhvr>
                                        <p:cTn id="50" dur="500"/>
                                        <p:tgtEl>
                                          <p:spTgt spid="5"/>
                                        </p:tgtEl>
                                      </p:cBhvr>
                                    </p:animEffect>
                                  </p:childTnLst>
                                </p:cTn>
                              </p:par>
                            </p:childTnLst>
                          </p:cTn>
                        </p:par>
                        <p:par>
                          <p:cTn id="51" fill="hold" nodeType="afterGroup">
                            <p:stCondLst>
                              <p:cond delay="3500"/>
                            </p:stCondLst>
                            <p:childTnLst>
                              <p:par>
                                <p:cTn id="52" presetID="12" presetClass="entr" presetSubtype="8" fill="hold" nodeType="afterEffect">
                                  <p:stCondLst>
                                    <p:cond delay="0"/>
                                  </p:stCondLst>
                                  <p:childTnLst>
                                    <p:set>
                                      <p:cBhvr>
                                        <p:cTn id="53" dur="1" fill="hold">
                                          <p:stCondLst>
                                            <p:cond delay="0"/>
                                          </p:stCondLst>
                                        </p:cTn>
                                        <p:tgtEl>
                                          <p:spTgt spid="4"/>
                                        </p:tgtEl>
                                        <p:attrNameLst>
                                          <p:attrName>style.visibility</p:attrName>
                                        </p:attrNameLst>
                                      </p:cBhvr>
                                      <p:to>
                                        <p:strVal val="visible"/>
                                      </p:to>
                                    </p:set>
                                    <p:animEffect transition="in" filter="slide(fromLeft)">
                                      <p:cBhvr>
                                        <p:cTn id="54" dur="500"/>
                                        <p:tgtEl>
                                          <p:spTgt spid="4"/>
                                        </p:tgtEl>
                                      </p:cBhvr>
                                    </p:animEffect>
                                  </p:childTnLst>
                                </p:cTn>
                              </p:par>
                            </p:childTnLst>
                          </p:cTn>
                        </p:par>
                        <p:par>
                          <p:cTn id="55" fill="hold" nodeType="afterGroup">
                            <p:stCondLst>
                              <p:cond delay="4000"/>
                            </p:stCondLst>
                            <p:childTnLst>
                              <p:par>
                                <p:cTn id="56" presetID="9" presetClass="entr" presetSubtype="0" fill="hold" grpId="0" nodeType="afterEffect">
                                  <p:stCondLst>
                                    <p:cond delay="0"/>
                                  </p:stCondLst>
                                  <p:childTnLst>
                                    <p:set>
                                      <p:cBhvr>
                                        <p:cTn id="57" dur="1" fill="hold">
                                          <p:stCondLst>
                                            <p:cond delay="0"/>
                                          </p:stCondLst>
                                        </p:cTn>
                                        <p:tgtEl>
                                          <p:spTgt spid="92223"/>
                                        </p:tgtEl>
                                        <p:attrNameLst>
                                          <p:attrName>style.visibility</p:attrName>
                                        </p:attrNameLst>
                                      </p:cBhvr>
                                      <p:to>
                                        <p:strVal val="visible"/>
                                      </p:to>
                                    </p:set>
                                    <p:animEffect transition="in" filter="dissolve">
                                      <p:cBhvr>
                                        <p:cTn id="58" dur="500"/>
                                        <p:tgtEl>
                                          <p:spTgt spid="92223"/>
                                        </p:tgtEl>
                                      </p:cBhvr>
                                    </p:animEffect>
                                  </p:childTnLst>
                                </p:cTn>
                              </p:par>
                            </p:childTnLst>
                          </p:cTn>
                        </p:par>
                        <p:par>
                          <p:cTn id="59" fill="hold" nodeType="afterGroup">
                            <p:stCondLst>
                              <p:cond delay="4500"/>
                            </p:stCondLst>
                            <p:childTnLst>
                              <p:par>
                                <p:cTn id="60" presetID="9" presetClass="entr" presetSubtype="0" fill="hold" grpId="0" nodeType="afterEffect">
                                  <p:stCondLst>
                                    <p:cond delay="0"/>
                                  </p:stCondLst>
                                  <p:childTnLst>
                                    <p:set>
                                      <p:cBhvr>
                                        <p:cTn id="61" dur="1" fill="hold">
                                          <p:stCondLst>
                                            <p:cond delay="0"/>
                                          </p:stCondLst>
                                        </p:cTn>
                                        <p:tgtEl>
                                          <p:spTgt spid="92222"/>
                                        </p:tgtEl>
                                        <p:attrNameLst>
                                          <p:attrName>style.visibility</p:attrName>
                                        </p:attrNameLst>
                                      </p:cBhvr>
                                      <p:to>
                                        <p:strVal val="visible"/>
                                      </p:to>
                                    </p:set>
                                    <p:animEffect transition="in" filter="dissolve">
                                      <p:cBhvr>
                                        <p:cTn id="62" dur="500"/>
                                        <p:tgtEl>
                                          <p:spTgt spid="92222"/>
                                        </p:tgtEl>
                                      </p:cBhvr>
                                    </p:animEffect>
                                  </p:childTnLst>
                                </p:cTn>
                              </p:par>
                            </p:childTnLst>
                          </p:cTn>
                        </p:par>
                        <p:par>
                          <p:cTn id="63" fill="hold" nodeType="afterGroup">
                            <p:stCondLst>
                              <p:cond delay="5000"/>
                            </p:stCondLst>
                            <p:childTnLst>
                              <p:par>
                                <p:cTn id="64" presetID="9" presetClass="entr" presetSubtype="0" fill="hold" grpId="0" nodeType="afterEffect">
                                  <p:stCondLst>
                                    <p:cond delay="0"/>
                                  </p:stCondLst>
                                  <p:childTnLst>
                                    <p:set>
                                      <p:cBhvr>
                                        <p:cTn id="65" dur="1" fill="hold">
                                          <p:stCondLst>
                                            <p:cond delay="0"/>
                                          </p:stCondLst>
                                        </p:cTn>
                                        <p:tgtEl>
                                          <p:spTgt spid="92221"/>
                                        </p:tgtEl>
                                        <p:attrNameLst>
                                          <p:attrName>style.visibility</p:attrName>
                                        </p:attrNameLst>
                                      </p:cBhvr>
                                      <p:to>
                                        <p:strVal val="visible"/>
                                      </p:to>
                                    </p:set>
                                    <p:animEffect transition="in" filter="dissolve">
                                      <p:cBhvr>
                                        <p:cTn id="66" dur="500"/>
                                        <p:tgtEl>
                                          <p:spTgt spid="92221"/>
                                        </p:tgtEl>
                                      </p:cBhvr>
                                    </p:animEffect>
                                  </p:childTnLst>
                                </p:cTn>
                              </p:par>
                            </p:childTnLst>
                          </p:cTn>
                        </p:par>
                        <p:par>
                          <p:cTn id="67" fill="hold" nodeType="afterGroup">
                            <p:stCondLst>
                              <p:cond delay="5500"/>
                            </p:stCondLst>
                            <p:childTnLst>
                              <p:par>
                                <p:cTn id="68" presetID="9" presetClass="entr" presetSubtype="0" fill="hold" grpId="0" nodeType="afterEffect">
                                  <p:stCondLst>
                                    <p:cond delay="0"/>
                                  </p:stCondLst>
                                  <p:childTnLst>
                                    <p:set>
                                      <p:cBhvr>
                                        <p:cTn id="69" dur="1" fill="hold">
                                          <p:stCondLst>
                                            <p:cond delay="0"/>
                                          </p:stCondLst>
                                        </p:cTn>
                                        <p:tgtEl>
                                          <p:spTgt spid="92220"/>
                                        </p:tgtEl>
                                        <p:attrNameLst>
                                          <p:attrName>style.visibility</p:attrName>
                                        </p:attrNameLst>
                                      </p:cBhvr>
                                      <p:to>
                                        <p:strVal val="visible"/>
                                      </p:to>
                                    </p:set>
                                    <p:animEffect transition="in" filter="dissolve">
                                      <p:cBhvr>
                                        <p:cTn id="70" dur="500"/>
                                        <p:tgtEl>
                                          <p:spTgt spid="92220"/>
                                        </p:tgtEl>
                                      </p:cBhvr>
                                    </p:animEffect>
                                  </p:childTnLst>
                                </p:cTn>
                              </p:par>
                            </p:childTnLst>
                          </p:cTn>
                        </p:par>
                        <p:par>
                          <p:cTn id="71" fill="hold" nodeType="afterGroup">
                            <p:stCondLst>
                              <p:cond delay="6000"/>
                            </p:stCondLst>
                            <p:childTnLst>
                              <p:par>
                                <p:cTn id="72" presetID="9" presetClass="entr" presetSubtype="0" fill="hold" grpId="0" nodeType="afterEffect">
                                  <p:stCondLst>
                                    <p:cond delay="0"/>
                                  </p:stCondLst>
                                  <p:childTnLst>
                                    <p:set>
                                      <p:cBhvr>
                                        <p:cTn id="73" dur="1" fill="hold">
                                          <p:stCondLst>
                                            <p:cond delay="0"/>
                                          </p:stCondLst>
                                        </p:cTn>
                                        <p:tgtEl>
                                          <p:spTgt spid="92219"/>
                                        </p:tgtEl>
                                        <p:attrNameLst>
                                          <p:attrName>style.visibility</p:attrName>
                                        </p:attrNameLst>
                                      </p:cBhvr>
                                      <p:to>
                                        <p:strVal val="visible"/>
                                      </p:to>
                                    </p:set>
                                    <p:animEffect transition="in" filter="dissolve">
                                      <p:cBhvr>
                                        <p:cTn id="74" dur="500"/>
                                        <p:tgtEl>
                                          <p:spTgt spid="92219"/>
                                        </p:tgtEl>
                                      </p:cBhvr>
                                    </p:animEffect>
                                  </p:childTnLst>
                                </p:cTn>
                              </p:par>
                            </p:childTnLst>
                          </p:cTn>
                        </p:par>
                        <p:par>
                          <p:cTn id="75" fill="hold" nodeType="afterGroup">
                            <p:stCondLst>
                              <p:cond delay="6500"/>
                            </p:stCondLst>
                            <p:childTnLst>
                              <p:par>
                                <p:cTn id="76" presetID="22" presetClass="entr" presetSubtype="8" fill="hold" grpId="0" nodeType="afterEffect">
                                  <p:stCondLst>
                                    <p:cond delay="0"/>
                                  </p:stCondLst>
                                  <p:childTnLst>
                                    <p:set>
                                      <p:cBhvr>
                                        <p:cTn id="77" dur="1" fill="hold">
                                          <p:stCondLst>
                                            <p:cond delay="0"/>
                                          </p:stCondLst>
                                        </p:cTn>
                                        <p:tgtEl>
                                          <p:spTgt spid="92224"/>
                                        </p:tgtEl>
                                        <p:attrNameLst>
                                          <p:attrName>style.visibility</p:attrName>
                                        </p:attrNameLst>
                                      </p:cBhvr>
                                      <p:to>
                                        <p:strVal val="visible"/>
                                      </p:to>
                                    </p:set>
                                    <p:animEffect transition="in" filter="wipe(left)">
                                      <p:cBhvr>
                                        <p:cTn id="78" dur="500"/>
                                        <p:tgtEl>
                                          <p:spTgt spid="92224"/>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9" presetClass="entr" presetSubtype="0" fill="hold" grpId="0" nodeType="clickEffect">
                                  <p:stCondLst>
                                    <p:cond delay="0"/>
                                  </p:stCondLst>
                                  <p:childTnLst>
                                    <p:set>
                                      <p:cBhvr>
                                        <p:cTn id="82" dur="1" fill="hold">
                                          <p:stCondLst>
                                            <p:cond delay="0"/>
                                          </p:stCondLst>
                                        </p:cTn>
                                        <p:tgtEl>
                                          <p:spTgt spid="92225"/>
                                        </p:tgtEl>
                                        <p:attrNameLst>
                                          <p:attrName>style.visibility</p:attrName>
                                        </p:attrNameLst>
                                      </p:cBhvr>
                                      <p:to>
                                        <p:strVal val="visible"/>
                                      </p:to>
                                    </p:set>
                                    <p:animEffect transition="in" filter="dissolve">
                                      <p:cBhvr>
                                        <p:cTn id="83" dur="500"/>
                                        <p:tgtEl>
                                          <p:spTgt spid="92225"/>
                                        </p:tgtEl>
                                      </p:cBhvr>
                                    </p:animEffect>
                                  </p:childTnLst>
                                </p:cTn>
                              </p:par>
                            </p:childTnLst>
                          </p:cTn>
                        </p:par>
                        <p:par>
                          <p:cTn id="84" fill="hold" nodeType="afterGroup">
                            <p:stCondLst>
                              <p:cond delay="500"/>
                            </p:stCondLst>
                            <p:childTnLst>
                              <p:par>
                                <p:cTn id="85" presetID="9" presetClass="entr" presetSubtype="0" fill="hold" grpId="0" nodeType="afterEffect">
                                  <p:stCondLst>
                                    <p:cond delay="0"/>
                                  </p:stCondLst>
                                  <p:childTnLst>
                                    <p:set>
                                      <p:cBhvr>
                                        <p:cTn id="86" dur="1" fill="hold">
                                          <p:stCondLst>
                                            <p:cond delay="0"/>
                                          </p:stCondLst>
                                        </p:cTn>
                                        <p:tgtEl>
                                          <p:spTgt spid="92226"/>
                                        </p:tgtEl>
                                        <p:attrNameLst>
                                          <p:attrName>style.visibility</p:attrName>
                                        </p:attrNameLst>
                                      </p:cBhvr>
                                      <p:to>
                                        <p:strVal val="visible"/>
                                      </p:to>
                                    </p:set>
                                    <p:animEffect transition="in" filter="dissolve">
                                      <p:cBhvr>
                                        <p:cTn id="87" dur="500"/>
                                        <p:tgtEl>
                                          <p:spTgt spid="92226"/>
                                        </p:tgtEl>
                                      </p:cBhvr>
                                    </p:animEffect>
                                  </p:childTnLst>
                                </p:cTn>
                              </p:par>
                            </p:childTnLst>
                          </p:cTn>
                        </p:par>
                        <p:par>
                          <p:cTn id="88" fill="hold" nodeType="afterGroup">
                            <p:stCondLst>
                              <p:cond delay="1000"/>
                            </p:stCondLst>
                            <p:childTnLst>
                              <p:par>
                                <p:cTn id="89" presetID="9" presetClass="entr" presetSubtype="0" fill="hold" grpId="0" nodeType="afterEffect">
                                  <p:stCondLst>
                                    <p:cond delay="0"/>
                                  </p:stCondLst>
                                  <p:childTnLst>
                                    <p:set>
                                      <p:cBhvr>
                                        <p:cTn id="90" dur="1" fill="hold">
                                          <p:stCondLst>
                                            <p:cond delay="0"/>
                                          </p:stCondLst>
                                        </p:cTn>
                                        <p:tgtEl>
                                          <p:spTgt spid="92227"/>
                                        </p:tgtEl>
                                        <p:attrNameLst>
                                          <p:attrName>style.visibility</p:attrName>
                                        </p:attrNameLst>
                                      </p:cBhvr>
                                      <p:to>
                                        <p:strVal val="visible"/>
                                      </p:to>
                                    </p:set>
                                    <p:animEffect transition="in" filter="dissolve">
                                      <p:cBhvr>
                                        <p:cTn id="91" dur="500"/>
                                        <p:tgtEl>
                                          <p:spTgt spid="92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2" grpId="0" autoUpdateAnimBg="0"/>
      <p:bldP spid="92163" grpId="0" autoUpdateAnimBg="0"/>
      <p:bldP spid="92164" grpId="0" autoUpdateAnimBg="0"/>
      <p:bldP spid="92166" grpId="0" animBg="1"/>
      <p:bldP spid="92167" grpId="0" animBg="1"/>
      <p:bldP spid="92168" grpId="0"/>
      <p:bldP spid="92180" grpId="0" animBg="1"/>
      <p:bldP spid="92181" grpId="0"/>
      <p:bldP spid="92219" grpId="0" animBg="1"/>
      <p:bldP spid="92220" grpId="0" animBg="1"/>
      <p:bldP spid="92221" grpId="0" animBg="1"/>
      <p:bldP spid="92222" grpId="0" animBg="1"/>
      <p:bldP spid="92223" grpId="0" animBg="1"/>
      <p:bldP spid="92224" grpId="0" animBg="1"/>
      <p:bldP spid="92225" grpId="0"/>
      <p:bldP spid="92226" grpId="0"/>
      <p:bldP spid="92227" grpId="0"/>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1178</Words>
  <Application>Microsoft Office PowerPoint</Application>
  <PresentationFormat>Geniş ekran</PresentationFormat>
  <Paragraphs>179</Paragraphs>
  <Slides>16</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16</vt:i4>
      </vt:variant>
    </vt:vector>
  </HeadingPairs>
  <TitlesOfParts>
    <vt:vector size="25" baseType="lpstr">
      <vt:lpstr>Arial</vt:lpstr>
      <vt:lpstr>Calibri</vt:lpstr>
      <vt:lpstr>Calibri Light</vt:lpstr>
      <vt:lpstr>Courier New</vt:lpstr>
      <vt:lpstr>Tahoma</vt:lpstr>
      <vt:lpstr>Times New Roman</vt:lpstr>
      <vt:lpstr>Verdana</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2</cp:revision>
  <dcterms:created xsi:type="dcterms:W3CDTF">2017-02-02T13:57:29Z</dcterms:created>
  <dcterms:modified xsi:type="dcterms:W3CDTF">2017-02-02T14:08:34Z</dcterms:modified>
</cp:coreProperties>
</file>