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4" r:id="rId3"/>
    <p:sldId id="259" r:id="rId4"/>
    <p:sldId id="260" r:id="rId5"/>
    <p:sldId id="263"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2B785A-45D8-4BBE-AD64-798674A5F174}" type="datetimeFigureOut">
              <a:rPr lang="tr-TR" smtClean="0"/>
              <a:t>24.01.2018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DD9D8-BEB6-4C80-9D88-F9FCE399D545}" type="slidenum">
              <a:rPr lang="tr-TR" smtClean="0"/>
              <a:t>‹#›</a:t>
            </a:fld>
            <a:endParaRPr lang="tr-TR"/>
          </a:p>
        </p:txBody>
      </p:sp>
    </p:spTree>
    <p:extLst>
      <p:ext uri="{BB962C8B-B14F-4D97-AF65-F5344CB8AC3E}">
        <p14:creationId xmlns:p14="http://schemas.microsoft.com/office/powerpoint/2010/main" val="846977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9DE5B3B-F72B-44B7-B177-B264DF6DA915}" type="slidenum">
              <a:rPr lang="tr-TR" smtClean="0"/>
              <a:pPr/>
              <a:t>3</a:t>
            </a:fld>
            <a:endParaRPr lang="tr-TR"/>
          </a:p>
        </p:txBody>
      </p:sp>
    </p:spTree>
    <p:extLst>
      <p:ext uri="{BB962C8B-B14F-4D97-AF65-F5344CB8AC3E}">
        <p14:creationId xmlns:p14="http://schemas.microsoft.com/office/powerpoint/2010/main" val="33635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47FB643-B354-45F9-B302-443D83BE722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1567170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7FB643-B354-45F9-B302-443D83BE722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3264451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7FB643-B354-45F9-B302-443D83BE722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137914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7FB643-B354-45F9-B302-443D83BE722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2440655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47FB643-B354-45F9-B302-443D83BE722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404355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47FB643-B354-45F9-B302-443D83BE722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11738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47FB643-B354-45F9-B302-443D83BE722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310834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47FB643-B354-45F9-B302-443D83BE722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96646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7FB643-B354-45F9-B302-443D83BE722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108991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47FB643-B354-45F9-B302-443D83BE722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3717316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47FB643-B354-45F9-B302-443D83BE722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E301CC-8B2C-4FAB-A1D2-F77C33574742}" type="slidenum">
              <a:rPr lang="tr-TR" smtClean="0"/>
              <a:t>‹#›</a:t>
            </a:fld>
            <a:endParaRPr lang="tr-TR"/>
          </a:p>
        </p:txBody>
      </p:sp>
    </p:spTree>
    <p:extLst>
      <p:ext uri="{BB962C8B-B14F-4D97-AF65-F5344CB8AC3E}">
        <p14:creationId xmlns:p14="http://schemas.microsoft.com/office/powerpoint/2010/main" val="82397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FB643-B354-45F9-B302-443D83BE722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301CC-8B2C-4FAB-A1D2-F77C33574742}" type="slidenum">
              <a:rPr lang="tr-TR" smtClean="0"/>
              <a:t>‹#›</a:t>
            </a:fld>
            <a:endParaRPr lang="tr-TR"/>
          </a:p>
        </p:txBody>
      </p:sp>
    </p:spTree>
    <p:extLst>
      <p:ext uri="{BB962C8B-B14F-4D97-AF65-F5344CB8AC3E}">
        <p14:creationId xmlns:p14="http://schemas.microsoft.com/office/powerpoint/2010/main" val="4278266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Kentbilimin</a:t>
            </a:r>
            <a:r>
              <a:rPr lang="tr-TR" b="1" dirty="0" smtClean="0"/>
              <a:t> Temelleri</a:t>
            </a:r>
            <a:endParaRPr lang="tr-TR" b="1" dirty="0"/>
          </a:p>
        </p:txBody>
      </p:sp>
      <p:sp>
        <p:nvSpPr>
          <p:cNvPr id="3" name="İçerik Yer Tutucusu 2"/>
          <p:cNvSpPr>
            <a:spLocks noGrp="1"/>
          </p:cNvSpPr>
          <p:nvPr>
            <p:ph idx="1"/>
          </p:nvPr>
        </p:nvSpPr>
        <p:spPr/>
        <p:txBody>
          <a:bodyPr/>
          <a:lstStyle/>
          <a:p>
            <a:pPr marL="0" indent="0" algn="ctr">
              <a:buNone/>
            </a:pPr>
            <a:r>
              <a:rPr lang="tr-TR" b="1" dirty="0" smtClean="0"/>
              <a:t>2. </a:t>
            </a:r>
            <a:r>
              <a:rPr lang="tr-TR" b="1" dirty="0"/>
              <a:t>Hafta Ders İçeriğinin </a:t>
            </a:r>
            <a:r>
              <a:rPr lang="tr-TR" b="1" dirty="0" smtClean="0"/>
              <a:t>Başlıkları</a:t>
            </a:r>
          </a:p>
          <a:p>
            <a:pPr marL="0" indent="0" algn="ctr">
              <a:buNone/>
            </a:pPr>
            <a:endParaRPr lang="tr-TR" b="1" dirty="0" smtClean="0"/>
          </a:p>
          <a:p>
            <a:r>
              <a:rPr lang="tr-TR" b="1" dirty="0"/>
              <a:t>Sanayi Kentine Tepkiler Kapsamında Modern </a:t>
            </a:r>
            <a:r>
              <a:rPr lang="tr-TR" b="1" dirty="0" err="1"/>
              <a:t>Kentbilimin</a:t>
            </a:r>
            <a:r>
              <a:rPr lang="tr-TR" b="1" dirty="0"/>
              <a:t> </a:t>
            </a:r>
            <a:r>
              <a:rPr lang="tr-TR" b="1" dirty="0" smtClean="0"/>
              <a:t>Gelişimi</a:t>
            </a:r>
            <a:endParaRPr lang="tr-TR" b="1" dirty="0"/>
          </a:p>
          <a:p>
            <a:r>
              <a:rPr lang="tr-TR" b="1" dirty="0" err="1" smtClean="0"/>
              <a:t>Bahçekent</a:t>
            </a:r>
            <a:r>
              <a:rPr lang="tr-TR" b="1" dirty="0" smtClean="0"/>
              <a:t> </a:t>
            </a:r>
            <a:r>
              <a:rPr lang="tr-TR" b="1" dirty="0" smtClean="0"/>
              <a:t>Akımı</a:t>
            </a:r>
          </a:p>
          <a:p>
            <a:r>
              <a:rPr lang="tr-TR" b="1" dirty="0" smtClean="0"/>
              <a:t>Atina </a:t>
            </a:r>
            <a:r>
              <a:rPr lang="tr-TR" b="1" dirty="0"/>
              <a:t>Anlaşması </a:t>
            </a:r>
          </a:p>
          <a:p>
            <a:endParaRPr lang="tr-TR" dirty="0"/>
          </a:p>
        </p:txBody>
      </p:sp>
    </p:spTree>
    <p:extLst>
      <p:ext uri="{BB962C8B-B14F-4D97-AF65-F5344CB8AC3E}">
        <p14:creationId xmlns:p14="http://schemas.microsoft.com/office/powerpoint/2010/main" val="3433781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Sanayi Kentine Tepkiler Kapsamında Modern </a:t>
            </a:r>
            <a:r>
              <a:rPr lang="tr-TR" dirty="0" err="1" smtClean="0"/>
              <a:t>Kentbilimin</a:t>
            </a:r>
            <a:r>
              <a:rPr lang="tr-TR" dirty="0" smtClean="0"/>
              <a:t> Gelişimi</a:t>
            </a:r>
            <a:endParaRPr lang="tr-TR" dirty="0"/>
          </a:p>
        </p:txBody>
      </p:sp>
      <p:sp>
        <p:nvSpPr>
          <p:cNvPr id="3" name="İçerik Yer Tutucusu 2"/>
          <p:cNvSpPr>
            <a:spLocks noGrp="1"/>
          </p:cNvSpPr>
          <p:nvPr>
            <p:ph idx="1"/>
          </p:nvPr>
        </p:nvSpPr>
        <p:spPr/>
        <p:txBody>
          <a:bodyPr/>
          <a:lstStyle/>
          <a:p>
            <a:pPr algn="just"/>
            <a:r>
              <a:rPr lang="tr-TR" dirty="0" smtClean="0"/>
              <a:t>Sanayi kentinde ortaya çıkan kentsel ve toplumsal sorunlar yeni bir kentsel düzen arayışını ortaya çıkarmıştır. Bu kapsamda modern </a:t>
            </a:r>
            <a:r>
              <a:rPr lang="tr-TR" dirty="0" err="1" smtClean="0"/>
              <a:t>kentbilim</a:t>
            </a:r>
            <a:r>
              <a:rPr lang="tr-TR" dirty="0" smtClean="0"/>
              <a:t> sanayi kentinin sorunlarına bir tepki olarak doğmuştur. Sanayileşmenin doğurduğu olumsuz sonuçların etkilerini ortadan kaldırmak için çeşitli modern kent planlama araçlarının geliştirilmesi söz konusu olmuştur. </a:t>
            </a:r>
            <a:r>
              <a:rPr lang="tr-TR" dirty="0"/>
              <a:t>K</a:t>
            </a:r>
            <a:r>
              <a:rPr lang="tr-TR" dirty="0" smtClean="0"/>
              <a:t>entlerin gelişimini çevre ve halk sağlığını tehdit edecek rastgele yer seçim kararlarına bırakmak yerine bilimsel ilkeler ışığında modern </a:t>
            </a:r>
            <a:r>
              <a:rPr lang="tr-TR" dirty="0" err="1" smtClean="0"/>
              <a:t>kentbilim</a:t>
            </a:r>
            <a:r>
              <a:rPr lang="tr-TR" dirty="0" smtClean="0"/>
              <a:t> araçları ortaya konulmuştur. Bu </a:t>
            </a:r>
            <a:r>
              <a:rPr lang="tr-TR" dirty="0" err="1" smtClean="0"/>
              <a:t>kentbilim</a:t>
            </a:r>
            <a:r>
              <a:rPr lang="tr-TR" dirty="0" smtClean="0"/>
              <a:t> ilkeleri ve araçları bir süre sonra devletlerin imar mevzuatlarının temellerini oluşturmuştur.   </a:t>
            </a:r>
            <a:endParaRPr lang="tr-TR" dirty="0"/>
          </a:p>
        </p:txBody>
      </p:sp>
    </p:spTree>
    <p:extLst>
      <p:ext uri="{BB962C8B-B14F-4D97-AF65-F5344CB8AC3E}">
        <p14:creationId xmlns:p14="http://schemas.microsoft.com/office/powerpoint/2010/main" val="3240372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893459"/>
          </a:xfrm>
        </p:spPr>
        <p:txBody>
          <a:bodyPr>
            <a:normAutofit/>
          </a:bodyPr>
          <a:lstStyle/>
          <a:p>
            <a:r>
              <a:rPr lang="tr-TR" sz="3200" dirty="0" err="1"/>
              <a:t>Bahçekent</a:t>
            </a:r>
            <a:r>
              <a:rPr lang="tr-TR" sz="3200" dirty="0"/>
              <a:t> </a:t>
            </a:r>
            <a:r>
              <a:rPr lang="tr-TR" sz="3200" dirty="0" smtClean="0"/>
              <a:t>Modeli</a:t>
            </a:r>
            <a:endParaRPr lang="tr-TR" sz="3200" dirty="0"/>
          </a:p>
        </p:txBody>
      </p:sp>
      <p:sp>
        <p:nvSpPr>
          <p:cNvPr id="3" name="2 İçerik Yer Tutucusu"/>
          <p:cNvSpPr>
            <a:spLocks noGrp="1"/>
          </p:cNvSpPr>
          <p:nvPr>
            <p:ph idx="1"/>
          </p:nvPr>
        </p:nvSpPr>
        <p:spPr>
          <a:xfrm>
            <a:off x="838200" y="1258584"/>
            <a:ext cx="10515600" cy="4918379"/>
          </a:xfrm>
        </p:spPr>
        <p:txBody>
          <a:bodyPr>
            <a:normAutofit fontScale="92500" lnSpcReduction="20000"/>
          </a:bodyPr>
          <a:lstStyle/>
          <a:p>
            <a:pPr marL="0" indent="0">
              <a:buNone/>
            </a:pPr>
            <a:r>
              <a:rPr lang="tr-TR" dirty="0" err="1"/>
              <a:t>Ebenezer</a:t>
            </a:r>
            <a:r>
              <a:rPr lang="tr-TR" dirty="0"/>
              <a:t> </a:t>
            </a:r>
            <a:r>
              <a:rPr lang="tr-TR" dirty="0" err="1"/>
              <a:t>Howard</a:t>
            </a:r>
            <a:r>
              <a:rPr lang="tr-TR" dirty="0"/>
              <a:t> tarafından </a:t>
            </a:r>
            <a:r>
              <a:rPr lang="tr-TR" dirty="0" smtClean="0"/>
              <a:t>20.yüzyılın şafağında ortaya </a:t>
            </a:r>
            <a:r>
              <a:rPr lang="tr-TR" dirty="0"/>
              <a:t>atılan </a:t>
            </a:r>
            <a:r>
              <a:rPr lang="tr-TR" dirty="0" err="1" smtClean="0"/>
              <a:t>bahçekent</a:t>
            </a:r>
            <a:r>
              <a:rPr lang="tr-TR" dirty="0" smtClean="0"/>
              <a:t> modelinde;</a:t>
            </a:r>
          </a:p>
          <a:p>
            <a:r>
              <a:rPr lang="tr-TR" dirty="0"/>
              <a:t>Mekanda dengeli yerleşme;</a:t>
            </a:r>
          </a:p>
          <a:p>
            <a:r>
              <a:rPr lang="tr-TR" dirty="0" smtClean="0"/>
              <a:t>En uygun kent büyüklüğü;</a:t>
            </a:r>
          </a:p>
          <a:p>
            <a:r>
              <a:rPr lang="tr-TR" dirty="0" smtClean="0"/>
              <a:t>Yeşil kuşak;</a:t>
            </a:r>
          </a:p>
          <a:p>
            <a:r>
              <a:rPr lang="tr-TR" dirty="0" smtClean="0"/>
              <a:t>Yeni kent;</a:t>
            </a:r>
          </a:p>
          <a:p>
            <a:r>
              <a:rPr lang="tr-TR" dirty="0" smtClean="0"/>
              <a:t>Kentleşmenin itici ve çekici etmenleri;</a:t>
            </a:r>
          </a:p>
          <a:p>
            <a:r>
              <a:rPr lang="tr-TR" dirty="0" smtClean="0"/>
              <a:t>Bölgeleme kuralları;</a:t>
            </a:r>
          </a:p>
          <a:p>
            <a:r>
              <a:rPr lang="tr-TR" dirty="0" smtClean="0"/>
              <a:t>Kırsal toprakların önceden kamu tarafından satın alınıp modern şehirciliğin uygulanması;</a:t>
            </a:r>
          </a:p>
          <a:p>
            <a:r>
              <a:rPr lang="tr-TR" dirty="0" smtClean="0"/>
              <a:t>Kentsel Arsa spekülasyonunun önlenmesi;</a:t>
            </a:r>
          </a:p>
          <a:p>
            <a:pPr marL="0" indent="0">
              <a:buNone/>
            </a:pPr>
            <a:r>
              <a:rPr lang="tr-TR" dirty="0" smtClean="0"/>
              <a:t>gibi modern </a:t>
            </a:r>
            <a:r>
              <a:rPr lang="tr-TR" dirty="0" err="1" smtClean="0"/>
              <a:t>kentbilimin</a:t>
            </a:r>
            <a:r>
              <a:rPr lang="tr-TR" dirty="0" smtClean="0"/>
              <a:t> temel amaç ve araçları kapsamlı bir şekilde ele alınıp bütüncül bir biçimde incelenmiştir.</a:t>
            </a:r>
          </a:p>
          <a:p>
            <a:pPr marL="0" indent="0">
              <a:buNone/>
            </a:pPr>
            <a:endParaRPr lang="tr-TR" dirty="0" smtClean="0"/>
          </a:p>
          <a:p>
            <a:endParaRPr lang="tr-TR" dirty="0"/>
          </a:p>
        </p:txBody>
      </p:sp>
    </p:spTree>
    <p:extLst>
      <p:ext uri="{BB962C8B-B14F-4D97-AF65-F5344CB8AC3E}">
        <p14:creationId xmlns:p14="http://schemas.microsoft.com/office/powerpoint/2010/main" val="267201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749621"/>
          </a:xfrm>
        </p:spPr>
        <p:txBody>
          <a:bodyPr/>
          <a:lstStyle/>
          <a:p>
            <a:r>
              <a:rPr lang="tr-TR" dirty="0"/>
              <a:t>Atina </a:t>
            </a:r>
            <a:r>
              <a:rPr lang="tr-TR" dirty="0" smtClean="0"/>
              <a:t>Anlaşması I</a:t>
            </a:r>
            <a:endParaRPr lang="tr-TR" dirty="0"/>
          </a:p>
        </p:txBody>
      </p:sp>
      <p:sp>
        <p:nvSpPr>
          <p:cNvPr id="3" name="2 İçerik Yer Tutucusu"/>
          <p:cNvSpPr>
            <a:spLocks noGrp="1"/>
          </p:cNvSpPr>
          <p:nvPr>
            <p:ph idx="1"/>
          </p:nvPr>
        </p:nvSpPr>
        <p:spPr>
          <a:xfrm>
            <a:off x="838200" y="1304818"/>
            <a:ext cx="10515600" cy="5167901"/>
          </a:xfrm>
        </p:spPr>
        <p:txBody>
          <a:bodyPr>
            <a:normAutofit fontScale="92500" lnSpcReduction="10000"/>
          </a:bodyPr>
          <a:lstStyle/>
          <a:p>
            <a:pPr algn="just"/>
            <a:r>
              <a:rPr lang="tr-TR" dirty="0" smtClean="0"/>
              <a:t>1933 yılında Atina’da bir Uluslararası Modern Mimarlık Kongresi (CIAM) toplanmıştır. Modern anlamda </a:t>
            </a:r>
            <a:r>
              <a:rPr lang="tr-TR" dirty="0" err="1" smtClean="0"/>
              <a:t>kentbilim</a:t>
            </a:r>
            <a:r>
              <a:rPr lang="tr-TR" dirty="0" smtClean="0"/>
              <a:t> ilkeleri belirlenmiştir. Atina </a:t>
            </a:r>
            <a:r>
              <a:rPr lang="tr-TR" dirty="0"/>
              <a:t>Anlaşması kapsamında güneş, yeşil alan ve geniş mekanlar </a:t>
            </a:r>
            <a:r>
              <a:rPr lang="tr-TR" dirty="0" err="1"/>
              <a:t>kentbilimin</a:t>
            </a:r>
            <a:r>
              <a:rPr lang="tr-TR" dirty="0"/>
              <a:t> birincil öğeleri kabul edilmiştir. </a:t>
            </a:r>
            <a:endParaRPr lang="tr-TR" dirty="0" smtClean="0"/>
          </a:p>
          <a:p>
            <a:pPr marL="0" indent="0" algn="just">
              <a:buNone/>
            </a:pPr>
            <a:r>
              <a:rPr lang="tr-TR" dirty="0" smtClean="0"/>
              <a:t>Bu </a:t>
            </a:r>
            <a:r>
              <a:rPr lang="tr-TR" dirty="0"/>
              <a:t>kapsamda; </a:t>
            </a:r>
          </a:p>
          <a:p>
            <a:pPr algn="just"/>
            <a:r>
              <a:rPr lang="tr-TR" dirty="0" err="1"/>
              <a:t>Kentbilimin</a:t>
            </a:r>
            <a:r>
              <a:rPr lang="tr-TR" dirty="0"/>
              <a:t> ilk görevi insanların temel gereksinimlerini karşılamaktır.</a:t>
            </a:r>
          </a:p>
          <a:p>
            <a:pPr algn="just"/>
            <a:r>
              <a:rPr lang="tr-TR" dirty="0"/>
              <a:t>İnsanların sağlığı büyük ölçüde “doğa </a:t>
            </a:r>
            <a:r>
              <a:rPr lang="tr-TR" smtClean="0"/>
              <a:t>koşulları”na </a:t>
            </a:r>
            <a:r>
              <a:rPr lang="tr-TR" dirty="0"/>
              <a:t>bağlıdır.</a:t>
            </a:r>
          </a:p>
          <a:p>
            <a:pPr algn="just"/>
            <a:r>
              <a:rPr lang="tr-TR" dirty="0"/>
              <a:t>Konutlar güneş ışığı almalıdır. </a:t>
            </a:r>
          </a:p>
          <a:p>
            <a:pPr algn="just"/>
            <a:r>
              <a:rPr lang="tr-TR" dirty="0"/>
              <a:t>Solunan hava temiz olmalı, zararlı gazlardan ve tozlardan da arınmış bulunmalıdır.</a:t>
            </a:r>
          </a:p>
          <a:p>
            <a:pPr algn="just"/>
            <a:r>
              <a:rPr lang="tr-TR" dirty="0"/>
              <a:t>Ruh sağlığını koruma açısından mekanlar geniş olmalıdır. Sokakların darlığı, avluların iç içe girmesi beden sağlığı açısından olduğu kadar ruh sağlığı açısından da zararlıdır.</a:t>
            </a:r>
          </a:p>
          <a:p>
            <a:pPr algn="just"/>
            <a:endParaRPr lang="tr-TR" dirty="0"/>
          </a:p>
        </p:txBody>
      </p:sp>
    </p:spTree>
    <p:extLst>
      <p:ext uri="{BB962C8B-B14F-4D97-AF65-F5344CB8AC3E}">
        <p14:creationId xmlns:p14="http://schemas.microsoft.com/office/powerpoint/2010/main" val="3229516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49967"/>
          </a:xfrm>
        </p:spPr>
        <p:txBody>
          <a:bodyPr/>
          <a:lstStyle/>
          <a:p>
            <a:r>
              <a:rPr lang="tr-TR" dirty="0" smtClean="0"/>
              <a:t>Atina Anlaşması II</a:t>
            </a:r>
            <a:endParaRPr lang="tr-TR" dirty="0"/>
          </a:p>
        </p:txBody>
      </p:sp>
      <p:sp>
        <p:nvSpPr>
          <p:cNvPr id="3" name="İçerik Yer Tutucusu 2"/>
          <p:cNvSpPr>
            <a:spLocks noGrp="1"/>
          </p:cNvSpPr>
          <p:nvPr>
            <p:ph idx="1"/>
          </p:nvPr>
        </p:nvSpPr>
        <p:spPr>
          <a:xfrm>
            <a:off x="838200" y="1315092"/>
            <a:ext cx="10515600" cy="4861871"/>
          </a:xfrm>
        </p:spPr>
        <p:txBody>
          <a:bodyPr>
            <a:normAutofit lnSpcReduction="10000"/>
          </a:bodyPr>
          <a:lstStyle/>
          <a:p>
            <a:pPr algn="just"/>
            <a:r>
              <a:rPr lang="tr-TR" dirty="0" smtClean="0"/>
              <a:t>Sanayi kentinin getirdiği olumsuzlukları kentlerin belirli ilkeler etrafında planlanmasıyla ortadan kaldırmayı hedefleyen Atina Anlaşması kapsamında sanayi </a:t>
            </a:r>
            <a:r>
              <a:rPr lang="tr-TR" dirty="0"/>
              <a:t>bölgeleri ile konut </a:t>
            </a:r>
            <a:r>
              <a:rPr lang="tr-TR" dirty="0" smtClean="0"/>
              <a:t>alanlarının </a:t>
            </a:r>
            <a:r>
              <a:rPr lang="tr-TR" dirty="0"/>
              <a:t>birbirlerinden yeşil alanlarla </a:t>
            </a:r>
            <a:r>
              <a:rPr lang="tr-TR" dirty="0" smtClean="0"/>
              <a:t>ayrılması gerektiği ortaya konulmuştur.</a:t>
            </a:r>
          </a:p>
          <a:p>
            <a:pPr algn="just"/>
            <a:r>
              <a:rPr lang="tr-TR" dirty="0" smtClean="0"/>
              <a:t> Kenti işlevsel olarak oturma, çalışma, dinlenme ve dolaşma kapsamında ele alan Atina Anlaşması’nda kent içinde oturma, çalışma ve dinlenme alanlarının yükseklik, yoğunluk ve işlevsel bölgeleme araçlarıyla düzenlenmesi öngörülmüştür. </a:t>
            </a:r>
          </a:p>
          <a:p>
            <a:pPr algn="just"/>
            <a:r>
              <a:rPr lang="tr-TR" dirty="0" smtClean="0"/>
              <a:t>Yolların da amaçlarına göre farklılaştırılması gerektiği belirtilerek konut yolları, gezinti yolları, transit yollar ve ana yollar gibi ayrımlar ortaya konulmuştur. Transit yolların şehir içi yollarla kesişme noktaları dışında herhangi bir temasının olmaması gerektiği belirtilmiştir. </a:t>
            </a:r>
            <a:endParaRPr lang="tr-TR" dirty="0"/>
          </a:p>
          <a:p>
            <a:pPr algn="just"/>
            <a:endParaRPr lang="tr-TR" dirty="0"/>
          </a:p>
        </p:txBody>
      </p:sp>
    </p:spTree>
    <p:extLst>
      <p:ext uri="{BB962C8B-B14F-4D97-AF65-F5344CB8AC3E}">
        <p14:creationId xmlns:p14="http://schemas.microsoft.com/office/powerpoint/2010/main" val="24826459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384</Words>
  <Application>Microsoft Office PowerPoint</Application>
  <PresentationFormat>Geniş ekran</PresentationFormat>
  <Paragraphs>32</Paragraphs>
  <Slides>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Kentbilimin Temelleri</vt:lpstr>
      <vt:lpstr>Sanayi Kentine Tepkiler Kapsamında Modern Kentbilimin Gelişimi</vt:lpstr>
      <vt:lpstr>Bahçekent Modeli</vt:lpstr>
      <vt:lpstr>Atina Anlaşması I</vt:lpstr>
      <vt:lpstr>Atina Anlaşması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Kuramları ve Kentbilimin Temelleri</dc:title>
  <dc:creator>Windows User</dc:creator>
  <cp:lastModifiedBy>Windows User</cp:lastModifiedBy>
  <cp:revision>22</cp:revision>
  <dcterms:created xsi:type="dcterms:W3CDTF">2018-01-20T17:13:25Z</dcterms:created>
  <dcterms:modified xsi:type="dcterms:W3CDTF">2018-01-24T05:56:19Z</dcterms:modified>
</cp:coreProperties>
</file>