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631" r:id="rId2"/>
    <p:sldId id="633" r:id="rId3"/>
    <p:sldId id="634" r:id="rId4"/>
    <p:sldId id="635" r:id="rId5"/>
    <p:sldId id="636" r:id="rId6"/>
    <p:sldId id="637" r:id="rId7"/>
    <p:sldId id="638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19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71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623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548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328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29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707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87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69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95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8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03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21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25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4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1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34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216" y="1371078"/>
            <a:ext cx="8229600" cy="1219200"/>
          </a:xfrm>
        </p:spPr>
        <p:txBody>
          <a:bodyPr>
            <a:normAutofit/>
          </a:bodyPr>
          <a:lstStyle/>
          <a:p>
            <a:pPr algn="ctr">
              <a:defRPr/>
            </a:pPr>
            <a:br>
              <a:rPr lang="tr-TR" sz="1600" b="1" dirty="0">
                <a:solidFill>
                  <a:srgbClr val="C00000"/>
                </a:solidFill>
              </a:rPr>
            </a:br>
            <a:r>
              <a:rPr lang="tr-TR" sz="3200" b="1" dirty="0">
                <a:solidFill>
                  <a:srgbClr val="C00000"/>
                </a:solidFill>
              </a:rPr>
              <a:t>ÇOCUK GELİŞİMİNDE KURAMLARI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391382" y="4078689"/>
            <a:ext cx="8915400" cy="1629624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5330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GELİŞİM İLE İLGİLİ KAVARMLAR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357999" y="2231175"/>
            <a:ext cx="4387820" cy="3777622"/>
          </a:xfrm>
        </p:spPr>
        <p:txBody>
          <a:bodyPr/>
          <a:lstStyle/>
          <a:p>
            <a:r>
              <a:rPr lang="tr-TR" dirty="0"/>
              <a:t>Büyüme ya da fiziksel gelişim</a:t>
            </a:r>
          </a:p>
          <a:p>
            <a:r>
              <a:rPr lang="tr-TR" dirty="0"/>
              <a:t>Gelişim</a:t>
            </a:r>
          </a:p>
          <a:p>
            <a:r>
              <a:rPr lang="tr-TR" dirty="0"/>
              <a:t>Olgunlaşma</a:t>
            </a:r>
          </a:p>
          <a:p>
            <a:r>
              <a:rPr lang="tr-TR" dirty="0"/>
              <a:t>Öğrenme</a:t>
            </a:r>
          </a:p>
          <a:p>
            <a:r>
              <a:rPr lang="tr-TR" dirty="0" err="1"/>
              <a:t>Hazırbulunuşluk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8576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313811" y="265177"/>
            <a:ext cx="8911687" cy="732633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6192" y="905472"/>
            <a:ext cx="7999149" cy="500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836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34796" y="596196"/>
            <a:ext cx="2172506" cy="855306"/>
          </a:xfrm>
        </p:spPr>
        <p:txBody>
          <a:bodyPr/>
          <a:lstStyle/>
          <a:p>
            <a:pPr algn="ctr"/>
            <a:r>
              <a:rPr lang="tr-TR" dirty="0">
                <a:solidFill>
                  <a:srgbClr val="00B050"/>
                </a:solidFill>
              </a:rPr>
              <a:t>Gelişim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2827" y="3461275"/>
            <a:ext cx="5781065" cy="2221346"/>
          </a:xfrm>
        </p:spPr>
        <p:txBody>
          <a:bodyPr>
            <a:normAutofit lnSpcReduction="10000"/>
          </a:bodyPr>
          <a:lstStyle/>
          <a:p>
            <a:r>
              <a:rPr lang="tr-TR" sz="2400" dirty="0"/>
              <a:t>İnsan gelişimi, döllenme ile başlayıp ölümle son bulan yaşam döngüsü içerisinde </a:t>
            </a:r>
            <a:r>
              <a:rPr lang="tr-TR" sz="2400" dirty="0">
                <a:solidFill>
                  <a:srgbClr val="00B050"/>
                </a:solidFill>
              </a:rPr>
              <a:t>fiziksel, motor, bilişsel, dil, sosyal, duygusal</a:t>
            </a:r>
            <a:r>
              <a:rPr lang="tr-TR" sz="2400" dirty="0"/>
              <a:t> alanlarında bireyin edinimlerinin ve deneyimlerinin toplamıdır. 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6618392" y="3468156"/>
            <a:ext cx="5573608" cy="1947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/>
              <a:t>Olgunlaşma, bireyin genetik yolla doğuştan getirdiği ve zamanı geldiğinde kendiliğinden meydana gelen biyolojik değişikliklerdir. </a:t>
            </a:r>
          </a:p>
          <a:p>
            <a:endParaRPr lang="tr-TR" sz="2400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6714256" y="624110"/>
            <a:ext cx="306279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r-TR" dirty="0">
                <a:solidFill>
                  <a:srgbClr val="00B050"/>
                </a:solidFill>
              </a:rPr>
              <a:t>Olgunlaşma </a:t>
            </a:r>
          </a:p>
        </p:txBody>
      </p:sp>
      <p:sp>
        <p:nvSpPr>
          <p:cNvPr id="6" name="Rectangle 5"/>
          <p:cNvSpPr/>
          <p:nvPr/>
        </p:nvSpPr>
        <p:spPr>
          <a:xfrm>
            <a:off x="1228097" y="2198646"/>
            <a:ext cx="98108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Gelişim </a:t>
            </a:r>
            <a:r>
              <a:rPr lang="tr-TR" dirty="0">
                <a:solidFill>
                  <a:srgbClr val="00B050"/>
                </a:solidFill>
              </a:rPr>
              <a:t>büyüme ve olgunlaşmayı </a:t>
            </a:r>
            <a:r>
              <a:rPr lang="tr-TR" dirty="0"/>
              <a:t>içeren daha genel ve daha kapsamlı bir terimdir. </a:t>
            </a:r>
          </a:p>
        </p:txBody>
      </p:sp>
    </p:spTree>
    <p:extLst>
      <p:ext uri="{BB962C8B-B14F-4D97-AF65-F5344CB8AC3E}">
        <p14:creationId xmlns:p14="http://schemas.microsoft.com/office/powerpoint/2010/main" val="262442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84769" y="863262"/>
            <a:ext cx="2487389" cy="128089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00B050"/>
                </a:solidFill>
              </a:rPr>
              <a:t>Öğrenme</a:t>
            </a:r>
            <a:br>
              <a:rPr lang="tr-TR" dirty="0">
                <a:solidFill>
                  <a:srgbClr val="00B050"/>
                </a:solidFill>
              </a:rPr>
            </a:b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1426" y="2744291"/>
            <a:ext cx="4972836" cy="2098702"/>
          </a:xfrm>
        </p:spPr>
        <p:txBody>
          <a:bodyPr>
            <a:noAutofit/>
          </a:bodyPr>
          <a:lstStyle/>
          <a:p>
            <a:r>
              <a:rPr lang="tr-TR" sz="2400" dirty="0"/>
              <a:t>Öğrenme, </a:t>
            </a:r>
            <a:r>
              <a:rPr lang="tr-TR" sz="2400" i="1" dirty="0"/>
              <a:t>“bireyin çevresiyle belli bir düzeydeki etkileşimleri sonucunda meydana gelen nispeten kalıcı izli davranış değişmesidir”</a:t>
            </a:r>
            <a:r>
              <a:rPr lang="tr-TR" sz="2400" dirty="0"/>
              <a:t>. 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822173" y="2805307"/>
            <a:ext cx="5693580" cy="24948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 err="1"/>
              <a:t>Hazırbulunuşluk</a:t>
            </a:r>
            <a:r>
              <a:rPr lang="tr-TR" sz="2400" dirty="0"/>
              <a:t>, olgunlaşma ve öğrenmenin etkileşiminin bir ürünüdür ve insanın belli bir gelişim görevini olgunlaşma ve öğrenme yoluyla yapabilecek seviyeye gelmesini ifade eder. </a:t>
            </a:r>
          </a:p>
          <a:p>
            <a:endParaRPr lang="tr-TR" sz="2400" dirty="0" err="1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6032084" y="919088"/>
            <a:ext cx="5332412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r-TR" b="1" dirty="0" err="1">
                <a:solidFill>
                  <a:srgbClr val="00B050"/>
                </a:solidFill>
              </a:rPr>
              <a:t>Hazırbulunuşluk</a:t>
            </a:r>
            <a:r>
              <a:rPr lang="tr-TR" b="1" dirty="0">
                <a:solidFill>
                  <a:srgbClr val="800000"/>
                </a:solidFill>
              </a:rPr>
              <a:t> </a:t>
            </a:r>
            <a:endParaRPr lang="tr-TR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754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73416" y="253174"/>
            <a:ext cx="8911687" cy="128089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800000"/>
                </a:solidFill>
              </a:rPr>
              <a:t>GELİŞİM İLKELERİ</a:t>
            </a:r>
            <a:br>
              <a:rPr lang="tr-TR" dirty="0">
                <a:solidFill>
                  <a:srgbClr val="800000"/>
                </a:solidFill>
              </a:rPr>
            </a:br>
            <a:endParaRPr lang="tr-TR" dirty="0">
              <a:solidFill>
                <a:srgbClr val="8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6144" y="1673082"/>
            <a:ext cx="10041147" cy="3777622"/>
          </a:xfrm>
        </p:spPr>
        <p:txBody>
          <a:bodyPr>
            <a:noAutofit/>
          </a:bodyPr>
          <a:lstStyle/>
          <a:p>
            <a:pPr lvl="0"/>
            <a:r>
              <a:rPr lang="tr-TR" sz="2400" dirty="0"/>
              <a:t>Gelişim, kalıtım ve çevrenin etkileşimi ile meydana gelir.</a:t>
            </a:r>
          </a:p>
          <a:p>
            <a:pPr lvl="0"/>
            <a:r>
              <a:rPr lang="tr-TR" sz="2400" dirty="0"/>
              <a:t>Gelişim, süreklidir ve aşamalar halinde meydana gelir.</a:t>
            </a:r>
          </a:p>
          <a:p>
            <a:pPr lvl="0"/>
            <a:r>
              <a:rPr lang="tr-TR" sz="2400" dirty="0"/>
              <a:t>Gelişimde bireysel farklılıklar vardır.</a:t>
            </a:r>
          </a:p>
          <a:p>
            <a:pPr lvl="0"/>
            <a:r>
              <a:rPr lang="tr-TR" sz="2400" dirty="0"/>
              <a:t>Gelişim, düzenli bir sıra izler.</a:t>
            </a:r>
          </a:p>
          <a:p>
            <a:pPr lvl="0"/>
            <a:r>
              <a:rPr lang="tr-TR" sz="2400" dirty="0"/>
              <a:t>Yaşamın farklı dönemlerinde farklı gelişim türleri ön plana çıkar.</a:t>
            </a:r>
          </a:p>
          <a:p>
            <a:pPr lvl="0"/>
            <a:r>
              <a:rPr lang="tr-TR" sz="2400" dirty="0"/>
              <a:t>Gelişim, yaşa göre farklılıklar gösterir.</a:t>
            </a:r>
          </a:p>
          <a:p>
            <a:pPr lvl="0"/>
            <a:r>
              <a:rPr lang="tr-TR" sz="2400" dirty="0"/>
              <a:t>Gelişim alanları birbirleriyle ilişkilidir.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78513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73416" y="253174"/>
            <a:ext cx="8911687" cy="128089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800000"/>
                </a:solidFill>
              </a:rPr>
              <a:t>Kaynakça</a:t>
            </a:r>
            <a:endParaRPr lang="tr-TR" dirty="0">
              <a:solidFill>
                <a:srgbClr val="8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6144" y="1673082"/>
            <a:ext cx="10041147" cy="3777622"/>
          </a:xfrm>
        </p:spPr>
        <p:txBody>
          <a:bodyPr>
            <a:noAutofit/>
          </a:bodyPr>
          <a:lstStyle/>
          <a:p>
            <a:r>
              <a:rPr lang="tr-TR" dirty="0" err="1"/>
              <a:t>Bee</a:t>
            </a:r>
            <a:r>
              <a:rPr lang="tr-TR" dirty="0"/>
              <a:t>, H. L., </a:t>
            </a:r>
            <a:r>
              <a:rPr lang="tr-TR" dirty="0" err="1"/>
              <a:t>Boyd</a:t>
            </a:r>
            <a:r>
              <a:rPr lang="tr-TR" dirty="0"/>
              <a:t>, D. R., &amp; Gündüz, O. (2009). Çocuk gelişim psikolojisi. </a:t>
            </a:r>
            <a:r>
              <a:rPr lang="tr-TR" dirty="0" err="1"/>
              <a:t>Kaknüs</a:t>
            </a:r>
            <a:r>
              <a:rPr lang="tr-TR" dirty="0"/>
              <a:t> yayınları.</a:t>
            </a:r>
          </a:p>
          <a:p>
            <a:r>
              <a:rPr lang="tr-TR" dirty="0" err="1"/>
              <a:t>Gander</a:t>
            </a:r>
            <a:r>
              <a:rPr lang="tr-TR" dirty="0"/>
              <a:t>, M. J., &amp; </a:t>
            </a:r>
            <a:r>
              <a:rPr lang="tr-TR" dirty="0" err="1"/>
              <a:t>Gardiner</a:t>
            </a:r>
            <a:r>
              <a:rPr lang="tr-TR" dirty="0"/>
              <a:t>, H. W. (2010). Çocuk ve ergen gelişimi (7. Baskı). Ankara: İmge.</a:t>
            </a:r>
          </a:p>
          <a:p>
            <a:r>
              <a:rPr lang="tr-TR" dirty="0"/>
              <a:t>Köksal Akyol, A (2019). Erken Çocukluk Döneminde Gelişim I. Anı Yayıncılık</a:t>
            </a:r>
          </a:p>
          <a:p>
            <a:r>
              <a:rPr lang="tr-TR" dirty="0"/>
              <a:t>Köksal Akyol, A (2019). Erken Çocukluk Döneminde Gelişim II. Anı Yayıncılık</a:t>
            </a:r>
          </a:p>
        </p:txBody>
      </p:sp>
    </p:spTree>
    <p:extLst>
      <p:ext uri="{BB962C8B-B14F-4D97-AF65-F5344CB8AC3E}">
        <p14:creationId xmlns:p14="http://schemas.microsoft.com/office/powerpoint/2010/main" val="234228859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Yeşi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318</TotalTime>
  <Words>268</Words>
  <Application>Microsoft Office PowerPoint</Application>
  <PresentationFormat>Geniş ekran</PresentationFormat>
  <Paragraphs>32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Duman</vt:lpstr>
      <vt:lpstr> ÇOCUK GELİŞİMİNDE KURAMLARI</vt:lpstr>
      <vt:lpstr>GELİŞİM İLE İLGİLİ KAVARMLAR</vt:lpstr>
      <vt:lpstr>PowerPoint Sunusu</vt:lpstr>
      <vt:lpstr>Gelişim </vt:lpstr>
      <vt:lpstr>Öğrenme </vt:lpstr>
      <vt:lpstr>GELİŞİM İLKELERİ 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GELİŞİM KURAMLARI GİRİŞ</dc:title>
  <dc:creator>asus</dc:creator>
  <cp:lastModifiedBy>Emin Demir</cp:lastModifiedBy>
  <cp:revision>35</cp:revision>
  <dcterms:created xsi:type="dcterms:W3CDTF">2017-09-25T14:34:57Z</dcterms:created>
  <dcterms:modified xsi:type="dcterms:W3CDTF">2020-05-04T21:17:22Z</dcterms:modified>
</cp:coreProperties>
</file>