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FBF1A0-30B6-420F-A7E4-B863E03033EB}"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9DFDAD-F611-48D0-A8AD-22D235C8E3EC}" type="slidenum">
              <a:rPr lang="tr-TR" smtClean="0"/>
              <a:t>‹#›</a:t>
            </a:fld>
            <a:endParaRPr lang="tr-TR"/>
          </a:p>
        </p:txBody>
      </p:sp>
    </p:spTree>
    <p:extLst>
      <p:ext uri="{BB962C8B-B14F-4D97-AF65-F5344CB8AC3E}">
        <p14:creationId xmlns:p14="http://schemas.microsoft.com/office/powerpoint/2010/main" val="3762930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45325C8-E799-4EE1-AA85-01E47AEFC36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589153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587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63B4336-0D66-4079-A9A3-7763D36D5CA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08888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a:ln/>
        </p:spPr>
      </p:sp>
      <p:sp>
        <p:nvSpPr>
          <p:cNvPr id="1607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altLang="tr-TR" i="1" smtClean="0"/>
              <a:t>Valeriana officinalis</a:t>
            </a:r>
            <a:r>
              <a:rPr lang="en-US" altLang="tr-TR" smtClean="0"/>
              <a:t>’in sedatif etkisi, gösterdiği benzodiazepin-benzeri aktiviteye ve GABA üzerinde gösterdikleri etkiye bağlanmaktadır. Yapılan çalışmalar ile valeriana ekstrelerinin </a:t>
            </a:r>
            <a:r>
              <a:rPr lang="en-US" altLang="tr-TR" i="1" smtClean="0"/>
              <a:t>in vitro</a:t>
            </a:r>
            <a:r>
              <a:rPr lang="en-US" altLang="tr-TR" smtClean="0"/>
              <a:t> benzodiazepin reseptörlerine bağlandığı belirlenmiştir. Valeriana ekstresi uygulamasından sonra sinaptik boşluklarda GABA konsantrasyonunun yükseldiği belirlenmiştir (Gyllenhaal ve ark., 2000). </a:t>
            </a:r>
            <a:endParaRPr lang="tr-TR" altLang="tr-TR" smtClean="0"/>
          </a:p>
          <a:p>
            <a:r>
              <a:rPr lang="en-US" altLang="tr-TR" smtClean="0"/>
              <a:t>Son zamanlarada yapılan çalışmalar valerenik asit üzerinde yoğunlaşmıştır ve bu çalışmalar valerenik asitin sinir sistemi üzerine etkisinin beyindeki GABA sistemi ve daha az olarak da serotonerjik sistem ile alakalı olduğunu göstermektedir (Murphy ve ark., 2010).</a:t>
            </a:r>
            <a:endParaRPr lang="tr-TR" altLang="tr-TR" smtClean="0"/>
          </a:p>
        </p:txBody>
      </p:sp>
      <p:sp>
        <p:nvSpPr>
          <p:cNvPr id="16077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B6AA2D-1D28-49BB-A6C8-811B95B573D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091117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6282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BBE6D7F-E670-44E7-BCBB-17BF7282FEB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585372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ln/>
        </p:spPr>
      </p:sp>
      <p:sp>
        <p:nvSpPr>
          <p:cNvPr id="1648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648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D1958A4-B780-4C86-8291-7DF529B0064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575140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a:ln/>
        </p:spPr>
      </p:sp>
      <p:sp>
        <p:nvSpPr>
          <p:cNvPr id="1669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669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89AB461-B70E-4A67-9B87-A198863A4D3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929425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a:ln/>
        </p:spPr>
      </p:sp>
      <p:sp>
        <p:nvSpPr>
          <p:cNvPr id="1689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689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EE3D60-58A3-4336-B338-F1BD1AAAE09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2895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392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5834536-502C-479F-B463-DF80EE0F932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2947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413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C7A31A9-CCD5-49C4-866E-E675AC77AF3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274453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CEBAF47-A0C1-4148-B28F-6780C179EF1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en-US" altLang="tr-TR" smtClean="0"/>
              <a:t>Virtually all of the opium imported into this country is broken down into its alkaloid constituents, principally morphine and codeine.</a:t>
            </a:r>
          </a:p>
          <a:p>
            <a:r>
              <a:rPr lang="en-US" altLang="tr-TR" smtClean="0"/>
              <a:t>Morphine is the principal constituent of opium.  One of most effective drugs known for relief of pain.  Forms are white crystals, hypodermic tablets and injectables.  Tolerance and dependence  develop rapidly.</a:t>
            </a:r>
          </a:p>
          <a:p>
            <a:r>
              <a:rPr lang="en-US" altLang="tr-TR" smtClean="0"/>
              <a:t>Codeine is produced from morphine for relief of moderate pain.</a:t>
            </a:r>
          </a:p>
          <a:p>
            <a:r>
              <a:rPr lang="en-US" altLang="tr-TR" smtClean="0"/>
              <a:t>Thebaine is a minor constituent of opium.  Produces stimulant rather than depressant effects. </a:t>
            </a:r>
          </a:p>
        </p:txBody>
      </p:sp>
    </p:spTree>
    <p:extLst>
      <p:ext uri="{BB962C8B-B14F-4D97-AF65-F5344CB8AC3E}">
        <p14:creationId xmlns:p14="http://schemas.microsoft.com/office/powerpoint/2010/main" val="2787024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9AB7837-226A-4641-8A74-754F607E5DC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769641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B1FD270-C5F0-4018-AFF6-F10ED7CADBF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4153914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5258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8AF5546-6E31-4522-A502-8CBE073EF30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858841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ln/>
        </p:spPr>
      </p:sp>
      <p:sp>
        <p:nvSpPr>
          <p:cNvPr id="1546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546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FEF8B8D-8E83-4EF9-8C60-80E83037A35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99680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a:ln/>
        </p:spPr>
      </p:sp>
      <p:sp>
        <p:nvSpPr>
          <p:cNvPr id="1566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566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F89589-B5AF-4D7F-8BE2-2BC92F7C709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918030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2DFD68D-4743-4158-AE06-1438C204C718}"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529222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DFD68D-4743-4158-AE06-1438C204C718}"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2962216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DFD68D-4743-4158-AE06-1438C204C718}"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540489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35599509"/>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38043149"/>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9962139"/>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7782896"/>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09880335"/>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99986305"/>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93095928"/>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7760542"/>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2DFD68D-4743-4158-AE06-1438C204C718}"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2321969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17977026"/>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6386742"/>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78731154"/>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48526510"/>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50052142"/>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12215586"/>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2DFD68D-4743-4158-AE06-1438C204C718}"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399270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2DFD68D-4743-4158-AE06-1438C204C718}"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678086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2DFD68D-4743-4158-AE06-1438C204C718}"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802201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2DFD68D-4743-4158-AE06-1438C204C718}"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384388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2DFD68D-4743-4158-AE06-1438C204C718}"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2053315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2DFD68D-4743-4158-AE06-1438C204C718}"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1627532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2DFD68D-4743-4158-AE06-1438C204C718}"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22514D1-E146-44EC-9A8E-FED93F68D925}" type="slidenum">
              <a:rPr lang="tr-TR" smtClean="0"/>
              <a:t>‹#›</a:t>
            </a:fld>
            <a:endParaRPr lang="tr-TR"/>
          </a:p>
        </p:txBody>
      </p:sp>
    </p:spTree>
    <p:extLst>
      <p:ext uri="{BB962C8B-B14F-4D97-AF65-F5344CB8AC3E}">
        <p14:creationId xmlns:p14="http://schemas.microsoft.com/office/powerpoint/2010/main" val="2146273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DFD68D-4743-4158-AE06-1438C204C718}"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2514D1-E146-44EC-9A8E-FED93F68D925}" type="slidenum">
              <a:rPr lang="tr-TR" smtClean="0"/>
              <a:t>‹#›</a:t>
            </a:fld>
            <a:endParaRPr lang="tr-TR"/>
          </a:p>
        </p:txBody>
      </p:sp>
    </p:spTree>
    <p:extLst>
      <p:ext uri="{BB962C8B-B14F-4D97-AF65-F5344CB8AC3E}">
        <p14:creationId xmlns:p14="http://schemas.microsoft.com/office/powerpoint/2010/main" val="4240399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90411493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audio" Target="../media/audio1.wav"/><Relationship Id="rId1" Type="http://schemas.openxmlformats.org/officeDocument/2006/relationships/slideLayout" Target="../slideLayouts/slideLayout13.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audio" Target="../media/audio1.wav"/><Relationship Id="rId1" Type="http://schemas.openxmlformats.org/officeDocument/2006/relationships/slideLayout" Target="../slideLayouts/slideLayout13.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01175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1703388" y="476251"/>
            <a:ext cx="8178800" cy="5738813"/>
          </a:xfrm>
        </p:spPr>
        <p:txBody>
          <a:bodyPr/>
          <a:lstStyle/>
          <a:p>
            <a:pPr marL="609600" indent="-609600" algn="just" eaLnBrk="1" hangingPunct="1">
              <a:lnSpc>
                <a:spcPct val="90000"/>
              </a:lnSpc>
              <a:defRPr/>
            </a:pPr>
            <a:r>
              <a:rPr lang="tr-TR" sz="2400" dirty="0"/>
              <a:t>Alkol bağımlılığı birçok bakımdan Barbiturat tipi bağımlılığa benzer; bu nedenle, bazı kaynaklarda alkol-Barbiturat tipi bağımlılık diye tek bir tip olarak belirtilir. </a:t>
            </a:r>
            <a:r>
              <a:rPr lang="tr-TR" sz="2400" b="1" dirty="0"/>
              <a:t>Alkol, Barbituratlar ve diğer uyku ilaçları ve trankilizan </a:t>
            </a:r>
            <a:r>
              <a:rPr lang="tr-TR" sz="2400" dirty="0"/>
              <a:t>ilaçlar arasında çapraz bağımlılık ve </a:t>
            </a:r>
            <a:r>
              <a:rPr lang="tr-TR" sz="2400" b="1" u="sng" dirty="0"/>
              <a:t>çapraz tolerans </a:t>
            </a:r>
            <a:r>
              <a:rPr lang="tr-TR" sz="2400" dirty="0"/>
              <a:t>ilişkisi vardır.</a:t>
            </a:r>
          </a:p>
          <a:p>
            <a:pPr marL="609600" indent="-609600" algn="just" eaLnBrk="1" hangingPunct="1">
              <a:lnSpc>
                <a:spcPct val="90000"/>
              </a:lnSpc>
              <a:defRPr/>
            </a:pPr>
            <a:endParaRPr lang="tr-TR" sz="2400" dirty="0"/>
          </a:p>
          <a:p>
            <a:pPr marL="609600" indent="-609600" algn="just" eaLnBrk="1" hangingPunct="1">
              <a:lnSpc>
                <a:spcPct val="90000"/>
              </a:lnSpc>
              <a:defRPr/>
            </a:pPr>
            <a:r>
              <a:rPr lang="tr-TR" sz="2400" dirty="0"/>
              <a:t>Başlangıç döneminden sonra bağımlı diğer bazı dönemlerden geçerek sonunda, içme isteğini kontrol edemez hale gelir, kısır döngüye girer ve obsesif şekilde içmeye başlar.</a:t>
            </a:r>
          </a:p>
          <a:p>
            <a:pPr marL="609600" indent="-609600" algn="just" eaLnBrk="1" hangingPunct="1">
              <a:lnSpc>
                <a:spcPct val="90000"/>
              </a:lnSpc>
              <a:defRPr/>
            </a:pPr>
            <a:endParaRPr lang="tr-TR" sz="2400" dirty="0"/>
          </a:p>
          <a:p>
            <a:pPr marL="609600" indent="-609600" algn="just" eaLnBrk="1" hangingPunct="1">
              <a:lnSpc>
                <a:spcPct val="90000"/>
              </a:lnSpc>
              <a:defRPr/>
            </a:pPr>
            <a:r>
              <a:rPr lang="tr-TR" sz="2400" dirty="0"/>
              <a:t>Psikolojik bağımlılık değişik derecededir. Orta dereceden şiddetliye kadar değişebilir. Fiziksel bağımlılık geç olarak ve alınan miktar bir hayli fazlalaştıktan sonra ortaya çıkar.</a:t>
            </a:r>
            <a:endParaRPr lang="en-US" sz="2400" dirty="0"/>
          </a:p>
          <a:p>
            <a:pPr marL="990600" lvl="1" indent="-533400" algn="just" eaLnBrk="1" hangingPunct="1">
              <a:lnSpc>
                <a:spcPct val="90000"/>
              </a:lnSpc>
              <a:buNone/>
              <a:defRPr/>
            </a:pPr>
            <a:endParaRPr lang="en-US" sz="2400" dirty="0"/>
          </a:p>
        </p:txBody>
      </p:sp>
      <p:sp>
        <p:nvSpPr>
          <p:cNvPr id="14950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7925DD6-D47D-4FBC-A3BB-A5CFC67573F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29154304"/>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88914"/>
            <a:ext cx="7772400" cy="763587"/>
          </a:xfrm>
        </p:spPr>
        <p:txBody>
          <a:bodyPr/>
          <a:lstStyle/>
          <a:p>
            <a:pPr algn="ctr">
              <a:defRPr/>
            </a:pPr>
            <a:r>
              <a:rPr lang="tr-TR" dirty="0" smtClean="0">
                <a:solidFill>
                  <a:srgbClr val="FFFF00"/>
                </a:solidFill>
              </a:rPr>
              <a:t>SSS Depresanı Bitkiler</a:t>
            </a:r>
            <a:endParaRPr lang="tr-TR" dirty="0">
              <a:solidFill>
                <a:srgbClr val="FFFF00"/>
              </a:solidFill>
            </a:endParaRPr>
          </a:p>
        </p:txBody>
      </p:sp>
      <p:sp>
        <p:nvSpPr>
          <p:cNvPr id="3" name="Content Placeholder 2"/>
          <p:cNvSpPr>
            <a:spLocks noGrp="1"/>
          </p:cNvSpPr>
          <p:nvPr>
            <p:ph idx="1"/>
          </p:nvPr>
        </p:nvSpPr>
        <p:spPr/>
        <p:txBody>
          <a:bodyPr/>
          <a:lstStyle/>
          <a:p>
            <a:pPr>
              <a:defRPr/>
            </a:pPr>
            <a:r>
              <a:rPr lang="tr-TR" i="1" dirty="0" smtClean="0"/>
              <a:t>Valeriana officinalis (kök ve rizomlar)</a:t>
            </a:r>
          </a:p>
          <a:p>
            <a:pPr marL="0" indent="0">
              <a:buNone/>
              <a:defRPr/>
            </a:pPr>
            <a:r>
              <a:rPr lang="tr-TR" i="1" dirty="0" smtClean="0"/>
              <a:t>Nervikan</a:t>
            </a:r>
            <a:r>
              <a:rPr lang="tr-TR" i="1" baseline="30000" dirty="0" smtClean="0"/>
              <a:t>®</a:t>
            </a:r>
          </a:p>
          <a:p>
            <a:pPr>
              <a:defRPr/>
            </a:pPr>
            <a:r>
              <a:rPr lang="tr-TR" i="1" dirty="0" smtClean="0"/>
              <a:t>Hypericum perforatum (topraküstü)</a:t>
            </a:r>
          </a:p>
          <a:p>
            <a:pPr>
              <a:defRPr/>
            </a:pPr>
            <a:endParaRPr lang="tr-TR" i="1" dirty="0" smtClean="0"/>
          </a:p>
          <a:p>
            <a:pPr>
              <a:defRPr/>
            </a:pPr>
            <a:r>
              <a:rPr lang="tr-TR" i="1" dirty="0" smtClean="0"/>
              <a:t>Passiflora incarnata (topraküstü)</a:t>
            </a:r>
          </a:p>
          <a:p>
            <a:pPr marL="0" indent="0">
              <a:buNone/>
              <a:defRPr/>
            </a:pPr>
            <a:r>
              <a:rPr lang="tr-TR" i="1" dirty="0" smtClean="0"/>
              <a:t>Passiflora</a:t>
            </a:r>
            <a:r>
              <a:rPr lang="tr-TR" i="1" baseline="30000" dirty="0" smtClean="0"/>
              <a:t> ®</a:t>
            </a:r>
            <a:endParaRPr lang="tr-TR" i="1" dirty="0"/>
          </a:p>
        </p:txBody>
      </p:sp>
      <p:sp>
        <p:nvSpPr>
          <p:cNvPr id="15155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0CA44D2-35D3-4CAA-A8F6-73743DE8A92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15742845"/>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i="1" dirty="0" smtClean="0"/>
              <a:t>Valeriana officinalis</a:t>
            </a:r>
            <a:r>
              <a:rPr lang="tr-TR" dirty="0" smtClean="0"/>
              <a:t> L.</a:t>
            </a:r>
            <a:endParaRPr lang="tr-TR" dirty="0"/>
          </a:p>
        </p:txBody>
      </p:sp>
      <p:sp>
        <p:nvSpPr>
          <p:cNvPr id="3" name="Content Placeholder 2"/>
          <p:cNvSpPr>
            <a:spLocks noGrp="1"/>
          </p:cNvSpPr>
          <p:nvPr>
            <p:ph idx="1"/>
          </p:nvPr>
        </p:nvSpPr>
        <p:spPr/>
        <p:txBody>
          <a:bodyPr/>
          <a:lstStyle/>
          <a:p>
            <a:pPr>
              <a:defRPr/>
            </a:pPr>
            <a:r>
              <a:rPr lang="tr-TR" i="1" dirty="0" smtClean="0"/>
              <a:t>Valerianaceae</a:t>
            </a:r>
          </a:p>
          <a:p>
            <a:pPr>
              <a:defRPr/>
            </a:pPr>
            <a:r>
              <a:rPr lang="tr-TR" dirty="0" smtClean="0"/>
              <a:t>Valerianeae radix</a:t>
            </a:r>
          </a:p>
          <a:p>
            <a:pPr>
              <a:defRPr/>
            </a:pPr>
            <a:r>
              <a:rPr lang="tr-TR" dirty="0" smtClean="0"/>
              <a:t>Kök ve rizomlar</a:t>
            </a:r>
          </a:p>
          <a:p>
            <a:pPr>
              <a:defRPr/>
            </a:pPr>
            <a:r>
              <a:rPr lang="tr-TR" dirty="0" smtClean="0"/>
              <a:t>Kediotu</a:t>
            </a:r>
          </a:p>
          <a:p>
            <a:pPr>
              <a:defRPr/>
            </a:pPr>
            <a:endParaRPr lang="tr-TR" dirty="0"/>
          </a:p>
        </p:txBody>
      </p:sp>
      <p:sp>
        <p:nvSpPr>
          <p:cNvPr id="153607"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E3627C7-C28C-4569-9EF0-E529BAB7A42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97160736"/>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17489"/>
            <a:ext cx="7772400" cy="1195387"/>
          </a:xfrm>
        </p:spPr>
        <p:txBody>
          <a:bodyPr/>
          <a:lstStyle/>
          <a:p>
            <a:pPr algn="ctr">
              <a:defRPr/>
            </a:pPr>
            <a:r>
              <a:rPr lang="tr-TR" i="1" dirty="0" smtClean="0"/>
              <a:t>Valeriana officinalis</a:t>
            </a:r>
            <a:r>
              <a:rPr lang="tr-TR" dirty="0" smtClean="0"/>
              <a:t> L.</a:t>
            </a:r>
            <a:br>
              <a:rPr lang="tr-TR" dirty="0" smtClean="0"/>
            </a:br>
            <a:r>
              <a:rPr lang="tr-TR" sz="3200" dirty="0"/>
              <a:t>İçerik</a:t>
            </a:r>
            <a:endParaRPr lang="tr-TR" dirty="0"/>
          </a:p>
        </p:txBody>
      </p:sp>
      <p:sp>
        <p:nvSpPr>
          <p:cNvPr id="3" name="Content Placeholder 2"/>
          <p:cNvSpPr>
            <a:spLocks noGrp="1"/>
          </p:cNvSpPr>
          <p:nvPr>
            <p:ph idx="1"/>
          </p:nvPr>
        </p:nvSpPr>
        <p:spPr>
          <a:xfrm>
            <a:off x="2209801" y="1981200"/>
            <a:ext cx="8029575" cy="4114800"/>
          </a:xfrm>
        </p:spPr>
        <p:txBody>
          <a:bodyPr/>
          <a:lstStyle/>
          <a:p>
            <a:pPr algn="just">
              <a:defRPr/>
            </a:pPr>
            <a:r>
              <a:rPr lang="tr-TR" altLang="tr-TR" sz="3000" dirty="0" err="1"/>
              <a:t>Valepotriyatlar</a:t>
            </a:r>
            <a:r>
              <a:rPr lang="tr-TR" altLang="tr-TR" sz="3000" dirty="0"/>
              <a:t>, uçucu yağ,</a:t>
            </a:r>
            <a:r>
              <a:rPr lang="tr-TR" altLang="tr-TR" sz="3000" dirty="0">
                <a:sym typeface="Wingdings" pitchFamily="2" charset="2"/>
              </a:rPr>
              <a:t> </a:t>
            </a:r>
            <a:r>
              <a:rPr lang="tr-TR" altLang="tr-TR" sz="3000" dirty="0" err="1">
                <a:sym typeface="Wingdings" pitchFamily="2" charset="2"/>
              </a:rPr>
              <a:t>seskiterpenler</a:t>
            </a:r>
            <a:r>
              <a:rPr lang="tr-TR" altLang="tr-TR" sz="3000" dirty="0">
                <a:sym typeface="Wingdings" pitchFamily="2" charset="2"/>
              </a:rPr>
              <a:t>, gamma-</a:t>
            </a:r>
            <a:r>
              <a:rPr lang="tr-TR" altLang="tr-TR" sz="3000" dirty="0" err="1">
                <a:sym typeface="Wingdings" pitchFamily="2" charset="2"/>
              </a:rPr>
              <a:t>aminobutirik</a:t>
            </a:r>
            <a:r>
              <a:rPr lang="tr-TR" altLang="tr-TR" sz="3000" dirty="0">
                <a:sym typeface="Wingdings" pitchFamily="2" charset="2"/>
              </a:rPr>
              <a:t> asit (GABA), </a:t>
            </a:r>
            <a:r>
              <a:rPr lang="tr-TR" altLang="tr-TR" sz="3000" dirty="0" err="1">
                <a:sym typeface="Wingdings" pitchFamily="2" charset="2"/>
              </a:rPr>
              <a:t>glutamin</a:t>
            </a:r>
            <a:r>
              <a:rPr lang="tr-TR" altLang="tr-TR" sz="3000" dirty="0">
                <a:sym typeface="Wingdings" pitchFamily="2" charset="2"/>
              </a:rPr>
              <a:t> ve </a:t>
            </a:r>
            <a:r>
              <a:rPr lang="tr-TR" altLang="tr-TR" sz="3000" dirty="0" err="1">
                <a:sym typeface="Wingdings" pitchFamily="2" charset="2"/>
              </a:rPr>
              <a:t>arginin</a:t>
            </a:r>
            <a:endParaRPr lang="tr-TR" altLang="tr-TR" sz="3000" dirty="0"/>
          </a:p>
          <a:p>
            <a:pPr>
              <a:defRPr/>
            </a:pPr>
            <a:endParaRPr lang="tr-TR" altLang="tr-TR" sz="3000" dirty="0"/>
          </a:p>
        </p:txBody>
      </p:sp>
      <p:sp>
        <p:nvSpPr>
          <p:cNvPr id="155653"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00974B1-F85D-4B07-8B18-B1F3519B445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30271502"/>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Avrupa Farmakopesi</a:t>
            </a:r>
          </a:p>
          <a:p>
            <a:pPr>
              <a:defRPr/>
            </a:pPr>
            <a:r>
              <a:rPr lang="tr-TR" dirty="0" smtClean="0"/>
              <a:t>ESCOP Monografları</a:t>
            </a:r>
          </a:p>
          <a:p>
            <a:pPr>
              <a:defRPr/>
            </a:pPr>
            <a:r>
              <a:rPr lang="tr-TR" dirty="0" smtClean="0"/>
              <a:t>Komisyon E Monografları</a:t>
            </a:r>
          </a:p>
          <a:p>
            <a:pPr>
              <a:defRPr/>
            </a:pPr>
            <a:r>
              <a:rPr lang="tr-TR" dirty="0" smtClean="0"/>
              <a:t>WHO Monografları</a:t>
            </a:r>
          </a:p>
          <a:p>
            <a:pPr>
              <a:defRPr/>
            </a:pPr>
            <a:r>
              <a:rPr lang="tr-TR" dirty="0"/>
              <a:t>İngiliz Bitki </a:t>
            </a:r>
            <a:r>
              <a:rPr lang="tr-TR" dirty="0" smtClean="0"/>
              <a:t>Farmakopesi</a:t>
            </a:r>
          </a:p>
          <a:p>
            <a:pPr marL="0" indent="0">
              <a:buNone/>
              <a:defRPr/>
            </a:pPr>
            <a:endParaRPr lang="tr-TR" dirty="0"/>
          </a:p>
        </p:txBody>
      </p:sp>
      <p:sp>
        <p:nvSpPr>
          <p:cNvPr id="5" name="Title 1"/>
          <p:cNvSpPr txBox="1">
            <a:spLocks/>
          </p:cNvSpPr>
          <p:nvPr/>
        </p:nvSpPr>
        <p:spPr bwMode="auto">
          <a:xfrm>
            <a:off x="1752600" y="217489"/>
            <a:ext cx="7772400" cy="1195387"/>
          </a:xfrm>
          <a:prstGeom prst="rect">
            <a:avLst/>
          </a:prstGeom>
          <a:noFill/>
          <a:ln w="9525">
            <a:noFill/>
            <a:miter lim="800000"/>
            <a:headEnd/>
            <a:tailEnd/>
          </a:ln>
        </p:spPr>
        <p:txBody>
          <a:bodyPr anchor="b"/>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i="1" dirty="0">
                <a:solidFill>
                  <a:srgbClr val="CCFFFF"/>
                </a:solidFill>
                <a:latin typeface="Tahoma"/>
              </a:rPr>
              <a:t>Valeriana officinalis</a:t>
            </a:r>
            <a:r>
              <a:rPr lang="tr-TR" dirty="0">
                <a:solidFill>
                  <a:srgbClr val="CCFFFF"/>
                </a:solidFill>
                <a:latin typeface="Tahoma"/>
              </a:rPr>
              <a:t> L.</a:t>
            </a:r>
            <a:br>
              <a:rPr lang="tr-TR" dirty="0">
                <a:solidFill>
                  <a:srgbClr val="CCFFFF"/>
                </a:solidFill>
                <a:latin typeface="Tahoma"/>
              </a:rPr>
            </a:br>
            <a:r>
              <a:rPr lang="tr-TR" sz="3200" dirty="0">
                <a:solidFill>
                  <a:srgbClr val="CCFFFF"/>
                </a:solidFill>
                <a:latin typeface="Tahoma"/>
              </a:rPr>
              <a:t>Kayıtlı olduğu monograflar</a:t>
            </a:r>
            <a:endParaRPr lang="tr-TR" dirty="0">
              <a:solidFill>
                <a:srgbClr val="CCFFFF"/>
              </a:solidFill>
              <a:latin typeface="Tahoma"/>
            </a:endParaRPr>
          </a:p>
        </p:txBody>
      </p:sp>
      <p:sp>
        <p:nvSpPr>
          <p:cNvPr id="15770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2D66C5E-9201-4773-B53B-EBC7328C974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88009905"/>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1" y="1916113"/>
            <a:ext cx="4246563" cy="1873250"/>
          </a:xfrm>
        </p:spPr>
        <p:txBody>
          <a:bodyPr/>
          <a:lstStyle/>
          <a:p>
            <a:pPr>
              <a:buFont typeface="Wingdings" panose="05000000000000000000" pitchFamily="2" charset="2"/>
              <a:buChar char="ü"/>
              <a:defRPr/>
            </a:pPr>
            <a:r>
              <a:rPr lang="tr-TR" sz="3000" dirty="0"/>
              <a:t>Sedatif </a:t>
            </a:r>
          </a:p>
          <a:p>
            <a:pPr>
              <a:buFont typeface="Wingdings" panose="05000000000000000000" pitchFamily="2" charset="2"/>
              <a:buChar char="ü"/>
              <a:defRPr/>
            </a:pPr>
            <a:r>
              <a:rPr lang="tr-TR" sz="3000" dirty="0"/>
              <a:t>Trankilizan </a:t>
            </a:r>
          </a:p>
          <a:p>
            <a:pPr>
              <a:buFont typeface="Wingdings" panose="05000000000000000000" pitchFamily="2" charset="2"/>
              <a:buChar char="ü"/>
              <a:defRPr/>
            </a:pPr>
            <a:r>
              <a:rPr lang="tr-TR" sz="3000" dirty="0"/>
              <a:t>Orta şiddette hipnotik</a:t>
            </a:r>
          </a:p>
        </p:txBody>
      </p:sp>
      <p:sp>
        <p:nvSpPr>
          <p:cNvPr id="5" name="Title 1"/>
          <p:cNvSpPr txBox="1">
            <a:spLocks/>
          </p:cNvSpPr>
          <p:nvPr/>
        </p:nvSpPr>
        <p:spPr bwMode="auto">
          <a:xfrm>
            <a:off x="1752600" y="217489"/>
            <a:ext cx="7772400" cy="1195387"/>
          </a:xfrm>
          <a:prstGeom prst="rect">
            <a:avLst/>
          </a:prstGeom>
          <a:noFill/>
          <a:ln w="9525">
            <a:noFill/>
            <a:miter lim="800000"/>
            <a:headEnd/>
            <a:tailEnd/>
          </a:ln>
        </p:spPr>
        <p:txBody>
          <a:bodyPr anchor="b"/>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i="1" dirty="0">
                <a:solidFill>
                  <a:srgbClr val="CCFFFF"/>
                </a:solidFill>
                <a:latin typeface="Tahoma"/>
              </a:rPr>
              <a:t>Valeriana officinalis</a:t>
            </a:r>
            <a:r>
              <a:rPr lang="tr-TR" dirty="0">
                <a:solidFill>
                  <a:srgbClr val="CCFFFF"/>
                </a:solidFill>
                <a:latin typeface="Tahoma"/>
              </a:rPr>
              <a:t> L.</a:t>
            </a:r>
            <a:br>
              <a:rPr lang="tr-TR" dirty="0">
                <a:solidFill>
                  <a:srgbClr val="CCFFFF"/>
                </a:solidFill>
                <a:latin typeface="Tahoma"/>
              </a:rPr>
            </a:br>
            <a:r>
              <a:rPr lang="tr-TR" sz="3200" dirty="0">
                <a:solidFill>
                  <a:srgbClr val="CCFFFF"/>
                </a:solidFill>
                <a:latin typeface="Tahoma"/>
              </a:rPr>
              <a:t>Etki</a:t>
            </a:r>
            <a:endParaRPr lang="tr-TR" dirty="0">
              <a:solidFill>
                <a:srgbClr val="CCFFFF"/>
              </a:solidFill>
              <a:latin typeface="Tahoma"/>
            </a:endParaRPr>
          </a:p>
        </p:txBody>
      </p:sp>
      <p:sp>
        <p:nvSpPr>
          <p:cNvPr id="6" name="TextBox 5"/>
          <p:cNvSpPr txBox="1"/>
          <p:nvPr/>
        </p:nvSpPr>
        <p:spPr>
          <a:xfrm>
            <a:off x="1992313" y="3716338"/>
            <a:ext cx="8280400" cy="3046412"/>
          </a:xfrm>
          <a:prstGeom prst="rect">
            <a:avLst/>
          </a:prstGeom>
          <a:noFill/>
        </p:spPr>
        <p:txBody>
          <a:bodyPr>
            <a:spAutoFit/>
          </a:bodyPr>
          <a:lstStyle/>
          <a:p>
            <a:pPr algn="just" fontAlgn="base">
              <a:spcBef>
                <a:spcPct val="0"/>
              </a:spcBef>
              <a:spcAft>
                <a:spcPct val="0"/>
              </a:spcAft>
              <a:defRPr/>
            </a:pPr>
            <a:r>
              <a:rPr lang="tr-TR" sz="2400" u="sng" dirty="0">
                <a:solidFill>
                  <a:srgbClr val="FFFFFF"/>
                </a:solidFill>
                <a:effectLst>
                  <a:outerShdw blurRad="38100" dist="38100" dir="2700000" algn="tl">
                    <a:srgbClr val="000000">
                      <a:alpha val="43137"/>
                    </a:srgbClr>
                  </a:outerShdw>
                </a:effectLst>
                <a:latin typeface="Tahoma"/>
                <a:cs typeface="Arial" panose="020B0604020202020204" pitchFamily="34" charset="0"/>
              </a:rPr>
              <a:t>Etki Mekanizması</a:t>
            </a:r>
          </a:p>
          <a:p>
            <a:pPr algn="just" fontAlgn="base">
              <a:spcBef>
                <a:spcPct val="0"/>
              </a:spcBef>
              <a:spcAft>
                <a:spcPct val="0"/>
              </a:spcAft>
              <a:defRPr/>
            </a:pPr>
            <a:r>
              <a:rPr kumimoji="1" lang="tr-TR" sz="2400" dirty="0">
                <a:solidFill>
                  <a:srgbClr val="FFFFFF"/>
                </a:solidFill>
                <a:latin typeface="Tahoma"/>
                <a:cs typeface="Arial" panose="020B0604020202020204" pitchFamily="34" charset="0"/>
              </a:rPr>
              <a:t>G</a:t>
            </a:r>
            <a:r>
              <a:rPr kumimoji="1" lang="en-US" sz="2400" dirty="0" err="1">
                <a:solidFill>
                  <a:srgbClr val="FFFFFF"/>
                </a:solidFill>
                <a:latin typeface="Tahoma"/>
                <a:cs typeface="Arial" panose="020B0604020202020204" pitchFamily="34" charset="0"/>
              </a:rPr>
              <a:t>österdiği</a:t>
            </a:r>
            <a:r>
              <a:rPr kumimoji="1" lang="en-US" sz="2400" dirty="0">
                <a:solidFill>
                  <a:srgbClr val="FFFFFF"/>
                </a:solidFill>
                <a:latin typeface="Tahoma"/>
                <a:cs typeface="Arial" panose="020B0604020202020204" pitchFamily="34" charset="0"/>
              </a:rPr>
              <a:t> </a:t>
            </a:r>
            <a:r>
              <a:rPr kumimoji="1" lang="en-US" sz="2400" dirty="0" err="1">
                <a:solidFill>
                  <a:srgbClr val="FFFF00"/>
                </a:solidFill>
                <a:latin typeface="Tahoma"/>
                <a:cs typeface="Arial" panose="020B0604020202020204" pitchFamily="34" charset="0"/>
              </a:rPr>
              <a:t>benzodiazepin-benzeri</a:t>
            </a:r>
            <a:r>
              <a:rPr kumimoji="1" lang="en-US" sz="2400" dirty="0">
                <a:solidFill>
                  <a:srgbClr val="FFFF00"/>
                </a:solidFill>
                <a:latin typeface="Tahoma"/>
                <a:cs typeface="Arial" panose="020B0604020202020204" pitchFamily="34" charset="0"/>
              </a:rPr>
              <a:t> </a:t>
            </a:r>
            <a:r>
              <a:rPr kumimoji="1" lang="en-US" sz="2400" dirty="0" err="1">
                <a:solidFill>
                  <a:srgbClr val="FFFF00"/>
                </a:solidFill>
                <a:latin typeface="Tahoma"/>
                <a:cs typeface="Arial" panose="020B0604020202020204" pitchFamily="34" charset="0"/>
              </a:rPr>
              <a:t>aktiviteye</a:t>
            </a:r>
            <a:r>
              <a:rPr kumimoji="1" lang="en-US" sz="2400" dirty="0">
                <a:solidFill>
                  <a:srgbClr val="FFFF00"/>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ve</a:t>
            </a:r>
            <a:r>
              <a:rPr kumimoji="1" lang="en-US" sz="2400" dirty="0">
                <a:solidFill>
                  <a:srgbClr val="FFFFFF"/>
                </a:solidFill>
                <a:latin typeface="Tahoma"/>
                <a:cs typeface="Arial" panose="020B0604020202020204" pitchFamily="34" charset="0"/>
              </a:rPr>
              <a:t> </a:t>
            </a:r>
            <a:r>
              <a:rPr kumimoji="1" lang="en-US" sz="2400" dirty="0">
                <a:solidFill>
                  <a:srgbClr val="FFFF00"/>
                </a:solidFill>
                <a:latin typeface="Tahoma"/>
                <a:cs typeface="Arial" panose="020B0604020202020204" pitchFamily="34" charset="0"/>
              </a:rPr>
              <a:t>GABA </a:t>
            </a:r>
            <a:r>
              <a:rPr kumimoji="1" lang="en-US" sz="2400" dirty="0" err="1">
                <a:solidFill>
                  <a:srgbClr val="FFFF00"/>
                </a:solidFill>
                <a:latin typeface="Tahoma"/>
                <a:cs typeface="Arial" panose="020B0604020202020204" pitchFamily="34" charset="0"/>
              </a:rPr>
              <a:t>üzerinde</a:t>
            </a:r>
            <a:r>
              <a:rPr kumimoji="1" lang="en-US" sz="2400" dirty="0">
                <a:solidFill>
                  <a:srgbClr val="FFFF00"/>
                </a:solidFill>
                <a:latin typeface="Tahoma"/>
                <a:cs typeface="Arial" panose="020B0604020202020204" pitchFamily="34" charset="0"/>
              </a:rPr>
              <a:t> </a:t>
            </a:r>
            <a:r>
              <a:rPr kumimoji="1" lang="en-US" sz="2400" dirty="0" err="1">
                <a:solidFill>
                  <a:srgbClr val="FFFF00"/>
                </a:solidFill>
                <a:latin typeface="Tahoma"/>
                <a:cs typeface="Arial" panose="020B0604020202020204" pitchFamily="34" charset="0"/>
              </a:rPr>
              <a:t>gösterdikleri</a:t>
            </a:r>
            <a:r>
              <a:rPr kumimoji="1" lang="en-US" sz="2400" dirty="0">
                <a:solidFill>
                  <a:srgbClr val="FFFF00"/>
                </a:solidFill>
                <a:latin typeface="Tahoma"/>
                <a:cs typeface="Arial" panose="020B0604020202020204" pitchFamily="34" charset="0"/>
              </a:rPr>
              <a:t> </a:t>
            </a:r>
            <a:r>
              <a:rPr kumimoji="1" lang="en-US" sz="2400" dirty="0" err="1">
                <a:solidFill>
                  <a:srgbClr val="FFFF00"/>
                </a:solidFill>
                <a:latin typeface="Tahoma"/>
                <a:cs typeface="Arial" panose="020B0604020202020204" pitchFamily="34" charset="0"/>
              </a:rPr>
              <a:t>etki</a:t>
            </a:r>
            <a:r>
              <a:rPr kumimoji="1" lang="en-US" sz="2400" dirty="0" err="1">
                <a:solidFill>
                  <a:srgbClr val="FFFFFF"/>
                </a:solidFill>
                <a:latin typeface="Tahoma"/>
                <a:cs typeface="Arial" panose="020B0604020202020204" pitchFamily="34" charset="0"/>
              </a:rPr>
              <a:t>ye</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bağlanmaktadır</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Yapılan</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çalışmalar</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ile</a:t>
            </a:r>
            <a:r>
              <a:rPr kumimoji="1" lang="en-US" sz="2400" dirty="0">
                <a:solidFill>
                  <a:srgbClr val="FFFFFF"/>
                </a:solidFill>
                <a:latin typeface="Tahoma"/>
                <a:cs typeface="Arial" panose="020B0604020202020204" pitchFamily="34" charset="0"/>
              </a:rPr>
              <a:t> </a:t>
            </a:r>
            <a:r>
              <a:rPr kumimoji="1" lang="tr-TR" sz="2400" dirty="0">
                <a:solidFill>
                  <a:srgbClr val="FFFFFF"/>
                </a:solidFill>
                <a:latin typeface="Tahoma"/>
                <a:cs typeface="Arial" panose="020B0604020202020204" pitchFamily="34" charset="0"/>
              </a:rPr>
              <a:t>V</a:t>
            </a:r>
            <a:r>
              <a:rPr kumimoji="1" lang="en-US" sz="2400" dirty="0" err="1">
                <a:solidFill>
                  <a:srgbClr val="FFFFFF"/>
                </a:solidFill>
                <a:latin typeface="Tahoma"/>
                <a:cs typeface="Arial" panose="020B0604020202020204" pitchFamily="34" charset="0"/>
              </a:rPr>
              <a:t>alerian</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ekstrelerinin</a:t>
            </a:r>
            <a:r>
              <a:rPr kumimoji="1" lang="en-US" sz="2400" dirty="0">
                <a:solidFill>
                  <a:srgbClr val="FFFFFF"/>
                </a:solidFill>
                <a:latin typeface="Tahoma"/>
                <a:cs typeface="Arial" panose="020B0604020202020204" pitchFamily="34" charset="0"/>
              </a:rPr>
              <a:t> </a:t>
            </a:r>
            <a:r>
              <a:rPr kumimoji="1" lang="en-US" sz="2400" i="1" dirty="0">
                <a:solidFill>
                  <a:srgbClr val="FFFFFF"/>
                </a:solidFill>
                <a:latin typeface="Tahoma"/>
                <a:cs typeface="Arial" panose="020B0604020202020204" pitchFamily="34" charset="0"/>
              </a:rPr>
              <a:t>in vitro</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benzodiazepin</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reseptörlerine</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bağlandığı</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belirlenmiştir</a:t>
            </a:r>
            <a:r>
              <a:rPr kumimoji="1" lang="en-US" sz="2400" dirty="0">
                <a:solidFill>
                  <a:srgbClr val="FFFFFF"/>
                </a:solidFill>
                <a:latin typeface="Tahoma"/>
                <a:cs typeface="Arial" panose="020B0604020202020204" pitchFamily="34" charset="0"/>
              </a:rPr>
              <a:t>.</a:t>
            </a:r>
            <a:r>
              <a:rPr kumimoji="1" lang="tr-TR" sz="2400" dirty="0">
                <a:solidFill>
                  <a:srgbClr val="FFFFFF"/>
                </a:solidFill>
                <a:latin typeface="Tahoma"/>
                <a:cs typeface="Arial" panose="020B0604020202020204" pitchFamily="34" charset="0"/>
              </a:rPr>
              <a:t> GABA</a:t>
            </a:r>
            <a:r>
              <a:rPr kumimoji="1" lang="tr-TR" sz="2400" baseline="-25000" dirty="0">
                <a:solidFill>
                  <a:srgbClr val="FFFFFF"/>
                </a:solidFill>
                <a:latin typeface="Tahoma"/>
                <a:cs typeface="Arial" panose="020B0604020202020204" pitchFamily="34" charset="0"/>
              </a:rPr>
              <a:t>A</a:t>
            </a:r>
            <a:r>
              <a:rPr kumimoji="1" lang="tr-TR" sz="2400" dirty="0">
                <a:solidFill>
                  <a:srgbClr val="FFFFFF"/>
                </a:solidFill>
                <a:latin typeface="Tahoma"/>
                <a:cs typeface="Arial" panose="020B0604020202020204" pitchFamily="34" charset="0"/>
              </a:rPr>
              <a:t> reseptörlerine de afinite duydukları belirlenmiştir.</a:t>
            </a:r>
            <a:r>
              <a:rPr kumimoji="1" lang="en-US" sz="2400" dirty="0">
                <a:solidFill>
                  <a:srgbClr val="FFFFFF"/>
                </a:solidFill>
                <a:latin typeface="Tahoma"/>
                <a:cs typeface="Arial" panose="020B0604020202020204" pitchFamily="34" charset="0"/>
              </a:rPr>
              <a:t> Valerian </a:t>
            </a:r>
            <a:r>
              <a:rPr kumimoji="1" lang="en-US" sz="2400" dirty="0" err="1">
                <a:solidFill>
                  <a:srgbClr val="FFFFFF"/>
                </a:solidFill>
                <a:latin typeface="Tahoma"/>
                <a:cs typeface="Arial" panose="020B0604020202020204" pitchFamily="34" charset="0"/>
              </a:rPr>
              <a:t>ekstresi</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uygulamasından</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sonra</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sinaptik</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boşluklarda</a:t>
            </a:r>
            <a:r>
              <a:rPr kumimoji="1" lang="en-US" sz="2400" dirty="0">
                <a:solidFill>
                  <a:srgbClr val="FFFFFF"/>
                </a:solidFill>
                <a:latin typeface="Tahoma"/>
                <a:cs typeface="Arial" panose="020B0604020202020204" pitchFamily="34" charset="0"/>
              </a:rPr>
              <a:t> GABA </a:t>
            </a:r>
            <a:r>
              <a:rPr kumimoji="1" lang="en-US" sz="2400" dirty="0" err="1">
                <a:solidFill>
                  <a:srgbClr val="FFFFFF"/>
                </a:solidFill>
                <a:latin typeface="Tahoma"/>
                <a:cs typeface="Arial" panose="020B0604020202020204" pitchFamily="34" charset="0"/>
              </a:rPr>
              <a:t>konsantrasyonunun</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yükseldiği</a:t>
            </a:r>
            <a:r>
              <a:rPr kumimoji="1" lang="en-US" sz="2400" dirty="0">
                <a:solidFill>
                  <a:srgbClr val="FFFFFF"/>
                </a:solidFill>
                <a:latin typeface="Tahoma"/>
                <a:cs typeface="Arial" panose="020B0604020202020204" pitchFamily="34" charset="0"/>
              </a:rPr>
              <a:t> </a:t>
            </a:r>
            <a:r>
              <a:rPr kumimoji="1" lang="en-US" sz="2400" dirty="0" err="1">
                <a:solidFill>
                  <a:srgbClr val="FFFFFF"/>
                </a:solidFill>
                <a:latin typeface="Tahoma"/>
                <a:cs typeface="Arial" panose="020B0604020202020204" pitchFamily="34" charset="0"/>
              </a:rPr>
              <a:t>belirlenmiştir</a:t>
            </a:r>
            <a:r>
              <a:rPr kumimoji="1" lang="tr-TR" sz="2400" dirty="0">
                <a:solidFill>
                  <a:srgbClr val="FFFFFF"/>
                </a:solidFill>
                <a:latin typeface="Tahoma"/>
                <a:cs typeface="Arial" panose="020B0604020202020204" pitchFamily="34" charset="0"/>
              </a:rPr>
              <a:t>.</a:t>
            </a:r>
            <a:endPar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p:txBody>
      </p:sp>
      <p:sp>
        <p:nvSpPr>
          <p:cNvPr id="159749"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AC1503B-5BFF-4354-ACDA-F031F127C05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3803356"/>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defRPr/>
            </a:pPr>
            <a:endParaRPr lang="tr-TR" dirty="0" smtClean="0"/>
          </a:p>
          <a:p>
            <a:pPr>
              <a:buFont typeface="Wingdings" panose="05000000000000000000" pitchFamily="2" charset="2"/>
              <a:buChar char="v"/>
              <a:defRPr/>
            </a:pPr>
            <a:r>
              <a:rPr lang="tr-TR" dirty="0" smtClean="0"/>
              <a:t>Sinirsel uykusuzluklar </a:t>
            </a:r>
          </a:p>
          <a:p>
            <a:pPr>
              <a:buFont typeface="Wingdings" panose="05000000000000000000" pitchFamily="2" charset="2"/>
              <a:buChar char="v"/>
              <a:defRPr/>
            </a:pPr>
            <a:r>
              <a:rPr lang="tr-TR" dirty="0" smtClean="0"/>
              <a:t>Histeri </a:t>
            </a:r>
          </a:p>
          <a:p>
            <a:pPr>
              <a:buFont typeface="Wingdings" panose="05000000000000000000" pitchFamily="2" charset="2"/>
              <a:buChar char="v"/>
              <a:defRPr/>
            </a:pPr>
            <a:r>
              <a:rPr lang="tr-TR" dirty="0" smtClean="0"/>
              <a:t>Nevrastenide </a:t>
            </a:r>
          </a:p>
          <a:p>
            <a:pPr>
              <a:buFont typeface="Wingdings" panose="05000000000000000000" pitchFamily="2" charset="2"/>
              <a:buChar char="v"/>
              <a:defRPr/>
            </a:pPr>
            <a:r>
              <a:rPr lang="tr-TR" dirty="0" smtClean="0"/>
              <a:t>Çarpıntı Giderici</a:t>
            </a:r>
            <a:endParaRPr lang="tr-TR" dirty="0"/>
          </a:p>
        </p:txBody>
      </p:sp>
      <p:sp>
        <p:nvSpPr>
          <p:cNvPr id="5" name="Title 1"/>
          <p:cNvSpPr txBox="1">
            <a:spLocks/>
          </p:cNvSpPr>
          <p:nvPr/>
        </p:nvSpPr>
        <p:spPr bwMode="auto">
          <a:xfrm>
            <a:off x="1752600" y="217489"/>
            <a:ext cx="7772400" cy="1195387"/>
          </a:xfrm>
          <a:prstGeom prst="rect">
            <a:avLst/>
          </a:prstGeom>
          <a:noFill/>
          <a:ln w="9525">
            <a:noFill/>
            <a:miter lim="800000"/>
            <a:headEnd/>
            <a:tailEnd/>
          </a:ln>
        </p:spPr>
        <p:txBody>
          <a:bodyPr anchor="b"/>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i="1" dirty="0">
                <a:solidFill>
                  <a:srgbClr val="CCFFFF"/>
                </a:solidFill>
                <a:latin typeface="Tahoma"/>
              </a:rPr>
              <a:t>Valeriana officinalis</a:t>
            </a:r>
            <a:r>
              <a:rPr lang="tr-TR" dirty="0">
                <a:solidFill>
                  <a:srgbClr val="CCFFFF"/>
                </a:solidFill>
                <a:latin typeface="Tahoma"/>
              </a:rPr>
              <a:t> L.</a:t>
            </a:r>
            <a:br>
              <a:rPr lang="tr-TR" dirty="0">
                <a:solidFill>
                  <a:srgbClr val="CCFFFF"/>
                </a:solidFill>
                <a:latin typeface="Tahoma"/>
              </a:rPr>
            </a:br>
            <a:r>
              <a:rPr lang="tr-TR" sz="3200" dirty="0">
                <a:solidFill>
                  <a:srgbClr val="CCFFFF"/>
                </a:solidFill>
                <a:latin typeface="Tahoma"/>
              </a:rPr>
              <a:t>Halk arasında kullanılış</a:t>
            </a:r>
            <a:endParaRPr lang="tr-TR" dirty="0">
              <a:solidFill>
                <a:srgbClr val="CCFFFF"/>
              </a:solidFill>
              <a:latin typeface="Tahoma"/>
            </a:endParaRPr>
          </a:p>
        </p:txBody>
      </p:sp>
      <p:sp>
        <p:nvSpPr>
          <p:cNvPr id="161797"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D49FD69-D6FC-472E-8810-A3DF8F04C9D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26241320"/>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anose="05000000000000000000" pitchFamily="2" charset="2"/>
              <a:buChar char="v"/>
              <a:defRPr/>
            </a:pPr>
            <a:r>
              <a:rPr lang="tr-TR" dirty="0" smtClean="0"/>
              <a:t>Uyku düzensizliklerinin giderilmesi</a:t>
            </a:r>
          </a:p>
          <a:p>
            <a:pPr>
              <a:buFont typeface="Wingdings" panose="05000000000000000000" pitchFamily="2" charset="2"/>
              <a:buChar char="v"/>
              <a:defRPr/>
            </a:pPr>
            <a:r>
              <a:rPr lang="tr-TR" dirty="0" smtClean="0"/>
              <a:t>Huzursuzluk hallerinde (anksiyete)</a:t>
            </a:r>
          </a:p>
          <a:p>
            <a:pPr>
              <a:buFont typeface="Wingdings" panose="05000000000000000000" pitchFamily="2" charset="2"/>
              <a:buChar char="v"/>
              <a:defRPr/>
            </a:pPr>
            <a:r>
              <a:rPr lang="tr-TR" dirty="0" smtClean="0"/>
              <a:t>Adet ve menopoz dönemi ruhsal sıkıntı ve gerginlikleri</a:t>
            </a:r>
          </a:p>
          <a:p>
            <a:pPr marL="0" indent="0">
              <a:buNone/>
              <a:defRPr/>
            </a:pPr>
            <a:endParaRPr lang="tr-TR" dirty="0"/>
          </a:p>
        </p:txBody>
      </p:sp>
      <p:sp>
        <p:nvSpPr>
          <p:cNvPr id="7" name="Title 1"/>
          <p:cNvSpPr txBox="1">
            <a:spLocks noGrp="1"/>
          </p:cNvSpPr>
          <p:nvPr>
            <p:ph type="title"/>
          </p:nvPr>
        </p:nvSpPr>
        <p:spPr/>
        <p:txBody>
          <a:bodyPr/>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i="1" dirty="0" smtClean="0"/>
              <a:t>Valeriana officinalis</a:t>
            </a:r>
            <a:r>
              <a:rPr lang="tr-TR" dirty="0" smtClean="0"/>
              <a:t> L.</a:t>
            </a:r>
            <a:br>
              <a:rPr lang="tr-TR" dirty="0" smtClean="0"/>
            </a:br>
            <a:r>
              <a:rPr lang="tr-TR" sz="3200" dirty="0"/>
              <a:t>Önerilen kullanılış</a:t>
            </a:r>
            <a:endParaRPr lang="tr-TR" dirty="0"/>
          </a:p>
        </p:txBody>
      </p:sp>
      <p:sp>
        <p:nvSpPr>
          <p:cNvPr id="16384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151A4F1-CDF9-4887-A52D-8DD5AD52EA3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88650673"/>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981200"/>
            <a:ext cx="7772400" cy="4616450"/>
          </a:xfrm>
        </p:spPr>
        <p:txBody>
          <a:bodyPr/>
          <a:lstStyle/>
          <a:p>
            <a:pPr algn="just">
              <a:buFont typeface="Courier New" pitchFamily="49" charset="0"/>
              <a:buChar char="o"/>
              <a:defRPr/>
            </a:pPr>
            <a:r>
              <a:rPr lang="tr-TR" sz="3000" dirty="0"/>
              <a:t>Avrupa’da  Valerian’ın tek preparatları; Baldrisedone, Valmone, Baldrian Dispert, Baldrian Phyton, Balsranetten N., Sedonium, Valdispert, Narvex, Orasedon, Senox-N, Neurol, Valmane, Baldronit N., </a:t>
            </a:r>
          </a:p>
          <a:p>
            <a:pPr algn="just">
              <a:buFont typeface="Courier New" pitchFamily="49" charset="0"/>
              <a:buChar char="o"/>
              <a:defRPr/>
            </a:pPr>
            <a:r>
              <a:rPr lang="tr-TR" sz="3000" dirty="0"/>
              <a:t>Baldriparan, Hovalatten N, Recvalysat</a:t>
            </a:r>
          </a:p>
          <a:p>
            <a:pPr algn="just">
              <a:buFont typeface="Courier New" pitchFamily="49" charset="0"/>
              <a:buChar char="o"/>
              <a:defRPr/>
            </a:pPr>
            <a:r>
              <a:rPr lang="tr-TR" sz="3000" dirty="0"/>
              <a:t>Kombinasyon preparatları: Euvegal, Hova Kinder, Plantival, Valdispert, Luvased, Moraderm</a:t>
            </a:r>
          </a:p>
          <a:p>
            <a:pPr marL="0" indent="0" algn="just">
              <a:buNone/>
              <a:defRPr/>
            </a:pPr>
            <a:endParaRPr lang="tr-TR" sz="3000" dirty="0"/>
          </a:p>
          <a:p>
            <a:pPr marL="0" indent="0" algn="just">
              <a:buNone/>
              <a:defRPr/>
            </a:pPr>
            <a:endParaRPr lang="tr-TR" sz="3000" dirty="0"/>
          </a:p>
        </p:txBody>
      </p:sp>
      <p:sp>
        <p:nvSpPr>
          <p:cNvPr id="5" name="Title 1"/>
          <p:cNvSpPr txBox="1">
            <a:spLocks/>
          </p:cNvSpPr>
          <p:nvPr/>
        </p:nvSpPr>
        <p:spPr bwMode="auto">
          <a:xfrm>
            <a:off x="1752600" y="217489"/>
            <a:ext cx="7772400" cy="1195387"/>
          </a:xfrm>
          <a:prstGeom prst="rect">
            <a:avLst/>
          </a:prstGeom>
          <a:noFill/>
          <a:ln w="9525">
            <a:noFill/>
            <a:miter lim="800000"/>
            <a:headEnd/>
            <a:tailEnd/>
          </a:ln>
        </p:spPr>
        <p:txBody>
          <a:bodyPr anchor="b"/>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i="1" dirty="0">
                <a:solidFill>
                  <a:srgbClr val="CCFFFF"/>
                </a:solidFill>
                <a:latin typeface="Tahoma"/>
              </a:rPr>
              <a:t>Valeriana officinalis</a:t>
            </a:r>
            <a:r>
              <a:rPr lang="tr-TR" dirty="0">
                <a:solidFill>
                  <a:srgbClr val="CCFFFF"/>
                </a:solidFill>
                <a:latin typeface="Tahoma"/>
              </a:rPr>
              <a:t> L.</a:t>
            </a:r>
            <a:br>
              <a:rPr lang="tr-TR" dirty="0">
                <a:solidFill>
                  <a:srgbClr val="CCFFFF"/>
                </a:solidFill>
                <a:latin typeface="Tahoma"/>
              </a:rPr>
            </a:br>
            <a:r>
              <a:rPr lang="tr-TR" sz="3200" dirty="0">
                <a:solidFill>
                  <a:srgbClr val="CCFFFF"/>
                </a:solidFill>
                <a:latin typeface="Tahoma"/>
              </a:rPr>
              <a:t>Avrupa’daki preparatları</a:t>
            </a:r>
            <a:endParaRPr lang="tr-TR" dirty="0">
              <a:solidFill>
                <a:srgbClr val="CCFFFF"/>
              </a:solidFill>
              <a:latin typeface="Tahoma"/>
            </a:endParaRPr>
          </a:p>
        </p:txBody>
      </p:sp>
      <p:sp>
        <p:nvSpPr>
          <p:cNvPr id="16589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B1FADBD-7EB0-4B5A-BC1C-DE8745A4A1C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42476152"/>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2314" y="1844676"/>
            <a:ext cx="8135937" cy="4752975"/>
          </a:xfrm>
        </p:spPr>
        <p:txBody>
          <a:bodyPr/>
          <a:lstStyle/>
          <a:p>
            <a:pPr>
              <a:buFont typeface="Courier New" pitchFamily="49" charset="0"/>
              <a:buChar char="o"/>
              <a:defRPr/>
            </a:pPr>
            <a:r>
              <a:rPr lang="tr-TR" dirty="0" smtClean="0"/>
              <a:t>Cirkulin(Münir Şahin) </a:t>
            </a:r>
            <a:r>
              <a:rPr lang="tr-TR" dirty="0" smtClean="0">
                <a:sym typeface="Wingdings" pitchFamily="2" charset="2"/>
              </a:rPr>
              <a:t></a:t>
            </a:r>
            <a:r>
              <a:rPr lang="tr-TR" dirty="0" smtClean="0"/>
              <a:t> 140 mg</a:t>
            </a:r>
          </a:p>
          <a:p>
            <a:pPr>
              <a:buFont typeface="Courier New" pitchFamily="49" charset="0"/>
              <a:buChar char="o"/>
              <a:defRPr/>
            </a:pPr>
            <a:r>
              <a:rPr lang="tr-TR" dirty="0" smtClean="0"/>
              <a:t>Nervikan Draje (Abdi İbrahim) </a:t>
            </a:r>
            <a:r>
              <a:rPr lang="tr-TR" dirty="0" smtClean="0">
                <a:sym typeface="Wingdings" pitchFamily="2" charset="2"/>
              </a:rPr>
              <a:t></a:t>
            </a:r>
            <a:r>
              <a:rPr lang="tr-TR" dirty="0" smtClean="0"/>
              <a:t> [160 mg Valerian; 80 mg Melissa]</a:t>
            </a:r>
          </a:p>
          <a:p>
            <a:pPr>
              <a:buFont typeface="Courier New" pitchFamily="49" charset="0"/>
              <a:buChar char="o"/>
              <a:defRPr/>
            </a:pPr>
            <a:endParaRPr lang="tr-TR" dirty="0" smtClean="0"/>
          </a:p>
          <a:p>
            <a:pPr>
              <a:buFont typeface="Courier New" pitchFamily="49" charset="0"/>
              <a:buChar char="o"/>
              <a:defRPr/>
            </a:pPr>
            <a:endParaRPr lang="tr-TR" dirty="0" smtClean="0"/>
          </a:p>
          <a:p>
            <a:pPr>
              <a:buFont typeface="Courier New" pitchFamily="49" charset="0"/>
              <a:buChar char="o"/>
              <a:defRPr/>
            </a:pPr>
            <a:endParaRPr lang="tr-TR" dirty="0" smtClean="0"/>
          </a:p>
          <a:p>
            <a:pPr>
              <a:buFont typeface="Courier New" pitchFamily="49" charset="0"/>
              <a:buChar char="o"/>
              <a:defRPr/>
            </a:pPr>
            <a:r>
              <a:rPr lang="tr-TR" dirty="0" smtClean="0"/>
              <a:t>Valerian Plus ve Relax adıyla da çayları bulunmaktadır</a:t>
            </a:r>
            <a:endParaRPr lang="tr-TR" dirty="0"/>
          </a:p>
        </p:txBody>
      </p:sp>
      <p:sp>
        <p:nvSpPr>
          <p:cNvPr id="4" name="Title 1"/>
          <p:cNvSpPr txBox="1">
            <a:spLocks/>
          </p:cNvSpPr>
          <p:nvPr/>
        </p:nvSpPr>
        <p:spPr bwMode="auto">
          <a:xfrm>
            <a:off x="1752600" y="217489"/>
            <a:ext cx="7772400" cy="1195387"/>
          </a:xfrm>
          <a:prstGeom prst="rect">
            <a:avLst/>
          </a:prstGeom>
          <a:noFill/>
          <a:ln w="9525">
            <a:noFill/>
            <a:miter lim="800000"/>
            <a:headEnd/>
            <a:tailEnd/>
          </a:ln>
        </p:spPr>
        <p:txBody>
          <a:bodyPr anchor="b"/>
          <a:lst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pPr algn="ctr">
              <a:defRPr/>
            </a:pPr>
            <a:r>
              <a:rPr lang="tr-TR" i="1" dirty="0">
                <a:solidFill>
                  <a:srgbClr val="CCFFFF"/>
                </a:solidFill>
                <a:latin typeface="Tahoma"/>
              </a:rPr>
              <a:t>Valeriana officinalis</a:t>
            </a:r>
            <a:r>
              <a:rPr lang="tr-TR" dirty="0">
                <a:solidFill>
                  <a:srgbClr val="CCFFFF"/>
                </a:solidFill>
                <a:latin typeface="Tahoma"/>
              </a:rPr>
              <a:t> L.</a:t>
            </a:r>
            <a:br>
              <a:rPr lang="tr-TR" dirty="0">
                <a:solidFill>
                  <a:srgbClr val="CCFFFF"/>
                </a:solidFill>
                <a:latin typeface="Tahoma"/>
              </a:rPr>
            </a:br>
            <a:r>
              <a:rPr lang="tr-TR" sz="3200" dirty="0">
                <a:solidFill>
                  <a:srgbClr val="CCFFFF"/>
                </a:solidFill>
                <a:latin typeface="Tahoma"/>
              </a:rPr>
              <a:t>Türkiye’deki preparatları</a:t>
            </a:r>
            <a:endParaRPr lang="tr-TR" dirty="0">
              <a:solidFill>
                <a:srgbClr val="CCFFFF"/>
              </a:solidFill>
              <a:latin typeface="Tahoma"/>
            </a:endParaRPr>
          </a:p>
        </p:txBody>
      </p:sp>
      <p:sp>
        <p:nvSpPr>
          <p:cNvPr id="1679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2FA8C3E-E619-4CB0-870C-2D95BF5F3A8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42267162"/>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a:xfrm>
            <a:off x="1752600" y="333375"/>
            <a:ext cx="7772400" cy="1143000"/>
          </a:xfrm>
        </p:spPr>
        <p:txBody>
          <a:bodyPr/>
          <a:lstStyle/>
          <a:p>
            <a:pPr algn="ctr" eaLnBrk="1" hangingPunct="1">
              <a:defRPr/>
            </a:pPr>
            <a:r>
              <a:rPr lang="tr-TR" sz="5400" dirty="0">
                <a:solidFill>
                  <a:srgbClr val="FFFF00"/>
                </a:solidFill>
                <a:latin typeface="Times New Roman" pitchFamily="18" charset="0"/>
                <a:cs typeface="Times New Roman" pitchFamily="18" charset="0"/>
              </a:rPr>
              <a:t>Barbituratlar</a:t>
            </a:r>
            <a:endParaRPr lang="en-US" sz="5400" u="sng" dirty="0">
              <a:solidFill>
                <a:srgbClr val="FFFF00"/>
              </a:solidFill>
              <a:latin typeface="Times New Roman" pitchFamily="18" charset="0"/>
              <a:cs typeface="Times New Roman" pitchFamily="18" charset="0"/>
            </a:endParaRPr>
          </a:p>
        </p:txBody>
      </p:sp>
      <p:sp>
        <p:nvSpPr>
          <p:cNvPr id="44035" name="Rectangle 3"/>
          <p:cNvSpPr>
            <a:spLocks noGrp="1" noChangeArrowheads="1"/>
          </p:cNvSpPr>
          <p:nvPr>
            <p:ph idx="1"/>
          </p:nvPr>
        </p:nvSpPr>
        <p:spPr>
          <a:xfrm>
            <a:off x="2135189" y="1773238"/>
            <a:ext cx="7705725" cy="4824412"/>
          </a:xfrm>
        </p:spPr>
        <p:txBody>
          <a:bodyPr/>
          <a:lstStyle/>
          <a:p>
            <a:pPr eaLnBrk="1" hangingPunct="1">
              <a:lnSpc>
                <a:spcPct val="80000"/>
              </a:lnSpc>
              <a:defRPr/>
            </a:pPr>
            <a:r>
              <a:rPr lang="tr-TR" sz="2000" dirty="0"/>
              <a:t>Etki sürelerine göre:</a:t>
            </a:r>
          </a:p>
          <a:p>
            <a:pPr marL="457200" indent="-457200" eaLnBrk="1" hangingPunct="1">
              <a:lnSpc>
                <a:spcPct val="80000"/>
              </a:lnSpc>
              <a:buFont typeface="+mj-lt"/>
              <a:buAutoNum type="arabicParenR"/>
              <a:defRPr/>
            </a:pPr>
            <a:r>
              <a:rPr lang="tr-TR" sz="2000" dirty="0"/>
              <a:t>Uzun etki süreli barbitüratlar</a:t>
            </a:r>
          </a:p>
          <a:p>
            <a:pPr marL="457200" indent="-457200" eaLnBrk="1" hangingPunct="1">
              <a:lnSpc>
                <a:spcPct val="80000"/>
              </a:lnSpc>
              <a:buFont typeface="+mj-lt"/>
              <a:buAutoNum type="arabicParenR"/>
              <a:defRPr/>
            </a:pPr>
            <a:endParaRPr lang="tr-TR" sz="2000" dirty="0"/>
          </a:p>
          <a:p>
            <a:pPr marL="457200" indent="-457200" eaLnBrk="1" hangingPunct="1">
              <a:lnSpc>
                <a:spcPct val="80000"/>
              </a:lnSpc>
              <a:buFont typeface="+mj-lt"/>
              <a:buAutoNum type="arabicParenR"/>
              <a:defRPr/>
            </a:pPr>
            <a:r>
              <a:rPr lang="tr-TR" sz="2000" dirty="0"/>
              <a:t>Orta etki süreli barbitüratlar</a:t>
            </a:r>
          </a:p>
          <a:p>
            <a:pPr marL="457200" indent="-457200" eaLnBrk="1" hangingPunct="1">
              <a:lnSpc>
                <a:spcPct val="80000"/>
              </a:lnSpc>
              <a:buFont typeface="+mj-lt"/>
              <a:buAutoNum type="arabicParenR"/>
              <a:defRPr/>
            </a:pPr>
            <a:endParaRPr lang="tr-TR" sz="2000" dirty="0"/>
          </a:p>
          <a:p>
            <a:pPr marL="457200" indent="-457200" eaLnBrk="1" hangingPunct="1">
              <a:lnSpc>
                <a:spcPct val="80000"/>
              </a:lnSpc>
              <a:buFont typeface="+mj-lt"/>
              <a:buAutoNum type="arabicParenR"/>
              <a:defRPr/>
            </a:pPr>
            <a:r>
              <a:rPr lang="tr-TR" sz="2000" dirty="0"/>
              <a:t>Kısa etki süreli barbitüratlar</a:t>
            </a:r>
          </a:p>
          <a:p>
            <a:pPr marL="457200" indent="-457200" eaLnBrk="1" hangingPunct="1">
              <a:lnSpc>
                <a:spcPct val="80000"/>
              </a:lnSpc>
              <a:buFont typeface="+mj-lt"/>
              <a:buAutoNum type="arabicParenR"/>
              <a:defRPr/>
            </a:pPr>
            <a:endParaRPr lang="tr-TR" sz="2000" dirty="0"/>
          </a:p>
          <a:p>
            <a:pPr marL="457200" indent="-457200" eaLnBrk="1" hangingPunct="1">
              <a:lnSpc>
                <a:spcPct val="80000"/>
              </a:lnSpc>
              <a:buFont typeface="+mj-lt"/>
              <a:buAutoNum type="arabicParenR"/>
              <a:defRPr/>
            </a:pPr>
            <a:r>
              <a:rPr lang="tr-TR" sz="2000" dirty="0"/>
              <a:t>Çok kısa etki süreli </a:t>
            </a:r>
            <a:r>
              <a:rPr lang="tr-TR" sz="2000" dirty="0"/>
              <a:t>barbitüratlar</a:t>
            </a:r>
            <a:endParaRPr lang="tr-TR" sz="2000" dirty="0"/>
          </a:p>
          <a:p>
            <a:pPr marL="457200" indent="-457200" eaLnBrk="1" hangingPunct="1">
              <a:lnSpc>
                <a:spcPct val="80000"/>
              </a:lnSpc>
              <a:buFont typeface="+mj-lt"/>
              <a:buAutoNum type="arabicParenR"/>
              <a:defRPr/>
            </a:pPr>
            <a:endParaRPr lang="tr-TR" sz="2000" dirty="0"/>
          </a:p>
          <a:p>
            <a:pPr marL="457200" indent="-457200" eaLnBrk="1" hangingPunct="1">
              <a:lnSpc>
                <a:spcPct val="80000"/>
              </a:lnSpc>
              <a:buFont typeface="+mj-lt"/>
              <a:buAutoNum type="arabicParenR"/>
              <a:defRPr/>
            </a:pPr>
            <a:endParaRPr lang="tr-TR" sz="2000" dirty="0"/>
          </a:p>
          <a:p>
            <a:pPr eaLnBrk="1" hangingPunct="1">
              <a:lnSpc>
                <a:spcPct val="80000"/>
              </a:lnSpc>
              <a:defRPr/>
            </a:pPr>
            <a:r>
              <a:rPr lang="tr-TR" sz="2000" dirty="0"/>
              <a:t>Barbitüratlardan bağımlılık yapma potansiyeli olanlar, </a:t>
            </a:r>
            <a:r>
              <a:rPr lang="tr-TR" sz="2000" dirty="0">
                <a:solidFill>
                  <a:srgbClr val="F73211"/>
                </a:solidFill>
              </a:rPr>
              <a:t>kısa</a:t>
            </a:r>
            <a:r>
              <a:rPr lang="tr-TR" sz="2000" dirty="0"/>
              <a:t> ve </a:t>
            </a:r>
            <a:r>
              <a:rPr lang="tr-TR" sz="2000" dirty="0">
                <a:solidFill>
                  <a:srgbClr val="F73211"/>
                </a:solidFill>
              </a:rPr>
              <a:t>orta</a:t>
            </a:r>
            <a:r>
              <a:rPr lang="tr-TR" sz="2000" dirty="0"/>
              <a:t> süreli etkili olanlardır (pentobarbital ve sekobarbital gibi). Uzun etki süreli olanların (Fenobarbital gibi) bağımlılık yapma potansiyeli düşüktür. </a:t>
            </a:r>
          </a:p>
          <a:p>
            <a:pPr eaLnBrk="1" hangingPunct="1">
              <a:lnSpc>
                <a:spcPct val="80000"/>
              </a:lnSpc>
              <a:defRPr/>
            </a:pPr>
            <a:endParaRPr lang="tr-TR" sz="2000" dirty="0"/>
          </a:p>
        </p:txBody>
      </p:sp>
      <p:sp>
        <p:nvSpPr>
          <p:cNvPr id="13619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6C0B427-94BF-41A0-A2A2-BD3A2E757F9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76270670"/>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lnSpc>
                <a:spcPct val="80000"/>
              </a:lnSpc>
              <a:defRPr/>
            </a:pPr>
            <a:r>
              <a:rPr lang="tr-TR" sz="2400" dirty="0">
                <a:solidFill>
                  <a:srgbClr val="00B050"/>
                </a:solidFill>
              </a:rPr>
              <a:t>Doza </a:t>
            </a:r>
            <a:r>
              <a:rPr lang="tr-TR" sz="2400" dirty="0">
                <a:solidFill>
                  <a:srgbClr val="00B050"/>
                </a:solidFill>
              </a:rPr>
              <a:t>bağlı etki</a:t>
            </a:r>
            <a:r>
              <a:rPr lang="tr-TR" sz="2400" dirty="0">
                <a:solidFill>
                  <a:srgbClr val="00B050"/>
                </a:solidFill>
              </a:rPr>
              <a:t>:</a:t>
            </a:r>
          </a:p>
          <a:p>
            <a:pPr marL="0" indent="0" eaLnBrk="1" hangingPunct="1">
              <a:lnSpc>
                <a:spcPct val="80000"/>
              </a:lnSpc>
              <a:buNone/>
              <a:defRPr/>
            </a:pPr>
            <a:r>
              <a:rPr lang="tr-TR" sz="2400" dirty="0"/>
              <a:t> </a:t>
            </a:r>
            <a:r>
              <a:rPr lang="tr-TR" sz="2400" dirty="0"/>
              <a:t>Sedasyon </a:t>
            </a:r>
            <a:r>
              <a:rPr lang="tr-TR" sz="2400" dirty="0">
                <a:sym typeface="Wingdings" pitchFamily="2" charset="2"/>
              </a:rPr>
              <a:t> hipnoz  anestezi  koma  </a:t>
            </a:r>
            <a:r>
              <a:rPr lang="tr-TR" sz="2400" dirty="0">
                <a:sym typeface="Wingdings" pitchFamily="2" charset="2"/>
              </a:rPr>
              <a:t>ölüm</a:t>
            </a:r>
          </a:p>
          <a:p>
            <a:pPr eaLnBrk="1" hangingPunct="1">
              <a:lnSpc>
                <a:spcPct val="80000"/>
              </a:lnSpc>
              <a:defRPr/>
            </a:pPr>
            <a:endParaRPr lang="tr-TR" sz="2400" dirty="0"/>
          </a:p>
          <a:p>
            <a:pPr eaLnBrk="1" hangingPunct="1">
              <a:lnSpc>
                <a:spcPct val="80000"/>
              </a:lnSpc>
              <a:defRPr/>
            </a:pPr>
            <a:r>
              <a:rPr lang="tr-TR" sz="2400" dirty="0"/>
              <a:t>Barbiturat tipi bağımlılığın başlıca özellikleri şunlardır</a:t>
            </a:r>
            <a:r>
              <a:rPr lang="tr-TR" sz="2400" dirty="0"/>
              <a:t>.</a:t>
            </a:r>
          </a:p>
          <a:p>
            <a:pPr eaLnBrk="1" hangingPunct="1">
              <a:lnSpc>
                <a:spcPct val="80000"/>
              </a:lnSpc>
              <a:defRPr/>
            </a:pPr>
            <a:endParaRPr lang="tr-TR" sz="2400" dirty="0"/>
          </a:p>
          <a:p>
            <a:pPr marL="0" indent="0" eaLnBrk="1" hangingPunct="1">
              <a:lnSpc>
                <a:spcPct val="80000"/>
              </a:lnSpc>
              <a:buNone/>
              <a:defRPr/>
            </a:pPr>
            <a:r>
              <a:rPr lang="tr-TR" sz="2400" dirty="0"/>
              <a:t>a) </a:t>
            </a:r>
            <a:r>
              <a:rPr lang="tr-TR" sz="2400" dirty="0"/>
              <a:t>Psişik bağımlılık ilacın türüne göre değişen derecelerde olur, </a:t>
            </a:r>
            <a:r>
              <a:rPr lang="tr-TR" sz="2400" dirty="0"/>
              <a:t>genellikle </a:t>
            </a:r>
            <a:r>
              <a:rPr lang="tr-TR" sz="2400" dirty="0"/>
              <a:t>belirgin derecededir.</a:t>
            </a:r>
          </a:p>
          <a:p>
            <a:pPr marL="0" indent="0" eaLnBrk="1" hangingPunct="1">
              <a:lnSpc>
                <a:spcPct val="80000"/>
              </a:lnSpc>
              <a:buNone/>
              <a:defRPr/>
            </a:pPr>
            <a:r>
              <a:rPr lang="tr-TR" sz="2400" dirty="0"/>
              <a:t>b) </a:t>
            </a:r>
            <a:r>
              <a:rPr lang="tr-TR" sz="2400" dirty="0"/>
              <a:t>Güçlü fiziksel bağımlılık gelişir.</a:t>
            </a:r>
          </a:p>
          <a:p>
            <a:pPr marL="0" indent="0" eaLnBrk="1" hangingPunct="1">
              <a:lnSpc>
                <a:spcPct val="80000"/>
              </a:lnSpc>
              <a:buNone/>
              <a:defRPr/>
            </a:pPr>
            <a:r>
              <a:rPr lang="tr-TR" sz="2400" dirty="0"/>
              <a:t>c) </a:t>
            </a:r>
            <a:r>
              <a:rPr lang="tr-TR" sz="2400" dirty="0"/>
              <a:t>Tolerans gelişir, alkole olan toleranstan daha fazla, fakat morfine olan toleranstan daha az derecededir.</a:t>
            </a:r>
            <a:endParaRPr lang="en-US" sz="2400" dirty="0"/>
          </a:p>
          <a:p>
            <a:pPr>
              <a:defRPr/>
            </a:pPr>
            <a:endParaRPr lang="tr-TR" sz="2400" dirty="0"/>
          </a:p>
        </p:txBody>
      </p:sp>
      <p:sp>
        <p:nvSpPr>
          <p:cNvPr id="4" name="Rectangle 4"/>
          <p:cNvSpPr>
            <a:spLocks noGrp="1" noChangeArrowheads="1"/>
          </p:cNvSpPr>
          <p:nvPr>
            <p:ph type="title"/>
          </p:nvPr>
        </p:nvSpPr>
        <p:spPr>
          <a:xfrm>
            <a:off x="1924050" y="260350"/>
            <a:ext cx="7772400" cy="1143000"/>
          </a:xfrm>
        </p:spPr>
        <p:txBody>
          <a:bodyPr/>
          <a:lstStyle/>
          <a:p>
            <a:pPr algn="ctr" eaLnBrk="1" hangingPunct="1">
              <a:defRPr/>
            </a:pPr>
            <a:r>
              <a:rPr lang="tr-TR" sz="5400" dirty="0">
                <a:solidFill>
                  <a:srgbClr val="FFFF00"/>
                </a:solidFill>
                <a:latin typeface="Times New Roman" pitchFamily="18" charset="0"/>
                <a:cs typeface="Times New Roman" pitchFamily="18" charset="0"/>
              </a:rPr>
              <a:t>Barbituratlar</a:t>
            </a:r>
            <a:endParaRPr lang="en-US" sz="5400" u="sng" dirty="0">
              <a:solidFill>
                <a:srgbClr val="FFFF00"/>
              </a:solidFill>
              <a:latin typeface="Times New Roman" pitchFamily="18" charset="0"/>
              <a:cs typeface="Times New Roman" pitchFamily="18" charset="0"/>
            </a:endParaRPr>
          </a:p>
        </p:txBody>
      </p:sp>
      <p:sp>
        <p:nvSpPr>
          <p:cNvPr id="138244"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C3EB643-8306-47A9-BE49-BCB4DCF1A5A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45109060"/>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Aldehitler (Paraldehit, kloralhidrat)</a:t>
            </a:r>
          </a:p>
          <a:p>
            <a:pPr>
              <a:defRPr/>
            </a:pPr>
            <a:r>
              <a:rPr lang="tr-TR" dirty="0" smtClean="0"/>
              <a:t>Hidroksizin</a:t>
            </a:r>
          </a:p>
          <a:p>
            <a:pPr>
              <a:defRPr/>
            </a:pPr>
            <a:r>
              <a:rPr lang="tr-TR" dirty="0" smtClean="0"/>
              <a:t>Antihistaminikler</a:t>
            </a:r>
          </a:p>
          <a:p>
            <a:pPr>
              <a:defRPr/>
            </a:pPr>
            <a:r>
              <a:rPr lang="tr-TR" dirty="0" err="1" smtClean="0"/>
              <a:t>Buspiron</a:t>
            </a:r>
            <a:endParaRPr lang="tr-TR" dirty="0" smtClean="0"/>
          </a:p>
          <a:p>
            <a:pPr>
              <a:defRPr/>
            </a:pPr>
            <a:r>
              <a:rPr lang="tr-TR" dirty="0" err="1" smtClean="0"/>
              <a:t>Triptofan</a:t>
            </a:r>
            <a:endParaRPr lang="tr-TR" dirty="0" smtClean="0"/>
          </a:p>
          <a:p>
            <a:pPr>
              <a:defRPr/>
            </a:pPr>
            <a:r>
              <a:rPr lang="tr-TR" dirty="0" smtClean="0"/>
              <a:t>Bromürler</a:t>
            </a:r>
          </a:p>
          <a:p>
            <a:pPr>
              <a:defRPr/>
            </a:pPr>
            <a:endParaRPr lang="tr-TR" dirty="0"/>
          </a:p>
        </p:txBody>
      </p:sp>
      <p:sp>
        <p:nvSpPr>
          <p:cNvPr id="4" name="Rectangle 4"/>
          <p:cNvSpPr>
            <a:spLocks noGrp="1" noChangeArrowheads="1"/>
          </p:cNvSpPr>
          <p:nvPr>
            <p:ph type="title"/>
          </p:nvPr>
        </p:nvSpPr>
        <p:spPr>
          <a:xfrm>
            <a:off x="1752600" y="333375"/>
            <a:ext cx="7772400" cy="1143000"/>
          </a:xfrm>
        </p:spPr>
        <p:txBody>
          <a:bodyPr/>
          <a:lstStyle/>
          <a:p>
            <a:pPr algn="ctr" eaLnBrk="1" hangingPunct="1">
              <a:defRPr/>
            </a:pPr>
            <a:r>
              <a:rPr lang="tr-TR" sz="5400" dirty="0">
                <a:solidFill>
                  <a:srgbClr val="FFFF00"/>
                </a:solidFill>
                <a:latin typeface="Times New Roman" pitchFamily="18" charset="0"/>
                <a:cs typeface="Times New Roman" pitchFamily="18" charset="0"/>
              </a:rPr>
              <a:t>Diğer Sedatifler</a:t>
            </a:r>
            <a:endParaRPr lang="en-US" sz="5400" u="sng" dirty="0">
              <a:solidFill>
                <a:srgbClr val="FFFF00"/>
              </a:solidFill>
              <a:latin typeface="Times New Roman" pitchFamily="18" charset="0"/>
              <a:cs typeface="Times New Roman" pitchFamily="18" charset="0"/>
            </a:endParaRPr>
          </a:p>
        </p:txBody>
      </p:sp>
      <p:sp>
        <p:nvSpPr>
          <p:cNvPr id="140292"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174DE06-D3CE-4581-A8AB-37E28ECF640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30494800"/>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752600" y="260351"/>
            <a:ext cx="7772400" cy="720725"/>
          </a:xfrm>
        </p:spPr>
        <p:txBody>
          <a:bodyPr/>
          <a:lstStyle/>
          <a:p>
            <a:pPr algn="ctr" eaLnBrk="1" hangingPunct="1">
              <a:defRPr/>
            </a:pPr>
            <a:r>
              <a:rPr lang="tr-TR" sz="4800" dirty="0" err="1">
                <a:latin typeface="Times New Roman" pitchFamily="18" charset="0"/>
                <a:cs typeface="Times New Roman" pitchFamily="18" charset="0"/>
              </a:rPr>
              <a:t>Kloralhidrat</a:t>
            </a:r>
            <a:endParaRPr lang="en-US" sz="4800" dirty="0">
              <a:latin typeface="Times New Roman" pitchFamily="18" charset="0"/>
              <a:cs typeface="Times New Roman" pitchFamily="18" charset="0"/>
            </a:endParaRPr>
          </a:p>
        </p:txBody>
      </p:sp>
      <p:sp>
        <p:nvSpPr>
          <p:cNvPr id="47107" name="Rectangle 3"/>
          <p:cNvSpPr>
            <a:spLocks noGrp="1" noChangeArrowheads="1"/>
          </p:cNvSpPr>
          <p:nvPr>
            <p:ph idx="1"/>
          </p:nvPr>
        </p:nvSpPr>
        <p:spPr>
          <a:xfrm>
            <a:off x="1703388" y="1125538"/>
            <a:ext cx="8964612" cy="4970462"/>
          </a:xfrm>
        </p:spPr>
        <p:txBody>
          <a:bodyPr/>
          <a:lstStyle/>
          <a:p>
            <a:pPr algn="just" eaLnBrk="1" hangingPunct="1">
              <a:lnSpc>
                <a:spcPct val="80000"/>
              </a:lnSpc>
              <a:defRPr/>
            </a:pPr>
            <a:endParaRPr lang="tr-TR" sz="2800" dirty="0"/>
          </a:p>
          <a:p>
            <a:pPr algn="just" eaLnBrk="1" hangingPunct="1">
              <a:lnSpc>
                <a:spcPct val="80000"/>
              </a:lnSpc>
              <a:defRPr/>
            </a:pPr>
            <a:r>
              <a:rPr lang="tr-TR" sz="2800" dirty="0"/>
              <a:t>En eski uyuşturuculardan; ilk defa 1862' de sentezlenmiştir. </a:t>
            </a:r>
          </a:p>
          <a:p>
            <a:pPr algn="just" eaLnBrk="1" hangingPunct="1">
              <a:lnSpc>
                <a:spcPct val="80000"/>
              </a:lnSpc>
              <a:defRPr/>
            </a:pPr>
            <a:r>
              <a:rPr lang="tr-TR" sz="2800" dirty="0" err="1"/>
              <a:t>Barbituratlardan</a:t>
            </a:r>
            <a:r>
              <a:rPr lang="tr-TR" sz="2800" dirty="0"/>
              <a:t> sonra en çok kullanılan </a:t>
            </a:r>
            <a:r>
              <a:rPr lang="tr-TR" sz="2800" dirty="0" err="1"/>
              <a:t>depresanlardandır</a:t>
            </a:r>
            <a:r>
              <a:rPr lang="tr-TR" sz="2800" dirty="0"/>
              <a:t>. Hafif buruk kokulu, tereyağı tadındadır. </a:t>
            </a:r>
            <a:r>
              <a:rPr lang="tr-TR" sz="2800" dirty="0" err="1"/>
              <a:t>Depresan</a:t>
            </a:r>
            <a:r>
              <a:rPr lang="tr-TR" sz="2800" dirty="0"/>
              <a:t> etkisi bağımlılık ve toleransa neden olur.</a:t>
            </a:r>
          </a:p>
          <a:p>
            <a:pPr algn="just" eaLnBrk="1" hangingPunct="1">
              <a:lnSpc>
                <a:spcPct val="80000"/>
              </a:lnSpc>
              <a:defRPr/>
            </a:pPr>
            <a:r>
              <a:rPr lang="tr-TR" sz="2800" dirty="0"/>
              <a:t>Yan etkileri </a:t>
            </a:r>
            <a:r>
              <a:rPr lang="tr-TR" sz="2800" dirty="0" err="1"/>
              <a:t>delirium</a:t>
            </a:r>
            <a:r>
              <a:rPr lang="tr-TR" sz="2800" dirty="0"/>
              <a:t> </a:t>
            </a:r>
            <a:r>
              <a:rPr lang="tr-TR" sz="2800" dirty="0" err="1"/>
              <a:t>tremense</a:t>
            </a:r>
            <a:r>
              <a:rPr lang="tr-TR" sz="2800" dirty="0"/>
              <a:t> (davranış bozuklukları) benzer. </a:t>
            </a:r>
            <a:r>
              <a:rPr lang="tr-TR" sz="2800" dirty="0" err="1"/>
              <a:t>Kloralhidrat</a:t>
            </a:r>
            <a:r>
              <a:rPr lang="tr-TR" sz="2800" dirty="0"/>
              <a:t> sıvıdır. Şurup ve yumuşak jelatin kapsüller halinde piyasaya sürülmüştür. </a:t>
            </a:r>
            <a:r>
              <a:rPr lang="tr-TR" sz="2800" dirty="0" err="1"/>
              <a:t>Kloral</a:t>
            </a:r>
            <a:r>
              <a:rPr lang="tr-TR" sz="2800" dirty="0"/>
              <a:t> hidrat'ın alkollü içkilerle karıştırılması zehir etkisi gösterir. </a:t>
            </a:r>
            <a:endParaRPr lang="en-US" sz="2800" dirty="0"/>
          </a:p>
        </p:txBody>
      </p:sp>
      <p:sp>
        <p:nvSpPr>
          <p:cNvPr id="14234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DCE4CC8-B61D-46A2-BBB6-092388B8D24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21245899"/>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 name="İçerik Yer Tutucusu 2"/>
          <p:cNvSpPr>
            <a:spLocks noGrp="1"/>
          </p:cNvSpPr>
          <p:nvPr>
            <p:ph idx="1"/>
          </p:nvPr>
        </p:nvSpPr>
        <p:spPr/>
        <p:txBody>
          <a:bodyPr/>
          <a:lstStyle/>
          <a:p>
            <a:pPr>
              <a:defRPr/>
            </a:pPr>
            <a:endParaRPr lang="tr-TR" dirty="0"/>
          </a:p>
        </p:txBody>
      </p:sp>
      <p:sp>
        <p:nvSpPr>
          <p:cNvPr id="144388"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fontAlgn="base">
              <a:spcAft>
                <a:spcPct val="0"/>
              </a:spcAft>
            </a:pPr>
            <a:fld id="{E03D0DFF-8A06-47CE-A117-CE33AB1619B0}" type="slidenum">
              <a:rPr lang="en-US" altLang="tr-TR" sz="1400">
                <a:solidFill>
                  <a:srgbClr val="FFFFFF"/>
                </a:solidFill>
              </a:rPr>
              <a:pPr fontAlgn="base">
                <a:spcAft>
                  <a:spcPct val="0"/>
                </a:spcAft>
              </a:pPr>
              <a:t>6</a:t>
            </a:fld>
            <a:endParaRPr lang="en-US" altLang="tr-TR" sz="1400">
              <a:solidFill>
                <a:srgbClr val="FFFFFF"/>
              </a:solidFill>
            </a:endParaRPr>
          </a:p>
        </p:txBody>
      </p:sp>
      <p:pic>
        <p:nvPicPr>
          <p:cNvPr id="144389" name="Resim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36850" y="2492375"/>
            <a:ext cx="6718300" cy="391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390" name="Resim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09825" y="692150"/>
            <a:ext cx="6781800"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0055333"/>
      </p:ext>
    </p:extLst>
  </p:cSld>
  <p:clrMapOvr>
    <a:masterClrMapping/>
  </p:clrMapOvr>
  <p:transition>
    <p:random/>
    <p:sndAc>
      <p:stSnd>
        <p:snd r:embed="rId2" name="WHOOSH.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 name="İçerik Yer Tutucusu 2"/>
          <p:cNvSpPr>
            <a:spLocks noGrp="1"/>
          </p:cNvSpPr>
          <p:nvPr>
            <p:ph idx="1"/>
          </p:nvPr>
        </p:nvSpPr>
        <p:spPr/>
        <p:txBody>
          <a:bodyPr/>
          <a:lstStyle/>
          <a:p>
            <a:pPr>
              <a:defRPr/>
            </a:pPr>
            <a:endParaRPr lang="tr-TR" dirty="0"/>
          </a:p>
        </p:txBody>
      </p:sp>
      <p:sp>
        <p:nvSpPr>
          <p:cNvPr id="145412"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fontAlgn="base">
              <a:spcAft>
                <a:spcPct val="0"/>
              </a:spcAft>
            </a:pPr>
            <a:fld id="{435580F7-5A98-48E5-AD73-783D84C12295}" type="slidenum">
              <a:rPr lang="en-US" altLang="tr-TR" sz="1400">
                <a:solidFill>
                  <a:srgbClr val="FFFFFF"/>
                </a:solidFill>
              </a:rPr>
              <a:pPr fontAlgn="base">
                <a:spcAft>
                  <a:spcPct val="0"/>
                </a:spcAft>
              </a:pPr>
              <a:t>7</a:t>
            </a:fld>
            <a:endParaRPr lang="en-US" altLang="tr-TR" sz="1400">
              <a:solidFill>
                <a:srgbClr val="FFFFFF"/>
              </a:solidFill>
            </a:endParaRPr>
          </a:p>
        </p:txBody>
      </p:sp>
      <p:pic>
        <p:nvPicPr>
          <p:cNvPr id="145413" name="Resim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63750" y="1287464"/>
            <a:ext cx="79756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5414" name="Resim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859089"/>
            <a:ext cx="73152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6404185"/>
      </p:ext>
    </p:extLst>
  </p:cSld>
  <p:clrMapOvr>
    <a:masterClrMapping/>
  </p:clrMapOvr>
  <p:transition>
    <p:random/>
    <p:sndAc>
      <p:stSnd>
        <p:snd r:embed="rId2" name="WHOOSH.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495550" y="188914"/>
            <a:ext cx="7340600" cy="719137"/>
          </a:xfrm>
        </p:spPr>
        <p:txBody>
          <a:bodyPr/>
          <a:lstStyle/>
          <a:p>
            <a:pPr algn="ctr" eaLnBrk="1" hangingPunct="1">
              <a:defRPr/>
            </a:pPr>
            <a:r>
              <a:rPr lang="tr-TR" dirty="0" smtClean="0">
                <a:solidFill>
                  <a:srgbClr val="FFFF00"/>
                </a:solidFill>
                <a:latin typeface="Times New Roman" pitchFamily="18" charset="0"/>
                <a:cs typeface="Times New Roman" pitchFamily="18" charset="0"/>
              </a:rPr>
              <a:t>Alkol</a:t>
            </a:r>
            <a:r>
              <a:rPr lang="tr-TR" dirty="0" smtClean="0">
                <a:solidFill>
                  <a:srgbClr val="FFFF00"/>
                </a:solidFill>
              </a:rPr>
              <a:t> (Etil Alkol, Etanol)</a:t>
            </a:r>
            <a:endParaRPr lang="en-US" sz="3200" b="1" dirty="0">
              <a:solidFill>
                <a:srgbClr val="FFFF00"/>
              </a:solidFill>
            </a:endParaRPr>
          </a:p>
        </p:txBody>
      </p:sp>
      <p:sp>
        <p:nvSpPr>
          <p:cNvPr id="45059" name="Rectangle 3"/>
          <p:cNvSpPr>
            <a:spLocks noGrp="1" noChangeArrowheads="1"/>
          </p:cNvSpPr>
          <p:nvPr>
            <p:ph idx="1"/>
          </p:nvPr>
        </p:nvSpPr>
        <p:spPr>
          <a:xfrm>
            <a:off x="1595438" y="1268413"/>
            <a:ext cx="7893050" cy="4875212"/>
          </a:xfrm>
        </p:spPr>
        <p:txBody>
          <a:bodyPr/>
          <a:lstStyle/>
          <a:p>
            <a:pPr algn="just" eaLnBrk="1" hangingPunct="1">
              <a:lnSpc>
                <a:spcPct val="80000"/>
              </a:lnSpc>
              <a:defRPr/>
            </a:pPr>
            <a:r>
              <a:rPr lang="tr-TR" sz="2000" dirty="0"/>
              <a:t>Keyif verici olarak kullanılır. Saf halde renksiz, kokusuz ve uçucudur. 78 </a:t>
            </a:r>
            <a:r>
              <a:rPr lang="tr-TR" sz="2000" dirty="0">
                <a:sym typeface="Symbol" pitchFamily="18" charset="2"/>
              </a:rPr>
              <a:t></a:t>
            </a:r>
            <a:r>
              <a:rPr lang="tr-TR" sz="2000" dirty="0" err="1"/>
              <a:t>C'de</a:t>
            </a:r>
            <a:r>
              <a:rPr lang="tr-TR" sz="2000" dirty="0"/>
              <a:t> kaynar. Alkol meyve ve tahılda mevcut karbonhidratların fermantasyonu esnasında meydana gelir. İçki olarak fermantasyon sıvılarının </a:t>
            </a:r>
            <a:r>
              <a:rPr lang="tr-TR" sz="2000" dirty="0" err="1"/>
              <a:t>distilasyonu</a:t>
            </a:r>
            <a:r>
              <a:rPr lang="tr-TR" sz="2000" dirty="0"/>
              <a:t> ile elde edilen alkol kullanılır. </a:t>
            </a:r>
          </a:p>
          <a:p>
            <a:pPr algn="just" eaLnBrk="1" hangingPunct="1">
              <a:lnSpc>
                <a:spcPct val="80000"/>
              </a:lnSpc>
              <a:defRPr/>
            </a:pPr>
            <a:endParaRPr lang="tr-TR" sz="2000" dirty="0"/>
          </a:p>
          <a:p>
            <a:pPr algn="just" eaLnBrk="1" hangingPunct="1">
              <a:lnSpc>
                <a:spcPct val="80000"/>
              </a:lnSpc>
              <a:defRPr/>
            </a:pPr>
            <a:r>
              <a:rPr lang="tr-TR" sz="2000" dirty="0"/>
              <a:t>Birada %1-6, şaraplarda %7-12, konyak, viski, rom, rakı, votkada %45 - 50 oranında alkol bulunur.</a:t>
            </a:r>
          </a:p>
          <a:p>
            <a:pPr algn="just" eaLnBrk="1" hangingPunct="1">
              <a:lnSpc>
                <a:spcPct val="80000"/>
              </a:lnSpc>
              <a:defRPr/>
            </a:pPr>
            <a:endParaRPr lang="tr-TR" sz="2000" dirty="0"/>
          </a:p>
          <a:p>
            <a:pPr algn="just" eaLnBrk="1" hangingPunct="1">
              <a:lnSpc>
                <a:spcPct val="80000"/>
              </a:lnSpc>
              <a:defRPr/>
            </a:pPr>
            <a:r>
              <a:rPr lang="tr-TR" sz="2000" dirty="0"/>
              <a:t>Ülkemizde alkol tüketimi kişi başına yarım litre, Fransa'da 7, İtalya'da 11, Belçika'da 9, İngiltere'de 4, Norveç'te 1 litredir.</a:t>
            </a:r>
          </a:p>
          <a:p>
            <a:pPr algn="just" eaLnBrk="1" hangingPunct="1">
              <a:lnSpc>
                <a:spcPct val="80000"/>
              </a:lnSpc>
              <a:buFont typeface="Wingdings" panose="05000000000000000000" pitchFamily="2" charset="2"/>
              <a:buNone/>
              <a:defRPr/>
            </a:pPr>
            <a:endParaRPr lang="tr-TR" sz="2000" dirty="0"/>
          </a:p>
        </p:txBody>
      </p:sp>
      <p:sp>
        <p:nvSpPr>
          <p:cNvPr id="14643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09FBB8D-7C7B-42DC-9B1E-9EDF6F8BDDE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98879479"/>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 name="İçerik Yer Tutucusu 2"/>
          <p:cNvSpPr>
            <a:spLocks noGrp="1"/>
          </p:cNvSpPr>
          <p:nvPr>
            <p:ph idx="1"/>
          </p:nvPr>
        </p:nvSpPr>
        <p:spPr/>
        <p:txBody>
          <a:bodyPr/>
          <a:lstStyle/>
          <a:p>
            <a:pPr algn="just" eaLnBrk="1" hangingPunct="1">
              <a:lnSpc>
                <a:spcPct val="80000"/>
              </a:lnSpc>
              <a:defRPr/>
            </a:pPr>
            <a:r>
              <a:rPr lang="tr-TR" sz="2800" dirty="0"/>
              <a:t>Alkol bünyesel ve sosyal bir zehirdir. Birçok ülkede cinayetlerin % 50'sinde, alkol rol oynamaktadır. Suçlu çocukların % 76'sının ana veya babalarının alkolik oldukları tespit edilmiştir. Trafik kazaları % 10 - 45 oranında alkol tesiri altında meydana gelmektedir. </a:t>
            </a:r>
          </a:p>
          <a:p>
            <a:pPr algn="just" eaLnBrk="1" hangingPunct="1">
              <a:lnSpc>
                <a:spcPct val="80000"/>
              </a:lnSpc>
              <a:buFont typeface="Wingdings" panose="05000000000000000000" pitchFamily="2" charset="2"/>
              <a:buNone/>
              <a:defRPr/>
            </a:pPr>
            <a:endParaRPr lang="tr-TR" sz="2800" dirty="0"/>
          </a:p>
          <a:p>
            <a:pPr algn="just" eaLnBrk="1" hangingPunct="1">
              <a:lnSpc>
                <a:spcPct val="80000"/>
              </a:lnSpc>
              <a:defRPr/>
            </a:pPr>
            <a:r>
              <a:rPr lang="tr-TR" sz="2800" dirty="0"/>
              <a:t>Kandaki alkol miktarı, alınışından itibaren yarım ile bir saat sonra en yüksek oranı bulur. </a:t>
            </a:r>
          </a:p>
          <a:p>
            <a:pPr>
              <a:defRPr/>
            </a:pPr>
            <a:endParaRPr lang="tr-TR" sz="2800" dirty="0"/>
          </a:p>
        </p:txBody>
      </p:sp>
      <p:sp>
        <p:nvSpPr>
          <p:cNvPr id="148484"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fontAlgn="base">
              <a:spcAft>
                <a:spcPct val="0"/>
              </a:spcAft>
            </a:pPr>
            <a:fld id="{F490E670-0B18-48E0-85ED-0E7F353A7BB9}" type="slidenum">
              <a:rPr lang="en-US" altLang="tr-TR" sz="1400">
                <a:solidFill>
                  <a:srgbClr val="FFFFFF"/>
                </a:solidFill>
              </a:rPr>
              <a:pPr fontAlgn="base">
                <a:spcAft>
                  <a:spcPct val="0"/>
                </a:spcAft>
              </a:pPr>
              <a:t>9</a:t>
            </a:fld>
            <a:endParaRPr lang="en-US" altLang="tr-TR" sz="1400">
              <a:solidFill>
                <a:srgbClr val="FFFFFF"/>
              </a:solidFill>
            </a:endParaRPr>
          </a:p>
        </p:txBody>
      </p:sp>
    </p:spTree>
    <p:extLst>
      <p:ext uri="{BB962C8B-B14F-4D97-AF65-F5344CB8AC3E}">
        <p14:creationId xmlns:p14="http://schemas.microsoft.com/office/powerpoint/2010/main" val="832257054"/>
      </p:ext>
    </p:extLst>
  </p:cSld>
  <p:clrMapOvr>
    <a:masterClrMapping/>
  </p:clrMapOvr>
  <p:transition>
    <p:random/>
    <p:sndAc>
      <p:stSnd>
        <p:snd r:embed="rId2" name="WHOOSH.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887</Words>
  <Application>Microsoft Office PowerPoint</Application>
  <PresentationFormat>Geniş ekran</PresentationFormat>
  <Paragraphs>133</Paragraphs>
  <Slides>19</Slides>
  <Notes>15</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19</vt:i4>
      </vt:variant>
    </vt:vector>
  </HeadingPairs>
  <TitlesOfParts>
    <vt:vector size="29" baseType="lpstr">
      <vt:lpstr>Arial</vt:lpstr>
      <vt:lpstr>Calibri</vt:lpstr>
      <vt:lpstr>Calibri Light</vt:lpstr>
      <vt:lpstr>Courier New</vt:lpstr>
      <vt:lpstr>Symbol</vt:lpstr>
      <vt:lpstr>Tahoma</vt:lpstr>
      <vt:lpstr>Times New Roman</vt:lpstr>
      <vt:lpstr>Wingdings</vt:lpstr>
      <vt:lpstr>Office Teması</vt:lpstr>
      <vt:lpstr>Whirlpool</vt:lpstr>
      <vt:lpstr>PowerPoint Sunusu</vt:lpstr>
      <vt:lpstr>Barbituratlar</vt:lpstr>
      <vt:lpstr>Barbituratlar</vt:lpstr>
      <vt:lpstr>Diğer Sedatifler</vt:lpstr>
      <vt:lpstr>Kloralhidrat</vt:lpstr>
      <vt:lpstr>PowerPoint Sunusu</vt:lpstr>
      <vt:lpstr>PowerPoint Sunusu</vt:lpstr>
      <vt:lpstr>Alkol (Etil Alkol, Etanol)</vt:lpstr>
      <vt:lpstr>PowerPoint Sunusu</vt:lpstr>
      <vt:lpstr>PowerPoint Sunusu</vt:lpstr>
      <vt:lpstr>SSS Depresanı Bitkiler</vt:lpstr>
      <vt:lpstr>Valeriana officinalis L.</vt:lpstr>
      <vt:lpstr>Valeriana officinalis L. İçerik</vt:lpstr>
      <vt:lpstr>PowerPoint Sunusu</vt:lpstr>
      <vt:lpstr>PowerPoint Sunusu</vt:lpstr>
      <vt:lpstr>PowerPoint Sunusu</vt:lpstr>
      <vt:lpstr>Valeriana officinalis L. Önerilen kullanılış</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2017-12-28T13:03:34Z</dcterms:created>
  <dcterms:modified xsi:type="dcterms:W3CDTF">2017-12-28T13:03:44Z</dcterms:modified>
</cp:coreProperties>
</file>