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63" r:id="rId6"/>
    <p:sldId id="262" r:id="rId7"/>
    <p:sldId id="261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00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A54DC-DA60-42D5-8830-89A15FF0FC87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256D7-E0CE-4B97-A956-7AFD9AFE99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256D7-E0CE-4B97-A956-7AFD9AFE99C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B2504-BFDE-4B5E-A025-8117E772DE4E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EC29C-413C-4B1C-8C93-F9B32E538EC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714489"/>
            <a:ext cx="7772400" cy="1885962"/>
          </a:xfrm>
        </p:spPr>
        <p:txBody>
          <a:bodyPr/>
          <a:lstStyle/>
          <a:p>
            <a:r>
              <a:rPr lang="tr-TR" dirty="0" smtClean="0"/>
              <a:t>DERS 2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PİYASA İŞLEYİŞİ- TALEP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Talep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Bireylerin </a:t>
            </a:r>
            <a:r>
              <a:rPr lang="tr-TR" dirty="0"/>
              <a:t>bir mala olan </a:t>
            </a:r>
            <a:r>
              <a:rPr lang="tr-TR" dirty="0" smtClean="0"/>
              <a:t>taleplerini o </a:t>
            </a:r>
            <a:r>
              <a:rPr lang="tr-TR" dirty="0"/>
              <a:t>mala olan ödeme </a:t>
            </a:r>
            <a:r>
              <a:rPr lang="tr-TR" dirty="0" smtClean="0"/>
              <a:t>istekleri </a:t>
            </a:r>
            <a:r>
              <a:rPr lang="tr-TR" dirty="0"/>
              <a:t>belirler. Ödeme isteği, marjinal ödeme isteği </a:t>
            </a:r>
            <a:r>
              <a:rPr lang="tr-TR" b="1" dirty="0" smtClean="0"/>
              <a:t>(MÖİ(x))</a:t>
            </a:r>
            <a:r>
              <a:rPr lang="tr-TR" dirty="0" smtClean="0"/>
              <a:t> </a:t>
            </a:r>
            <a:r>
              <a:rPr lang="tr-TR" dirty="0"/>
              <a:t>veya toplam ödeme isteği  </a:t>
            </a:r>
            <a:r>
              <a:rPr lang="tr-TR" b="1" dirty="0"/>
              <a:t>(TÖİ(x</a:t>
            </a:r>
            <a:r>
              <a:rPr lang="tr-TR" b="1" dirty="0" smtClean="0"/>
              <a:t>))</a:t>
            </a:r>
            <a:r>
              <a:rPr lang="tr-TR" dirty="0" smtClean="0"/>
              <a:t> </a:t>
            </a:r>
            <a:r>
              <a:rPr lang="tr-TR" dirty="0" smtClean="0"/>
              <a:t>fonksiyonları </a:t>
            </a:r>
            <a:r>
              <a:rPr lang="tr-TR" dirty="0"/>
              <a:t>ile gösterilebilir.</a:t>
            </a:r>
          </a:p>
          <a:p>
            <a:r>
              <a:rPr lang="tr-TR" dirty="0"/>
              <a:t>MÖİ(x), </a:t>
            </a:r>
            <a:r>
              <a:rPr lang="tr-TR" b="1" dirty="0" smtClean="0"/>
              <a:t>x</a:t>
            </a:r>
            <a:r>
              <a:rPr lang="tr-TR" dirty="0" smtClean="0"/>
              <a:t> </a:t>
            </a:r>
            <a:r>
              <a:rPr lang="tr-TR" dirty="0"/>
              <a:t>birim mal </a:t>
            </a:r>
            <a:r>
              <a:rPr lang="tr-TR" dirty="0" smtClean="0"/>
              <a:t>tüketirken, bireyin </a:t>
            </a:r>
            <a:r>
              <a:rPr lang="tr-TR" dirty="0"/>
              <a:t>bir birim daha fazla tüketmek için ödemeye razı olduğu miktarı gösterir.</a:t>
            </a:r>
          </a:p>
          <a:p>
            <a:r>
              <a:rPr lang="tr-TR" dirty="0"/>
              <a:t>TÖİ(x) ise </a:t>
            </a:r>
            <a:r>
              <a:rPr lang="tr-TR" dirty="0" smtClean="0"/>
              <a:t>bireyin </a:t>
            </a:r>
            <a:r>
              <a:rPr lang="tr-TR" b="1" dirty="0"/>
              <a:t>x</a:t>
            </a:r>
            <a:r>
              <a:rPr lang="tr-TR" dirty="0"/>
              <a:t> birim mal tüketmek için ödemeye razı olduğu miktarı gösterir.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Eğer </a:t>
            </a:r>
            <a:r>
              <a:rPr lang="tr-TR" dirty="0"/>
              <a:t>TÖİ(x) sürekli ve </a:t>
            </a:r>
            <a:r>
              <a:rPr lang="tr-TR" dirty="0" err="1"/>
              <a:t>türevlenebilir</a:t>
            </a:r>
            <a:r>
              <a:rPr lang="tr-TR" dirty="0"/>
              <a:t> bir fonksiyon ise  </a:t>
            </a:r>
            <a:r>
              <a:rPr lang="tr-TR" dirty="0" smtClean="0"/>
              <a:t>marjinal ödeme isteği ve toplam ödeme isteği fonksiyonları arasında şu ilişki </a:t>
            </a:r>
            <a:r>
              <a:rPr lang="tr-TR" dirty="0"/>
              <a:t>mevcuttur.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Sırasıyla şekil </a:t>
            </a:r>
            <a:r>
              <a:rPr lang="tr-TR" dirty="0"/>
              <a:t>1 ve </a:t>
            </a:r>
            <a:r>
              <a:rPr lang="tr-TR" dirty="0" smtClean="0"/>
              <a:t>şekil 2’de marjinal </a:t>
            </a:r>
            <a:r>
              <a:rPr lang="tr-TR" dirty="0"/>
              <a:t>ödeme isteği ve toplam ödeme isteği fonksiyonlarına </a:t>
            </a:r>
            <a:r>
              <a:rPr lang="tr-TR" dirty="0" smtClean="0"/>
              <a:t>birer örnek verilmiştir.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2857488" y="3286124"/>
          <a:ext cx="2652306" cy="858842"/>
        </p:xfrm>
        <a:graphic>
          <a:graphicData uri="http://schemas.openxmlformats.org/presentationml/2006/ole">
            <p:oleObj spid="_x0000_s19457" name="Equation" r:id="rId3" imgW="1333440" imgH="4316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dirty="0" smtClean="0"/>
              <a:t>Şekil </a:t>
            </a:r>
            <a:r>
              <a:rPr lang="tr-TR" sz="3000" dirty="0" smtClean="0"/>
              <a:t>1.Marjinal </a:t>
            </a:r>
            <a:r>
              <a:rPr lang="tr-TR" sz="3000" dirty="0" smtClean="0"/>
              <a:t>ödeme isteği fonksiyonu</a:t>
            </a:r>
            <a:endParaRPr lang="tr-TR" sz="30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4281727"/>
              </p:ext>
            </p:extLst>
          </p:nvPr>
        </p:nvGraphicFramePr>
        <p:xfrm>
          <a:off x="827584" y="1857554"/>
          <a:ext cx="8525508" cy="4595782"/>
        </p:xfrm>
        <a:graphic>
          <a:graphicData uri="http://schemas.openxmlformats.org/presentationml/2006/ole">
            <p:oleObj spid="_x0000_s1030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dirty="0" smtClean="0"/>
              <a:t>Şekil 2: Toplam ödeme isteği fonksiyonu</a:t>
            </a:r>
            <a:endParaRPr lang="tr-TR" sz="30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67060510"/>
              </p:ext>
            </p:extLst>
          </p:nvPr>
        </p:nvGraphicFramePr>
        <p:xfrm>
          <a:off x="611560" y="1916832"/>
          <a:ext cx="8352928" cy="4502750"/>
        </p:xfrm>
        <a:graphic>
          <a:graphicData uri="http://schemas.openxmlformats.org/presentationml/2006/ole">
            <p:oleObj spid="_x0000_s2052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tr-TR" dirty="0"/>
              <a:t>Bir kişi bir birim daha fazla mal tüketmek için ödeme yapmaya </a:t>
            </a:r>
            <a:r>
              <a:rPr lang="tr-TR" dirty="0" smtClean="0"/>
              <a:t>razıysa, </a:t>
            </a:r>
            <a:r>
              <a:rPr lang="tr-TR" dirty="0"/>
              <a:t>marjinal ödeme isteği pozitif olur.  Marjinal ödeme isteği genelde (cazip mallar </a:t>
            </a:r>
            <a:r>
              <a:rPr lang="tr-TR" dirty="0" smtClean="0"/>
              <a:t>için) </a:t>
            </a:r>
            <a:r>
              <a:rPr lang="tr-TR" dirty="0"/>
              <a:t>pozitiftir. </a:t>
            </a:r>
            <a:endParaRPr lang="tr-TR" dirty="0" smtClean="0"/>
          </a:p>
          <a:p>
            <a:pPr>
              <a:buNone/>
            </a:pPr>
            <a:endParaRPr lang="tr-TR" dirty="0"/>
          </a:p>
          <a:p>
            <a:r>
              <a:rPr lang="tr-TR" dirty="0"/>
              <a:t>Marjinal ödeme isteği genelde azalan bir fonksiyondur. Çünkü genelde malları daha çok tükettikçe elde edilen marjinal fayda azalır. Bir malın marjinal faydası azalıyorsa o mala olan marjinal ödeme isteği de azalır.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TALEP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</a:t>
            </a:r>
            <a:r>
              <a:rPr lang="tr-TR" dirty="0"/>
              <a:t>kişinin bir mala olan talep </a:t>
            </a:r>
            <a:r>
              <a:rPr lang="tr-TR" dirty="0" smtClean="0"/>
              <a:t>fonksiyonu, </a:t>
            </a:r>
            <a:r>
              <a:rPr lang="tr-TR" dirty="0"/>
              <a:t>o mala olan marjinal ödeme isteği fonksiyonuna eşittir.</a:t>
            </a:r>
          </a:p>
          <a:p>
            <a:r>
              <a:rPr lang="tr-TR" dirty="0"/>
              <a:t>Şekil 1 ‘deki marjinal ödeme isteği fonksiyonuna ait talep fonksiyonu Şekil 3’te verilmiştir.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Şekil 3: Talep fonksiyonu</a:t>
            </a:r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25808550"/>
              </p:ext>
            </p:extLst>
          </p:nvPr>
        </p:nvGraphicFramePr>
        <p:xfrm>
          <a:off x="1523999" y="1785938"/>
          <a:ext cx="7055401" cy="3803302"/>
        </p:xfrm>
        <a:graphic>
          <a:graphicData uri="http://schemas.openxmlformats.org/presentationml/2006/ole">
            <p:oleObj spid="_x0000_s3076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229</Words>
  <Application>Microsoft Office PowerPoint</Application>
  <PresentationFormat>Ekran Gösterisi (4:3)</PresentationFormat>
  <Paragraphs>21</Paragraphs>
  <Slides>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Ofis Teması</vt:lpstr>
      <vt:lpstr>Graph sistemi</vt:lpstr>
      <vt:lpstr>MathType 5.0 Equation</vt:lpstr>
      <vt:lpstr>DERS 2</vt:lpstr>
      <vt:lpstr>Bireysel Talep</vt:lpstr>
      <vt:lpstr>Slayt 3</vt:lpstr>
      <vt:lpstr>Şekil 1.Marjinal ödeme isteği fonksiyonu</vt:lpstr>
      <vt:lpstr>Şekil 2: Toplam ödeme isteği fonksiyonu</vt:lpstr>
      <vt:lpstr>Slayt 6</vt:lpstr>
      <vt:lpstr>TALEP</vt:lpstr>
      <vt:lpstr>Şekil 3: Talep fonksiyonu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2</dc:title>
  <dc:creator>Kadir</dc:creator>
  <cp:lastModifiedBy>Kadir</cp:lastModifiedBy>
  <cp:revision>10</cp:revision>
  <dcterms:created xsi:type="dcterms:W3CDTF">2018-12-16T00:01:31Z</dcterms:created>
  <dcterms:modified xsi:type="dcterms:W3CDTF">2018-12-17T22:12:22Z</dcterms:modified>
</cp:coreProperties>
</file>