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2"/>
  </p:notesMasterIdLst>
  <p:sldIdLst>
    <p:sldId id="1083" r:id="rId4"/>
    <p:sldId id="1084" r:id="rId5"/>
    <p:sldId id="1085" r:id="rId6"/>
    <p:sldId id="1086" r:id="rId7"/>
    <p:sldId id="1087" r:id="rId8"/>
    <p:sldId id="1088" r:id="rId9"/>
    <p:sldId id="1089" r:id="rId10"/>
    <p:sldId id="1090" r:id="rId11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7164" autoAdjust="0"/>
    <p:restoredTop sz="91471" autoAdjust="0"/>
  </p:normalViewPr>
  <p:slideViewPr>
    <p:cSldViewPr snapToGrid="0">
      <p:cViewPr varScale="1">
        <p:scale>
          <a:sx n="81" d="100"/>
          <a:sy n="81" d="100"/>
        </p:scale>
        <p:origin x="1068" y="6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4708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9358" y="54119"/>
            <a:ext cx="2077085" cy="684107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24626" y="3132633"/>
            <a:ext cx="8169275" cy="2594185"/>
          </a:xfrm>
          <a:prstGeom prst="rect">
            <a:avLst/>
          </a:prstGeom>
        </p:spPr>
        <p:txBody>
          <a:bodyPr lIns="0" tIns="0" rIns="0" bIns="0"/>
          <a:lstStyle>
            <a:lvl1pPr>
              <a:defRPr sz="24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1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1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173174" y="6410783"/>
            <a:ext cx="417829" cy="223519"/>
          </a:xfrm>
          <a:prstGeom prst="rect">
            <a:avLst/>
          </a:prstGeom>
        </p:spPr>
        <p:txBody>
          <a:bodyPr lIns="0" tIns="0" rIns="0" bIns="0"/>
          <a:lstStyle>
            <a:lvl1pPr>
              <a:defRPr sz="1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38100">
              <a:spcBef>
                <a:spcPts val="5"/>
              </a:spcBef>
            </a:pPr>
            <a:fld id="{81D60167-4931-47E6-BA6A-407CBD079E47}" type="slidenum">
              <a:rPr lang="tr-TR" spc="-40" smtClean="0"/>
              <a:pPr marL="38100">
                <a:spcBef>
                  <a:spcPts val="5"/>
                </a:spcBef>
              </a:pPr>
              <a:t>‹#›</a:t>
            </a:fld>
            <a:r>
              <a:rPr lang="tr-TR" spc="-40" smtClean="0"/>
              <a:t>/213</a:t>
            </a:r>
            <a:endParaRPr lang="tr-TR" spc="-40" dirty="0"/>
          </a:p>
        </p:txBody>
      </p:sp>
    </p:spTree>
    <p:extLst>
      <p:ext uri="{BB962C8B-B14F-4D97-AF65-F5344CB8AC3E}">
        <p14:creationId xmlns:p14="http://schemas.microsoft.com/office/powerpoint/2010/main" val="15144492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6" r:id="rId3"/>
    <p:sldLayoutId id="2147483697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1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Arial" panose="020B0604020202020204" pitchFamily="34" charset="0"/>
                <a:cs typeface="Arial" panose="020B0604020202020204" pitchFamily="34" charset="0"/>
              </a:rPr>
              <a:t>GGY </a:t>
            </a: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432</a:t>
            </a:r>
            <a:endParaRPr lang="tr-TR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Sürdürülebilir Tasarım ve Uygulamaları</a:t>
            </a: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Dr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</a:t>
            </a:r>
            <a:r>
              <a:rPr lang="tr-TR" sz="1600" b="1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Mustafa YILMAZ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346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06325" y="1956346"/>
            <a:ext cx="4841875" cy="3465195"/>
          </a:xfrm>
          <a:prstGeom prst="rect">
            <a:avLst/>
          </a:prstGeom>
        </p:spPr>
        <p:txBody>
          <a:bodyPr vert="horz" wrap="square" lIns="0" tIns="50800" rIns="0" bIns="0" rtlCol="0">
            <a:spAutoFit/>
          </a:bodyPr>
          <a:lstStyle/>
          <a:p>
            <a:pPr marL="192405" indent="-180340">
              <a:spcBef>
                <a:spcPts val="400"/>
              </a:spcBef>
              <a:buSzPct val="94444"/>
              <a:buFont typeface="Wingdings"/>
              <a:buChar char=""/>
              <a:tabLst>
                <a:tab pos="193040" algn="l"/>
              </a:tabLst>
            </a:pPr>
            <a:r>
              <a:rPr b="1" spc="-60" dirty="0">
                <a:latin typeface="Trebuchet MS"/>
                <a:cs typeface="Trebuchet MS"/>
              </a:rPr>
              <a:t>GİRİŞ</a:t>
            </a:r>
            <a:endParaRPr>
              <a:latin typeface="Trebuchet MS"/>
              <a:cs typeface="Trebuchet MS"/>
            </a:endParaRPr>
          </a:p>
          <a:p>
            <a:pPr marL="247650" indent="-235585">
              <a:spcBef>
                <a:spcPts val="300"/>
              </a:spcBef>
              <a:buSzPct val="94444"/>
              <a:buFont typeface="Wingdings"/>
              <a:buChar char=""/>
              <a:tabLst>
                <a:tab pos="248285" algn="l"/>
              </a:tabLst>
            </a:pPr>
            <a:r>
              <a:rPr b="1" spc="-204" dirty="0">
                <a:latin typeface="Arial"/>
                <a:cs typeface="Arial"/>
              </a:rPr>
              <a:t>MEVZUAT</a:t>
            </a:r>
            <a:endParaRPr>
              <a:latin typeface="Arial"/>
              <a:cs typeface="Arial"/>
            </a:endParaRPr>
          </a:p>
          <a:p>
            <a:pPr marL="243204" indent="-231140">
              <a:spcBef>
                <a:spcPts val="305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50" dirty="0">
                <a:latin typeface="Trebuchet MS"/>
                <a:cs typeface="Trebuchet MS"/>
              </a:rPr>
              <a:t>İŞ</a:t>
            </a:r>
            <a:r>
              <a:rPr b="1" spc="-145" dirty="0">
                <a:latin typeface="Trebuchet MS"/>
                <a:cs typeface="Trebuchet MS"/>
              </a:rPr>
              <a:t> </a:t>
            </a:r>
            <a:r>
              <a:rPr b="1" spc="-100" dirty="0">
                <a:latin typeface="Trebuchet MS"/>
                <a:cs typeface="Trebuchet MS"/>
              </a:rPr>
              <a:t>KAZALARI</a:t>
            </a:r>
            <a:endParaRPr>
              <a:latin typeface="Trebuchet MS"/>
              <a:cs typeface="Trebuchet MS"/>
            </a:endParaRPr>
          </a:p>
          <a:p>
            <a:pPr marL="243204" indent="-231140">
              <a:spcBef>
                <a:spcPts val="300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75" dirty="0">
                <a:latin typeface="Trebuchet MS"/>
                <a:cs typeface="Trebuchet MS"/>
              </a:rPr>
              <a:t>SAHADAKİ </a:t>
            </a:r>
            <a:r>
              <a:rPr b="1" spc="-55" dirty="0">
                <a:latin typeface="Trebuchet MS"/>
                <a:cs typeface="Trebuchet MS"/>
              </a:rPr>
              <a:t>MUHTEMEL</a:t>
            </a:r>
            <a:r>
              <a:rPr b="1" spc="-204" dirty="0">
                <a:latin typeface="Trebuchet MS"/>
                <a:cs typeface="Trebuchet MS"/>
              </a:rPr>
              <a:t> </a:t>
            </a:r>
            <a:r>
              <a:rPr b="1" spc="-150" dirty="0">
                <a:latin typeface="Trebuchet MS"/>
                <a:cs typeface="Trebuchet MS"/>
              </a:rPr>
              <a:t>TEHLİKELER</a:t>
            </a:r>
            <a:endParaRPr>
              <a:latin typeface="Trebuchet MS"/>
              <a:cs typeface="Trebuchet MS"/>
            </a:endParaRPr>
          </a:p>
          <a:p>
            <a:pPr marL="243204" indent="-231140">
              <a:spcBef>
                <a:spcPts val="305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50" dirty="0">
                <a:latin typeface="Trebuchet MS"/>
                <a:cs typeface="Trebuchet MS"/>
              </a:rPr>
              <a:t>İŞ </a:t>
            </a:r>
            <a:r>
              <a:rPr b="1" spc="-85" dirty="0">
                <a:latin typeface="Trebuchet MS"/>
                <a:cs typeface="Trebuchet MS"/>
              </a:rPr>
              <a:t>KAZALARINI </a:t>
            </a:r>
            <a:r>
              <a:rPr b="1" spc="-65" dirty="0">
                <a:latin typeface="Trebuchet MS"/>
                <a:cs typeface="Trebuchet MS"/>
              </a:rPr>
              <a:t>ÖNLEME</a:t>
            </a:r>
            <a:r>
              <a:rPr b="1" spc="-300" dirty="0">
                <a:latin typeface="Trebuchet MS"/>
                <a:cs typeface="Trebuchet MS"/>
              </a:rPr>
              <a:t> </a:t>
            </a:r>
            <a:r>
              <a:rPr b="1" spc="-95" dirty="0">
                <a:latin typeface="Trebuchet MS"/>
                <a:cs typeface="Trebuchet MS"/>
              </a:rPr>
              <a:t>YÖNTEMLERİ</a:t>
            </a:r>
            <a:endParaRPr>
              <a:latin typeface="Trebuchet MS"/>
              <a:cs typeface="Trebuchet MS"/>
            </a:endParaRPr>
          </a:p>
          <a:p>
            <a:pPr marL="243204" indent="-231140">
              <a:spcBef>
                <a:spcPts val="300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80" dirty="0">
                <a:latin typeface="Trebuchet MS"/>
                <a:cs typeface="Trebuchet MS"/>
              </a:rPr>
              <a:t>RİSK</a:t>
            </a:r>
            <a:r>
              <a:rPr b="1" spc="-140" dirty="0">
                <a:latin typeface="Trebuchet MS"/>
                <a:cs typeface="Trebuchet MS"/>
              </a:rPr>
              <a:t> </a:t>
            </a:r>
            <a:r>
              <a:rPr b="1" spc="-80" dirty="0">
                <a:latin typeface="Trebuchet MS"/>
                <a:cs typeface="Trebuchet MS"/>
              </a:rPr>
              <a:t>ANALİZİ</a:t>
            </a:r>
            <a:endParaRPr>
              <a:latin typeface="Trebuchet MS"/>
              <a:cs typeface="Trebuchet MS"/>
            </a:endParaRPr>
          </a:p>
          <a:p>
            <a:pPr marL="243204" indent="-231140">
              <a:spcBef>
                <a:spcPts val="300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80" dirty="0">
                <a:latin typeface="Trebuchet MS"/>
                <a:cs typeface="Trebuchet MS"/>
              </a:rPr>
              <a:t>RİSK </a:t>
            </a:r>
            <a:r>
              <a:rPr b="1" spc="-95" dirty="0">
                <a:latin typeface="Trebuchet MS"/>
                <a:cs typeface="Trebuchet MS"/>
              </a:rPr>
              <a:t>DEĞERLERİNİ </a:t>
            </a:r>
            <a:r>
              <a:rPr b="1" spc="-70" dirty="0">
                <a:latin typeface="Trebuchet MS"/>
                <a:cs typeface="Trebuchet MS"/>
              </a:rPr>
              <a:t>DÜŞÜRÜCÜ</a:t>
            </a:r>
            <a:r>
              <a:rPr b="1" spc="-235" dirty="0">
                <a:latin typeface="Trebuchet MS"/>
                <a:cs typeface="Trebuchet MS"/>
              </a:rPr>
              <a:t> </a:t>
            </a:r>
            <a:r>
              <a:rPr b="1" spc="-235" dirty="0">
                <a:latin typeface="Arial"/>
                <a:cs typeface="Arial"/>
              </a:rPr>
              <a:t>ÖNLEMLER</a:t>
            </a:r>
            <a:endParaRPr>
              <a:latin typeface="Arial"/>
              <a:cs typeface="Arial"/>
            </a:endParaRPr>
          </a:p>
          <a:p>
            <a:pPr marL="243204" indent="-231140">
              <a:spcBef>
                <a:spcPts val="305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125" dirty="0">
                <a:latin typeface="Trebuchet MS"/>
                <a:cs typeface="Trebuchet MS"/>
              </a:rPr>
              <a:t>KONTROL</a:t>
            </a:r>
            <a:r>
              <a:rPr b="1" spc="-155" dirty="0">
                <a:latin typeface="Trebuchet MS"/>
                <a:cs typeface="Trebuchet MS"/>
              </a:rPr>
              <a:t> </a:t>
            </a:r>
            <a:r>
              <a:rPr b="1" spc="-135" dirty="0">
                <a:latin typeface="Trebuchet MS"/>
                <a:cs typeface="Trebuchet MS"/>
              </a:rPr>
              <a:t>LİSTELERİ</a:t>
            </a:r>
            <a:endParaRPr>
              <a:latin typeface="Trebuchet MS"/>
              <a:cs typeface="Trebuchet MS"/>
            </a:endParaRPr>
          </a:p>
          <a:p>
            <a:pPr marL="243204" indent="-231140">
              <a:spcBef>
                <a:spcPts val="300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50" dirty="0">
                <a:latin typeface="Trebuchet MS"/>
                <a:cs typeface="Trebuchet MS"/>
              </a:rPr>
              <a:t>İŞ </a:t>
            </a:r>
            <a:r>
              <a:rPr b="1" spc="-80" dirty="0">
                <a:latin typeface="Trebuchet MS"/>
                <a:cs typeface="Trebuchet MS"/>
              </a:rPr>
              <a:t>KAZALARININ </a:t>
            </a:r>
            <a:r>
              <a:rPr b="1" spc="-100" dirty="0">
                <a:latin typeface="Trebuchet MS"/>
                <a:cs typeface="Trebuchet MS"/>
              </a:rPr>
              <a:t>İŞGÖRENLERE </a:t>
            </a:r>
            <a:r>
              <a:rPr b="1" spc="-90" dirty="0">
                <a:latin typeface="Trebuchet MS"/>
                <a:cs typeface="Trebuchet MS"/>
              </a:rPr>
              <a:t>GÖRE</a:t>
            </a:r>
            <a:r>
              <a:rPr b="1" spc="-340" dirty="0">
                <a:latin typeface="Trebuchet MS"/>
                <a:cs typeface="Trebuchet MS"/>
              </a:rPr>
              <a:t> </a:t>
            </a:r>
            <a:r>
              <a:rPr b="1" spc="-95" dirty="0">
                <a:latin typeface="Trebuchet MS"/>
                <a:cs typeface="Trebuchet MS"/>
              </a:rPr>
              <a:t>NEDENLERİ</a:t>
            </a:r>
            <a:endParaRPr>
              <a:latin typeface="Trebuchet MS"/>
              <a:cs typeface="Trebuchet MS"/>
            </a:endParaRPr>
          </a:p>
          <a:p>
            <a:pPr marL="243204" indent="-231140">
              <a:spcBef>
                <a:spcPts val="309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50" dirty="0">
                <a:latin typeface="Trebuchet MS"/>
                <a:cs typeface="Trebuchet MS"/>
              </a:rPr>
              <a:t>İŞ </a:t>
            </a:r>
            <a:r>
              <a:rPr b="1" spc="-80" dirty="0">
                <a:latin typeface="Trebuchet MS"/>
                <a:cs typeface="Trebuchet MS"/>
              </a:rPr>
              <a:t>KAZALARININ</a:t>
            </a:r>
            <a:r>
              <a:rPr b="1" spc="-240" dirty="0">
                <a:latin typeface="Trebuchet MS"/>
                <a:cs typeface="Trebuchet MS"/>
              </a:rPr>
              <a:t> </a:t>
            </a:r>
            <a:r>
              <a:rPr b="1" spc="-80" dirty="0">
                <a:latin typeface="Trebuchet MS"/>
                <a:cs typeface="Trebuchet MS"/>
              </a:rPr>
              <a:t>MALİYETİ</a:t>
            </a:r>
            <a:endParaRPr>
              <a:latin typeface="Trebuchet MS"/>
              <a:cs typeface="Trebuchet MS"/>
            </a:endParaRPr>
          </a:p>
          <a:p>
            <a:pPr marL="243204" indent="-231140">
              <a:spcBef>
                <a:spcPts val="300"/>
              </a:spcBef>
              <a:buSzPct val="94444"/>
              <a:buFont typeface="Wingdings"/>
              <a:buChar char=""/>
              <a:tabLst>
                <a:tab pos="243840" algn="l"/>
              </a:tabLst>
            </a:pPr>
            <a:r>
              <a:rPr b="1" spc="-270" dirty="0">
                <a:latin typeface="Arial"/>
                <a:cs typeface="Arial"/>
              </a:rPr>
              <a:t>KAYNAKLAR</a:t>
            </a:r>
            <a:endParaRPr>
              <a:latin typeface="Arial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3149855" y="565332"/>
            <a:ext cx="2483485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pc="-105" dirty="0"/>
              <a:t>TAKDİM</a:t>
            </a:r>
            <a:r>
              <a:rPr spc="-310" dirty="0"/>
              <a:t> </a:t>
            </a:r>
            <a:r>
              <a:rPr spc="-155" dirty="0"/>
              <a:t>PLANI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8173175" y="8125283"/>
            <a:ext cx="417829" cy="154529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spcBef>
                <a:spcPts val="5"/>
              </a:spcBef>
            </a:pPr>
            <a:fld id="{81D60167-4931-47E6-BA6A-407CBD079E47}" type="slidenum">
              <a:rPr spc="-40" dirty="0"/>
              <a:pPr marL="38100">
                <a:spcBef>
                  <a:spcPts val="5"/>
                </a:spcBef>
              </a:pPr>
              <a:t>2</a:t>
            </a:fld>
            <a:r>
              <a:rPr spc="-40" dirty="0"/>
              <a:t>/213</a:t>
            </a:r>
          </a:p>
        </p:txBody>
      </p:sp>
    </p:spTree>
    <p:extLst>
      <p:ext uri="{BB962C8B-B14F-4D97-AF65-F5344CB8AC3E}">
        <p14:creationId xmlns:p14="http://schemas.microsoft.com/office/powerpoint/2010/main" val="1421553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50671" y="487337"/>
            <a:ext cx="6092042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444500">
              <a:lnSpc>
                <a:spcPct val="100000"/>
              </a:lnSpc>
              <a:spcBef>
                <a:spcPts val="95"/>
              </a:spcBef>
            </a:pPr>
            <a:r>
              <a:rPr spc="-385" dirty="0"/>
              <a:t>SAHADAKİ </a:t>
            </a:r>
            <a:r>
              <a:rPr spc="-305" dirty="0"/>
              <a:t>MUHTEMEL</a:t>
            </a:r>
            <a:r>
              <a:rPr spc="-470" dirty="0"/>
              <a:t> </a:t>
            </a:r>
            <a:r>
              <a:rPr spc="-475" dirty="0"/>
              <a:t>TEHLİKELER</a:t>
            </a: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173175" y="8125283"/>
            <a:ext cx="417829" cy="154529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spcBef>
                <a:spcPts val="5"/>
              </a:spcBef>
            </a:pPr>
            <a:fld id="{81D60167-4931-47E6-BA6A-407CBD079E47}" type="slidenum">
              <a:rPr spc="-40" dirty="0"/>
              <a:pPr marL="38100">
                <a:spcBef>
                  <a:spcPts val="5"/>
                </a:spcBef>
              </a:pPr>
              <a:t>3</a:t>
            </a:fld>
            <a:r>
              <a:rPr spc="-40" dirty="0"/>
              <a:t>/213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3887" y="1510779"/>
            <a:ext cx="8308340" cy="3683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1770" marR="5080" indent="-179705" algn="just">
              <a:spcBef>
                <a:spcPts val="100"/>
              </a:spcBef>
              <a:buChar char="•"/>
              <a:tabLst>
                <a:tab pos="193040" algn="l"/>
              </a:tabLst>
            </a:pPr>
            <a:r>
              <a:rPr sz="2400" spc="-130" dirty="0">
                <a:latin typeface="Arial"/>
                <a:cs typeface="Arial"/>
              </a:rPr>
              <a:t>Gürcanlı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95" dirty="0">
                <a:latin typeface="Arial"/>
                <a:cs typeface="Arial"/>
              </a:rPr>
              <a:t>Müngen </a:t>
            </a:r>
            <a:r>
              <a:rPr sz="2400" spc="-110" dirty="0">
                <a:latin typeface="Arial"/>
                <a:cs typeface="Arial"/>
              </a:rPr>
              <a:t>(2013) </a:t>
            </a:r>
            <a:r>
              <a:rPr sz="2400" spc="-80" dirty="0">
                <a:latin typeface="Arial"/>
                <a:cs typeface="Arial"/>
              </a:rPr>
              <a:t>tarafından </a:t>
            </a:r>
            <a:r>
              <a:rPr sz="2400" spc="-110" dirty="0">
                <a:latin typeface="Arial"/>
                <a:cs typeface="Arial"/>
              </a:rPr>
              <a:t>yapılan </a:t>
            </a:r>
            <a:r>
              <a:rPr sz="2400" spc="-25" dirty="0">
                <a:latin typeface="Arial"/>
                <a:cs typeface="Arial"/>
              </a:rPr>
              <a:t>bir </a:t>
            </a:r>
            <a:r>
              <a:rPr sz="2400" spc="-145" dirty="0">
                <a:latin typeface="Arial"/>
                <a:cs typeface="Arial"/>
              </a:rPr>
              <a:t>çalışmada </a:t>
            </a:r>
            <a:r>
              <a:rPr sz="2400" spc="-1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spc="-120" dirty="0">
                <a:solidFill>
                  <a:srgbClr val="C00000"/>
                </a:solidFill>
                <a:latin typeface="Arial"/>
                <a:cs typeface="Arial"/>
              </a:rPr>
              <a:t>1972-2008 </a:t>
            </a:r>
            <a:r>
              <a:rPr sz="2400" spc="-45" dirty="0">
                <a:latin typeface="Arial"/>
                <a:cs typeface="Arial"/>
              </a:rPr>
              <a:t>tarihleri </a:t>
            </a:r>
            <a:r>
              <a:rPr sz="2400" spc="-140" dirty="0">
                <a:latin typeface="Arial"/>
                <a:cs typeface="Arial"/>
              </a:rPr>
              <a:t>arasında </a:t>
            </a:r>
            <a:r>
              <a:rPr sz="2400" spc="-130" dirty="0">
                <a:latin typeface="Arial"/>
                <a:cs typeface="Arial"/>
              </a:rPr>
              <a:t>Türkiye’de </a:t>
            </a:r>
            <a:r>
              <a:rPr sz="2400" spc="-85" dirty="0">
                <a:latin typeface="Arial"/>
                <a:cs typeface="Arial"/>
              </a:rPr>
              <a:t>şantiyelerde </a:t>
            </a:r>
            <a:r>
              <a:rPr sz="2400" spc="-130" dirty="0">
                <a:latin typeface="Arial"/>
                <a:cs typeface="Arial"/>
              </a:rPr>
              <a:t>meydana  </a:t>
            </a:r>
            <a:r>
              <a:rPr sz="2400" spc="-120" dirty="0">
                <a:latin typeface="Arial"/>
                <a:cs typeface="Arial"/>
              </a:rPr>
              <a:t>gelen </a:t>
            </a:r>
            <a:r>
              <a:rPr sz="2400" spc="-125" dirty="0">
                <a:latin typeface="Arial"/>
                <a:cs typeface="Arial"/>
              </a:rPr>
              <a:t>1117 </a:t>
            </a:r>
            <a:r>
              <a:rPr sz="2400" spc="-210" dirty="0">
                <a:latin typeface="Arial"/>
                <a:cs typeface="Arial"/>
              </a:rPr>
              <a:t>kaza </a:t>
            </a:r>
            <a:r>
              <a:rPr sz="2400" spc="-120" dirty="0">
                <a:latin typeface="Arial"/>
                <a:cs typeface="Arial"/>
              </a:rPr>
              <a:t>analiz </a:t>
            </a:r>
            <a:r>
              <a:rPr sz="2400" spc="-75" dirty="0">
                <a:latin typeface="Arial"/>
                <a:cs typeface="Arial"/>
              </a:rPr>
              <a:t>edilmiş, </a:t>
            </a:r>
            <a:r>
              <a:rPr sz="2400" spc="-165" dirty="0">
                <a:latin typeface="Arial"/>
                <a:cs typeface="Arial"/>
              </a:rPr>
              <a:t>yaşanan kazalar, </a:t>
            </a:r>
            <a:r>
              <a:rPr sz="2400" spc="-210" dirty="0">
                <a:latin typeface="Arial"/>
                <a:cs typeface="Arial"/>
              </a:rPr>
              <a:t>kaza </a:t>
            </a:r>
            <a:r>
              <a:rPr sz="2400" spc="-120" dirty="0">
                <a:latin typeface="Arial"/>
                <a:cs typeface="Arial"/>
              </a:rPr>
              <a:t>sonucu,  </a:t>
            </a:r>
            <a:r>
              <a:rPr sz="2400" spc="-150" dirty="0">
                <a:latin typeface="Arial"/>
                <a:cs typeface="Arial"/>
              </a:rPr>
              <a:t>zamanı, </a:t>
            </a:r>
            <a:r>
              <a:rPr sz="2400" spc="-140" dirty="0">
                <a:latin typeface="Arial"/>
                <a:cs typeface="Arial"/>
              </a:rPr>
              <a:t>asıl </a:t>
            </a:r>
            <a:r>
              <a:rPr sz="2400" spc="-110" dirty="0">
                <a:latin typeface="Arial"/>
                <a:cs typeface="Arial"/>
              </a:rPr>
              <a:t>sebebi, </a:t>
            </a:r>
            <a:r>
              <a:rPr sz="2400" spc="-135" dirty="0">
                <a:latin typeface="Arial"/>
                <a:cs typeface="Arial"/>
              </a:rPr>
              <a:t>yapı </a:t>
            </a:r>
            <a:r>
              <a:rPr sz="2400" spc="-15" dirty="0">
                <a:latin typeface="Arial"/>
                <a:cs typeface="Arial"/>
              </a:rPr>
              <a:t>tipi, </a:t>
            </a:r>
            <a:r>
              <a:rPr sz="2400" spc="-100" dirty="0">
                <a:latin typeface="Arial"/>
                <a:cs typeface="Arial"/>
              </a:rPr>
              <a:t>mağdurun </a:t>
            </a:r>
            <a:r>
              <a:rPr sz="2400" spc="-114" dirty="0">
                <a:latin typeface="Arial"/>
                <a:cs typeface="Arial"/>
              </a:rPr>
              <a:t>mesleği, </a:t>
            </a:r>
            <a:r>
              <a:rPr sz="2400" spc="-70" dirty="0">
                <a:latin typeface="Arial"/>
                <a:cs typeface="Arial"/>
              </a:rPr>
              <a:t>imalat </a:t>
            </a:r>
            <a:r>
              <a:rPr sz="2400" spc="-95" dirty="0">
                <a:latin typeface="Arial"/>
                <a:cs typeface="Arial"/>
              </a:rPr>
              <a:t>kalemi </a:t>
            </a:r>
            <a:r>
              <a:rPr sz="2400" spc="-140" dirty="0">
                <a:latin typeface="Arial"/>
                <a:cs typeface="Arial"/>
              </a:rPr>
              <a:t>ve  </a:t>
            </a:r>
            <a:r>
              <a:rPr sz="2400" spc="-80" dirty="0">
                <a:latin typeface="Arial"/>
                <a:cs typeface="Arial"/>
              </a:rPr>
              <a:t>sorumlu </a:t>
            </a:r>
            <a:r>
              <a:rPr sz="2400" spc="-114" dirty="0">
                <a:latin typeface="Arial"/>
                <a:cs typeface="Arial"/>
              </a:rPr>
              <a:t>tarafa göre </a:t>
            </a:r>
            <a:r>
              <a:rPr sz="2400" spc="-90" dirty="0">
                <a:latin typeface="Arial"/>
                <a:cs typeface="Arial"/>
              </a:rPr>
              <a:t>sınıflandırılmıştır. </a:t>
            </a:r>
            <a:r>
              <a:rPr sz="2400" spc="-270" dirty="0">
                <a:latin typeface="Arial"/>
                <a:cs typeface="Arial"/>
              </a:rPr>
              <a:t>Kaza</a:t>
            </a:r>
            <a:r>
              <a:rPr sz="2400" spc="125" dirty="0">
                <a:latin typeface="Arial"/>
                <a:cs typeface="Arial"/>
              </a:rPr>
              <a:t> </a:t>
            </a:r>
            <a:r>
              <a:rPr sz="2400" spc="-80" dirty="0">
                <a:latin typeface="Arial"/>
                <a:cs typeface="Arial"/>
              </a:rPr>
              <a:t>sebeplerinin  </a:t>
            </a:r>
            <a:r>
              <a:rPr sz="2400" spc="-85" dirty="0">
                <a:latin typeface="Arial"/>
                <a:cs typeface="Arial"/>
              </a:rPr>
              <a:t>“Hastalıkların </a:t>
            </a:r>
            <a:r>
              <a:rPr sz="2400" spc="-125" dirty="0">
                <a:latin typeface="Arial"/>
                <a:cs typeface="Arial"/>
              </a:rPr>
              <a:t>Uluslararası </a:t>
            </a:r>
            <a:r>
              <a:rPr sz="2400" spc="-100" dirty="0">
                <a:latin typeface="Arial"/>
                <a:cs typeface="Arial"/>
              </a:rPr>
              <a:t>Sınıflandırılması”nın </a:t>
            </a:r>
            <a:r>
              <a:rPr sz="2400" spc="-120" dirty="0">
                <a:latin typeface="Arial"/>
                <a:cs typeface="Arial"/>
              </a:rPr>
              <a:t>güncel </a:t>
            </a:r>
            <a:r>
              <a:rPr sz="2400" spc="-110" dirty="0">
                <a:latin typeface="Arial"/>
                <a:cs typeface="Arial"/>
              </a:rPr>
              <a:t>versiyonu  </a:t>
            </a:r>
            <a:r>
              <a:rPr sz="2400" spc="-185" dirty="0">
                <a:latin typeface="Arial"/>
                <a:cs typeface="Arial"/>
              </a:rPr>
              <a:t>IDC-10 </a:t>
            </a:r>
            <a:r>
              <a:rPr sz="2400" spc="-95" dirty="0">
                <a:latin typeface="Arial"/>
                <a:cs typeface="Arial"/>
              </a:rPr>
              <a:t>sınıflandırma </a:t>
            </a:r>
            <a:r>
              <a:rPr sz="2400" spc="-40" dirty="0">
                <a:latin typeface="Arial"/>
                <a:cs typeface="Arial"/>
              </a:rPr>
              <a:t>kriterlerinine </a:t>
            </a:r>
            <a:r>
              <a:rPr sz="2400" spc="-114" dirty="0">
                <a:latin typeface="Arial"/>
                <a:cs typeface="Arial"/>
              </a:rPr>
              <a:t>göre </a:t>
            </a:r>
            <a:r>
              <a:rPr sz="2400" spc="-85" dirty="0">
                <a:latin typeface="Arial"/>
                <a:cs typeface="Arial"/>
              </a:rPr>
              <a:t>tasniflenerek </a:t>
            </a:r>
            <a:r>
              <a:rPr sz="2400" spc="-60" dirty="0">
                <a:latin typeface="Arial"/>
                <a:cs typeface="Arial"/>
              </a:rPr>
              <a:t>oluşturulan  </a:t>
            </a:r>
            <a:r>
              <a:rPr sz="2400" spc="-145" dirty="0">
                <a:latin typeface="Arial"/>
                <a:cs typeface="Arial"/>
              </a:rPr>
              <a:t>çizelge </a:t>
            </a:r>
            <a:r>
              <a:rPr sz="2400" spc="-85" dirty="0">
                <a:latin typeface="Arial"/>
                <a:cs typeface="Arial"/>
              </a:rPr>
              <a:t>3.1.’in </a:t>
            </a:r>
            <a:r>
              <a:rPr sz="2400" spc="-35" dirty="0">
                <a:latin typeface="Arial"/>
                <a:cs typeface="Arial"/>
              </a:rPr>
              <a:t>ilk </a:t>
            </a:r>
            <a:r>
              <a:rPr sz="2400" spc="-20" dirty="0">
                <a:latin typeface="Arial"/>
                <a:cs typeface="Arial"/>
              </a:rPr>
              <a:t>dört </a:t>
            </a:r>
            <a:r>
              <a:rPr sz="2400" spc="-140" dirty="0">
                <a:latin typeface="Arial"/>
                <a:cs typeface="Arial"/>
              </a:rPr>
              <a:t>sırasında, </a:t>
            </a:r>
            <a:r>
              <a:rPr sz="2400" spc="-95" dirty="0">
                <a:solidFill>
                  <a:srgbClr val="C00000"/>
                </a:solidFill>
                <a:latin typeface="Arial"/>
                <a:cs typeface="Arial"/>
              </a:rPr>
              <a:t>düşmeler </a:t>
            </a:r>
            <a:r>
              <a:rPr sz="2400" spc="-135" dirty="0">
                <a:solidFill>
                  <a:srgbClr val="C00000"/>
                </a:solidFill>
                <a:latin typeface="Arial"/>
                <a:cs typeface="Arial"/>
              </a:rPr>
              <a:t>(%54.1)</a:t>
            </a:r>
            <a:r>
              <a:rPr sz="2400" spc="-135" dirty="0">
                <a:latin typeface="Arial"/>
                <a:cs typeface="Arial"/>
              </a:rPr>
              <a:t>, </a:t>
            </a:r>
            <a:r>
              <a:rPr sz="2400" spc="-45" dirty="0">
                <a:solidFill>
                  <a:srgbClr val="C00000"/>
                </a:solidFill>
                <a:latin typeface="Arial"/>
                <a:cs typeface="Arial"/>
              </a:rPr>
              <a:t>fırlatılan </a:t>
            </a:r>
            <a:r>
              <a:rPr sz="2400" spc="-155" dirty="0">
                <a:solidFill>
                  <a:srgbClr val="C00000"/>
                </a:solidFill>
                <a:latin typeface="Arial"/>
                <a:cs typeface="Arial"/>
              </a:rPr>
              <a:t>yada  </a:t>
            </a:r>
            <a:r>
              <a:rPr sz="2400" spc="-130" dirty="0">
                <a:solidFill>
                  <a:srgbClr val="C00000"/>
                </a:solidFill>
                <a:latin typeface="Arial"/>
                <a:cs typeface="Arial"/>
              </a:rPr>
              <a:t>düşen </a:t>
            </a:r>
            <a:r>
              <a:rPr sz="2400" spc="-25" dirty="0">
                <a:solidFill>
                  <a:srgbClr val="C00000"/>
                </a:solidFill>
                <a:latin typeface="Arial"/>
                <a:cs typeface="Arial"/>
              </a:rPr>
              <a:t>bir </a:t>
            </a:r>
            <a:r>
              <a:rPr sz="2400" spc="-105" dirty="0">
                <a:solidFill>
                  <a:srgbClr val="C00000"/>
                </a:solidFill>
                <a:latin typeface="Arial"/>
                <a:cs typeface="Arial"/>
              </a:rPr>
              <a:t>cismin </a:t>
            </a:r>
            <a:r>
              <a:rPr sz="2400" spc="-165" dirty="0">
                <a:solidFill>
                  <a:srgbClr val="C00000"/>
                </a:solidFill>
                <a:latin typeface="Arial"/>
                <a:cs typeface="Arial"/>
              </a:rPr>
              <a:t>çapması </a:t>
            </a:r>
            <a:r>
              <a:rPr sz="2400" spc="-135" dirty="0">
                <a:solidFill>
                  <a:srgbClr val="C00000"/>
                </a:solidFill>
                <a:latin typeface="Arial"/>
                <a:cs typeface="Arial"/>
              </a:rPr>
              <a:t>(%12.9)</a:t>
            </a:r>
            <a:r>
              <a:rPr sz="2400" spc="-135" dirty="0">
                <a:latin typeface="Arial"/>
                <a:cs typeface="Arial"/>
              </a:rPr>
              <a:t>, </a:t>
            </a:r>
            <a:r>
              <a:rPr sz="2400" spc="-140" dirty="0">
                <a:solidFill>
                  <a:srgbClr val="C00000"/>
                </a:solidFill>
                <a:latin typeface="Arial"/>
                <a:cs typeface="Arial"/>
              </a:rPr>
              <a:t>yapısal </a:t>
            </a:r>
            <a:r>
              <a:rPr sz="2400" spc="-145" dirty="0">
                <a:solidFill>
                  <a:srgbClr val="C00000"/>
                </a:solidFill>
                <a:latin typeface="Arial"/>
                <a:cs typeface="Arial"/>
              </a:rPr>
              <a:t>göçme </a:t>
            </a:r>
            <a:r>
              <a:rPr sz="2400" spc="-250" dirty="0">
                <a:solidFill>
                  <a:srgbClr val="C00000"/>
                </a:solidFill>
                <a:latin typeface="Arial"/>
                <a:cs typeface="Arial"/>
              </a:rPr>
              <a:t>(% </a:t>
            </a:r>
            <a:r>
              <a:rPr sz="2400" spc="-95" dirty="0">
                <a:solidFill>
                  <a:srgbClr val="C00000"/>
                </a:solidFill>
                <a:latin typeface="Arial"/>
                <a:cs typeface="Arial"/>
              </a:rPr>
              <a:t>9.9</a:t>
            </a:r>
            <a:r>
              <a:rPr sz="2400" spc="-95" dirty="0">
                <a:latin typeface="Arial"/>
                <a:cs typeface="Arial"/>
              </a:rPr>
              <a:t>)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1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spc="-45" dirty="0">
                <a:solidFill>
                  <a:srgbClr val="C00000"/>
                </a:solidFill>
                <a:latin typeface="Arial"/>
                <a:cs typeface="Arial"/>
              </a:rPr>
              <a:t>elektrik </a:t>
            </a:r>
            <a:r>
              <a:rPr sz="2400" spc="-140" dirty="0">
                <a:solidFill>
                  <a:srgbClr val="C00000"/>
                </a:solidFill>
                <a:latin typeface="Arial"/>
                <a:cs typeface="Arial"/>
              </a:rPr>
              <a:t>çarpması </a:t>
            </a:r>
            <a:r>
              <a:rPr sz="2400" spc="-145" dirty="0">
                <a:solidFill>
                  <a:srgbClr val="C00000"/>
                </a:solidFill>
                <a:latin typeface="Arial"/>
                <a:cs typeface="Arial"/>
              </a:rPr>
              <a:t>(%7.5) </a:t>
            </a:r>
            <a:r>
              <a:rPr sz="2400" spc="-100" dirty="0">
                <a:latin typeface="Arial"/>
                <a:cs typeface="Arial"/>
              </a:rPr>
              <a:t>yer</a:t>
            </a:r>
            <a:r>
              <a:rPr sz="2400" spc="-150" dirty="0">
                <a:latin typeface="Arial"/>
                <a:cs typeface="Arial"/>
              </a:rPr>
              <a:t> </a:t>
            </a:r>
            <a:r>
              <a:rPr sz="2400" spc="-105" dirty="0">
                <a:latin typeface="Arial"/>
                <a:cs typeface="Arial"/>
              </a:rPr>
              <a:t>almıştır.</a:t>
            </a:r>
            <a:endParaRPr sz="24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74754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830345"/>
              </p:ext>
            </p:extLst>
          </p:nvPr>
        </p:nvGraphicFramePr>
        <p:xfrm>
          <a:off x="1" y="1181941"/>
          <a:ext cx="9127170" cy="46466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983798"/>
                <a:gridCol w="487045"/>
                <a:gridCol w="560704"/>
                <a:gridCol w="1076960"/>
                <a:gridCol w="605154"/>
                <a:gridCol w="521969"/>
                <a:gridCol w="891540"/>
              </a:tblGrid>
              <a:tr h="107029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  <a:p>
                      <a:pPr marL="234950" algn="ctr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200" b="1" spc="-90" dirty="0">
                          <a:latin typeface="Arial"/>
                          <a:cs typeface="Arial"/>
                        </a:rPr>
                        <a:t>Sebepler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62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330200">
                        <a:lnSpc>
                          <a:spcPct val="100000"/>
                        </a:lnSpc>
                        <a:spcBef>
                          <a:spcPts val="785"/>
                        </a:spcBef>
                      </a:pPr>
                      <a:r>
                        <a:rPr sz="1200" b="1" spc="-90" dirty="0">
                          <a:latin typeface="Arial"/>
                          <a:cs typeface="Arial"/>
                        </a:rPr>
                        <a:t>Ölüm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99695" marB="0" vert="vert270">
                    <a:lnT w="762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40970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%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62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87630" marR="142875" indent="-1270" algn="ctr">
                        <a:lnSpc>
                          <a:spcPts val="2160"/>
                        </a:lnSpc>
                        <a:spcBef>
                          <a:spcPts val="150"/>
                        </a:spcBef>
                      </a:pPr>
                      <a:r>
                        <a:rPr sz="1200" b="1" spc="-95" dirty="0">
                          <a:latin typeface="Arial"/>
                          <a:cs typeface="Arial"/>
                        </a:rPr>
                        <a:t>Ölümcül  Olmayan  </a:t>
                      </a:r>
                      <a:r>
                        <a:rPr sz="1200" b="1" spc="-85" dirty="0">
                          <a:latin typeface="Arial"/>
                          <a:cs typeface="Arial"/>
                        </a:rPr>
                        <a:t>Y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200" b="1" spc="-25" dirty="0">
                          <a:latin typeface="Arial"/>
                          <a:cs typeface="Arial"/>
                        </a:rPr>
                        <a:t>r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a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n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ma</a:t>
                      </a:r>
                      <a:r>
                        <a:rPr sz="1200" b="1" spc="-5" dirty="0">
                          <a:latin typeface="Arial"/>
                          <a:cs typeface="Arial"/>
                        </a:rPr>
                        <a:t>l</a:t>
                      </a:r>
                      <a:r>
                        <a:rPr sz="1200" b="1" dirty="0">
                          <a:latin typeface="Arial"/>
                          <a:cs typeface="Arial"/>
                        </a:rPr>
                        <a:t>ar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19050" marB="0" vert="vert270">
                    <a:lnT w="762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61290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%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62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71780" marR="85090">
                        <a:lnSpc>
                          <a:spcPct val="100000"/>
                        </a:lnSpc>
                        <a:spcBef>
                          <a:spcPts val="550"/>
                        </a:spcBef>
                      </a:pPr>
                      <a:r>
                        <a:rPr sz="1200" b="1" spc="-110" dirty="0">
                          <a:latin typeface="Arial"/>
                          <a:cs typeface="Arial"/>
                        </a:rPr>
                        <a:t>Toplam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69850" marB="0" vert="vert270">
                    <a:lnT w="762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  <a:p>
                      <a:pPr marL="117475">
                        <a:lnSpc>
                          <a:spcPct val="100000"/>
                        </a:lnSpc>
                        <a:spcBef>
                          <a:spcPts val="805"/>
                        </a:spcBef>
                      </a:pPr>
                      <a:r>
                        <a:rPr sz="1200" b="1" dirty="0">
                          <a:latin typeface="Arial"/>
                          <a:cs typeface="Arial"/>
                        </a:rPr>
                        <a:t>%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762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92891">
                <a:tc>
                  <a:txBody>
                    <a:bodyPr/>
                    <a:lstStyle/>
                    <a:p>
                      <a:pPr marL="290195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b="1" spc="-9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Düşmeler</a:t>
                      </a:r>
                      <a:r>
                        <a:rPr sz="1200" b="1" spc="-7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(W00-W19)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35255" algn="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426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93980" algn="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54</a:t>
                      </a:r>
                      <a:r>
                        <a:rPr sz="12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,1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55575" algn="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191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78105" algn="r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52.9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83820" marR="8509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b="1" spc="-6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617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420"/>
                        </a:spcBef>
                      </a:pPr>
                      <a:r>
                        <a:rPr sz="1200" b="1" spc="-5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53.7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  <a:tr h="274319">
                <a:tc>
                  <a:txBody>
                    <a:bodyPr/>
                    <a:lstStyle/>
                    <a:p>
                      <a:pPr marL="29019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6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Fırlatılan </a:t>
                      </a:r>
                      <a:r>
                        <a:rPr sz="1200" b="1" spc="-9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yada </a:t>
                      </a:r>
                      <a:r>
                        <a:rPr sz="1200" b="1" spc="-1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düşen </a:t>
                      </a:r>
                      <a:r>
                        <a:rPr sz="1200" b="1" spc="-6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bir </a:t>
                      </a:r>
                      <a:r>
                        <a:rPr sz="1200" b="1" spc="-10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cismin çapması</a:t>
                      </a:r>
                      <a:r>
                        <a:rPr sz="1200" b="1" spc="7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(W20)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3525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102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9398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12.9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5557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50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7810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13.9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L="84455" marR="8509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6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152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5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13.2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</a:tr>
              <a:tr h="274320">
                <a:tc>
                  <a:txBody>
                    <a:bodyPr/>
                    <a:lstStyle/>
                    <a:p>
                      <a:pPr marL="29019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114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Yapısal </a:t>
                      </a:r>
                      <a:r>
                        <a:rPr sz="1200" b="1" spc="-1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göçme</a:t>
                      </a:r>
                      <a:r>
                        <a:rPr sz="1200" b="1" spc="-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(W20)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3525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78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9398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9.9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5494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43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7874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11.9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L="84455" marR="8509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6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121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L="113664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5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10.5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</a:tr>
              <a:tr h="274319">
                <a:tc>
                  <a:txBody>
                    <a:bodyPr/>
                    <a:lstStyle/>
                    <a:p>
                      <a:pPr marL="29019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7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Elektrik </a:t>
                      </a:r>
                      <a:r>
                        <a:rPr sz="1200" b="1" spc="-10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çarpması</a:t>
                      </a:r>
                      <a:r>
                        <a:rPr sz="1200" b="1" spc="-6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(W85-87)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3525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59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9398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7.5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5494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7747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4.2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L="161290" marR="8509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6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74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49847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6.4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</a:tr>
              <a:tr h="274320">
                <a:tc>
                  <a:txBody>
                    <a:bodyPr/>
                    <a:lstStyle/>
                    <a:p>
                      <a:pPr marL="29083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1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Kazı </a:t>
                      </a:r>
                      <a:r>
                        <a:rPr sz="1200" b="1" spc="-10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çökmesi</a:t>
                      </a:r>
                      <a:r>
                        <a:rPr sz="1200" b="1" spc="-2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200" b="1" spc="-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(W20)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3462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36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9398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4.6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5494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7747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2.8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L="161290" marR="8509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6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46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49784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4.0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</a:tr>
              <a:tr h="274319">
                <a:tc>
                  <a:txBody>
                    <a:bodyPr/>
                    <a:lstStyle/>
                    <a:p>
                      <a:pPr marL="29083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40" dirty="0">
                          <a:latin typeface="Arial"/>
                          <a:cs typeface="Arial"/>
                        </a:rPr>
                        <a:t>Diğerleri</a:t>
                      </a:r>
                      <a:r>
                        <a:rPr sz="12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(W25-31,W68,70,W73-74,X40-40)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3462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26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9334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3.3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5494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11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7747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3.0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L="161925" marR="8509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65" dirty="0">
                          <a:latin typeface="Arial"/>
                          <a:cs typeface="Arial"/>
                        </a:rPr>
                        <a:t>37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49784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3.2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</a:tr>
              <a:tr h="274320">
                <a:tc>
                  <a:txBody>
                    <a:bodyPr/>
                    <a:lstStyle/>
                    <a:p>
                      <a:pPr marL="29083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65" dirty="0">
                          <a:latin typeface="Arial"/>
                          <a:cs typeface="Arial"/>
                        </a:rPr>
                        <a:t>Ağır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techizat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kazaları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(W24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ve</a:t>
                      </a:r>
                      <a:r>
                        <a:rPr sz="1200" spc="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V09.0)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3462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21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9334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2.7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5430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7747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1.4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L="161925" marR="8509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65" dirty="0">
                          <a:latin typeface="Arial"/>
                          <a:cs typeface="Arial"/>
                        </a:rPr>
                        <a:t>26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49784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2.3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</a:tr>
              <a:tr h="274319">
                <a:tc>
                  <a:txBody>
                    <a:bodyPr/>
                    <a:lstStyle/>
                    <a:p>
                      <a:pPr marL="29083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65" dirty="0">
                          <a:latin typeface="Arial"/>
                          <a:cs typeface="Arial"/>
                        </a:rPr>
                        <a:t>Ağır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techizat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düşmesi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(W24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ve</a:t>
                      </a:r>
                      <a:r>
                        <a:rPr sz="1200" spc="4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V09)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3462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13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9334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1.6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5430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7683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0.6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L="161925" marR="8509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65" dirty="0">
                          <a:latin typeface="Arial"/>
                          <a:cs typeface="Arial"/>
                        </a:rPr>
                        <a:t>15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49784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1.3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</a:tr>
              <a:tr h="285978">
                <a:tc>
                  <a:txBody>
                    <a:bodyPr/>
                    <a:lstStyle/>
                    <a:p>
                      <a:pPr marL="291465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75" dirty="0">
                          <a:latin typeface="Arial"/>
                          <a:cs typeface="Arial"/>
                        </a:rPr>
                        <a:t>Dumana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ateşe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aleve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(X00-X09)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ve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patlamaya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(W36-40)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maruz</a:t>
                      </a:r>
                      <a:r>
                        <a:rPr sz="1200" spc="9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kalma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3398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12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9334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1.5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15430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11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7683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3.0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L="161925" marR="8509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65" dirty="0">
                          <a:latin typeface="Arial"/>
                          <a:cs typeface="Arial"/>
                        </a:rPr>
                        <a:t>23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  <a:tc>
                  <a:txBody>
                    <a:bodyPr/>
                    <a:lstStyle/>
                    <a:p>
                      <a:pPr marR="497205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2.0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/>
                </a:tc>
              </a:tr>
              <a:tr h="297637">
                <a:tc>
                  <a:txBody>
                    <a:bodyPr/>
                    <a:lstStyle/>
                    <a:p>
                      <a:pPr marL="29146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200" spc="-75" dirty="0">
                          <a:latin typeface="Arial"/>
                          <a:cs typeface="Arial"/>
                        </a:rPr>
                        <a:t>Parçalanmış, </a:t>
                      </a:r>
                      <a:r>
                        <a:rPr sz="1200" spc="-50" dirty="0">
                          <a:latin typeface="Arial"/>
                          <a:cs typeface="Arial"/>
                        </a:rPr>
                        <a:t>ezilmiş, </a:t>
                      </a:r>
                      <a:r>
                        <a:rPr sz="1200" spc="-85" dirty="0">
                          <a:latin typeface="Arial"/>
                          <a:cs typeface="Arial"/>
                        </a:rPr>
                        <a:t>sıkışmış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malzemenin 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içinde </a:t>
                      </a:r>
                      <a:r>
                        <a:rPr sz="1200" spc="-75" dirty="0">
                          <a:latin typeface="Arial"/>
                          <a:cs typeface="Arial"/>
                        </a:rPr>
                        <a:t>yada arasında </a:t>
                      </a:r>
                      <a:r>
                        <a:rPr sz="1200" spc="-60" dirty="0">
                          <a:latin typeface="Arial"/>
                          <a:cs typeface="Arial"/>
                        </a:rPr>
                        <a:t>kalma</a:t>
                      </a:r>
                      <a:r>
                        <a:rPr sz="1200" spc="-1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(W23)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6355" marB="0"/>
                </a:tc>
                <a:tc>
                  <a:txBody>
                    <a:bodyPr/>
                    <a:lstStyle/>
                    <a:p>
                      <a:pPr marR="133985" algn="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11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6355" marB="0"/>
                </a:tc>
                <a:tc>
                  <a:txBody>
                    <a:bodyPr/>
                    <a:lstStyle/>
                    <a:p>
                      <a:pPr marR="92710" algn="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1.4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6355" marB="0"/>
                </a:tc>
                <a:tc>
                  <a:txBody>
                    <a:bodyPr/>
                    <a:lstStyle/>
                    <a:p>
                      <a:pPr marR="153670" algn="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6355" marB="0"/>
                </a:tc>
                <a:tc>
                  <a:txBody>
                    <a:bodyPr/>
                    <a:lstStyle/>
                    <a:p>
                      <a:pPr marR="76835" algn="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1.1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6355" marB="0"/>
                </a:tc>
                <a:tc>
                  <a:txBody>
                    <a:bodyPr/>
                    <a:lstStyle/>
                    <a:p>
                      <a:pPr marL="162560" marR="8509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200" spc="-65" dirty="0">
                          <a:latin typeface="Arial"/>
                          <a:cs typeface="Arial"/>
                        </a:rPr>
                        <a:t>15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6355" marB="0"/>
                </a:tc>
                <a:tc>
                  <a:txBody>
                    <a:bodyPr/>
                    <a:lstStyle/>
                    <a:p>
                      <a:pPr marR="497205" algn="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1.3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6355" marB="0"/>
                </a:tc>
              </a:tr>
              <a:tr h="285978">
                <a:tc>
                  <a:txBody>
                    <a:bodyPr/>
                    <a:lstStyle/>
                    <a:p>
                      <a:pPr marL="291465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200" spc="-70" dirty="0">
                          <a:latin typeface="Arial"/>
                          <a:cs typeface="Arial"/>
                        </a:rPr>
                        <a:t>Şantiye </a:t>
                      </a:r>
                      <a:r>
                        <a:rPr sz="1200" spc="-30" dirty="0">
                          <a:latin typeface="Arial"/>
                          <a:cs typeface="Arial"/>
                        </a:rPr>
                        <a:t>içi </a:t>
                      </a:r>
                      <a:r>
                        <a:rPr sz="1200" spc="-65" dirty="0">
                          <a:latin typeface="Arial"/>
                          <a:cs typeface="Arial"/>
                        </a:rPr>
                        <a:t>taşıma </a:t>
                      </a:r>
                      <a:r>
                        <a:rPr sz="1200" spc="-70" dirty="0">
                          <a:latin typeface="Arial"/>
                          <a:cs typeface="Arial"/>
                        </a:rPr>
                        <a:t>kazaları</a:t>
                      </a:r>
                      <a:r>
                        <a:rPr sz="1200" spc="-10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(W01-09)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6355" marB="0"/>
                </a:tc>
                <a:tc>
                  <a:txBody>
                    <a:bodyPr/>
                    <a:lstStyle/>
                    <a:p>
                      <a:pPr marR="133350" algn="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3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6355" marB="0"/>
                </a:tc>
                <a:tc>
                  <a:txBody>
                    <a:bodyPr/>
                    <a:lstStyle/>
                    <a:p>
                      <a:pPr marR="92710" algn="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0.4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6355" marB="0"/>
                </a:tc>
                <a:tc>
                  <a:txBody>
                    <a:bodyPr/>
                    <a:lstStyle/>
                    <a:p>
                      <a:pPr marR="153670" algn="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4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6355" marB="0"/>
                </a:tc>
                <a:tc>
                  <a:txBody>
                    <a:bodyPr/>
                    <a:lstStyle/>
                    <a:p>
                      <a:pPr marR="76835" algn="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1.1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6355" marB="0"/>
                </a:tc>
                <a:tc>
                  <a:txBody>
                    <a:bodyPr/>
                    <a:lstStyle/>
                    <a:p>
                      <a:pPr marL="239395" marR="85090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7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6355" marB="0"/>
                </a:tc>
                <a:tc>
                  <a:txBody>
                    <a:bodyPr/>
                    <a:lstStyle/>
                    <a:p>
                      <a:pPr marR="497205" algn="r">
                        <a:lnSpc>
                          <a:spcPct val="100000"/>
                        </a:lnSpc>
                        <a:spcBef>
                          <a:spcPts val="365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0.6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46355" marB="0"/>
                </a:tc>
              </a:tr>
              <a:tr h="255629">
                <a:tc>
                  <a:txBody>
                    <a:bodyPr/>
                    <a:lstStyle/>
                    <a:p>
                      <a:pPr marL="29337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60" dirty="0">
                          <a:latin typeface="Arial"/>
                          <a:cs typeface="Arial"/>
                        </a:rPr>
                        <a:t>Makinaya </a:t>
                      </a:r>
                      <a:r>
                        <a:rPr sz="1200" spc="-40" dirty="0">
                          <a:latin typeface="Arial"/>
                          <a:cs typeface="Arial"/>
                        </a:rPr>
                        <a:t>kaptırma</a:t>
                      </a:r>
                      <a:r>
                        <a:rPr sz="1200" spc="-9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200" spc="-55" dirty="0">
                          <a:latin typeface="Arial"/>
                          <a:cs typeface="Arial"/>
                        </a:rPr>
                        <a:t>(W23)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3335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dirty="0">
                          <a:latin typeface="Arial"/>
                          <a:cs typeface="Arial"/>
                        </a:rPr>
                        <a:t>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9271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0.1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15367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15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R="76200" algn="r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5" dirty="0">
                          <a:latin typeface="Arial"/>
                          <a:cs typeface="Arial"/>
                        </a:rPr>
                        <a:t>4.2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1200" spc="-65" dirty="0">
                          <a:latin typeface="Arial"/>
                          <a:cs typeface="Arial"/>
                        </a:rPr>
                        <a:t>16</a:t>
                      </a:r>
                      <a:r>
                        <a:rPr sz="1200" spc="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500" spc="-75" baseline="-33333" dirty="0">
                          <a:latin typeface="Arial"/>
                          <a:cs typeface="Arial"/>
                        </a:rPr>
                        <a:t>19</a:t>
                      </a:r>
                      <a:endParaRPr sz="1500" baseline="-33333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94615">
                        <a:lnSpc>
                          <a:spcPts val="1040"/>
                        </a:lnSpc>
                        <a:spcBef>
                          <a:spcPts val="875"/>
                        </a:spcBef>
                      </a:pPr>
                      <a:r>
                        <a:rPr sz="1000" spc="-195" dirty="0">
                          <a:latin typeface="Arial"/>
                          <a:cs typeface="Arial"/>
                        </a:rPr>
                        <a:t>/2</a:t>
                      </a:r>
                      <a:r>
                        <a:rPr sz="1800" spc="-292" baseline="27777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000" spc="-195" dirty="0">
                          <a:latin typeface="Arial"/>
                          <a:cs typeface="Arial"/>
                        </a:rPr>
                        <a:t>13</a:t>
                      </a:r>
                      <a:r>
                        <a:rPr sz="1800" spc="-292" baseline="27777" dirty="0">
                          <a:latin typeface="Arial"/>
                          <a:cs typeface="Arial"/>
                        </a:rPr>
                        <a:t>.4</a:t>
                      </a:r>
                      <a:endParaRPr sz="1800" baseline="27777">
                        <a:latin typeface="Arial"/>
                        <a:cs typeface="Arial"/>
                      </a:endParaRPr>
                    </a:p>
                  </a:txBody>
                  <a:tcPr marL="0" marR="0" marT="111125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</a:tr>
              <a:tr h="238034">
                <a:tc>
                  <a:txBody>
                    <a:bodyPr/>
                    <a:lstStyle/>
                    <a:p>
                      <a:pPr marL="290195">
                        <a:lnSpc>
                          <a:spcPts val="1355"/>
                        </a:lnSpc>
                        <a:spcBef>
                          <a:spcPts val="420"/>
                        </a:spcBef>
                      </a:pPr>
                      <a:r>
                        <a:rPr sz="1200" b="1" spc="-1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TOPLAM</a:t>
                      </a:r>
                      <a:endParaRPr sz="1200" dirty="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35255" algn="r">
                        <a:lnSpc>
                          <a:spcPts val="1355"/>
                        </a:lnSpc>
                        <a:spcBef>
                          <a:spcPts val="42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788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155575" algn="r">
                        <a:lnSpc>
                          <a:spcPts val="1355"/>
                        </a:lnSpc>
                        <a:spcBef>
                          <a:spcPts val="420"/>
                        </a:spcBef>
                      </a:pPr>
                      <a:r>
                        <a:rPr sz="1200" b="1" spc="-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361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6985" marR="85090">
                        <a:lnSpc>
                          <a:spcPts val="1355"/>
                        </a:lnSpc>
                        <a:spcBef>
                          <a:spcPts val="420"/>
                        </a:spcBef>
                      </a:pPr>
                      <a:r>
                        <a:rPr sz="1200" b="1" spc="-6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1149</a:t>
                      </a:r>
                      <a:endParaRPr sz="1200">
                        <a:latin typeface="Arial"/>
                        <a:cs typeface="Arial"/>
                      </a:endParaRPr>
                    </a:p>
                  </a:txBody>
                  <a:tcPr marL="0" marR="0" marT="5334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3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</a:tr>
            </a:tbl>
          </a:graphicData>
        </a:graphic>
      </p:graphicFrame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74446" y="517829"/>
            <a:ext cx="845058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99565" algn="l"/>
                <a:tab pos="8437245" algn="l"/>
              </a:tabLst>
            </a:pPr>
            <a:r>
              <a:rPr b="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u="sng" spc="-385" dirty="0">
                <a:uFill>
                  <a:solidFill>
                    <a:srgbClr val="000000"/>
                  </a:solidFill>
                </a:uFill>
              </a:rPr>
              <a:t>SAHADAKİ  </a:t>
            </a:r>
            <a:r>
              <a:rPr u="sng" spc="-305" dirty="0">
                <a:uFill>
                  <a:solidFill>
                    <a:srgbClr val="000000"/>
                  </a:solidFill>
                </a:uFill>
              </a:rPr>
              <a:t>MUHTEMEL</a:t>
            </a:r>
            <a:r>
              <a:rPr u="sng" spc="-47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u="sng" spc="-475" dirty="0">
                <a:uFill>
                  <a:solidFill>
                    <a:srgbClr val="000000"/>
                  </a:solidFill>
                </a:uFill>
              </a:rPr>
              <a:t>TEHLİKELER	</a:t>
            </a:r>
          </a:p>
        </p:txBody>
      </p:sp>
    </p:spTree>
    <p:extLst>
      <p:ext uri="{BB962C8B-B14F-4D97-AF65-F5344CB8AC3E}">
        <p14:creationId xmlns:p14="http://schemas.microsoft.com/office/powerpoint/2010/main" val="935115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173175" y="8125283"/>
            <a:ext cx="417829" cy="154529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spcBef>
                <a:spcPts val="5"/>
              </a:spcBef>
            </a:pPr>
            <a:fld id="{81D60167-4931-47E6-BA6A-407CBD079E47}" type="slidenum">
              <a:rPr spc="-40" dirty="0"/>
              <a:pPr marL="38100">
                <a:spcBef>
                  <a:spcPts val="5"/>
                </a:spcBef>
              </a:pPr>
              <a:t>5</a:t>
            </a:fld>
            <a:r>
              <a:rPr spc="-40" dirty="0"/>
              <a:t>/213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3887" y="1693659"/>
            <a:ext cx="8308340" cy="3317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1135" marR="5080" indent="-179070" algn="just">
              <a:spcBef>
                <a:spcPts val="100"/>
              </a:spcBef>
              <a:buChar char="•"/>
              <a:tabLst>
                <a:tab pos="193040" algn="l"/>
              </a:tabLst>
            </a:pPr>
            <a:r>
              <a:rPr sz="2400" spc="-270" dirty="0">
                <a:latin typeface="Arial"/>
                <a:cs typeface="Arial"/>
              </a:rPr>
              <a:t>Kaza</a:t>
            </a:r>
            <a:r>
              <a:rPr sz="2400" spc="125" dirty="0">
                <a:latin typeface="Arial"/>
                <a:cs typeface="Arial"/>
              </a:rPr>
              <a:t> </a:t>
            </a:r>
            <a:r>
              <a:rPr sz="2400" spc="-135" dirty="0">
                <a:latin typeface="Arial"/>
                <a:cs typeface="Arial"/>
              </a:rPr>
              <a:t>sıklığına </a:t>
            </a:r>
            <a:r>
              <a:rPr sz="2400" spc="-110" dirty="0">
                <a:latin typeface="Arial"/>
                <a:cs typeface="Arial"/>
              </a:rPr>
              <a:t>bakıldığında, </a:t>
            </a:r>
            <a:r>
              <a:rPr sz="2400" spc="-95" dirty="0">
                <a:solidFill>
                  <a:srgbClr val="C00000"/>
                </a:solidFill>
                <a:latin typeface="Arial"/>
                <a:cs typeface="Arial"/>
              </a:rPr>
              <a:t>düşmeler </a:t>
            </a:r>
            <a:r>
              <a:rPr sz="2400" spc="-105" dirty="0">
                <a:latin typeface="Arial"/>
                <a:cs typeface="Arial"/>
              </a:rPr>
              <a:t>(</a:t>
            </a:r>
            <a:r>
              <a:rPr sz="2400" spc="-105" dirty="0">
                <a:solidFill>
                  <a:srgbClr val="0070C0"/>
                </a:solidFill>
                <a:latin typeface="Arial"/>
                <a:cs typeface="Arial"/>
              </a:rPr>
              <a:t>iskeleden, </a:t>
            </a:r>
            <a:r>
              <a:rPr sz="2400" spc="-90" dirty="0">
                <a:solidFill>
                  <a:srgbClr val="0070C0"/>
                </a:solidFill>
                <a:latin typeface="Arial"/>
                <a:cs typeface="Arial"/>
              </a:rPr>
              <a:t>merdivenden,  </a:t>
            </a:r>
            <a:r>
              <a:rPr sz="2400" spc="-55" dirty="0">
                <a:solidFill>
                  <a:srgbClr val="0070C0"/>
                </a:solidFill>
                <a:latin typeface="Arial"/>
                <a:cs typeface="Arial"/>
              </a:rPr>
              <a:t>platform/döşeme </a:t>
            </a:r>
            <a:r>
              <a:rPr sz="2400" spc="-114" dirty="0">
                <a:solidFill>
                  <a:srgbClr val="0070C0"/>
                </a:solidFill>
                <a:latin typeface="Arial"/>
                <a:cs typeface="Arial"/>
              </a:rPr>
              <a:t>kenarı </a:t>
            </a:r>
            <a:r>
              <a:rPr sz="2400" spc="-170" dirty="0">
                <a:solidFill>
                  <a:srgbClr val="0070C0"/>
                </a:solidFill>
                <a:latin typeface="Arial"/>
                <a:cs typeface="Arial"/>
              </a:rPr>
              <a:t>ya </a:t>
            </a:r>
            <a:r>
              <a:rPr sz="2400" spc="-130" dirty="0">
                <a:solidFill>
                  <a:srgbClr val="0070C0"/>
                </a:solidFill>
                <a:latin typeface="Arial"/>
                <a:cs typeface="Arial"/>
              </a:rPr>
              <a:t>da </a:t>
            </a:r>
            <a:r>
              <a:rPr sz="2400" spc="-114" dirty="0">
                <a:solidFill>
                  <a:srgbClr val="0070C0"/>
                </a:solidFill>
                <a:latin typeface="Arial"/>
                <a:cs typeface="Arial"/>
              </a:rPr>
              <a:t>döşeme/asansör </a:t>
            </a:r>
            <a:r>
              <a:rPr sz="2400" spc="-85" dirty="0">
                <a:solidFill>
                  <a:srgbClr val="0070C0"/>
                </a:solidFill>
                <a:latin typeface="Arial"/>
                <a:cs typeface="Arial"/>
              </a:rPr>
              <a:t>boşlukları </a:t>
            </a:r>
            <a:r>
              <a:rPr sz="2400" spc="-140" dirty="0">
                <a:solidFill>
                  <a:srgbClr val="0070C0"/>
                </a:solidFill>
                <a:latin typeface="Arial"/>
                <a:cs typeface="Arial"/>
              </a:rPr>
              <a:t>ve  </a:t>
            </a:r>
            <a:r>
              <a:rPr sz="2400" spc="-100" dirty="0">
                <a:solidFill>
                  <a:srgbClr val="0070C0"/>
                </a:solidFill>
                <a:latin typeface="Arial"/>
                <a:cs typeface="Arial"/>
              </a:rPr>
              <a:t>çatıdan</a:t>
            </a:r>
            <a:r>
              <a:rPr sz="2400" spc="-100" dirty="0">
                <a:latin typeface="Arial"/>
                <a:cs typeface="Arial"/>
              </a:rPr>
              <a:t>), </a:t>
            </a:r>
            <a:r>
              <a:rPr sz="2400" spc="-50" dirty="0">
                <a:solidFill>
                  <a:srgbClr val="C00000"/>
                </a:solidFill>
                <a:latin typeface="Arial"/>
                <a:cs typeface="Arial"/>
              </a:rPr>
              <a:t>fırlatılan/atılan/düşen </a:t>
            </a:r>
            <a:r>
              <a:rPr sz="2400" spc="-135" dirty="0">
                <a:solidFill>
                  <a:srgbClr val="C00000"/>
                </a:solidFill>
                <a:latin typeface="Arial"/>
                <a:cs typeface="Arial"/>
              </a:rPr>
              <a:t>malzeme </a:t>
            </a:r>
            <a:r>
              <a:rPr sz="2400" spc="-130" dirty="0">
                <a:solidFill>
                  <a:srgbClr val="C00000"/>
                </a:solidFill>
                <a:latin typeface="Arial"/>
                <a:cs typeface="Arial"/>
              </a:rPr>
              <a:t>çarpması</a:t>
            </a:r>
            <a:r>
              <a:rPr sz="2400" spc="-130" dirty="0">
                <a:latin typeface="Arial"/>
                <a:cs typeface="Arial"/>
              </a:rPr>
              <a:t>, </a:t>
            </a:r>
            <a:r>
              <a:rPr sz="2400" spc="-90" dirty="0">
                <a:solidFill>
                  <a:srgbClr val="C00000"/>
                </a:solidFill>
                <a:latin typeface="Arial"/>
                <a:cs typeface="Arial"/>
              </a:rPr>
              <a:t>bina/yapısal  </a:t>
            </a:r>
            <a:r>
              <a:rPr sz="2400" spc="-145" dirty="0">
                <a:solidFill>
                  <a:srgbClr val="C00000"/>
                </a:solidFill>
                <a:latin typeface="Arial"/>
                <a:cs typeface="Arial"/>
              </a:rPr>
              <a:t>göçme </a:t>
            </a:r>
            <a:r>
              <a:rPr sz="2400" spc="-105" dirty="0">
                <a:latin typeface="Arial"/>
                <a:cs typeface="Arial"/>
              </a:rPr>
              <a:t>(</a:t>
            </a:r>
            <a:r>
              <a:rPr sz="2400" spc="-105" dirty="0">
                <a:solidFill>
                  <a:srgbClr val="0070C0"/>
                </a:solidFill>
                <a:latin typeface="Arial"/>
                <a:cs typeface="Arial"/>
              </a:rPr>
              <a:t>yıkım </a:t>
            </a:r>
            <a:r>
              <a:rPr sz="2400" spc="-150" dirty="0">
                <a:solidFill>
                  <a:srgbClr val="0070C0"/>
                </a:solidFill>
                <a:latin typeface="Arial"/>
                <a:cs typeface="Arial"/>
              </a:rPr>
              <a:t>esnasında, </a:t>
            </a:r>
            <a:r>
              <a:rPr sz="2400" spc="-70" dirty="0">
                <a:solidFill>
                  <a:srgbClr val="0070C0"/>
                </a:solidFill>
                <a:latin typeface="Arial"/>
                <a:cs typeface="Arial"/>
              </a:rPr>
              <a:t>beton </a:t>
            </a:r>
            <a:r>
              <a:rPr sz="2400" spc="-90" dirty="0">
                <a:solidFill>
                  <a:srgbClr val="0070C0"/>
                </a:solidFill>
                <a:latin typeface="Arial"/>
                <a:cs typeface="Arial"/>
              </a:rPr>
              <a:t>dökümünde </a:t>
            </a:r>
            <a:r>
              <a:rPr sz="2400" spc="-105" dirty="0">
                <a:solidFill>
                  <a:srgbClr val="0070C0"/>
                </a:solidFill>
                <a:latin typeface="Arial"/>
                <a:cs typeface="Arial"/>
              </a:rPr>
              <a:t>kalıp </a:t>
            </a:r>
            <a:r>
              <a:rPr sz="2400" spc="-135" dirty="0">
                <a:solidFill>
                  <a:srgbClr val="0070C0"/>
                </a:solidFill>
                <a:latin typeface="Arial"/>
                <a:cs typeface="Arial"/>
              </a:rPr>
              <a:t>göçmesi, </a:t>
            </a:r>
            <a:r>
              <a:rPr sz="2400" spc="-110" dirty="0">
                <a:solidFill>
                  <a:srgbClr val="0070C0"/>
                </a:solidFill>
                <a:latin typeface="Arial"/>
                <a:cs typeface="Arial"/>
              </a:rPr>
              <a:t>erken  </a:t>
            </a:r>
            <a:r>
              <a:rPr sz="2400" spc="-105" dirty="0">
                <a:solidFill>
                  <a:srgbClr val="0070C0"/>
                </a:solidFill>
                <a:latin typeface="Arial"/>
                <a:cs typeface="Arial"/>
              </a:rPr>
              <a:t>kalıp alımında </a:t>
            </a:r>
            <a:r>
              <a:rPr sz="2400" spc="-135" dirty="0">
                <a:solidFill>
                  <a:srgbClr val="0070C0"/>
                </a:solidFill>
                <a:latin typeface="Arial"/>
                <a:cs typeface="Arial"/>
              </a:rPr>
              <a:t>döşeme </a:t>
            </a:r>
            <a:r>
              <a:rPr sz="2400" spc="-120" dirty="0">
                <a:solidFill>
                  <a:srgbClr val="0070C0"/>
                </a:solidFill>
                <a:latin typeface="Arial"/>
                <a:cs typeface="Arial"/>
              </a:rPr>
              <a:t>çökmesi, </a:t>
            </a:r>
            <a:r>
              <a:rPr sz="2400" spc="-114" dirty="0">
                <a:solidFill>
                  <a:srgbClr val="0070C0"/>
                </a:solidFill>
                <a:latin typeface="Arial"/>
                <a:cs typeface="Arial"/>
              </a:rPr>
              <a:t>restorasyon, </a:t>
            </a:r>
            <a:r>
              <a:rPr sz="2400" spc="-90" dirty="0">
                <a:solidFill>
                  <a:srgbClr val="0070C0"/>
                </a:solidFill>
                <a:latin typeface="Arial"/>
                <a:cs typeface="Arial"/>
              </a:rPr>
              <a:t>güçlendirme </a:t>
            </a:r>
            <a:r>
              <a:rPr sz="2400" spc="-150" dirty="0">
                <a:solidFill>
                  <a:srgbClr val="0070C0"/>
                </a:solidFill>
                <a:latin typeface="Arial"/>
                <a:cs typeface="Arial"/>
              </a:rPr>
              <a:t>yada  </a:t>
            </a:r>
            <a:r>
              <a:rPr sz="2400" spc="-120" dirty="0">
                <a:solidFill>
                  <a:srgbClr val="0070C0"/>
                </a:solidFill>
                <a:latin typeface="Arial"/>
                <a:cs typeface="Arial"/>
              </a:rPr>
              <a:t>bakım </a:t>
            </a:r>
            <a:r>
              <a:rPr sz="2400" spc="-90" dirty="0">
                <a:solidFill>
                  <a:srgbClr val="0070C0"/>
                </a:solidFill>
                <a:latin typeface="Arial"/>
                <a:cs typeface="Arial"/>
              </a:rPr>
              <a:t>onarım </a:t>
            </a:r>
            <a:r>
              <a:rPr sz="2400" spc="-160" dirty="0">
                <a:solidFill>
                  <a:srgbClr val="0070C0"/>
                </a:solidFill>
                <a:latin typeface="Arial"/>
                <a:cs typeface="Arial"/>
              </a:rPr>
              <a:t>esnasında </a:t>
            </a:r>
            <a:r>
              <a:rPr sz="2400" spc="-120" dirty="0">
                <a:solidFill>
                  <a:srgbClr val="0070C0"/>
                </a:solidFill>
                <a:latin typeface="Arial"/>
                <a:cs typeface="Arial"/>
              </a:rPr>
              <a:t>yapının </a:t>
            </a:r>
            <a:r>
              <a:rPr sz="2400" spc="-95" dirty="0">
                <a:solidFill>
                  <a:srgbClr val="0070C0"/>
                </a:solidFill>
                <a:latin typeface="Arial"/>
                <a:cs typeface="Arial"/>
              </a:rPr>
              <a:t>aniden </a:t>
            </a:r>
            <a:r>
              <a:rPr sz="2400" spc="-135" dirty="0">
                <a:solidFill>
                  <a:srgbClr val="0070C0"/>
                </a:solidFill>
                <a:latin typeface="Arial"/>
                <a:cs typeface="Arial"/>
              </a:rPr>
              <a:t>göçmesi, bahçe </a:t>
            </a:r>
            <a:r>
              <a:rPr sz="2400" spc="-150" dirty="0">
                <a:solidFill>
                  <a:srgbClr val="0070C0"/>
                </a:solidFill>
                <a:latin typeface="Arial"/>
                <a:cs typeface="Arial"/>
              </a:rPr>
              <a:t>yada  </a:t>
            </a:r>
            <a:r>
              <a:rPr sz="2400" spc="-55" dirty="0">
                <a:solidFill>
                  <a:srgbClr val="0070C0"/>
                </a:solidFill>
                <a:latin typeface="Arial"/>
                <a:cs typeface="Arial"/>
              </a:rPr>
              <a:t>istinat </a:t>
            </a:r>
            <a:r>
              <a:rPr sz="2400" spc="-100" dirty="0">
                <a:solidFill>
                  <a:srgbClr val="0070C0"/>
                </a:solidFill>
                <a:latin typeface="Arial"/>
                <a:cs typeface="Arial"/>
              </a:rPr>
              <a:t>duvarı </a:t>
            </a:r>
            <a:r>
              <a:rPr sz="2400" spc="-120" dirty="0">
                <a:solidFill>
                  <a:srgbClr val="0070C0"/>
                </a:solidFill>
                <a:latin typeface="Arial"/>
                <a:cs typeface="Arial"/>
              </a:rPr>
              <a:t>çökmesi</a:t>
            </a:r>
            <a:r>
              <a:rPr sz="2400" spc="-120" dirty="0">
                <a:latin typeface="Arial"/>
                <a:cs typeface="Arial"/>
              </a:rPr>
              <a:t>)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65" dirty="0">
                <a:solidFill>
                  <a:srgbClr val="C00000"/>
                </a:solidFill>
                <a:latin typeface="Arial"/>
                <a:cs typeface="Arial"/>
              </a:rPr>
              <a:t>elektriğe </a:t>
            </a:r>
            <a:r>
              <a:rPr sz="2400" spc="-105" dirty="0">
                <a:solidFill>
                  <a:srgbClr val="C00000"/>
                </a:solidFill>
                <a:latin typeface="Arial"/>
                <a:cs typeface="Arial"/>
              </a:rPr>
              <a:t>çarpılma </a:t>
            </a:r>
            <a:r>
              <a:rPr sz="2400" spc="-85" dirty="0">
                <a:latin typeface="Arial"/>
                <a:cs typeface="Arial"/>
              </a:rPr>
              <a:t>şantiyelerde </a:t>
            </a:r>
            <a:r>
              <a:rPr sz="2400" spc="-165" dirty="0">
                <a:latin typeface="Arial"/>
                <a:cs typeface="Arial"/>
              </a:rPr>
              <a:t>yaşanan  </a:t>
            </a:r>
            <a:r>
              <a:rPr sz="2400" spc="-130" dirty="0">
                <a:latin typeface="Arial"/>
                <a:cs typeface="Arial"/>
              </a:rPr>
              <a:t>kazaların </a:t>
            </a:r>
            <a:r>
              <a:rPr sz="2400" spc="-125" dirty="0">
                <a:solidFill>
                  <a:srgbClr val="C00000"/>
                </a:solidFill>
                <a:latin typeface="Arial"/>
                <a:cs typeface="Arial"/>
              </a:rPr>
              <a:t>%84.4</a:t>
            </a:r>
            <a:r>
              <a:rPr sz="2400" spc="-125" dirty="0">
                <a:latin typeface="Arial"/>
                <a:cs typeface="Arial"/>
              </a:rPr>
              <a:t>’ünü </a:t>
            </a:r>
            <a:r>
              <a:rPr sz="2400" spc="-70" dirty="0">
                <a:latin typeface="Arial"/>
                <a:cs typeface="Arial"/>
              </a:rPr>
              <a:t>oluşturmakta, </a:t>
            </a:r>
            <a:r>
              <a:rPr sz="2400" spc="-180" dirty="0">
                <a:solidFill>
                  <a:srgbClr val="C00000"/>
                </a:solidFill>
                <a:latin typeface="Arial"/>
                <a:cs typeface="Arial"/>
              </a:rPr>
              <a:t>kazı </a:t>
            </a:r>
            <a:r>
              <a:rPr sz="2400" spc="-90" dirty="0">
                <a:solidFill>
                  <a:srgbClr val="C00000"/>
                </a:solidFill>
                <a:latin typeface="Arial"/>
                <a:cs typeface="Arial"/>
              </a:rPr>
              <a:t>göçmeleriyle </a:t>
            </a:r>
            <a:r>
              <a:rPr sz="2400" spc="-75" dirty="0">
                <a:latin typeface="Arial"/>
                <a:cs typeface="Arial"/>
              </a:rPr>
              <a:t>bu </a:t>
            </a:r>
            <a:r>
              <a:rPr sz="2400" spc="-95" dirty="0">
                <a:latin typeface="Arial"/>
                <a:cs typeface="Arial"/>
              </a:rPr>
              <a:t>oran </a:t>
            </a:r>
            <a:r>
              <a:rPr sz="2400" spc="-420" dirty="0">
                <a:solidFill>
                  <a:srgbClr val="C00000"/>
                </a:solidFill>
                <a:latin typeface="Arial"/>
                <a:cs typeface="Arial"/>
              </a:rPr>
              <a:t>%  </a:t>
            </a:r>
            <a:r>
              <a:rPr sz="2400" spc="-145" dirty="0">
                <a:solidFill>
                  <a:srgbClr val="C00000"/>
                </a:solidFill>
                <a:latin typeface="Arial"/>
                <a:cs typeface="Arial"/>
              </a:rPr>
              <a:t>89</a:t>
            </a:r>
            <a:r>
              <a:rPr sz="2400" spc="-145" dirty="0">
                <a:latin typeface="Arial"/>
                <a:cs typeface="Arial"/>
              </a:rPr>
              <a:t>’a </a:t>
            </a:r>
            <a:r>
              <a:rPr sz="2400" spc="-95" dirty="0">
                <a:latin typeface="Arial"/>
                <a:cs typeface="Arial"/>
              </a:rPr>
              <a:t>ulaşmaktadır </a:t>
            </a:r>
            <a:r>
              <a:rPr sz="2400" spc="-125" dirty="0">
                <a:latin typeface="Arial"/>
                <a:cs typeface="Arial"/>
              </a:rPr>
              <a:t>(Gürcanlı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95" dirty="0">
                <a:latin typeface="Arial"/>
                <a:cs typeface="Arial"/>
              </a:rPr>
              <a:t>Müngen,</a:t>
            </a:r>
            <a:r>
              <a:rPr sz="2400" spc="-105" dirty="0">
                <a:latin typeface="Arial"/>
                <a:cs typeface="Arial"/>
              </a:rPr>
              <a:t> 2013).</a:t>
            </a:r>
            <a:endParaRPr sz="2400" dirty="0">
              <a:latin typeface="Arial"/>
              <a:cs typeface="Arial"/>
            </a:endParaRPr>
          </a:p>
        </p:txBody>
      </p:sp>
      <p:sp>
        <p:nvSpPr>
          <p:cNvPr id="6" name="object 3"/>
          <p:cNvSpPr txBox="1">
            <a:spLocks/>
          </p:cNvSpPr>
          <p:nvPr/>
        </p:nvSpPr>
        <p:spPr>
          <a:xfrm>
            <a:off x="274446" y="517829"/>
            <a:ext cx="845058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3200" b="1" i="0" kern="1200">
                <a:solidFill>
                  <a:schemeClr val="tx1"/>
                </a:solidFill>
                <a:latin typeface="Trebuchet MS"/>
                <a:ea typeface="ＭＳ Ｐゴシック" charset="0"/>
                <a:cs typeface="Trebuchet M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99565" algn="l"/>
                <a:tab pos="8437245" algn="l"/>
              </a:tabLst>
            </a:pPr>
            <a:r>
              <a:rPr lang="tr-TR" b="0" u="sng" spc="-5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lang="tr-TR" u="sng" spc="-385" dirty="0" smtClean="0">
                <a:uFill>
                  <a:solidFill>
                    <a:srgbClr val="000000"/>
                  </a:solidFill>
                </a:uFill>
              </a:rPr>
              <a:t>SAHADAKİ  </a:t>
            </a:r>
            <a:r>
              <a:rPr lang="tr-TR" u="sng" spc="-305" dirty="0" smtClean="0">
                <a:uFill>
                  <a:solidFill>
                    <a:srgbClr val="000000"/>
                  </a:solidFill>
                </a:uFill>
              </a:rPr>
              <a:t>MUHTEMEL</a:t>
            </a:r>
            <a:r>
              <a:rPr lang="tr-TR" u="sng" spc="-470" dirty="0" smtClean="0"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tr-TR" u="sng" spc="-475" dirty="0" smtClean="0">
                <a:uFill>
                  <a:solidFill>
                    <a:srgbClr val="000000"/>
                  </a:solidFill>
                </a:uFill>
              </a:rPr>
              <a:t>TEHLİKELER	</a:t>
            </a:r>
            <a:endParaRPr lang="tr-TR" u="sng" spc="-475" dirty="0">
              <a:uFill>
                <a:solidFill>
                  <a:srgbClr val="000000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3024397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xfrm>
            <a:off x="8173175" y="8125283"/>
            <a:ext cx="417829" cy="154529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spcBef>
                <a:spcPts val="5"/>
              </a:spcBef>
            </a:pPr>
            <a:fld id="{81D60167-4931-47E6-BA6A-407CBD079E47}" type="slidenum">
              <a:rPr spc="-40" dirty="0"/>
              <a:pPr marL="38100">
                <a:spcBef>
                  <a:spcPts val="5"/>
                </a:spcBef>
              </a:pPr>
              <a:t>6</a:t>
            </a:fld>
            <a:r>
              <a:rPr spc="-40" dirty="0"/>
              <a:t>/213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33887" y="1617459"/>
            <a:ext cx="8308340" cy="3469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92405" marR="9525" indent="-180340" algn="just">
              <a:spcBef>
                <a:spcPts val="100"/>
              </a:spcBef>
              <a:buChar char="•"/>
              <a:tabLst>
                <a:tab pos="193040" algn="l"/>
              </a:tabLst>
            </a:pPr>
            <a:r>
              <a:rPr sz="2400" spc="-140" dirty="0">
                <a:solidFill>
                  <a:srgbClr val="C00000"/>
                </a:solidFill>
                <a:latin typeface="Arial"/>
                <a:cs typeface="Arial"/>
              </a:rPr>
              <a:t>Bina </a:t>
            </a:r>
            <a:r>
              <a:rPr sz="2400" spc="-95" dirty="0">
                <a:solidFill>
                  <a:srgbClr val="C00000"/>
                </a:solidFill>
                <a:latin typeface="Arial"/>
                <a:cs typeface="Arial"/>
              </a:rPr>
              <a:t>inşaatlarında </a:t>
            </a:r>
            <a:r>
              <a:rPr sz="2400" spc="-70" dirty="0">
                <a:latin typeface="Arial"/>
                <a:cs typeface="Arial"/>
              </a:rPr>
              <a:t>muhtemel </a:t>
            </a:r>
            <a:r>
              <a:rPr sz="2400" spc="-90" dirty="0">
                <a:latin typeface="Arial"/>
                <a:cs typeface="Arial"/>
              </a:rPr>
              <a:t>tehlikeler, </a:t>
            </a:r>
            <a:r>
              <a:rPr sz="2400" spc="-95" dirty="0">
                <a:latin typeface="Arial"/>
                <a:cs typeface="Arial"/>
              </a:rPr>
              <a:t>bulanık </a:t>
            </a:r>
            <a:r>
              <a:rPr sz="2400" spc="-75" dirty="0">
                <a:latin typeface="Arial"/>
                <a:cs typeface="Arial"/>
              </a:rPr>
              <a:t>kümelerle </a:t>
            </a:r>
            <a:r>
              <a:rPr sz="2400" spc="-120" dirty="0">
                <a:latin typeface="Arial"/>
                <a:cs typeface="Arial"/>
              </a:rPr>
              <a:t>analiz  </a:t>
            </a:r>
            <a:r>
              <a:rPr sz="2400" spc="-80" dirty="0">
                <a:latin typeface="Arial"/>
                <a:cs typeface="Arial"/>
              </a:rPr>
              <a:t>edilerek </a:t>
            </a:r>
            <a:r>
              <a:rPr sz="2400" spc="-130" dirty="0">
                <a:latin typeface="Arial"/>
                <a:cs typeface="Arial"/>
              </a:rPr>
              <a:t>Gürcanlı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100" dirty="0">
                <a:latin typeface="Arial"/>
                <a:cs typeface="Arial"/>
              </a:rPr>
              <a:t>Müngen </a:t>
            </a:r>
            <a:r>
              <a:rPr sz="2400" spc="-105" dirty="0">
                <a:latin typeface="Arial"/>
                <a:cs typeface="Arial"/>
              </a:rPr>
              <a:t>(2009) </a:t>
            </a:r>
            <a:r>
              <a:rPr sz="2400" spc="-80" dirty="0">
                <a:latin typeface="Arial"/>
                <a:cs typeface="Arial"/>
              </a:rPr>
              <a:t>tarafından</a:t>
            </a:r>
            <a:r>
              <a:rPr sz="2400" spc="-150" dirty="0">
                <a:latin typeface="Arial"/>
                <a:cs typeface="Arial"/>
              </a:rPr>
              <a:t> </a:t>
            </a:r>
            <a:r>
              <a:rPr sz="2400" spc="-114" dirty="0">
                <a:latin typeface="Arial"/>
                <a:cs typeface="Arial"/>
              </a:rPr>
              <a:t>sıralanmıştır.</a:t>
            </a:r>
            <a:endParaRPr sz="2400">
              <a:latin typeface="Arial"/>
              <a:cs typeface="Arial"/>
            </a:endParaRPr>
          </a:p>
          <a:p>
            <a:pPr marL="192405" marR="12700" indent="-180340" algn="just">
              <a:spcBef>
                <a:spcPts val="600"/>
              </a:spcBef>
              <a:buChar char="•"/>
              <a:tabLst>
                <a:tab pos="193040" algn="l"/>
              </a:tabLst>
            </a:pPr>
            <a:r>
              <a:rPr sz="2400" spc="-204" dirty="0">
                <a:solidFill>
                  <a:srgbClr val="0070C0"/>
                </a:solidFill>
                <a:latin typeface="Arial"/>
                <a:cs typeface="Arial"/>
              </a:rPr>
              <a:t>Risk </a:t>
            </a:r>
            <a:r>
              <a:rPr sz="2400" spc="-135" dirty="0">
                <a:solidFill>
                  <a:srgbClr val="0070C0"/>
                </a:solidFill>
                <a:latin typeface="Arial"/>
                <a:cs typeface="Arial"/>
              </a:rPr>
              <a:t>seviyesi </a:t>
            </a:r>
            <a:r>
              <a:rPr sz="2400" spc="-420" dirty="0">
                <a:solidFill>
                  <a:srgbClr val="0070C0"/>
                </a:solidFill>
                <a:latin typeface="Arial"/>
                <a:cs typeface="Arial"/>
              </a:rPr>
              <a:t>% </a:t>
            </a:r>
            <a:r>
              <a:rPr sz="2400" spc="-125" dirty="0">
                <a:solidFill>
                  <a:srgbClr val="0070C0"/>
                </a:solidFill>
                <a:latin typeface="Arial"/>
                <a:cs typeface="Arial"/>
              </a:rPr>
              <a:t>100 </a:t>
            </a:r>
            <a:r>
              <a:rPr sz="2400" spc="-145" dirty="0">
                <a:solidFill>
                  <a:srgbClr val="0070C0"/>
                </a:solidFill>
                <a:latin typeface="Arial"/>
                <a:cs typeface="Arial"/>
              </a:rPr>
              <a:t>yüksek </a:t>
            </a:r>
            <a:r>
              <a:rPr sz="2400" spc="-80" dirty="0">
                <a:solidFill>
                  <a:srgbClr val="0070C0"/>
                </a:solidFill>
                <a:latin typeface="Arial"/>
                <a:cs typeface="Arial"/>
              </a:rPr>
              <a:t>olan </a:t>
            </a:r>
            <a:r>
              <a:rPr sz="2400" spc="-95" dirty="0">
                <a:solidFill>
                  <a:srgbClr val="0070C0"/>
                </a:solidFill>
                <a:latin typeface="Arial"/>
                <a:cs typeface="Arial"/>
              </a:rPr>
              <a:t>tek </a:t>
            </a:r>
            <a:r>
              <a:rPr sz="2400" spc="-210" dirty="0">
                <a:solidFill>
                  <a:srgbClr val="0070C0"/>
                </a:solidFill>
                <a:latin typeface="Arial"/>
                <a:cs typeface="Arial"/>
              </a:rPr>
              <a:t>kaza </a:t>
            </a:r>
            <a:r>
              <a:rPr sz="2400" spc="-95" dirty="0">
                <a:solidFill>
                  <a:srgbClr val="0070C0"/>
                </a:solidFill>
                <a:latin typeface="Arial"/>
                <a:cs typeface="Arial"/>
              </a:rPr>
              <a:t>sebebi</a:t>
            </a:r>
            <a:r>
              <a:rPr sz="2400" spc="-95" dirty="0">
                <a:latin typeface="Arial"/>
                <a:cs typeface="Arial"/>
              </a:rPr>
              <a:t>nin </a:t>
            </a:r>
            <a:r>
              <a:rPr sz="2400" spc="-114" dirty="0">
                <a:solidFill>
                  <a:srgbClr val="C00000"/>
                </a:solidFill>
                <a:latin typeface="Arial"/>
                <a:cs typeface="Arial"/>
              </a:rPr>
              <a:t>yüksekten  </a:t>
            </a:r>
            <a:r>
              <a:rPr sz="2400" spc="-130" dirty="0">
                <a:solidFill>
                  <a:srgbClr val="C00000"/>
                </a:solidFill>
                <a:latin typeface="Arial"/>
                <a:cs typeface="Arial"/>
              </a:rPr>
              <a:t>düşme </a:t>
            </a:r>
            <a:r>
              <a:rPr sz="2400" spc="-85" dirty="0">
                <a:latin typeface="Arial"/>
                <a:cs typeface="Arial"/>
              </a:rPr>
              <a:t>olduğu</a:t>
            </a:r>
            <a:r>
              <a:rPr sz="2400" spc="-135" dirty="0">
                <a:latin typeface="Arial"/>
                <a:cs typeface="Arial"/>
              </a:rPr>
              <a:t> </a:t>
            </a:r>
            <a:r>
              <a:rPr sz="2400" spc="-75" dirty="0">
                <a:latin typeface="Arial"/>
                <a:cs typeface="Arial"/>
              </a:rPr>
              <a:t>görülmektedir.</a:t>
            </a:r>
            <a:endParaRPr sz="2400">
              <a:latin typeface="Arial"/>
              <a:cs typeface="Arial"/>
            </a:endParaRPr>
          </a:p>
          <a:p>
            <a:pPr marL="192405" marR="5080" indent="-180340" algn="just">
              <a:spcBef>
                <a:spcPts val="600"/>
              </a:spcBef>
              <a:buChar char="•"/>
              <a:tabLst>
                <a:tab pos="193040" algn="l"/>
              </a:tabLst>
            </a:pPr>
            <a:r>
              <a:rPr sz="2400" spc="-185" dirty="0">
                <a:latin typeface="Arial"/>
                <a:cs typeface="Arial"/>
              </a:rPr>
              <a:t>Bu </a:t>
            </a:r>
            <a:r>
              <a:rPr sz="2400" spc="-140" dirty="0">
                <a:latin typeface="Arial"/>
                <a:cs typeface="Arial"/>
              </a:rPr>
              <a:t>çalışmadan </a:t>
            </a:r>
            <a:r>
              <a:rPr sz="2400" spc="-130" dirty="0">
                <a:latin typeface="Arial"/>
                <a:cs typeface="Arial"/>
              </a:rPr>
              <a:t>da </a:t>
            </a:r>
            <a:r>
              <a:rPr sz="2400" spc="-145" dirty="0">
                <a:latin typeface="Arial"/>
                <a:cs typeface="Arial"/>
              </a:rPr>
              <a:t>anlaşılacağı </a:t>
            </a:r>
            <a:r>
              <a:rPr sz="2400" spc="-75" dirty="0">
                <a:latin typeface="Arial"/>
                <a:cs typeface="Arial"/>
              </a:rPr>
              <a:t>gibi </a:t>
            </a:r>
            <a:r>
              <a:rPr sz="2400" spc="-85" dirty="0">
                <a:solidFill>
                  <a:srgbClr val="C00000"/>
                </a:solidFill>
                <a:latin typeface="Arial"/>
                <a:cs typeface="Arial"/>
              </a:rPr>
              <a:t>bina </a:t>
            </a:r>
            <a:r>
              <a:rPr sz="2400" spc="-95" dirty="0">
                <a:solidFill>
                  <a:srgbClr val="C00000"/>
                </a:solidFill>
                <a:latin typeface="Arial"/>
                <a:cs typeface="Arial"/>
              </a:rPr>
              <a:t>inşaatlarında </a:t>
            </a:r>
            <a:r>
              <a:rPr sz="2400" spc="-140" dirty="0">
                <a:solidFill>
                  <a:srgbClr val="C00000"/>
                </a:solidFill>
                <a:latin typeface="Arial"/>
                <a:cs typeface="Arial"/>
              </a:rPr>
              <a:t>yüksek  </a:t>
            </a:r>
            <a:r>
              <a:rPr sz="2400" spc="-130" dirty="0">
                <a:solidFill>
                  <a:srgbClr val="C00000"/>
                </a:solidFill>
                <a:latin typeface="Arial"/>
                <a:cs typeface="Arial"/>
              </a:rPr>
              <a:t>düşme </a:t>
            </a:r>
            <a:r>
              <a:rPr sz="2400" spc="-85" dirty="0">
                <a:solidFill>
                  <a:srgbClr val="C00000"/>
                </a:solidFill>
                <a:latin typeface="Arial"/>
                <a:cs typeface="Arial"/>
              </a:rPr>
              <a:t>mutlaka </a:t>
            </a:r>
            <a:r>
              <a:rPr sz="2400" spc="-55" dirty="0">
                <a:solidFill>
                  <a:srgbClr val="C00000"/>
                </a:solidFill>
                <a:latin typeface="Arial"/>
                <a:cs typeface="Arial"/>
              </a:rPr>
              <a:t>tedbir </a:t>
            </a:r>
            <a:r>
              <a:rPr sz="2400" spc="-130" dirty="0">
                <a:solidFill>
                  <a:srgbClr val="C00000"/>
                </a:solidFill>
                <a:latin typeface="Arial"/>
                <a:cs typeface="Arial"/>
              </a:rPr>
              <a:t>alınması </a:t>
            </a:r>
            <a:r>
              <a:rPr sz="2400" spc="-95" dirty="0">
                <a:solidFill>
                  <a:srgbClr val="C00000"/>
                </a:solidFill>
                <a:latin typeface="Arial"/>
                <a:cs typeface="Arial"/>
              </a:rPr>
              <a:t>gerekli </a:t>
            </a:r>
            <a:r>
              <a:rPr sz="2400" spc="-210" dirty="0">
                <a:solidFill>
                  <a:srgbClr val="C00000"/>
                </a:solidFill>
                <a:latin typeface="Arial"/>
                <a:cs typeface="Arial"/>
              </a:rPr>
              <a:t>kaza </a:t>
            </a:r>
            <a:r>
              <a:rPr sz="2400" spc="-80" dirty="0">
                <a:solidFill>
                  <a:srgbClr val="C00000"/>
                </a:solidFill>
                <a:latin typeface="Arial"/>
                <a:cs typeface="Arial"/>
              </a:rPr>
              <a:t>sebeplerinin </a:t>
            </a:r>
            <a:r>
              <a:rPr sz="2400" spc="-145" dirty="0">
                <a:solidFill>
                  <a:srgbClr val="C00000"/>
                </a:solidFill>
                <a:latin typeface="Arial"/>
                <a:cs typeface="Arial"/>
              </a:rPr>
              <a:t>başında  </a:t>
            </a:r>
            <a:r>
              <a:rPr sz="2400" spc="-90" dirty="0">
                <a:solidFill>
                  <a:srgbClr val="C00000"/>
                </a:solidFill>
                <a:latin typeface="Arial"/>
                <a:cs typeface="Arial"/>
              </a:rPr>
              <a:t>gelmektedir. </a:t>
            </a:r>
            <a:r>
              <a:rPr sz="2400" spc="-165" dirty="0">
                <a:latin typeface="Arial"/>
                <a:cs typeface="Arial"/>
              </a:rPr>
              <a:t>Yüksekten </a:t>
            </a:r>
            <a:r>
              <a:rPr sz="2400" spc="-135" dirty="0">
                <a:latin typeface="Arial"/>
                <a:cs typeface="Arial"/>
              </a:rPr>
              <a:t>düşmeye </a:t>
            </a:r>
            <a:r>
              <a:rPr sz="2400" spc="-150" dirty="0">
                <a:latin typeface="Arial"/>
                <a:cs typeface="Arial"/>
              </a:rPr>
              <a:t>karşı </a:t>
            </a:r>
            <a:r>
              <a:rPr sz="2400" spc="-75" dirty="0">
                <a:latin typeface="Arial"/>
                <a:cs typeface="Arial"/>
              </a:rPr>
              <a:t>önlem </a:t>
            </a:r>
            <a:r>
              <a:rPr sz="2400" spc="-114" dirty="0">
                <a:latin typeface="Arial"/>
                <a:cs typeface="Arial"/>
              </a:rPr>
              <a:t>alındığında </a:t>
            </a:r>
            <a:r>
              <a:rPr sz="2400" spc="-85" dirty="0">
                <a:latin typeface="Arial"/>
                <a:cs typeface="Arial"/>
              </a:rPr>
              <a:t>bina  </a:t>
            </a:r>
            <a:r>
              <a:rPr sz="2400" spc="-95" dirty="0">
                <a:latin typeface="Arial"/>
                <a:cs typeface="Arial"/>
              </a:rPr>
              <a:t>inşaatlarında </a:t>
            </a:r>
            <a:r>
              <a:rPr sz="2400" spc="-130" dirty="0">
                <a:latin typeface="Arial"/>
                <a:cs typeface="Arial"/>
              </a:rPr>
              <a:t>meydana </a:t>
            </a:r>
            <a:r>
              <a:rPr sz="2400" spc="-120" dirty="0">
                <a:latin typeface="Arial"/>
                <a:cs typeface="Arial"/>
              </a:rPr>
              <a:t>gelen </a:t>
            </a:r>
            <a:r>
              <a:rPr sz="2400" spc="-140" dirty="0">
                <a:latin typeface="Arial"/>
                <a:cs typeface="Arial"/>
              </a:rPr>
              <a:t>kazalardan </a:t>
            </a:r>
            <a:r>
              <a:rPr sz="2400" spc="-125" dirty="0">
                <a:latin typeface="Arial"/>
                <a:cs typeface="Arial"/>
              </a:rPr>
              <a:t>kaynaklı </a:t>
            </a:r>
            <a:r>
              <a:rPr sz="2400" spc="-105" dirty="0">
                <a:latin typeface="Arial"/>
                <a:cs typeface="Arial"/>
              </a:rPr>
              <a:t>kayıplar </a:t>
            </a:r>
            <a:r>
              <a:rPr sz="2400" spc="-90" dirty="0">
                <a:latin typeface="Arial"/>
                <a:cs typeface="Arial"/>
              </a:rPr>
              <a:t>büyük  </a:t>
            </a:r>
            <a:r>
              <a:rPr sz="2400" spc="-95" dirty="0">
                <a:latin typeface="Arial"/>
                <a:cs typeface="Arial"/>
              </a:rPr>
              <a:t>ölçüde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-85" dirty="0">
                <a:latin typeface="Arial"/>
                <a:cs typeface="Arial"/>
              </a:rPr>
              <a:t>önlenecektir.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3"/>
          <p:cNvSpPr txBox="1">
            <a:spLocks/>
          </p:cNvSpPr>
          <p:nvPr/>
        </p:nvSpPr>
        <p:spPr>
          <a:xfrm>
            <a:off x="274446" y="517829"/>
            <a:ext cx="845058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3200" b="1" i="0" kern="1200">
                <a:solidFill>
                  <a:schemeClr val="tx1"/>
                </a:solidFill>
                <a:latin typeface="Trebuchet MS"/>
                <a:ea typeface="ＭＳ Ｐゴシック" charset="0"/>
                <a:cs typeface="Trebuchet M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99565" algn="l"/>
                <a:tab pos="8437245" algn="l"/>
              </a:tabLst>
            </a:pPr>
            <a:r>
              <a:rPr lang="tr-TR" b="0" u="sng" spc="-5" dirty="0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lang="tr-TR" u="sng" spc="-385" dirty="0" smtClean="0">
                <a:uFill>
                  <a:solidFill>
                    <a:srgbClr val="000000"/>
                  </a:solidFill>
                </a:uFill>
              </a:rPr>
              <a:t>SAHADAKİ  </a:t>
            </a:r>
            <a:r>
              <a:rPr lang="tr-TR" u="sng" spc="-305" dirty="0" smtClean="0">
                <a:uFill>
                  <a:solidFill>
                    <a:srgbClr val="000000"/>
                  </a:solidFill>
                </a:uFill>
              </a:rPr>
              <a:t>MUHTEMEL</a:t>
            </a:r>
            <a:r>
              <a:rPr lang="tr-TR" u="sng" spc="-470" dirty="0" smtClean="0"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tr-TR" u="sng" spc="-475" dirty="0" smtClean="0">
                <a:uFill>
                  <a:solidFill>
                    <a:srgbClr val="000000"/>
                  </a:solidFill>
                </a:uFill>
              </a:rPr>
              <a:t>TEHLİKELER	</a:t>
            </a:r>
            <a:endParaRPr lang="tr-TR" u="sng" spc="-475" dirty="0">
              <a:uFill>
                <a:solidFill>
                  <a:srgbClr val="000000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37860635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55587" y="553456"/>
            <a:ext cx="873887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83055" algn="l"/>
                <a:tab pos="8725535" algn="l"/>
              </a:tabLst>
            </a:pPr>
            <a:r>
              <a:rPr b="0" u="sng" spc="-5" dirty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u="sng" spc="-385" dirty="0">
                <a:uFill>
                  <a:solidFill>
                    <a:srgbClr val="000000"/>
                  </a:solidFill>
                </a:uFill>
              </a:rPr>
              <a:t>SAHADAKİ  </a:t>
            </a:r>
            <a:r>
              <a:rPr u="sng" spc="-305" dirty="0">
                <a:uFill>
                  <a:solidFill>
                    <a:srgbClr val="000000"/>
                  </a:solidFill>
                </a:uFill>
              </a:rPr>
              <a:t>MUHTEMEL</a:t>
            </a:r>
            <a:r>
              <a:rPr u="sng" spc="-47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u="sng" spc="-475" dirty="0">
                <a:uFill>
                  <a:solidFill>
                    <a:srgbClr val="000000"/>
                  </a:solidFill>
                </a:uFill>
              </a:rPr>
              <a:t>TEHLİKELER	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68287" y="1920240"/>
            <a:ext cx="1871980" cy="422275"/>
            <a:chOff x="268287" y="1062989"/>
            <a:chExt cx="1871980" cy="422275"/>
          </a:xfrm>
        </p:grpSpPr>
        <p:sp>
          <p:nvSpPr>
            <p:cNvPr id="4" name="object 4"/>
            <p:cNvSpPr/>
            <p:nvPr/>
          </p:nvSpPr>
          <p:spPr>
            <a:xfrm>
              <a:off x="268287" y="1062989"/>
              <a:ext cx="1171130" cy="422148"/>
            </a:xfrm>
            <a:prstGeom prst="rect">
              <a:avLst/>
            </a:prstGeom>
            <a:blipFill>
              <a:blip r:embed="rId2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181861" y="1062989"/>
              <a:ext cx="957834" cy="422148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/>
          <p:nvPr/>
        </p:nvSpPr>
        <p:spPr>
          <a:xfrm>
            <a:off x="7525512" y="1920239"/>
            <a:ext cx="1455547" cy="42214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14287" y="1348194"/>
          <a:ext cx="9130664" cy="45922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4000"/>
                <a:gridCol w="4958715"/>
                <a:gridCol w="3754754"/>
                <a:gridCol w="163195"/>
              </a:tblGrid>
              <a:tr h="5231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 dirty="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C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L="286385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2000" b="1" spc="-145" dirty="0">
                          <a:latin typeface="Arial"/>
                          <a:cs typeface="Arial"/>
                        </a:rPr>
                        <a:t>Sebepler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54940" marB="0">
                    <a:lnT w="762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5750" algn="ctr">
                        <a:lnSpc>
                          <a:spcPct val="100000"/>
                        </a:lnSpc>
                        <a:spcBef>
                          <a:spcPts val="1220"/>
                        </a:spcBef>
                      </a:pPr>
                      <a:r>
                        <a:rPr sz="2000" b="1" spc="-215" dirty="0">
                          <a:latin typeface="Arial"/>
                          <a:cs typeface="Arial"/>
                        </a:rPr>
                        <a:t>Risk</a:t>
                      </a:r>
                      <a:r>
                        <a:rPr sz="2000" b="1" spc="-114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80" dirty="0">
                          <a:latin typeface="Arial"/>
                          <a:cs typeface="Arial"/>
                        </a:rPr>
                        <a:t>Seviyesi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54940" marB="0">
                    <a:lnT w="76200">
                      <a:solidFill>
                        <a:srgbClr val="C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>
                    <a:lnT w="76200">
                      <a:solidFill>
                        <a:srgbClr val="C00000"/>
                      </a:solidFill>
                      <a:prstDash val="solid"/>
                    </a:lnT>
                  </a:tcPr>
                </a:tc>
              </a:tr>
              <a:tr h="4778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800" spc="-1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Yüksekten</a:t>
                      </a:r>
                      <a:r>
                        <a:rPr sz="1800" spc="-3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Düşme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001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marR="60325" algn="r">
                        <a:lnSpc>
                          <a:spcPct val="100000"/>
                        </a:lnSpc>
                        <a:spcBef>
                          <a:spcPts val="630"/>
                        </a:spcBef>
                      </a:pPr>
                      <a:r>
                        <a:rPr sz="1800" spc="-31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% </a:t>
                      </a:r>
                      <a:r>
                        <a:rPr sz="1800" spc="-9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100</a:t>
                      </a:r>
                      <a:r>
                        <a:rPr sz="1800" spc="-12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6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Yüksek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80010" marB="0">
                    <a:lnT w="12700">
                      <a:solidFill>
                        <a:srgbClr val="000000"/>
                      </a:solidFill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7311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100" dirty="0">
                          <a:latin typeface="Arial"/>
                          <a:cs typeface="Arial"/>
                        </a:rPr>
                        <a:t>Şantiye </a:t>
                      </a:r>
                      <a:r>
                        <a:rPr sz="1800" spc="-45" dirty="0">
                          <a:latin typeface="Arial"/>
                          <a:cs typeface="Arial"/>
                        </a:rPr>
                        <a:t>içi </a:t>
                      </a:r>
                      <a:r>
                        <a:rPr sz="1800" spc="-40" dirty="0">
                          <a:latin typeface="Arial"/>
                          <a:cs typeface="Arial"/>
                        </a:rPr>
                        <a:t>trafik</a:t>
                      </a:r>
                      <a:r>
                        <a:rPr sz="1800" spc="-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0" dirty="0">
                          <a:latin typeface="Arial"/>
                          <a:cs typeface="Arial"/>
                        </a:rPr>
                        <a:t>kazaları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3335" marB="0"/>
                </a:tc>
                <a:tc>
                  <a:txBody>
                    <a:bodyPr/>
                    <a:lstStyle/>
                    <a:p>
                      <a:pPr marR="74930" algn="r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sz="1800" spc="-315" dirty="0">
                          <a:latin typeface="Arial"/>
                          <a:cs typeface="Arial"/>
                        </a:rPr>
                        <a:t>% </a:t>
                      </a:r>
                      <a:r>
                        <a:rPr sz="1800" spc="-95" dirty="0">
                          <a:latin typeface="Arial"/>
                          <a:cs typeface="Arial"/>
                        </a:rPr>
                        <a:t>11 </a:t>
                      </a:r>
                      <a:r>
                        <a:rPr sz="1800" spc="-70" dirty="0">
                          <a:latin typeface="Arial"/>
                          <a:cs typeface="Arial"/>
                        </a:rPr>
                        <a:t>Önemli, </a:t>
                      </a:r>
                      <a:r>
                        <a:rPr sz="1800" spc="-315" dirty="0">
                          <a:latin typeface="Arial"/>
                          <a:cs typeface="Arial"/>
                        </a:rPr>
                        <a:t>% </a:t>
                      </a:r>
                      <a:r>
                        <a:rPr sz="1800" spc="-95" dirty="0">
                          <a:latin typeface="Arial"/>
                          <a:cs typeface="Arial"/>
                        </a:rPr>
                        <a:t>89 </a:t>
                      </a:r>
                      <a:r>
                        <a:rPr sz="1800" spc="-85" dirty="0">
                          <a:latin typeface="Arial"/>
                          <a:cs typeface="Arial"/>
                        </a:rPr>
                        <a:t>Orta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13335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800" spc="-60" dirty="0">
                          <a:latin typeface="Arial"/>
                          <a:cs typeface="Arial"/>
                        </a:rPr>
                        <a:t>Diğerleri </a:t>
                      </a:r>
                      <a:r>
                        <a:rPr sz="1800" spc="-155" dirty="0">
                          <a:latin typeface="Arial"/>
                          <a:cs typeface="Arial"/>
                        </a:rPr>
                        <a:t>kaza</a:t>
                      </a:r>
                      <a:r>
                        <a:rPr sz="1800" spc="-13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75" dirty="0">
                          <a:latin typeface="Arial"/>
                          <a:cs typeface="Arial"/>
                        </a:rPr>
                        <a:t>sebepleri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 marR="74930" algn="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800" spc="-315" dirty="0">
                          <a:latin typeface="Arial"/>
                          <a:cs typeface="Arial"/>
                        </a:rPr>
                        <a:t>% </a:t>
                      </a:r>
                      <a:r>
                        <a:rPr sz="1800" spc="-95" dirty="0">
                          <a:latin typeface="Arial"/>
                          <a:cs typeface="Arial"/>
                        </a:rPr>
                        <a:t>21 </a:t>
                      </a:r>
                      <a:r>
                        <a:rPr sz="1800" spc="-70" dirty="0">
                          <a:latin typeface="Arial"/>
                          <a:cs typeface="Arial"/>
                        </a:rPr>
                        <a:t>Önemli, </a:t>
                      </a:r>
                      <a:r>
                        <a:rPr sz="1800" spc="-315" dirty="0">
                          <a:latin typeface="Arial"/>
                          <a:cs typeface="Arial"/>
                        </a:rPr>
                        <a:t>% </a:t>
                      </a:r>
                      <a:r>
                        <a:rPr sz="1800" spc="-95" dirty="0">
                          <a:latin typeface="Arial"/>
                          <a:cs typeface="Arial"/>
                        </a:rPr>
                        <a:t>79 </a:t>
                      </a:r>
                      <a:r>
                        <a:rPr sz="1800" spc="-85" dirty="0">
                          <a:latin typeface="Arial"/>
                          <a:cs typeface="Arial"/>
                        </a:rPr>
                        <a:t>Orta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114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800" spc="-125" dirty="0">
                          <a:latin typeface="Arial"/>
                          <a:cs typeface="Arial"/>
                        </a:rPr>
                        <a:t>Düşen </a:t>
                      </a:r>
                      <a:r>
                        <a:rPr sz="1800" spc="-55" dirty="0">
                          <a:latin typeface="Arial"/>
                          <a:cs typeface="Arial"/>
                        </a:rPr>
                        <a:t>cisimlerin </a:t>
                      </a:r>
                      <a:r>
                        <a:rPr sz="1800" spc="-110" dirty="0">
                          <a:latin typeface="Arial"/>
                          <a:cs typeface="Arial"/>
                        </a:rPr>
                        <a:t>sebep </a:t>
                      </a:r>
                      <a:r>
                        <a:rPr sz="1800" spc="-65" dirty="0">
                          <a:latin typeface="Arial"/>
                          <a:cs typeface="Arial"/>
                        </a:rPr>
                        <a:t>olduğu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10" dirty="0">
                          <a:latin typeface="Arial"/>
                          <a:cs typeface="Arial"/>
                        </a:rPr>
                        <a:t>kazalar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 marR="69215" algn="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800" spc="-315" dirty="0">
                          <a:latin typeface="Arial"/>
                          <a:cs typeface="Arial"/>
                        </a:rPr>
                        <a:t>% </a:t>
                      </a:r>
                      <a:r>
                        <a:rPr sz="1800" spc="-90" dirty="0">
                          <a:latin typeface="Arial"/>
                          <a:cs typeface="Arial"/>
                        </a:rPr>
                        <a:t>100</a:t>
                      </a:r>
                      <a:r>
                        <a:rPr sz="1800" spc="-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80" dirty="0">
                          <a:latin typeface="Arial"/>
                          <a:cs typeface="Arial"/>
                        </a:rPr>
                        <a:t>Orta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800" spc="-95" dirty="0">
                          <a:latin typeface="Arial"/>
                          <a:cs typeface="Arial"/>
                        </a:rPr>
                        <a:t>Ağır </a:t>
                      </a:r>
                      <a:r>
                        <a:rPr sz="1800" spc="-85" dirty="0">
                          <a:latin typeface="Arial"/>
                          <a:cs typeface="Arial"/>
                        </a:rPr>
                        <a:t>techizat</a:t>
                      </a:r>
                      <a:r>
                        <a:rPr sz="1800" spc="5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0" dirty="0">
                          <a:latin typeface="Arial"/>
                          <a:cs typeface="Arial"/>
                        </a:rPr>
                        <a:t>kazaları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 marR="69215" algn="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800" spc="-315" dirty="0">
                          <a:latin typeface="Arial"/>
                          <a:cs typeface="Arial"/>
                        </a:rPr>
                        <a:t>% </a:t>
                      </a:r>
                      <a:r>
                        <a:rPr sz="1800" spc="-90" dirty="0">
                          <a:latin typeface="Arial"/>
                          <a:cs typeface="Arial"/>
                        </a:rPr>
                        <a:t>100</a:t>
                      </a:r>
                      <a:r>
                        <a:rPr sz="1800" spc="-1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80" dirty="0">
                          <a:latin typeface="Arial"/>
                          <a:cs typeface="Arial"/>
                        </a:rPr>
                        <a:t>Orta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114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800" spc="-180" dirty="0">
                          <a:latin typeface="Arial"/>
                          <a:cs typeface="Arial"/>
                        </a:rPr>
                        <a:t>Kazı</a:t>
                      </a:r>
                      <a:r>
                        <a:rPr sz="18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0" dirty="0">
                          <a:latin typeface="Arial"/>
                          <a:cs typeface="Arial"/>
                        </a:rPr>
                        <a:t>çökmesi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800" spc="-315" dirty="0">
                          <a:latin typeface="Arial"/>
                          <a:cs typeface="Arial"/>
                        </a:rPr>
                        <a:t>% </a:t>
                      </a:r>
                      <a:r>
                        <a:rPr sz="1800" spc="-95" dirty="0">
                          <a:latin typeface="Arial"/>
                          <a:cs typeface="Arial"/>
                        </a:rPr>
                        <a:t>100</a:t>
                      </a:r>
                      <a:r>
                        <a:rPr sz="1800" spc="-1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20" dirty="0">
                          <a:latin typeface="Arial"/>
                          <a:cs typeface="Arial"/>
                        </a:rPr>
                        <a:t>Düşük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800" spc="-160" dirty="0">
                          <a:latin typeface="Arial"/>
                          <a:cs typeface="Arial"/>
                        </a:rPr>
                        <a:t>Yangın </a:t>
                      </a:r>
                      <a:r>
                        <a:rPr sz="1800" spc="-114" dirty="0">
                          <a:latin typeface="Arial"/>
                          <a:cs typeface="Arial"/>
                        </a:rPr>
                        <a:t>yada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70" dirty="0">
                          <a:latin typeface="Arial"/>
                          <a:cs typeface="Arial"/>
                        </a:rPr>
                        <a:t>patlama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800" spc="-315" dirty="0">
                          <a:latin typeface="Arial"/>
                          <a:cs typeface="Arial"/>
                        </a:rPr>
                        <a:t>% </a:t>
                      </a:r>
                      <a:r>
                        <a:rPr sz="1800" spc="-95" dirty="0">
                          <a:latin typeface="Arial"/>
                          <a:cs typeface="Arial"/>
                        </a:rPr>
                        <a:t>100</a:t>
                      </a:r>
                      <a:r>
                        <a:rPr sz="1800" spc="-1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20" dirty="0">
                          <a:latin typeface="Arial"/>
                          <a:cs typeface="Arial"/>
                        </a:rPr>
                        <a:t>Düşük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11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800" spc="-95" dirty="0">
                          <a:latin typeface="Arial"/>
                          <a:cs typeface="Arial"/>
                        </a:rPr>
                        <a:t>Malzeme</a:t>
                      </a:r>
                      <a:r>
                        <a:rPr sz="18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20" dirty="0">
                          <a:latin typeface="Arial"/>
                          <a:cs typeface="Arial"/>
                        </a:rPr>
                        <a:t>sıçraması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800" spc="-315" dirty="0">
                          <a:latin typeface="Arial"/>
                          <a:cs typeface="Arial"/>
                        </a:rPr>
                        <a:t>% </a:t>
                      </a:r>
                      <a:r>
                        <a:rPr sz="1800" spc="-95" dirty="0">
                          <a:latin typeface="Arial"/>
                          <a:cs typeface="Arial"/>
                        </a:rPr>
                        <a:t>100</a:t>
                      </a:r>
                      <a:r>
                        <a:rPr sz="1800" spc="-1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20" dirty="0">
                          <a:latin typeface="Arial"/>
                          <a:cs typeface="Arial"/>
                        </a:rPr>
                        <a:t>Düşük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41147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800" spc="-70" dirty="0">
                          <a:latin typeface="Arial"/>
                          <a:cs typeface="Arial"/>
                        </a:rPr>
                        <a:t>Elektrik</a:t>
                      </a:r>
                      <a:r>
                        <a:rPr sz="1800" spc="-4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05" dirty="0">
                          <a:latin typeface="Arial"/>
                          <a:cs typeface="Arial"/>
                        </a:rPr>
                        <a:t>çarpması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 marR="60960" algn="r">
                        <a:lnSpc>
                          <a:spcPct val="100000"/>
                        </a:lnSpc>
                        <a:spcBef>
                          <a:spcPts val="409"/>
                        </a:spcBef>
                      </a:pPr>
                      <a:r>
                        <a:rPr sz="1800" spc="-315" dirty="0">
                          <a:latin typeface="Arial"/>
                          <a:cs typeface="Arial"/>
                        </a:rPr>
                        <a:t>% </a:t>
                      </a:r>
                      <a:r>
                        <a:rPr sz="1800" spc="-95" dirty="0">
                          <a:latin typeface="Arial"/>
                          <a:cs typeface="Arial"/>
                        </a:rPr>
                        <a:t>100</a:t>
                      </a:r>
                      <a:r>
                        <a:rPr sz="1800" spc="-13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20" dirty="0">
                          <a:latin typeface="Arial"/>
                          <a:cs typeface="Arial"/>
                        </a:rPr>
                        <a:t>Düşük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33778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67945">
                        <a:lnSpc>
                          <a:spcPts val="2150"/>
                        </a:lnSpc>
                        <a:spcBef>
                          <a:spcPts val="409"/>
                        </a:spcBef>
                      </a:pPr>
                      <a:r>
                        <a:rPr sz="1800" spc="-155" dirty="0">
                          <a:latin typeface="Arial"/>
                          <a:cs typeface="Arial"/>
                        </a:rPr>
                        <a:t>Yapısal</a:t>
                      </a:r>
                      <a:r>
                        <a:rPr sz="1800" spc="-10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10" dirty="0">
                          <a:latin typeface="Arial"/>
                          <a:cs typeface="Arial"/>
                        </a:rPr>
                        <a:t>göçme</a:t>
                      </a:r>
                      <a:endParaRPr sz="1800" dirty="0">
                        <a:latin typeface="Arial"/>
                        <a:cs typeface="Arial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 marR="66040" algn="r">
                        <a:lnSpc>
                          <a:spcPts val="2150"/>
                        </a:lnSpc>
                        <a:spcBef>
                          <a:spcPts val="409"/>
                        </a:spcBef>
                      </a:pPr>
                      <a:r>
                        <a:rPr sz="1800" spc="-315" dirty="0">
                          <a:latin typeface="Arial"/>
                          <a:cs typeface="Arial"/>
                        </a:rPr>
                        <a:t>% </a:t>
                      </a:r>
                      <a:r>
                        <a:rPr sz="1800" spc="-95" dirty="0">
                          <a:latin typeface="Arial"/>
                          <a:cs typeface="Arial"/>
                        </a:rPr>
                        <a:t>56 </a:t>
                      </a:r>
                      <a:r>
                        <a:rPr sz="1800" spc="-110" dirty="0">
                          <a:latin typeface="Arial"/>
                          <a:cs typeface="Arial"/>
                        </a:rPr>
                        <a:t>Düşük, </a:t>
                      </a:r>
                      <a:r>
                        <a:rPr sz="1800" spc="-315" dirty="0">
                          <a:latin typeface="Arial"/>
                          <a:cs typeface="Arial"/>
                        </a:rPr>
                        <a:t>% </a:t>
                      </a:r>
                      <a:r>
                        <a:rPr sz="1800" spc="-385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500" spc="-577" baseline="52777" dirty="0">
                          <a:latin typeface="Arial"/>
                          <a:cs typeface="Arial"/>
                        </a:rPr>
                        <a:t>22</a:t>
                      </a:r>
                      <a:r>
                        <a:rPr sz="1800" spc="-385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500" spc="-577" baseline="52777" dirty="0">
                          <a:latin typeface="Arial"/>
                          <a:cs typeface="Arial"/>
                        </a:rPr>
                        <a:t>/21</a:t>
                      </a:r>
                      <a:r>
                        <a:rPr sz="1800" spc="-385" dirty="0">
                          <a:latin typeface="Arial"/>
                          <a:cs typeface="Arial"/>
                        </a:rPr>
                        <a:t>Ç</a:t>
                      </a:r>
                      <a:r>
                        <a:rPr sz="1500" spc="-577" baseline="52777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1500" spc="-60" baseline="52777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50" dirty="0">
                          <a:latin typeface="Arial"/>
                          <a:cs typeface="Arial"/>
                        </a:rPr>
                        <a:t>.</a:t>
                      </a:r>
                      <a:r>
                        <a:rPr sz="1800" spc="-25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800" spc="-160" dirty="0">
                          <a:latin typeface="Arial"/>
                          <a:cs typeface="Arial"/>
                        </a:rPr>
                        <a:t>D.</a:t>
                      </a:r>
                      <a:endParaRPr sz="1800">
                        <a:latin typeface="Arial"/>
                        <a:cs typeface="Arial"/>
                      </a:endParaRPr>
                    </a:p>
                  </a:txBody>
                  <a:tcPr marL="0" marR="0" marT="52069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900">
                        <a:latin typeface="Times New Roman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94623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61091" y="1509425"/>
            <a:ext cx="5115560" cy="3544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spcBef>
                <a:spcPts val="100"/>
              </a:spcBef>
              <a:buFont typeface="Arial"/>
              <a:buChar char="•"/>
              <a:tabLst>
                <a:tab pos="354965" algn="l"/>
                <a:tab pos="355600" algn="l"/>
              </a:tabLst>
            </a:pP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Yüksekten</a:t>
            </a:r>
            <a:r>
              <a:rPr sz="2400" b="1" spc="5" dirty="0">
                <a:solidFill>
                  <a:srgbClr val="FF0000"/>
                </a:solidFill>
                <a:latin typeface="Arial"/>
                <a:cs typeface="Arial"/>
              </a:rPr>
              <a:t> </a:t>
            </a:r>
            <a:r>
              <a:rPr sz="2400" b="1" spc="-5" dirty="0">
                <a:solidFill>
                  <a:srgbClr val="FF0000"/>
                </a:solidFill>
                <a:latin typeface="Arial"/>
                <a:cs typeface="Arial"/>
              </a:rPr>
              <a:t>Düşmeler</a:t>
            </a:r>
            <a:endParaRPr sz="2400">
              <a:latin typeface="Arial"/>
              <a:cs typeface="Arial"/>
            </a:endParaRPr>
          </a:p>
          <a:p>
            <a:pPr>
              <a:spcBef>
                <a:spcPts val="25"/>
              </a:spcBef>
              <a:buChar char="•"/>
            </a:pPr>
            <a:endParaRPr sz="2750">
              <a:latin typeface="Arial"/>
              <a:cs typeface="Arial"/>
            </a:endParaRPr>
          </a:p>
          <a:p>
            <a:pPr marL="355600" marR="5080" indent="-342900" algn="just">
              <a:spcBef>
                <a:spcPts val="5"/>
              </a:spcBef>
              <a:buChar char="•"/>
              <a:tabLst>
                <a:tab pos="355600" algn="l"/>
              </a:tabLst>
            </a:pPr>
            <a:r>
              <a:rPr sz="2400" spc="-120" dirty="0">
                <a:latin typeface="Arial"/>
                <a:cs typeface="Arial"/>
              </a:rPr>
              <a:t>Düşüldüğünde </a:t>
            </a:r>
            <a:r>
              <a:rPr sz="2400" spc="-125" dirty="0">
                <a:latin typeface="Arial"/>
                <a:cs typeface="Arial"/>
              </a:rPr>
              <a:t>yaralanma </a:t>
            </a:r>
            <a:r>
              <a:rPr sz="2400" spc="-70" dirty="0">
                <a:latin typeface="Arial"/>
                <a:cs typeface="Arial"/>
              </a:rPr>
              <a:t>riski </a:t>
            </a:r>
            <a:r>
              <a:rPr sz="2400" spc="-75" dirty="0">
                <a:latin typeface="Arial"/>
                <a:cs typeface="Arial"/>
              </a:rPr>
              <a:t>olan  her </a:t>
            </a:r>
            <a:r>
              <a:rPr sz="2400" spc="-85" dirty="0">
                <a:latin typeface="Arial"/>
                <a:cs typeface="Arial"/>
              </a:rPr>
              <a:t>nokta </a:t>
            </a:r>
            <a:r>
              <a:rPr sz="2400" spc="-120" dirty="0">
                <a:latin typeface="Arial"/>
                <a:cs typeface="Arial"/>
              </a:rPr>
              <a:t>yüksekte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spc="-140" dirty="0">
                <a:latin typeface="Arial"/>
                <a:cs typeface="Arial"/>
              </a:rPr>
              <a:t>çalışmadır.</a:t>
            </a:r>
            <a:endParaRPr sz="2400">
              <a:latin typeface="Arial"/>
              <a:cs typeface="Arial"/>
            </a:endParaRPr>
          </a:p>
          <a:p>
            <a:pPr marL="354965" marR="5080" indent="-342900" algn="just">
              <a:spcBef>
                <a:spcPts val="1200"/>
              </a:spcBef>
              <a:buChar char="•"/>
              <a:tabLst>
                <a:tab pos="355600" algn="l"/>
              </a:tabLst>
            </a:pPr>
            <a:r>
              <a:rPr sz="2400" spc="-105" dirty="0">
                <a:latin typeface="Arial"/>
                <a:cs typeface="Arial"/>
              </a:rPr>
              <a:t>Kişinin </a:t>
            </a:r>
            <a:r>
              <a:rPr sz="2400" spc="-80" dirty="0">
                <a:latin typeface="Arial"/>
                <a:cs typeface="Arial"/>
              </a:rPr>
              <a:t>bulunduğu </a:t>
            </a:r>
            <a:r>
              <a:rPr sz="2400" spc="-114" dirty="0">
                <a:latin typeface="Arial"/>
                <a:cs typeface="Arial"/>
              </a:rPr>
              <a:t>referans </a:t>
            </a:r>
            <a:r>
              <a:rPr sz="2400" spc="-110" dirty="0">
                <a:latin typeface="Arial"/>
                <a:cs typeface="Arial"/>
              </a:rPr>
              <a:t>seviyesinin  </a:t>
            </a:r>
            <a:r>
              <a:rPr sz="2400" spc="-95" dirty="0">
                <a:latin typeface="Arial"/>
                <a:cs typeface="Arial"/>
              </a:rPr>
              <a:t>üzerinde, </a:t>
            </a:r>
            <a:r>
              <a:rPr sz="2400" spc="-145" dirty="0">
                <a:latin typeface="Arial"/>
                <a:cs typeface="Arial"/>
              </a:rPr>
              <a:t>sağlık </a:t>
            </a:r>
            <a:r>
              <a:rPr sz="2400" spc="-140" dirty="0">
                <a:latin typeface="Arial"/>
                <a:cs typeface="Arial"/>
              </a:rPr>
              <a:t>ve </a:t>
            </a:r>
            <a:r>
              <a:rPr sz="2400" spc="-95" dirty="0">
                <a:latin typeface="Arial"/>
                <a:cs typeface="Arial"/>
              </a:rPr>
              <a:t>güvenlik </a:t>
            </a:r>
            <a:r>
              <a:rPr sz="2400" spc="-145" dirty="0">
                <a:latin typeface="Arial"/>
                <a:cs typeface="Arial"/>
              </a:rPr>
              <a:t>açısından  </a:t>
            </a:r>
            <a:r>
              <a:rPr sz="2400" spc="-85" dirty="0">
                <a:latin typeface="Arial"/>
                <a:cs typeface="Arial"/>
              </a:rPr>
              <a:t>tehlike </a:t>
            </a:r>
            <a:r>
              <a:rPr sz="2400" spc="-80" dirty="0">
                <a:latin typeface="Arial"/>
                <a:cs typeface="Arial"/>
              </a:rPr>
              <a:t>oluşturabilecek </a:t>
            </a:r>
            <a:r>
              <a:rPr sz="2400" spc="-85" dirty="0">
                <a:latin typeface="Arial"/>
                <a:cs typeface="Arial"/>
              </a:rPr>
              <a:t>durumda  </a:t>
            </a:r>
            <a:r>
              <a:rPr sz="2400" spc="-114" dirty="0">
                <a:latin typeface="Arial"/>
                <a:cs typeface="Arial"/>
              </a:rPr>
              <a:t>yapılan </a:t>
            </a:r>
            <a:r>
              <a:rPr sz="2400" spc="-120" dirty="0">
                <a:latin typeface="Arial"/>
                <a:cs typeface="Arial"/>
              </a:rPr>
              <a:t>çalışmalar </a:t>
            </a:r>
            <a:r>
              <a:rPr sz="2400" b="1" spc="-180" dirty="0">
                <a:solidFill>
                  <a:srgbClr val="C00000"/>
                </a:solidFill>
                <a:latin typeface="Arial"/>
                <a:cs typeface="Arial"/>
              </a:rPr>
              <a:t>yüksekte </a:t>
            </a:r>
            <a:r>
              <a:rPr sz="2400" b="1" spc="-200" dirty="0">
                <a:solidFill>
                  <a:srgbClr val="C00000"/>
                </a:solidFill>
                <a:latin typeface="Arial"/>
                <a:cs typeface="Arial"/>
              </a:rPr>
              <a:t>çalışma </a:t>
            </a:r>
            <a:r>
              <a:rPr sz="2400" b="1" spc="-200" dirty="0">
                <a:latin typeface="Arial"/>
                <a:cs typeface="Arial"/>
              </a:rPr>
              <a:t> </a:t>
            </a:r>
            <a:r>
              <a:rPr sz="2400" spc="-100" dirty="0">
                <a:latin typeface="Arial"/>
                <a:cs typeface="Arial"/>
              </a:rPr>
              <a:t>olarak</a:t>
            </a:r>
            <a:r>
              <a:rPr sz="2400" spc="-120" dirty="0">
                <a:latin typeface="Arial"/>
                <a:cs typeface="Arial"/>
              </a:rPr>
              <a:t> </a:t>
            </a:r>
            <a:r>
              <a:rPr sz="2400" spc="-95" dirty="0">
                <a:latin typeface="Arial"/>
                <a:cs typeface="Arial"/>
              </a:rPr>
              <a:t>tanımlanmaktadır.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353849" y="2204517"/>
            <a:ext cx="3727272" cy="30806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xfrm>
            <a:off x="8173175" y="8125283"/>
            <a:ext cx="417829" cy="154529"/>
          </a:xfrm>
          <a:prstGeom prst="rect">
            <a:avLst/>
          </a:prstGeom>
        </p:spPr>
        <p:txBody>
          <a:bodyPr vert="horz" wrap="square" lIns="0" tIns="635" rIns="0" bIns="0" rtlCol="0">
            <a:spAutoFit/>
          </a:bodyPr>
          <a:lstStyle/>
          <a:p>
            <a:pPr marL="38100">
              <a:spcBef>
                <a:spcPts val="5"/>
              </a:spcBef>
            </a:pPr>
            <a:fld id="{81D60167-4931-47E6-BA6A-407CBD079E47}" type="slidenum">
              <a:rPr spc="-40" dirty="0"/>
              <a:pPr marL="38100">
                <a:spcBef>
                  <a:spcPts val="5"/>
                </a:spcBef>
              </a:pPr>
              <a:t>8</a:t>
            </a:fld>
            <a:r>
              <a:rPr spc="-40" dirty="0"/>
              <a:t>/213</a:t>
            </a:r>
          </a:p>
        </p:txBody>
      </p:sp>
      <p:sp>
        <p:nvSpPr>
          <p:cNvPr id="6" name="object 2"/>
          <p:cNvSpPr txBox="1">
            <a:spLocks/>
          </p:cNvSpPr>
          <p:nvPr/>
        </p:nvSpPr>
        <p:spPr>
          <a:xfrm>
            <a:off x="255587" y="553456"/>
            <a:ext cx="8738870" cy="5130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tr-TR" sz="3200" b="1" i="0" kern="1200">
                <a:solidFill>
                  <a:schemeClr val="tx1"/>
                </a:solidFill>
                <a:latin typeface="Trebuchet MS"/>
                <a:ea typeface="ＭＳ Ｐゴシック" charset="0"/>
                <a:cs typeface="Trebuchet MS"/>
              </a:defRPr>
            </a:lvl1pPr>
            <a:lvl2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2pPr>
            <a:lvl3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3pPr>
            <a:lvl4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4pPr>
            <a:lvl5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5pPr>
            <a:lvl6pPr marL="4572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6pPr>
            <a:lvl7pPr marL="9144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7pPr>
            <a:lvl8pPr marL="13716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8pPr>
            <a:lvl9pPr marL="1828800"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defRPr>
            </a:lvl9pPr>
          </a:lstStyle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583055" algn="l"/>
                <a:tab pos="8725535" algn="l"/>
              </a:tabLst>
            </a:pPr>
            <a:r>
              <a:rPr lang="tr-TR" b="0" u="sng" spc="-5" smtClean="0">
                <a:uFill>
                  <a:solidFill>
                    <a:srgbClr val="000000"/>
                  </a:solidFill>
                </a:uFill>
                <a:latin typeface="Times New Roman"/>
                <a:cs typeface="Times New Roman"/>
              </a:rPr>
              <a:t> 	</a:t>
            </a:r>
            <a:r>
              <a:rPr lang="tr-TR" u="sng" spc="-385" smtClean="0">
                <a:uFill>
                  <a:solidFill>
                    <a:srgbClr val="000000"/>
                  </a:solidFill>
                </a:uFill>
              </a:rPr>
              <a:t>SAHADAKİ  </a:t>
            </a:r>
            <a:r>
              <a:rPr lang="tr-TR" u="sng" spc="-305" smtClean="0">
                <a:uFill>
                  <a:solidFill>
                    <a:srgbClr val="000000"/>
                  </a:solidFill>
                </a:uFill>
              </a:rPr>
              <a:t>MUHTEMEL</a:t>
            </a:r>
            <a:r>
              <a:rPr lang="tr-TR" u="sng" spc="-470" smtClean="0">
                <a:uFill>
                  <a:solidFill>
                    <a:srgbClr val="000000"/>
                  </a:solidFill>
                </a:uFill>
              </a:rPr>
              <a:t> </a:t>
            </a:r>
            <a:r>
              <a:rPr lang="tr-TR" u="sng" spc="-475" smtClean="0">
                <a:uFill>
                  <a:solidFill>
                    <a:srgbClr val="000000"/>
                  </a:solidFill>
                </a:uFill>
              </a:rPr>
              <a:t>TEHLİKELER	</a:t>
            </a:r>
            <a:endParaRPr lang="tr-TR" u="sng" spc="-475" dirty="0">
              <a:uFill>
                <a:solidFill>
                  <a:srgbClr val="000000"/>
                </a:solidFill>
              </a:uFill>
            </a:endParaRPr>
          </a:p>
        </p:txBody>
      </p:sp>
    </p:spTree>
    <p:extLst>
      <p:ext uri="{BB962C8B-B14F-4D97-AF65-F5344CB8AC3E}">
        <p14:creationId xmlns:p14="http://schemas.microsoft.com/office/powerpoint/2010/main" val="123004395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12441</TotalTime>
  <Words>576</Words>
  <Application>Microsoft Office PowerPoint</Application>
  <PresentationFormat>Ekran Gösterisi (4:3)</PresentationFormat>
  <Paragraphs>160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8</vt:i4>
      </vt:variant>
    </vt:vector>
  </HeadingPairs>
  <TitlesOfParts>
    <vt:vector size="17" baseType="lpstr">
      <vt:lpstr>ＭＳ Ｐゴシック</vt:lpstr>
      <vt:lpstr>Arial</vt:lpstr>
      <vt:lpstr>Calibri</vt:lpstr>
      <vt:lpstr>Times New Roman</vt:lpstr>
      <vt:lpstr>Trebuchet MS</vt:lpstr>
      <vt:lpstr>Wingdings</vt:lpstr>
      <vt:lpstr>ekonomi</vt:lpstr>
      <vt:lpstr>1_Rics</vt:lpstr>
      <vt:lpstr>h.t.</vt:lpstr>
      <vt:lpstr>PowerPoint Sunusu</vt:lpstr>
      <vt:lpstr>TAKDİM PLANI</vt:lpstr>
      <vt:lpstr>SAHADAKİ MUHTEMEL TEHLİKELER</vt:lpstr>
      <vt:lpstr>  SAHADAKİ  MUHTEMEL TEHLİKELER </vt:lpstr>
      <vt:lpstr>PowerPoint Sunusu</vt:lpstr>
      <vt:lpstr>PowerPoint Sunusu</vt:lpstr>
      <vt:lpstr>  SAHADAKİ  MUHTEMEL TEHLİKELER 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sinan güneş</cp:lastModifiedBy>
  <cp:revision>809</cp:revision>
  <cp:lastPrinted>2016-10-24T07:53:35Z</cp:lastPrinted>
  <dcterms:created xsi:type="dcterms:W3CDTF">2016-09-18T09:35:24Z</dcterms:created>
  <dcterms:modified xsi:type="dcterms:W3CDTF">2020-02-27T08:27:33Z</dcterms:modified>
</cp:coreProperties>
</file>