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4" r:id="rId3"/>
    <p:sldId id="267" r:id="rId4"/>
    <p:sldId id="268" r:id="rId5"/>
    <p:sldId id="269" r:id="rId6"/>
    <p:sldId id="270" r:id="rId7"/>
    <p:sldId id="271" r:id="rId8"/>
    <p:sldId id="272" r:id="rId9"/>
    <p:sldId id="273" r:id="rId10"/>
    <p:sldId id="274" r:id="rId11"/>
    <p:sldId id="275" r:id="rId12"/>
    <p:sldId id="277" r:id="rId13"/>
    <p:sldId id="279" r:id="rId14"/>
    <p:sldId id="280" r:id="rId15"/>
    <p:sldId id="354" r:id="rId16"/>
    <p:sldId id="282" r:id="rId17"/>
    <p:sldId id="355" r:id="rId18"/>
    <p:sldId id="356" r:id="rId19"/>
    <p:sldId id="285" r:id="rId20"/>
    <p:sldId id="286" r:id="rId21"/>
    <p:sldId id="289" r:id="rId22"/>
    <p:sldId id="312" r:id="rId23"/>
    <p:sldId id="313" r:id="rId24"/>
    <p:sldId id="314" r:id="rId25"/>
    <p:sldId id="316" r:id="rId26"/>
    <p:sldId id="317" r:id="rId27"/>
    <p:sldId id="318" r:id="rId28"/>
    <p:sldId id="319" r:id="rId29"/>
    <p:sldId id="338"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84" autoAdjust="0"/>
  </p:normalViewPr>
  <p:slideViewPr>
    <p:cSldViewPr>
      <p:cViewPr varScale="1">
        <p:scale>
          <a:sx n="61" d="100"/>
          <a:sy n="61" d="100"/>
        </p:scale>
        <p:origin x="15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BECE4-BCAF-4A15-B578-083E3E2F2A9A}" type="datetimeFigureOut">
              <a:rPr lang="tr-TR" smtClean="0"/>
              <a:t>31.01.2020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BBD9A8-0979-4088-B5FA-10CF32210383}" type="slidenum">
              <a:rPr lang="tr-TR" smtClean="0"/>
              <a:t>‹#›</a:t>
            </a:fld>
            <a:endParaRPr lang="tr-TR"/>
          </a:p>
        </p:txBody>
      </p:sp>
    </p:spTree>
    <p:extLst>
      <p:ext uri="{BB962C8B-B14F-4D97-AF65-F5344CB8AC3E}">
        <p14:creationId xmlns:p14="http://schemas.microsoft.com/office/powerpoint/2010/main" val="38488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1A62CE-E2BC-43EE-A7EF-9DE65A39E75D}" type="slidenum">
              <a:rPr lang="tr-TR"/>
              <a:pPr/>
              <a:t>29</a:t>
            </a:fld>
            <a:endParaRPr lang="tr-TR"/>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37D74F1-88ED-4547-B57B-76CEEAC7CBDA}" type="datetimeFigureOut">
              <a:rPr lang="tr-TR" smtClean="0"/>
              <a:pPr/>
              <a:t>31.01.2020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CC5590-9574-4B74-A1E2-7B4C3F66433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D74F1-88ED-4547-B57B-76CEEAC7CBDA}" type="datetimeFigureOut">
              <a:rPr lang="tr-TR" smtClean="0"/>
              <a:pPr/>
              <a:t>31.01.2020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C5590-9574-4B74-A1E2-7B4C3F66433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27584" y="836712"/>
            <a:ext cx="7920880" cy="3888432"/>
          </a:xfrm>
        </p:spPr>
        <p:txBody>
          <a:bodyPr>
            <a:normAutofit/>
          </a:bodyPr>
          <a:lstStyle/>
          <a:p>
            <a:r>
              <a:rPr lang="tr-TR" b="1" dirty="0" smtClean="0">
                <a:solidFill>
                  <a:srgbClr val="7030A0"/>
                </a:solidFill>
                <a:latin typeface="Arial" panose="020B0604020202020204" pitchFamily="34" charset="0"/>
                <a:cs typeface="Arial" panose="020B0604020202020204" pitchFamily="34" charset="0"/>
              </a:rPr>
              <a:t>TÜRK EĞİTİM SİSTEMİNİN</a:t>
            </a:r>
            <a:br>
              <a:rPr lang="tr-TR" b="1" dirty="0" smtClean="0">
                <a:solidFill>
                  <a:srgbClr val="7030A0"/>
                </a:solidFill>
                <a:latin typeface="Arial" panose="020B0604020202020204" pitchFamily="34" charset="0"/>
                <a:cs typeface="Arial" panose="020B0604020202020204" pitchFamily="34" charset="0"/>
              </a:rPr>
            </a:br>
            <a:r>
              <a:rPr lang="tr-TR" b="1" dirty="0" smtClean="0">
                <a:solidFill>
                  <a:srgbClr val="7030A0"/>
                </a:solidFill>
                <a:latin typeface="Arial" panose="020B0604020202020204" pitchFamily="34" charset="0"/>
                <a:cs typeface="Arial" panose="020B0604020202020204" pitchFamily="34" charset="0"/>
              </a:rPr>
              <a:t>TEMEL İLKELERİ</a:t>
            </a:r>
            <a:br>
              <a:rPr lang="tr-TR" b="1" dirty="0" smtClean="0">
                <a:solidFill>
                  <a:srgbClr val="7030A0"/>
                </a:solidFill>
                <a:latin typeface="Arial" panose="020B0604020202020204" pitchFamily="34" charset="0"/>
                <a:cs typeface="Arial" panose="020B0604020202020204" pitchFamily="34" charset="0"/>
              </a:rPr>
            </a:br>
            <a:r>
              <a:rPr lang="tr-TR" b="1" dirty="0" smtClean="0">
                <a:solidFill>
                  <a:srgbClr val="7030A0"/>
                </a:solidFill>
                <a:latin typeface="Arial" panose="020B0604020202020204" pitchFamily="34" charset="0"/>
                <a:cs typeface="Arial" panose="020B0604020202020204" pitchFamily="34" charset="0"/>
              </a:rPr>
              <a:t>VE </a:t>
            </a:r>
            <a:br>
              <a:rPr lang="tr-TR" b="1" dirty="0" smtClean="0">
                <a:solidFill>
                  <a:srgbClr val="7030A0"/>
                </a:solidFill>
                <a:latin typeface="Arial" panose="020B0604020202020204" pitchFamily="34" charset="0"/>
                <a:cs typeface="Arial" panose="020B0604020202020204" pitchFamily="34" charset="0"/>
              </a:rPr>
            </a:br>
            <a:r>
              <a:rPr lang="tr-TR" b="1" dirty="0" smtClean="0">
                <a:solidFill>
                  <a:srgbClr val="7030A0"/>
                </a:solidFill>
                <a:latin typeface="Arial" panose="020B0604020202020204" pitchFamily="34" charset="0"/>
                <a:cs typeface="Arial" panose="020B0604020202020204" pitchFamily="34" charset="0"/>
              </a:rPr>
              <a:t>YASAL DAYANAKLARI</a:t>
            </a:r>
            <a:endParaRPr lang="tr-TR" b="1" dirty="0">
              <a:solidFill>
                <a:srgbClr val="7030A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Arial" panose="020B0604020202020204" pitchFamily="34" charset="0"/>
                <a:cs typeface="Arial" panose="020B0604020202020204" pitchFamily="34" charset="0"/>
              </a:rPr>
              <a:t>Türk Eğitim Sisteminin Temel İlkeleri</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16768" y="1417639"/>
            <a:ext cx="7939608" cy="2515418"/>
          </a:xfrm>
        </p:spPr>
        <p:txBody>
          <a:bodyPr>
            <a:normAutofit/>
          </a:bodyPr>
          <a:lstStyle/>
          <a:p>
            <a:pPr marL="0" indent="14288" algn="just">
              <a:buClr>
                <a:srgbClr val="C00000"/>
              </a:buClr>
              <a:buNone/>
            </a:pPr>
            <a:r>
              <a:rPr lang="tr-TR" sz="3000" dirty="0" smtClean="0">
                <a:latin typeface="Arial" panose="020B0604020202020204" pitchFamily="34" charset="0"/>
                <a:cs typeface="Arial" panose="020B0604020202020204" pitchFamily="34" charset="0"/>
              </a:rPr>
              <a:t>	</a:t>
            </a:r>
            <a:r>
              <a:rPr lang="tr-TR" sz="3000" b="1" dirty="0" smtClean="0">
                <a:solidFill>
                  <a:srgbClr val="002060"/>
                </a:solidFill>
                <a:latin typeface="Arial" panose="020B0604020202020204" pitchFamily="34" charset="0"/>
                <a:cs typeface="Arial" panose="020B0604020202020204" pitchFamily="34" charset="0"/>
              </a:rPr>
              <a:t>7. Atatürk inkılâp ve ilkeleri ve Atatürk milliyetçiliği</a:t>
            </a:r>
          </a:p>
          <a:p>
            <a:pPr marL="0" indent="14288" algn="just">
              <a:buClr>
                <a:srgbClr val="C00000"/>
              </a:buClr>
              <a:buNone/>
            </a:pPr>
            <a:r>
              <a:rPr lang="tr-TR" sz="3000" dirty="0" smtClean="0">
                <a:latin typeface="Arial" panose="020B0604020202020204" pitchFamily="34" charset="0"/>
                <a:cs typeface="Arial" panose="020B0604020202020204" pitchFamily="34" charset="0"/>
              </a:rPr>
              <a:t>	Eğitim sistemimizin her derece ve türü ile ilgili ders programlarının hazırlanıp uygulanmasında </a:t>
            </a:r>
            <a:r>
              <a:rPr lang="tr-TR" sz="3000" dirty="0" smtClean="0">
                <a:latin typeface="Times New Roman" pitchFamily="18" charset="0"/>
                <a:cs typeface="Times New Roman" pitchFamily="18" charset="0"/>
              </a:rPr>
              <a:t>	</a:t>
            </a:r>
          </a:p>
        </p:txBody>
      </p:sp>
      <p:pic>
        <p:nvPicPr>
          <p:cNvPr id="7170" name="Picture 2" descr="atatÃ¼rk Ã¶Äretmen kurultay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183507"/>
            <a:ext cx="4837387" cy="266015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14164" y="3861048"/>
            <a:ext cx="3672408" cy="2893100"/>
          </a:xfrm>
          <a:prstGeom prst="rect">
            <a:avLst/>
          </a:prstGeom>
        </p:spPr>
        <p:txBody>
          <a:bodyPr wrap="square">
            <a:spAutoFit/>
          </a:bodyPr>
          <a:lstStyle/>
          <a:p>
            <a:pPr indent="14288" algn="just">
              <a:buClr>
                <a:srgbClr val="C00000"/>
              </a:buClr>
            </a:pPr>
            <a:r>
              <a:rPr lang="tr-TR" sz="2600" dirty="0">
                <a:latin typeface="Arial" panose="020B0604020202020204" pitchFamily="34" charset="0"/>
                <a:cs typeface="Arial" panose="020B0604020202020204" pitchFamily="34" charset="0"/>
              </a:rPr>
              <a:t>ve her türlü eğitim faaliyetlerinde Atatürk inkılap ve ilkeleri ve Anayasada ifadesini bulmuş olan Atatürk milliyetçiliği temel olarak alınır. </a:t>
            </a:r>
          </a:p>
        </p:txBody>
      </p:sp>
      <p:sp>
        <p:nvSpPr>
          <p:cNvPr id="5" name="Dikdörtgen 4"/>
          <p:cNvSpPr/>
          <p:nvPr/>
        </p:nvSpPr>
        <p:spPr>
          <a:xfrm>
            <a:off x="4272645" y="3411951"/>
            <a:ext cx="4572000" cy="400110"/>
          </a:xfrm>
          <a:prstGeom prst="rect">
            <a:avLst/>
          </a:prstGeom>
        </p:spPr>
        <p:txBody>
          <a:bodyPr>
            <a:spAutoFit/>
          </a:bodyPr>
          <a:lstStyle/>
          <a:p>
            <a:r>
              <a:rPr lang="tr-TR" sz="1000" dirty="0" smtClean="0"/>
              <a:t>Görsel kaynağı: </a:t>
            </a:r>
            <a:r>
              <a:rPr lang="en-US" sz="1000" dirty="0" smtClean="0"/>
              <a:t>http</a:t>
            </a:r>
            <a:r>
              <a:rPr lang="en-US" sz="1000" dirty="0"/>
              <a:t>://www.sozcu.com.tr/egitim/ataturkun-ogretmene-verdigi-onem.html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Times New Roman" pitchFamily="18" charset="0"/>
                <a:cs typeface="Times New Roman" pitchFamily="18" charset="0"/>
              </a:rPr>
              <a:t>Türk Eğitim Sisteminin Temel İlkeleri</a:t>
            </a:r>
            <a:endParaRPr lang="tr-TR"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a:xfrm>
            <a:off x="457200" y="1600200"/>
            <a:ext cx="5482952" cy="4997152"/>
          </a:xfrm>
        </p:spPr>
        <p:txBody>
          <a:bodyPr>
            <a:noAutofit/>
          </a:bodyPr>
          <a:lstStyle/>
          <a:p>
            <a:pPr marL="0" indent="0" algn="just">
              <a:buClr>
                <a:srgbClr val="C00000"/>
              </a:buClr>
              <a:buNone/>
            </a:pPr>
            <a:r>
              <a:rPr lang="tr-TR" sz="2100" b="1" dirty="0" smtClean="0">
                <a:solidFill>
                  <a:srgbClr val="002060"/>
                </a:solidFill>
                <a:latin typeface="Arial" panose="020B0604020202020204" pitchFamily="34" charset="0"/>
                <a:cs typeface="Arial" panose="020B0604020202020204" pitchFamily="34" charset="0"/>
              </a:rPr>
              <a:t>7. Atatürk inkılâp ve ilkeleri ve Atatürk milliyetçiliği</a:t>
            </a:r>
          </a:p>
          <a:p>
            <a:pPr marL="0" indent="0" algn="just">
              <a:buClr>
                <a:srgbClr val="C00000"/>
              </a:buClr>
              <a:buNone/>
            </a:pPr>
            <a:r>
              <a:rPr lang="tr-TR" sz="2100" dirty="0" smtClean="0">
                <a:latin typeface="Arial" panose="020B0604020202020204" pitchFamily="34" charset="0"/>
                <a:cs typeface="Arial" panose="020B0604020202020204" pitchFamily="34" charset="0"/>
              </a:rPr>
              <a:t>Milli </a:t>
            </a:r>
            <a:r>
              <a:rPr lang="tr-TR" sz="2100" dirty="0">
                <a:latin typeface="Arial" panose="020B0604020202020204" pitchFamily="34" charset="0"/>
                <a:cs typeface="Arial" panose="020B0604020202020204" pitchFamily="34" charset="0"/>
              </a:rPr>
              <a:t>ahlak ve milli kültürün bozulup yozlaşmadan kendimize has şekli ile evrensel kültür içinde korunup geliştirilmesine ve öğretilmesine önem verilir. </a:t>
            </a:r>
            <a:endParaRPr lang="tr-TR" sz="2100" dirty="0" smtClean="0">
              <a:latin typeface="Arial" panose="020B0604020202020204" pitchFamily="34" charset="0"/>
              <a:cs typeface="Arial" panose="020B0604020202020204" pitchFamily="34" charset="0"/>
            </a:endParaRPr>
          </a:p>
          <a:p>
            <a:pPr marL="0" indent="0" algn="just">
              <a:buClr>
                <a:srgbClr val="C00000"/>
              </a:buClr>
              <a:buNone/>
            </a:pPr>
            <a:r>
              <a:rPr lang="tr-TR" sz="2100" dirty="0" smtClean="0">
                <a:latin typeface="Arial" panose="020B0604020202020204" pitchFamily="34" charset="0"/>
                <a:cs typeface="Arial" panose="020B0604020202020204" pitchFamily="34" charset="0"/>
              </a:rPr>
              <a:t>Milli birlik ve bütünlüğün temel unsurlarından biri olarak Türk dilinin, eğitimin her kademesinde, özellikleri bozulmadan ve aşırılığa kaçılmadan öğretilmesine önem verilir; çağdaş eğitim ve bilim dili halinde zenginleşmesine çalışılır ve bu maksatla Atatürk Kültür, Dil ve Tarih Yüksek Kurumu ile işbirliği yapılarak Mili Eğitim Bakanlığınca gereken tedbirler alınır.</a:t>
            </a:r>
          </a:p>
          <a:p>
            <a:pPr marL="0" indent="0" algn="just">
              <a:buClr>
                <a:srgbClr val="C00000"/>
              </a:buClr>
              <a:buNone/>
            </a:pPr>
            <a:r>
              <a:rPr lang="tr-TR" sz="2100" dirty="0" smtClean="0">
                <a:latin typeface="Arial" panose="020B0604020202020204" pitchFamily="34" charset="0"/>
                <a:cs typeface="Arial" panose="020B0604020202020204" pitchFamily="34" charset="0"/>
              </a:rPr>
              <a:t>	</a:t>
            </a:r>
          </a:p>
        </p:txBody>
      </p:sp>
      <p:pic>
        <p:nvPicPr>
          <p:cNvPr id="5" name="Resim 4"/>
          <p:cNvPicPr>
            <a:picLocks noChangeAspect="1"/>
          </p:cNvPicPr>
          <p:nvPr/>
        </p:nvPicPr>
        <p:blipFill>
          <a:blip r:embed="rId2"/>
          <a:stretch>
            <a:fillRect/>
          </a:stretch>
        </p:blipFill>
        <p:spPr>
          <a:xfrm>
            <a:off x="6189015" y="2046883"/>
            <a:ext cx="2697088" cy="2697088"/>
          </a:xfrm>
          <a:prstGeom prst="rect">
            <a:avLst/>
          </a:prstGeom>
        </p:spPr>
      </p:pic>
      <p:sp>
        <p:nvSpPr>
          <p:cNvPr id="6" name="Dikdörtgen 5"/>
          <p:cNvSpPr/>
          <p:nvPr/>
        </p:nvSpPr>
        <p:spPr>
          <a:xfrm>
            <a:off x="6156176" y="5373216"/>
            <a:ext cx="2881383" cy="553998"/>
          </a:xfrm>
          <a:prstGeom prst="rect">
            <a:avLst/>
          </a:prstGeom>
        </p:spPr>
        <p:txBody>
          <a:bodyPr wrap="square">
            <a:spAutoFit/>
          </a:bodyPr>
          <a:lstStyle/>
          <a:p>
            <a:r>
              <a:rPr lang="tr-TR" sz="1000" dirty="0" smtClean="0"/>
              <a:t>Görsel kaynağı:</a:t>
            </a:r>
            <a:r>
              <a:rPr lang="en-US" sz="1000" dirty="0" smtClean="0"/>
              <a:t>http</a:t>
            </a:r>
            <a:r>
              <a:rPr lang="en-US" sz="1000" dirty="0"/>
              <a:t>://www.sozcu.com.tr/haberleri/ataturk/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Arial" panose="020B0604020202020204" pitchFamily="34" charset="0"/>
                <a:cs typeface="Arial" panose="020B0604020202020204" pitchFamily="34" charset="0"/>
              </a:rPr>
              <a:t>Türk Eğitim Sisteminin Temel İlkeleri</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179512" y="1196752"/>
            <a:ext cx="4752528" cy="4392488"/>
          </a:xfrm>
        </p:spPr>
        <p:txBody>
          <a:bodyPr>
            <a:normAutofit fontScale="55000" lnSpcReduction="20000"/>
          </a:bodyPr>
          <a:lstStyle/>
          <a:p>
            <a:pPr marL="0" indent="0" algn="just">
              <a:buClr>
                <a:srgbClr val="C00000"/>
              </a:buClr>
              <a:buNone/>
            </a:pPr>
            <a:r>
              <a:rPr lang="tr-TR" sz="4200" b="1" dirty="0" smtClean="0">
                <a:solidFill>
                  <a:srgbClr val="002060"/>
                </a:solidFill>
                <a:latin typeface="Arial" panose="020B0604020202020204" pitchFamily="34" charset="0"/>
                <a:cs typeface="Arial" panose="020B0604020202020204" pitchFamily="34" charset="0"/>
              </a:rPr>
              <a:t>8. Demokrasi eğitimi</a:t>
            </a:r>
          </a:p>
          <a:p>
            <a:pPr marL="0" indent="0" algn="just">
              <a:buClr>
                <a:srgbClr val="C00000"/>
              </a:buClr>
              <a:buNone/>
            </a:pPr>
            <a:r>
              <a:rPr lang="tr-TR" sz="4200" dirty="0" smtClean="0">
                <a:latin typeface="Arial" panose="020B0604020202020204" pitchFamily="34" charset="0"/>
                <a:cs typeface="Arial" panose="020B0604020202020204" pitchFamily="34" charset="0"/>
              </a:rPr>
              <a:t>Güçlü ve istikrarlı, hür ve demokratik bir toplum düzeninin gerçekleşmesi ve devamı için yurttaşların sahip olmaları gereken demokrasi bilincinin, yurt yönetimine ait bilgi, anlayış ve davranışlarla sorumluluk duygusunun ve manevi değerlere saygının, her türlü eğitim çalışmalarında öğrencilere kazandırılıp geliştirilmesine çalışılır;</a:t>
            </a:r>
            <a:r>
              <a:rPr lang="tr-TR" sz="4200" dirty="0">
                <a:latin typeface="Arial" panose="020B0604020202020204" pitchFamily="34" charset="0"/>
                <a:cs typeface="Arial" panose="020B0604020202020204" pitchFamily="34" charset="0"/>
              </a:rPr>
              <a:t> </a:t>
            </a:r>
            <a:r>
              <a:rPr lang="tr-TR" sz="4200" dirty="0" smtClean="0">
                <a:latin typeface="Times New Roman" pitchFamily="18" charset="0"/>
                <a:cs typeface="Times New Roman" pitchFamily="18" charset="0"/>
              </a:rPr>
              <a:t> </a:t>
            </a:r>
          </a:p>
          <a:p>
            <a:pPr algn="just">
              <a:buClr>
                <a:srgbClr val="C00000"/>
              </a:buClr>
              <a:buNone/>
            </a:pPr>
            <a:r>
              <a:rPr lang="tr-TR" dirty="0" smtClean="0">
                <a:latin typeface="Times New Roman" pitchFamily="18" charset="0"/>
                <a:cs typeface="Times New Roman" pitchFamily="18" charset="0"/>
              </a:rPr>
              <a:t>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4884" y="1772816"/>
            <a:ext cx="3312368" cy="3289548"/>
          </a:xfrm>
          <a:prstGeom prst="rect">
            <a:avLst/>
          </a:prstGeom>
        </p:spPr>
      </p:pic>
      <p:sp>
        <p:nvSpPr>
          <p:cNvPr id="5" name="Dikdörtgen 4"/>
          <p:cNvSpPr/>
          <p:nvPr/>
        </p:nvSpPr>
        <p:spPr>
          <a:xfrm>
            <a:off x="323528" y="5098765"/>
            <a:ext cx="7992888" cy="1446550"/>
          </a:xfrm>
          <a:prstGeom prst="rect">
            <a:avLst/>
          </a:prstGeom>
        </p:spPr>
        <p:txBody>
          <a:bodyPr wrap="square">
            <a:spAutoFit/>
          </a:bodyPr>
          <a:lstStyle/>
          <a:p>
            <a:pPr algn="just">
              <a:buClr>
                <a:srgbClr val="C00000"/>
              </a:buClr>
            </a:pPr>
            <a:r>
              <a:rPr lang="tr-TR" sz="2200" dirty="0">
                <a:latin typeface="Arial" panose="020B0604020202020204" pitchFamily="34" charset="0"/>
                <a:cs typeface="Arial" panose="020B0604020202020204" pitchFamily="34" charset="0"/>
              </a:rPr>
              <a:t>ancak, eğitim kurumlarında Anayasada ifadesini bulan Atatürk milliyetçiliğine aykırı siyasi ve ideolojik telkinler yapılmasına ve bu nitelikteki günlük siyasi olay ve tartışmalara karışılmasına hiçbir şekilde meydan verilmez. </a:t>
            </a:r>
          </a:p>
        </p:txBody>
      </p:sp>
      <p:sp>
        <p:nvSpPr>
          <p:cNvPr id="6" name="Dikdörtgen 5"/>
          <p:cNvSpPr/>
          <p:nvPr/>
        </p:nvSpPr>
        <p:spPr>
          <a:xfrm>
            <a:off x="4337423" y="6311299"/>
            <a:ext cx="4572000" cy="553998"/>
          </a:xfrm>
          <a:prstGeom prst="rect">
            <a:avLst/>
          </a:prstGeom>
        </p:spPr>
        <p:txBody>
          <a:bodyPr>
            <a:spAutoFit/>
          </a:bodyPr>
          <a:lstStyle/>
          <a:p>
            <a:r>
              <a:rPr lang="tr-TR" sz="1000" dirty="0" smtClean="0"/>
              <a:t>Görsel kaynağı: </a:t>
            </a:r>
            <a:r>
              <a:rPr lang="en-US" sz="1000" dirty="0" smtClean="0"/>
              <a:t>http</a:t>
            </a:r>
            <a:r>
              <a:rPr lang="en-US" sz="1000" dirty="0"/>
              <a:t>://</a:t>
            </a:r>
            <a:r>
              <a:rPr lang="en-US" sz="1000" dirty="0" smtClean="0"/>
              <a:t>kizilcaagacilkokulu.meb.k12.tr/tema/icerikler/demokrasi-egitimi-ve-okul-meclisleri-secimi_2079313.html</a:t>
            </a:r>
            <a:endParaRPr lang="tr-TR" sz="1000" dirty="0" smtClean="0"/>
          </a:p>
          <a:p>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Arial" panose="020B0604020202020204" pitchFamily="34" charset="0"/>
                <a:cs typeface="Arial" panose="020B0604020202020204" pitchFamily="34" charset="0"/>
              </a:rPr>
              <a:t>Türk Eğitim Sisteminin Temel İlkeleri</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p:txBody>
          <a:bodyPr>
            <a:normAutofit/>
          </a:bodyPr>
          <a:lstStyle/>
          <a:p>
            <a:pPr>
              <a:buClr>
                <a:srgbClr val="C00000"/>
              </a:buClr>
              <a:buNone/>
            </a:pPr>
            <a:r>
              <a:rPr lang="tr-TR" sz="3000" dirty="0" smtClean="0">
                <a:latin typeface="Times New Roman" pitchFamily="18" charset="0"/>
                <a:cs typeface="Times New Roman" pitchFamily="18" charset="0"/>
              </a:rPr>
              <a:t>	</a:t>
            </a:r>
            <a:r>
              <a:rPr lang="tr-TR" sz="3000" b="1" dirty="0" smtClean="0">
                <a:solidFill>
                  <a:srgbClr val="002060"/>
                </a:solidFill>
                <a:latin typeface="Arial" panose="020B0604020202020204" pitchFamily="34" charset="0"/>
                <a:cs typeface="Arial" panose="020B0604020202020204" pitchFamily="34" charset="0"/>
              </a:rPr>
              <a:t>9. Laiklik</a:t>
            </a:r>
          </a:p>
          <a:p>
            <a:pPr>
              <a:buClr>
                <a:srgbClr val="C00000"/>
              </a:buClr>
              <a:buNone/>
            </a:pPr>
            <a:r>
              <a:rPr lang="tr-TR" sz="3000" dirty="0" smtClean="0">
                <a:latin typeface="Arial" panose="020B0604020202020204" pitchFamily="34" charset="0"/>
                <a:cs typeface="Arial" panose="020B0604020202020204" pitchFamily="34" charset="0"/>
              </a:rPr>
              <a:t>	Türk milli eğitiminde laiklik esastır. Din kültürü ve ahlak öğretimi ilköğretim okulları ile lise ve dengi okullarda okutulan zorunlu dersler arasında yer alır. </a:t>
            </a:r>
          </a:p>
          <a:p>
            <a:pPr>
              <a:buClr>
                <a:srgbClr val="C00000"/>
              </a:buClr>
              <a:buNone/>
            </a:pPr>
            <a:r>
              <a:rPr lang="tr-TR" sz="3000" dirty="0" smtClean="0">
                <a:latin typeface="Times New Roman" pitchFamily="18" charset="0"/>
                <a:cs typeface="Times New Roman" pitchFamily="18" charset="0"/>
              </a:rPr>
              <a:t>	</a:t>
            </a:r>
          </a:p>
        </p:txBody>
      </p:sp>
      <p:pic>
        <p:nvPicPr>
          <p:cNvPr id="8194" name="Picture 2" descr="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476750"/>
            <a:ext cx="4762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0" y="6177601"/>
            <a:ext cx="4572000" cy="246221"/>
          </a:xfrm>
          <a:prstGeom prst="rect">
            <a:avLst/>
          </a:prstGeom>
        </p:spPr>
        <p:txBody>
          <a:bodyPr>
            <a:spAutoFit/>
          </a:bodyPr>
          <a:lstStyle/>
          <a:p>
            <a:r>
              <a:rPr lang="tr-TR" sz="1000" dirty="0" smtClean="0"/>
              <a:t>Görsel kaynağı: </a:t>
            </a:r>
            <a:r>
              <a:rPr lang="en-US" sz="1000" dirty="0" smtClean="0"/>
              <a:t>http</a:t>
            </a:r>
            <a:r>
              <a:rPr lang="en-US" sz="1000" dirty="0"/>
              <a:t>://www.tarihin.com/ataturk-ilkeleri/laiklik.html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Arial" panose="020B0604020202020204" pitchFamily="34" charset="0"/>
                <a:cs typeface="Arial" panose="020B0604020202020204" pitchFamily="34" charset="0"/>
              </a:rPr>
              <a:t>Türk Eğitim Sisteminin Temel İlkeleri</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457200" y="1417638"/>
            <a:ext cx="5467217" cy="5179714"/>
          </a:xfrm>
        </p:spPr>
        <p:txBody>
          <a:bodyPr>
            <a:normAutofit fontScale="92500" lnSpcReduction="20000"/>
          </a:bodyPr>
          <a:lstStyle/>
          <a:p>
            <a:pPr marL="0" indent="0" algn="just">
              <a:buClr>
                <a:srgbClr val="C00000"/>
              </a:buClr>
              <a:buNone/>
            </a:pPr>
            <a:r>
              <a:rPr lang="tr-TR" sz="3000" b="1" dirty="0" smtClean="0">
                <a:solidFill>
                  <a:srgbClr val="002060"/>
                </a:solidFill>
                <a:latin typeface="Arial" panose="020B0604020202020204" pitchFamily="34" charset="0"/>
                <a:cs typeface="Arial" panose="020B0604020202020204" pitchFamily="34" charset="0"/>
              </a:rPr>
              <a:t>10. Bilimsellik</a:t>
            </a:r>
          </a:p>
          <a:p>
            <a:pPr marL="0" indent="0" algn="just">
              <a:buClr>
                <a:srgbClr val="C00000"/>
              </a:buClr>
              <a:buNone/>
            </a:pPr>
            <a:r>
              <a:rPr lang="tr-TR" sz="3000" dirty="0" smtClean="0">
                <a:latin typeface="Arial" panose="020B0604020202020204" pitchFamily="34" charset="0"/>
                <a:cs typeface="Arial" panose="020B0604020202020204" pitchFamily="34" charset="0"/>
              </a:rPr>
              <a:t>Her derece ve türdeki ders programları ve eğitim metotlarıyla ders araç ve gereçleri, bilimsel ve teknolojik esaslara ve yeniliklere, çevre ve ülke ihtiyaçlarına göre sürekli olarak geliştirilir. Eğitimde verimliliğin artırılması ve sürekli olarak gelişme ve yenileşmenin sağlanması bilimsel araştırma ve değerlendirmelere dayalı olarak yapılır. </a:t>
            </a:r>
          </a:p>
          <a:p>
            <a:pPr>
              <a:buClr>
                <a:srgbClr val="C00000"/>
              </a:buClr>
              <a:buNone/>
            </a:pPr>
            <a:r>
              <a:rPr lang="tr-TR" sz="3000" dirty="0" smtClean="0">
                <a:latin typeface="Times New Roman" pitchFamily="18" charset="0"/>
                <a:cs typeface="Times New Roman" pitchFamily="18" charset="0"/>
              </a:rPr>
              <a:t>	</a:t>
            </a:r>
          </a:p>
        </p:txBody>
      </p:sp>
      <p:pic>
        <p:nvPicPr>
          <p:cNvPr id="4" name="Resim 3"/>
          <p:cNvPicPr>
            <a:picLocks noChangeAspect="1"/>
          </p:cNvPicPr>
          <p:nvPr/>
        </p:nvPicPr>
        <p:blipFill>
          <a:blip r:embed="rId2"/>
          <a:stretch>
            <a:fillRect/>
          </a:stretch>
        </p:blipFill>
        <p:spPr>
          <a:xfrm>
            <a:off x="5964894" y="3738736"/>
            <a:ext cx="3192790" cy="3024336"/>
          </a:xfrm>
          <a:prstGeom prst="rect">
            <a:avLst/>
          </a:prstGeom>
        </p:spPr>
      </p:pic>
      <p:sp>
        <p:nvSpPr>
          <p:cNvPr id="5" name="Dikdörtgen 4"/>
          <p:cNvSpPr/>
          <p:nvPr/>
        </p:nvSpPr>
        <p:spPr>
          <a:xfrm>
            <a:off x="2699792" y="6339192"/>
            <a:ext cx="2999594" cy="400110"/>
          </a:xfrm>
          <a:prstGeom prst="rect">
            <a:avLst/>
          </a:prstGeom>
        </p:spPr>
        <p:txBody>
          <a:bodyPr wrap="square">
            <a:spAutoFit/>
          </a:bodyPr>
          <a:lstStyle/>
          <a:p>
            <a:r>
              <a:rPr lang="tr-TR" sz="1000" dirty="0" smtClean="0"/>
              <a:t>Görsel kaynağı: </a:t>
            </a:r>
            <a:r>
              <a:rPr lang="en-US" sz="1000" dirty="0" smtClean="0"/>
              <a:t>https</a:t>
            </a:r>
            <a:r>
              <a:rPr lang="en-US" sz="1000" dirty="0"/>
              <a:t>://bilimkutusu.com/bilim-kutusu-bilimsel-deney-atom/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Arial" panose="020B0604020202020204" pitchFamily="34" charset="0"/>
                <a:cs typeface="Arial" panose="020B0604020202020204" pitchFamily="34" charset="0"/>
              </a:rPr>
              <a:t>Türk Eğitim Sisteminin Temel İlkeleri</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457200" y="1417638"/>
            <a:ext cx="5467217" cy="5179714"/>
          </a:xfrm>
        </p:spPr>
        <p:txBody>
          <a:bodyPr>
            <a:normAutofit/>
          </a:bodyPr>
          <a:lstStyle/>
          <a:p>
            <a:pPr marL="0" indent="0" algn="just">
              <a:buClr>
                <a:srgbClr val="C00000"/>
              </a:buClr>
              <a:buNone/>
            </a:pPr>
            <a:r>
              <a:rPr lang="tr-TR" sz="3000" b="1" dirty="0" smtClean="0">
                <a:solidFill>
                  <a:srgbClr val="002060"/>
                </a:solidFill>
                <a:latin typeface="Arial" panose="020B0604020202020204" pitchFamily="34" charset="0"/>
                <a:cs typeface="Arial" panose="020B0604020202020204" pitchFamily="34" charset="0"/>
              </a:rPr>
              <a:t>10. Bilimsellik</a:t>
            </a:r>
          </a:p>
          <a:p>
            <a:pPr marL="0" indent="0" algn="just">
              <a:buClr>
                <a:srgbClr val="C00000"/>
              </a:buClr>
              <a:buNone/>
            </a:pPr>
            <a:r>
              <a:rPr lang="tr-TR" dirty="0">
                <a:latin typeface="Arial" panose="020B0604020202020204" pitchFamily="34" charset="0"/>
                <a:cs typeface="Arial" panose="020B0604020202020204" pitchFamily="34" charset="0"/>
              </a:rPr>
              <a:t>Bilgi ve teknoloji üretmek ve kültürümüzü geliştirmekle görevli eğitim kurumları gereğince donatılıp güçlendirilir; bu yöndeki çalışmalar maddi ve manevi bakımından teşvik edilir ve desteklenir. </a:t>
            </a:r>
            <a:r>
              <a:rPr lang="tr-TR" sz="3000" dirty="0" smtClean="0">
                <a:latin typeface="Times New Roman" pitchFamily="18" charset="0"/>
                <a:cs typeface="Times New Roman" pitchFamily="18" charset="0"/>
              </a:rPr>
              <a:t>	</a:t>
            </a:r>
          </a:p>
        </p:txBody>
      </p:sp>
      <p:pic>
        <p:nvPicPr>
          <p:cNvPr id="4" name="Resim 3"/>
          <p:cNvPicPr>
            <a:picLocks noChangeAspect="1"/>
          </p:cNvPicPr>
          <p:nvPr/>
        </p:nvPicPr>
        <p:blipFill>
          <a:blip r:embed="rId2"/>
          <a:stretch>
            <a:fillRect/>
          </a:stretch>
        </p:blipFill>
        <p:spPr>
          <a:xfrm>
            <a:off x="5964894" y="3738736"/>
            <a:ext cx="3192790" cy="3024336"/>
          </a:xfrm>
          <a:prstGeom prst="rect">
            <a:avLst/>
          </a:prstGeom>
        </p:spPr>
      </p:pic>
      <p:sp>
        <p:nvSpPr>
          <p:cNvPr id="5" name="Dikdörtgen 4"/>
          <p:cNvSpPr/>
          <p:nvPr/>
        </p:nvSpPr>
        <p:spPr>
          <a:xfrm>
            <a:off x="2699792" y="6339192"/>
            <a:ext cx="2999594" cy="400110"/>
          </a:xfrm>
          <a:prstGeom prst="rect">
            <a:avLst/>
          </a:prstGeom>
        </p:spPr>
        <p:txBody>
          <a:bodyPr wrap="square">
            <a:spAutoFit/>
          </a:bodyPr>
          <a:lstStyle/>
          <a:p>
            <a:r>
              <a:rPr lang="tr-TR" sz="1000" dirty="0" smtClean="0"/>
              <a:t>Görsel kaynağı: </a:t>
            </a:r>
            <a:r>
              <a:rPr lang="en-US" sz="1000" dirty="0" smtClean="0"/>
              <a:t>https</a:t>
            </a:r>
            <a:r>
              <a:rPr lang="en-US" sz="1000" dirty="0"/>
              <a:t>://bilimkutusu.com/bilim-kutusu-bilimsel-deney-atom/</a:t>
            </a:r>
          </a:p>
        </p:txBody>
      </p:sp>
    </p:spTree>
    <p:extLst>
      <p:ext uri="{BB962C8B-B14F-4D97-AF65-F5344CB8AC3E}">
        <p14:creationId xmlns:p14="http://schemas.microsoft.com/office/powerpoint/2010/main" val="1930443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Arial" panose="020B0604020202020204" pitchFamily="34" charset="0"/>
                <a:cs typeface="Arial" panose="020B0604020202020204" pitchFamily="34" charset="0"/>
              </a:rPr>
              <a:t>Türk Eğitim Sisteminin Temel İlkeleri</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1043608" y="1417638"/>
            <a:ext cx="7920880" cy="4027586"/>
          </a:xfrm>
        </p:spPr>
        <p:txBody>
          <a:bodyPr>
            <a:normAutofit lnSpcReduction="10000"/>
          </a:bodyPr>
          <a:lstStyle/>
          <a:p>
            <a:pPr marL="0" indent="0" algn="just">
              <a:buClr>
                <a:srgbClr val="C00000"/>
              </a:buClr>
              <a:buNone/>
            </a:pPr>
            <a:r>
              <a:rPr lang="tr-TR" sz="3000" b="1" dirty="0" smtClean="0">
                <a:solidFill>
                  <a:srgbClr val="002060"/>
                </a:solidFill>
                <a:latin typeface="Arial" panose="020B0604020202020204" pitchFamily="34" charset="0"/>
                <a:cs typeface="Arial" panose="020B0604020202020204" pitchFamily="34" charset="0"/>
              </a:rPr>
              <a:t>11. Planlılık</a:t>
            </a:r>
          </a:p>
          <a:p>
            <a:pPr marL="0" indent="0" algn="just">
              <a:buClr>
                <a:srgbClr val="C00000"/>
              </a:buClr>
              <a:buNone/>
            </a:pPr>
            <a:r>
              <a:rPr lang="tr-TR" sz="3000" dirty="0" smtClean="0">
                <a:latin typeface="Arial" panose="020B0604020202020204" pitchFamily="34" charset="0"/>
                <a:cs typeface="Arial" panose="020B0604020202020204" pitchFamily="34" charset="0"/>
              </a:rPr>
              <a:t>Milli eğitimin gelişmesi iktisadi, sosyal ve kültürel kalkınma hedeflerine uygun olarak eğitim - </a:t>
            </a:r>
            <a:r>
              <a:rPr lang="tr-TR" sz="3000" dirty="0" err="1" smtClean="0">
                <a:latin typeface="Arial" panose="020B0604020202020204" pitchFamily="34" charset="0"/>
                <a:cs typeface="Arial" panose="020B0604020202020204" pitchFamily="34" charset="0"/>
              </a:rPr>
              <a:t>insangücü</a:t>
            </a:r>
            <a:r>
              <a:rPr lang="tr-TR" sz="3000" dirty="0" smtClean="0">
                <a:latin typeface="Arial" panose="020B0604020202020204" pitchFamily="34" charset="0"/>
                <a:cs typeface="Arial" panose="020B0604020202020204" pitchFamily="34" charset="0"/>
              </a:rPr>
              <a:t> - istihdam ilişkileri dikkate alınmak suretiyle, sanayileşme ve tarımda modernleşmede gerekli teknolojik gelişmeyi sağlayacak mesleki ve teknik eğitime ağırlık verecek biçimde planlanır ve gerçekleştirilir. </a:t>
            </a:r>
          </a:p>
          <a:p>
            <a:pPr algn="just">
              <a:buClr>
                <a:srgbClr val="C00000"/>
              </a:buClr>
              <a:buNone/>
            </a:pPr>
            <a:r>
              <a:rPr lang="tr-TR" sz="3000" dirty="0" smtClean="0">
                <a:latin typeface="Times New Roman" pitchFamily="18" charset="0"/>
                <a:cs typeface="Times New Roman" pitchFamily="18" charset="0"/>
              </a:rPr>
              <a:t>	</a:t>
            </a:r>
          </a:p>
        </p:txBody>
      </p:sp>
      <p:pic>
        <p:nvPicPr>
          <p:cNvPr id="10242" name="Picture 2" descr="NE OLACAK BU BAKANLIÄIN HAL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4869160"/>
            <a:ext cx="5286375" cy="1879105"/>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0382" y="6323306"/>
            <a:ext cx="4572000" cy="400110"/>
          </a:xfrm>
          <a:prstGeom prst="rect">
            <a:avLst/>
          </a:prstGeom>
        </p:spPr>
        <p:txBody>
          <a:bodyPr>
            <a:spAutoFit/>
          </a:bodyPr>
          <a:lstStyle/>
          <a:p>
            <a:r>
              <a:rPr lang="tr-TR" sz="1000" dirty="0" smtClean="0"/>
              <a:t>Görsel kaynağı: </a:t>
            </a:r>
            <a:r>
              <a:rPr lang="en-US" sz="1000" dirty="0" smtClean="0"/>
              <a:t>http</a:t>
            </a:r>
            <a:r>
              <a:rPr lang="en-US" sz="1000" dirty="0"/>
              <a:t>://www.turkiyekamu.com/egitim/ne-olacak-bu-bakanligin-hali-h266387.html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Arial" panose="020B0604020202020204" pitchFamily="34" charset="0"/>
                <a:cs typeface="Arial" panose="020B0604020202020204" pitchFamily="34" charset="0"/>
              </a:rPr>
              <a:t>Türk Eğitim Sisteminin Temel İlkeleri</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1043608" y="1417638"/>
            <a:ext cx="7920880" cy="4027586"/>
          </a:xfrm>
        </p:spPr>
        <p:txBody>
          <a:bodyPr>
            <a:normAutofit/>
          </a:bodyPr>
          <a:lstStyle/>
          <a:p>
            <a:pPr marL="0" indent="0" algn="just">
              <a:buClr>
                <a:srgbClr val="C00000"/>
              </a:buClr>
              <a:buNone/>
            </a:pPr>
            <a:r>
              <a:rPr lang="tr-TR" sz="3000" b="1" dirty="0" smtClean="0">
                <a:solidFill>
                  <a:srgbClr val="002060"/>
                </a:solidFill>
                <a:latin typeface="Arial" panose="020B0604020202020204" pitchFamily="34" charset="0"/>
                <a:cs typeface="Arial" panose="020B0604020202020204" pitchFamily="34" charset="0"/>
              </a:rPr>
              <a:t>11. Planlılık</a:t>
            </a:r>
          </a:p>
          <a:p>
            <a:pPr marL="0" indent="0" algn="just">
              <a:buClr>
                <a:srgbClr val="C00000"/>
              </a:buClr>
              <a:buNone/>
            </a:pPr>
            <a:r>
              <a:rPr lang="tr-TR" sz="3000" dirty="0">
                <a:latin typeface="Arial" panose="020B0604020202020204" pitchFamily="34" charset="0"/>
                <a:cs typeface="Arial" panose="020B0604020202020204" pitchFamily="34" charset="0"/>
              </a:rPr>
              <a:t>Mesleklerin kademeleri ve her kademenin unvan, yetki ve sorumlulukları kanunla tespit edilir ve her derece ve türdeki örgün ve yaygın mesleki eğitim kurumlarının kuruluş ve programları bu kademelere uygun olarak düzenlenir. </a:t>
            </a:r>
          </a:p>
          <a:p>
            <a:pPr algn="just">
              <a:buClr>
                <a:srgbClr val="C00000"/>
              </a:buClr>
              <a:buNone/>
            </a:pPr>
            <a:r>
              <a:rPr lang="tr-TR" sz="3000" dirty="0" smtClean="0">
                <a:latin typeface="Times New Roman" pitchFamily="18" charset="0"/>
                <a:cs typeface="Times New Roman" pitchFamily="18" charset="0"/>
              </a:rPr>
              <a:t>	</a:t>
            </a:r>
          </a:p>
        </p:txBody>
      </p:sp>
      <p:pic>
        <p:nvPicPr>
          <p:cNvPr id="10242" name="Picture 2" descr="NE OLACAK BU BAKANLIÄIN HAL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4869160"/>
            <a:ext cx="5286375" cy="1879105"/>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0382" y="6323306"/>
            <a:ext cx="4572000" cy="400110"/>
          </a:xfrm>
          <a:prstGeom prst="rect">
            <a:avLst/>
          </a:prstGeom>
        </p:spPr>
        <p:txBody>
          <a:bodyPr>
            <a:spAutoFit/>
          </a:bodyPr>
          <a:lstStyle/>
          <a:p>
            <a:r>
              <a:rPr lang="tr-TR" sz="1000" dirty="0" smtClean="0"/>
              <a:t>Görsel kaynağı: </a:t>
            </a:r>
            <a:r>
              <a:rPr lang="en-US" sz="1000" dirty="0" smtClean="0"/>
              <a:t>http</a:t>
            </a:r>
            <a:r>
              <a:rPr lang="en-US" sz="1000" dirty="0"/>
              <a:t>://www.turkiyekamu.com/egitim/ne-olacak-bu-bakanligin-hali-h266387.html</a:t>
            </a:r>
          </a:p>
        </p:txBody>
      </p:sp>
    </p:spTree>
    <p:extLst>
      <p:ext uri="{BB962C8B-B14F-4D97-AF65-F5344CB8AC3E}">
        <p14:creationId xmlns:p14="http://schemas.microsoft.com/office/powerpoint/2010/main" val="1184239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Arial" panose="020B0604020202020204" pitchFamily="34" charset="0"/>
                <a:cs typeface="Arial" panose="020B0604020202020204" pitchFamily="34" charset="0"/>
              </a:rPr>
              <a:t>Türk Eğitim Sisteminin Temel İlkeleri</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1043608" y="1417638"/>
            <a:ext cx="7920880" cy="4027586"/>
          </a:xfrm>
        </p:spPr>
        <p:txBody>
          <a:bodyPr>
            <a:normAutofit/>
          </a:bodyPr>
          <a:lstStyle/>
          <a:p>
            <a:pPr marL="0" indent="0" algn="just">
              <a:buClr>
                <a:srgbClr val="C00000"/>
              </a:buClr>
              <a:buNone/>
            </a:pPr>
            <a:r>
              <a:rPr lang="tr-TR" sz="3000" b="1" dirty="0" smtClean="0">
                <a:solidFill>
                  <a:srgbClr val="002060"/>
                </a:solidFill>
                <a:latin typeface="Arial" panose="020B0604020202020204" pitchFamily="34" charset="0"/>
                <a:cs typeface="Arial" panose="020B0604020202020204" pitchFamily="34" charset="0"/>
              </a:rPr>
              <a:t>11. Planlılık</a:t>
            </a:r>
          </a:p>
          <a:p>
            <a:pPr marL="0" indent="0" algn="just">
              <a:buClr>
                <a:srgbClr val="C00000"/>
              </a:buClr>
              <a:buNone/>
            </a:pPr>
            <a:r>
              <a:rPr lang="tr-TR" sz="3000" dirty="0">
                <a:latin typeface="Arial" panose="020B0604020202020204" pitchFamily="34" charset="0"/>
                <a:cs typeface="Arial" panose="020B0604020202020204" pitchFamily="34" charset="0"/>
              </a:rPr>
              <a:t>Eğitim kurumlarının yer, personel, bina, tesis ve ekleri, donatım, araç, gereç ve kapasiteleri ile ilgili standartlar önceden tespit edilir ve kurumların bu standartlara göre optimal büyüklükte kurulması ve verimli olarak işletilmesi sağlanır.</a:t>
            </a:r>
          </a:p>
          <a:p>
            <a:pPr algn="just">
              <a:buClr>
                <a:srgbClr val="C00000"/>
              </a:buClr>
              <a:buNone/>
            </a:pPr>
            <a:r>
              <a:rPr lang="tr-TR" sz="3000" dirty="0" smtClean="0">
                <a:latin typeface="Times New Roman" pitchFamily="18" charset="0"/>
                <a:cs typeface="Times New Roman" pitchFamily="18" charset="0"/>
              </a:rPr>
              <a:t>	</a:t>
            </a:r>
          </a:p>
        </p:txBody>
      </p:sp>
      <p:pic>
        <p:nvPicPr>
          <p:cNvPr id="10242" name="Picture 2" descr="NE OLACAK BU BAKANLIÄIN HAL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4869160"/>
            <a:ext cx="5286375" cy="1879105"/>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0382" y="6323306"/>
            <a:ext cx="4572000" cy="400110"/>
          </a:xfrm>
          <a:prstGeom prst="rect">
            <a:avLst/>
          </a:prstGeom>
        </p:spPr>
        <p:txBody>
          <a:bodyPr>
            <a:spAutoFit/>
          </a:bodyPr>
          <a:lstStyle/>
          <a:p>
            <a:r>
              <a:rPr lang="tr-TR" sz="1000" dirty="0" smtClean="0"/>
              <a:t>Görsel kaynağı: </a:t>
            </a:r>
            <a:r>
              <a:rPr lang="en-US" sz="1000" dirty="0" smtClean="0"/>
              <a:t>http</a:t>
            </a:r>
            <a:r>
              <a:rPr lang="en-US" sz="1000" dirty="0"/>
              <a:t>://www.turkiyekamu.com/egitim/ne-olacak-bu-bakanligin-hali-h266387.html</a:t>
            </a:r>
          </a:p>
        </p:txBody>
      </p:sp>
    </p:spTree>
    <p:extLst>
      <p:ext uri="{BB962C8B-B14F-4D97-AF65-F5344CB8AC3E}">
        <p14:creationId xmlns:p14="http://schemas.microsoft.com/office/powerpoint/2010/main" val="1157471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Times New Roman" pitchFamily="18" charset="0"/>
                <a:cs typeface="Times New Roman" pitchFamily="18" charset="0"/>
              </a:rPr>
              <a:t>Türk Eğitim Sisteminin Temel İlkeleri</a:t>
            </a:r>
            <a:endParaRPr lang="tr-TR"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rmAutofit/>
          </a:bodyPr>
          <a:lstStyle/>
          <a:p>
            <a:pPr marL="0" indent="0">
              <a:buClr>
                <a:srgbClr val="C00000"/>
              </a:buClr>
              <a:buNone/>
            </a:pPr>
            <a:r>
              <a:rPr lang="tr-TR" sz="3000" b="1" dirty="0" smtClean="0">
                <a:solidFill>
                  <a:srgbClr val="002060"/>
                </a:solidFill>
                <a:latin typeface="Arial" panose="020B0604020202020204" pitchFamily="34" charset="0"/>
                <a:cs typeface="Arial" panose="020B0604020202020204" pitchFamily="34" charset="0"/>
              </a:rPr>
              <a:t>12. Karma eğitim</a:t>
            </a:r>
          </a:p>
          <a:p>
            <a:pPr marL="0" indent="0">
              <a:buClr>
                <a:srgbClr val="C00000"/>
              </a:buClr>
              <a:buNone/>
            </a:pPr>
            <a:r>
              <a:rPr lang="tr-TR" sz="3000" dirty="0" smtClean="0">
                <a:latin typeface="Arial" panose="020B0604020202020204" pitchFamily="34" charset="0"/>
                <a:cs typeface="Arial" panose="020B0604020202020204" pitchFamily="34" charset="0"/>
              </a:rPr>
              <a:t>Okullarda kız ve erkek karma eğitim yapılması esastır. Ancak eğitimin türüne, imkân ve zorunluluklara göre bazı okullar yalnızca kız veya yalnızca erkek öğrencilere ayrılabilir.</a:t>
            </a:r>
          </a:p>
          <a:p>
            <a:pPr>
              <a:buClr>
                <a:srgbClr val="C00000"/>
              </a:buClr>
              <a:buNone/>
            </a:pPr>
            <a:r>
              <a:rPr lang="tr-TR" sz="3000" dirty="0" smtClean="0">
                <a:latin typeface="Times New Roman" pitchFamily="18" charset="0"/>
                <a:cs typeface="Times New Roman" pitchFamily="18" charset="0"/>
              </a:rPr>
              <a:t>	</a:t>
            </a:r>
          </a:p>
        </p:txBody>
      </p:sp>
      <p:pic>
        <p:nvPicPr>
          <p:cNvPr id="4" name="Resim 3"/>
          <p:cNvPicPr>
            <a:picLocks noChangeAspect="1"/>
          </p:cNvPicPr>
          <p:nvPr/>
        </p:nvPicPr>
        <p:blipFill rotWithShape="1">
          <a:blip r:embed="rId2"/>
          <a:srcRect l="41606" t="2821"/>
          <a:stretch/>
        </p:blipFill>
        <p:spPr>
          <a:xfrm>
            <a:off x="5806768" y="4221088"/>
            <a:ext cx="3337232" cy="2480692"/>
          </a:xfrm>
          <a:prstGeom prst="rect">
            <a:avLst/>
          </a:prstGeom>
        </p:spPr>
      </p:pic>
      <p:sp>
        <p:nvSpPr>
          <p:cNvPr id="5" name="Dikdörtgen 4"/>
          <p:cNvSpPr/>
          <p:nvPr/>
        </p:nvSpPr>
        <p:spPr>
          <a:xfrm>
            <a:off x="457200" y="6031726"/>
            <a:ext cx="4572000" cy="553998"/>
          </a:xfrm>
          <a:prstGeom prst="rect">
            <a:avLst/>
          </a:prstGeom>
        </p:spPr>
        <p:txBody>
          <a:bodyPr>
            <a:spAutoFit/>
          </a:bodyPr>
          <a:lstStyle/>
          <a:p>
            <a:r>
              <a:rPr lang="tr-TR" sz="1000" dirty="0" smtClean="0"/>
              <a:t>Görsel kaynağı:</a:t>
            </a:r>
          </a:p>
          <a:p>
            <a:r>
              <a:rPr lang="en-US" sz="1000" dirty="0" smtClean="0"/>
              <a:t>http</a:t>
            </a:r>
            <a:r>
              <a:rPr lang="en-US" sz="1000" dirty="0"/>
              <a:t>://www.cumhuriyet.com.tr/haber/egitim/816031/Karma_egitim_basari_getiriyor.html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Arial" panose="020B0604020202020204" pitchFamily="34" charset="0"/>
                <a:cs typeface="Arial" panose="020B0604020202020204" pitchFamily="34" charset="0"/>
              </a:rPr>
              <a:t>Türk Eğitim Sisteminin Genel Amaçları</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p:txBody>
          <a:bodyPr>
            <a:normAutofit/>
          </a:bodyPr>
          <a:lstStyle/>
          <a:p>
            <a:pPr>
              <a:buClr>
                <a:srgbClr val="C00000"/>
              </a:buClr>
              <a:buNone/>
            </a:pPr>
            <a:r>
              <a:rPr lang="tr-TR" dirty="0" smtClean="0">
                <a:latin typeface="Arial" panose="020B0604020202020204" pitchFamily="34" charset="0"/>
                <a:cs typeface="Arial" panose="020B0604020202020204" pitchFamily="34" charset="0"/>
              </a:rPr>
              <a:t>	Türk Eğitim Sisteminin genel amaçları 1739 sayılı Milli Eğitim Temel Kanunu’nda ifadesini bulmaktadır.</a:t>
            </a:r>
            <a:endParaRPr lang="tr-TR"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latin typeface="Times New Roman" pitchFamily="18" charset="0"/>
                <a:cs typeface="Times New Roman" pitchFamily="18" charset="0"/>
              </a:rPr>
              <a:t>Türk Eğitim Sisteminin Temel İlkeleri</a:t>
            </a:r>
            <a:endParaRPr lang="tr-TR" b="1" dirty="0">
              <a:solidFill>
                <a:srgbClr val="FF0000"/>
              </a:solidFill>
              <a:latin typeface="Times New Roman" pitchFamily="18" charset="0"/>
              <a:cs typeface="Times New Roman" pitchFamily="18" charset="0"/>
            </a:endParaRPr>
          </a:p>
        </p:txBody>
      </p:sp>
      <p:sp>
        <p:nvSpPr>
          <p:cNvPr id="3" name="2 İçerik Yer Tutucusu"/>
          <p:cNvSpPr>
            <a:spLocks noGrp="1"/>
          </p:cNvSpPr>
          <p:nvPr>
            <p:ph idx="1"/>
          </p:nvPr>
        </p:nvSpPr>
        <p:spPr>
          <a:xfrm>
            <a:off x="471037" y="1451797"/>
            <a:ext cx="5482952" cy="4525963"/>
          </a:xfrm>
        </p:spPr>
        <p:txBody>
          <a:bodyPr>
            <a:noAutofit/>
          </a:bodyPr>
          <a:lstStyle/>
          <a:p>
            <a:pPr marL="0" indent="0">
              <a:buClr>
                <a:srgbClr val="C00000"/>
              </a:buClr>
              <a:buNone/>
            </a:pPr>
            <a:r>
              <a:rPr lang="tr-TR" sz="3000" b="1" dirty="0" smtClean="0">
                <a:solidFill>
                  <a:srgbClr val="002060"/>
                </a:solidFill>
                <a:latin typeface="Arial" panose="020B0604020202020204" pitchFamily="34" charset="0"/>
                <a:cs typeface="Arial" panose="020B0604020202020204" pitchFamily="34" charset="0"/>
              </a:rPr>
              <a:t>13. Eğitim </a:t>
            </a:r>
            <a:r>
              <a:rPr lang="tr-TR" sz="3000" b="1" dirty="0" err="1" smtClean="0">
                <a:solidFill>
                  <a:srgbClr val="002060"/>
                </a:solidFill>
                <a:latin typeface="Arial" panose="020B0604020202020204" pitchFamily="34" charset="0"/>
                <a:cs typeface="Arial" panose="020B0604020202020204" pitchFamily="34" charset="0"/>
              </a:rPr>
              <a:t>kampüsleri</a:t>
            </a:r>
            <a:r>
              <a:rPr lang="tr-TR" sz="3000" b="1" dirty="0" smtClean="0">
                <a:solidFill>
                  <a:srgbClr val="002060"/>
                </a:solidFill>
                <a:latin typeface="Arial" panose="020B0604020202020204" pitchFamily="34" charset="0"/>
                <a:cs typeface="Arial" panose="020B0604020202020204" pitchFamily="34" charset="0"/>
              </a:rPr>
              <a:t> ve okul ile ailenin işbirliği</a:t>
            </a:r>
          </a:p>
          <a:p>
            <a:pPr marL="0" indent="0">
              <a:buClr>
                <a:srgbClr val="C00000"/>
              </a:buClr>
              <a:buNone/>
            </a:pPr>
            <a:r>
              <a:rPr lang="tr-TR" sz="3000" dirty="0" smtClean="0">
                <a:latin typeface="Arial" panose="020B0604020202020204" pitchFamily="34" charset="0"/>
                <a:cs typeface="Arial" panose="020B0604020202020204" pitchFamily="34" charset="0"/>
              </a:rPr>
              <a:t>Aynı alan içinde birden fazla örgün ve/veya yaygın eğitim kurumunun bir arada bulunması halinde eğitim kampüsü kurulabilir ve bunların ortak ihtiyaçlarını karşılamak üzere eğitim kampüsü yönetimi oluşturulabilir. </a:t>
            </a:r>
          </a:p>
          <a:p>
            <a:pPr>
              <a:buClr>
                <a:srgbClr val="C00000"/>
              </a:buClr>
              <a:buNone/>
            </a:pPr>
            <a:r>
              <a:rPr lang="tr-TR" sz="3000" dirty="0" smtClean="0">
                <a:latin typeface="Times New Roman" pitchFamily="18" charset="0"/>
                <a:cs typeface="Times New Roman" pitchFamily="18" charset="0"/>
              </a:rPr>
              <a:t>	</a:t>
            </a:r>
          </a:p>
        </p:txBody>
      </p:sp>
      <p:pic>
        <p:nvPicPr>
          <p:cNvPr id="12290" name="Picture 2" descr="okul aile birliÄi ile ilgili gÃ¶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692" r="8736" b="13846"/>
          <a:stretch/>
        </p:blipFill>
        <p:spPr bwMode="auto">
          <a:xfrm flipH="1">
            <a:off x="6012160" y="4105110"/>
            <a:ext cx="3024534"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45080" y="6308725"/>
            <a:ext cx="5302424" cy="400110"/>
          </a:xfrm>
          <a:prstGeom prst="rect">
            <a:avLst/>
          </a:prstGeom>
        </p:spPr>
        <p:txBody>
          <a:bodyPr wrap="square">
            <a:spAutoFit/>
          </a:bodyPr>
          <a:lstStyle/>
          <a:p>
            <a:r>
              <a:rPr lang="tr-TR" sz="1000" dirty="0" smtClean="0"/>
              <a:t>Görsel kaynağı: </a:t>
            </a:r>
            <a:r>
              <a:rPr lang="en-US" sz="1000" dirty="0" smtClean="0"/>
              <a:t>https</a:t>
            </a:r>
            <a:r>
              <a:rPr lang="en-US" sz="1000" dirty="0"/>
              <a:t>://www.rotakoleji.com/haber-ve-duyurular/okul-aile-birligi-aile-bulusmasi-2015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Times New Roman" pitchFamily="18" charset="0"/>
                <a:cs typeface="Times New Roman" pitchFamily="18" charset="0"/>
              </a:rPr>
              <a:t>Türk Eğitim Sisteminin Temel İlkeleri</a:t>
            </a:r>
            <a:endParaRPr lang="tr-TR" b="1" dirty="0">
              <a:solidFill>
                <a:srgbClr val="7030A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noAutofit/>
          </a:bodyPr>
          <a:lstStyle/>
          <a:p>
            <a:pPr marL="0" indent="0">
              <a:buClr>
                <a:srgbClr val="C00000"/>
              </a:buClr>
              <a:buNone/>
            </a:pPr>
            <a:r>
              <a:rPr lang="tr-TR" sz="3000" b="1" dirty="0" smtClean="0">
                <a:solidFill>
                  <a:srgbClr val="002060"/>
                </a:solidFill>
                <a:latin typeface="Arial" panose="020B0604020202020204" pitchFamily="34" charset="0"/>
                <a:cs typeface="Arial" panose="020B0604020202020204" pitchFamily="34" charset="0"/>
              </a:rPr>
              <a:t>14. Her yerde eğitim</a:t>
            </a:r>
          </a:p>
          <a:p>
            <a:pPr marL="0" indent="0">
              <a:buClr>
                <a:srgbClr val="C00000"/>
              </a:buClr>
              <a:buNone/>
            </a:pPr>
            <a:r>
              <a:rPr lang="tr-TR" sz="3000" dirty="0" smtClean="0">
                <a:latin typeface="Arial" panose="020B0604020202020204" pitchFamily="34" charset="0"/>
                <a:cs typeface="Arial" panose="020B0604020202020204" pitchFamily="34" charset="0"/>
              </a:rPr>
              <a:t>Milli eğitimin amaçları yalnız resmi ve özel eğitim kurumlarında değil, aynı zamanda evde, çevrede, işyerlerinde, her yerde ve her fırsatta gerçekleştirilmeye çalışılır. Resmi, özel ve gönüllü her kuruluşun eğitimle ilgili faaliyetleri, Milli Eğitim amaçlarına uygunluğu bakımından Milli Eğitim Bakanlığının denetimine tabidir.</a:t>
            </a:r>
          </a:p>
          <a:p>
            <a:pPr>
              <a:buClr>
                <a:srgbClr val="C00000"/>
              </a:buClr>
              <a:buNone/>
            </a:pPr>
            <a:r>
              <a:rPr lang="tr-TR" sz="30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60648"/>
            <a:ext cx="8579296" cy="864096"/>
          </a:xfrm>
        </p:spPr>
        <p:txBody>
          <a:bodyPr>
            <a:normAutofit/>
          </a:bodyPr>
          <a:lstStyle/>
          <a:p>
            <a:r>
              <a:rPr lang="tr-TR" b="1" dirty="0">
                <a:solidFill>
                  <a:srgbClr val="7030A0"/>
                </a:solidFill>
                <a:cs typeface="Times New Roman" pitchFamily="18" charset="0"/>
              </a:rPr>
              <a:t>Eğitimle İlgili Yasal Düzenlemeler</a:t>
            </a:r>
          </a:p>
        </p:txBody>
      </p:sp>
      <p:sp>
        <p:nvSpPr>
          <p:cNvPr id="3" name="2 İçerik Yer Tutucusu"/>
          <p:cNvSpPr>
            <a:spLocks noGrp="1"/>
          </p:cNvSpPr>
          <p:nvPr>
            <p:ph idx="1"/>
          </p:nvPr>
        </p:nvSpPr>
        <p:spPr>
          <a:xfrm>
            <a:off x="323528" y="1196752"/>
            <a:ext cx="8496944" cy="5544616"/>
          </a:xfrm>
        </p:spPr>
        <p:txBody>
          <a:bodyPr>
            <a:normAutofit lnSpcReduction="10000"/>
          </a:bodyPr>
          <a:lstStyle/>
          <a:p>
            <a:r>
              <a:rPr lang="tr-TR" dirty="0" smtClean="0"/>
              <a:t>1739 - </a:t>
            </a:r>
            <a:r>
              <a:rPr lang="tr-TR" dirty="0"/>
              <a:t>Milli Eğitim Temel </a:t>
            </a:r>
            <a:r>
              <a:rPr lang="tr-TR" dirty="0" smtClean="0"/>
              <a:t>Kanunu</a:t>
            </a:r>
          </a:p>
          <a:p>
            <a:r>
              <a:rPr lang="tr-TR" dirty="0"/>
              <a:t>222 </a:t>
            </a:r>
            <a:r>
              <a:rPr lang="tr-TR" dirty="0" smtClean="0"/>
              <a:t>- İlköğretim </a:t>
            </a:r>
            <a:r>
              <a:rPr lang="tr-TR" dirty="0"/>
              <a:t>ve Eğitim </a:t>
            </a:r>
            <a:r>
              <a:rPr lang="tr-TR" dirty="0" smtClean="0"/>
              <a:t>Kanunu</a:t>
            </a:r>
          </a:p>
          <a:p>
            <a:r>
              <a:rPr lang="tr-TR" dirty="0"/>
              <a:t>652 </a:t>
            </a:r>
            <a:r>
              <a:rPr lang="tr-TR" dirty="0" smtClean="0"/>
              <a:t>- MEB </a:t>
            </a:r>
            <a:r>
              <a:rPr lang="tr-TR" dirty="0"/>
              <a:t>Teşkilat ve Görevleri Hakkında </a:t>
            </a:r>
            <a:r>
              <a:rPr lang="tr-TR" dirty="0" smtClean="0"/>
              <a:t>KHK</a:t>
            </a:r>
          </a:p>
          <a:p>
            <a:r>
              <a:rPr lang="tr-TR" dirty="0"/>
              <a:t>430 </a:t>
            </a:r>
            <a:r>
              <a:rPr lang="tr-TR" dirty="0" smtClean="0"/>
              <a:t>- </a:t>
            </a:r>
            <a:r>
              <a:rPr lang="tr-TR" dirty="0" err="1" smtClean="0"/>
              <a:t>Tevhid</a:t>
            </a:r>
            <a:r>
              <a:rPr lang="tr-TR" dirty="0" smtClean="0"/>
              <a:t>-i </a:t>
            </a:r>
            <a:r>
              <a:rPr lang="tr-TR" dirty="0"/>
              <a:t>Tedrisat (Öğretim Birliği) </a:t>
            </a:r>
            <a:r>
              <a:rPr lang="tr-TR" dirty="0" smtClean="0"/>
              <a:t>Kanunu</a:t>
            </a:r>
          </a:p>
          <a:p>
            <a:r>
              <a:rPr lang="tr-TR" dirty="0"/>
              <a:t>3308 </a:t>
            </a:r>
            <a:r>
              <a:rPr lang="tr-TR" dirty="0" smtClean="0"/>
              <a:t>- Mesleki </a:t>
            </a:r>
            <a:r>
              <a:rPr lang="tr-TR" dirty="0"/>
              <a:t>Eğitim </a:t>
            </a:r>
            <a:r>
              <a:rPr lang="tr-TR" dirty="0" smtClean="0"/>
              <a:t>Kanunu</a:t>
            </a:r>
          </a:p>
          <a:p>
            <a:r>
              <a:rPr lang="tr-TR" dirty="0"/>
              <a:t>2547 </a:t>
            </a:r>
            <a:r>
              <a:rPr lang="tr-TR" dirty="0" smtClean="0"/>
              <a:t>- Yükseköğretim Kanunu</a:t>
            </a:r>
          </a:p>
          <a:p>
            <a:r>
              <a:rPr lang="tr-TR" dirty="0"/>
              <a:t>5580 </a:t>
            </a:r>
            <a:r>
              <a:rPr lang="tr-TR" dirty="0" smtClean="0"/>
              <a:t>- Özel </a:t>
            </a:r>
            <a:r>
              <a:rPr lang="tr-TR" dirty="0"/>
              <a:t>Öğretim Kurumları </a:t>
            </a:r>
            <a:r>
              <a:rPr lang="tr-TR" dirty="0" smtClean="0"/>
              <a:t>Kanunu</a:t>
            </a:r>
          </a:p>
          <a:p>
            <a:r>
              <a:rPr lang="tr-TR" dirty="0"/>
              <a:t>657 </a:t>
            </a:r>
            <a:r>
              <a:rPr lang="tr-TR" dirty="0" smtClean="0"/>
              <a:t>- Devlet </a:t>
            </a:r>
            <a:r>
              <a:rPr lang="tr-TR" dirty="0"/>
              <a:t>Memurları </a:t>
            </a:r>
            <a:r>
              <a:rPr lang="tr-TR" dirty="0" smtClean="0"/>
              <a:t>Kanunu</a:t>
            </a:r>
          </a:p>
          <a:p>
            <a:r>
              <a:rPr lang="tr-TR" dirty="0" err="1" smtClean="0"/>
              <a:t>MEB’na</a:t>
            </a:r>
            <a:r>
              <a:rPr lang="tr-TR" dirty="0" smtClean="0"/>
              <a:t> Bağlı </a:t>
            </a:r>
            <a:r>
              <a:rPr lang="tr-TR" dirty="0"/>
              <a:t>Eğitim Kurumları Yöneticilerinin Görevlendirilmelerine İlişkin </a:t>
            </a:r>
            <a:r>
              <a:rPr lang="tr-TR" dirty="0" smtClean="0"/>
              <a:t>Yönetmelik</a:t>
            </a:r>
          </a:p>
        </p:txBody>
      </p:sp>
    </p:spTree>
    <p:extLst>
      <p:ext uri="{BB962C8B-B14F-4D97-AF65-F5344CB8AC3E}">
        <p14:creationId xmlns:p14="http://schemas.microsoft.com/office/powerpoint/2010/main" val="1649411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normAutofit/>
          </a:bodyPr>
          <a:lstStyle/>
          <a:p>
            <a:r>
              <a:rPr lang="tr-TR" b="1" dirty="0" smtClean="0">
                <a:solidFill>
                  <a:srgbClr val="7030A0"/>
                </a:solidFill>
                <a:cs typeface="Times New Roman" pitchFamily="18" charset="0"/>
              </a:rPr>
              <a:t>Eğitimle İlgili Yasal Düzenlemeler</a:t>
            </a:r>
            <a:endParaRPr lang="tr-TR" b="1" dirty="0">
              <a:solidFill>
                <a:srgbClr val="7030A0"/>
              </a:solidFill>
              <a:cs typeface="Times New Roman" pitchFamily="18" charset="0"/>
            </a:endParaRPr>
          </a:p>
        </p:txBody>
      </p:sp>
      <p:sp>
        <p:nvSpPr>
          <p:cNvPr id="3" name="2 İçerik Yer Tutucusu"/>
          <p:cNvSpPr>
            <a:spLocks noGrp="1"/>
          </p:cNvSpPr>
          <p:nvPr>
            <p:ph idx="1"/>
          </p:nvPr>
        </p:nvSpPr>
        <p:spPr>
          <a:xfrm>
            <a:off x="251520" y="1196752"/>
            <a:ext cx="8712968" cy="5328592"/>
          </a:xfrm>
        </p:spPr>
        <p:txBody>
          <a:bodyPr>
            <a:normAutofit fontScale="92500" lnSpcReduction="10000"/>
          </a:bodyPr>
          <a:lstStyle/>
          <a:p>
            <a:pPr marL="0" indent="0">
              <a:buNone/>
            </a:pPr>
            <a:r>
              <a:rPr lang="tr-TR" b="1" dirty="0" smtClean="0">
                <a:solidFill>
                  <a:schemeClr val="accent6">
                    <a:lumMod val="75000"/>
                  </a:schemeClr>
                </a:solidFill>
              </a:rPr>
              <a:t>1739 </a:t>
            </a:r>
            <a:r>
              <a:rPr lang="tr-TR" b="1" dirty="0">
                <a:solidFill>
                  <a:schemeClr val="accent6">
                    <a:lumMod val="75000"/>
                  </a:schemeClr>
                </a:solidFill>
              </a:rPr>
              <a:t>- Milli Eğitim Temel Kanunu</a:t>
            </a:r>
          </a:p>
          <a:p>
            <a:pPr marL="0" indent="0">
              <a:buNone/>
            </a:pPr>
            <a:r>
              <a:rPr lang="tr-TR" dirty="0" smtClean="0"/>
              <a:t>Türk eğitim sisteminin omurgasını şekillendirir.</a:t>
            </a:r>
          </a:p>
          <a:p>
            <a:pPr marL="0" indent="0">
              <a:buNone/>
            </a:pPr>
            <a:r>
              <a:rPr lang="tr-TR" dirty="0" smtClean="0"/>
              <a:t>Milli eğitimin üç genel amacını (Md.2) 14 temel ilkesini (Md. 4-17) belirler. </a:t>
            </a:r>
          </a:p>
          <a:p>
            <a:pPr marL="0" indent="0">
              <a:buNone/>
            </a:pPr>
            <a:r>
              <a:rPr lang="tr-TR" dirty="0" smtClean="0"/>
              <a:t>Eğitim sisteminin yapısını örgün ve yaygın eğitim olarak iki bölüme ayırır. </a:t>
            </a:r>
          </a:p>
          <a:p>
            <a:pPr marL="0" indent="0">
              <a:buNone/>
            </a:pPr>
            <a:r>
              <a:rPr lang="tr-TR" dirty="0" smtClean="0"/>
              <a:t>Örgün eğitim basamakları: </a:t>
            </a:r>
          </a:p>
          <a:p>
            <a:pPr lvl="1"/>
            <a:r>
              <a:rPr lang="tr-TR" dirty="0" smtClean="0"/>
              <a:t>Okul Öncesi Eğitim, </a:t>
            </a:r>
          </a:p>
          <a:p>
            <a:pPr lvl="1"/>
            <a:r>
              <a:rPr lang="tr-TR" dirty="0" smtClean="0"/>
              <a:t>İlköğretim, </a:t>
            </a:r>
          </a:p>
          <a:p>
            <a:pPr lvl="1"/>
            <a:r>
              <a:rPr lang="tr-TR" dirty="0" smtClean="0"/>
              <a:t>Ortaöğretim ve </a:t>
            </a:r>
          </a:p>
          <a:p>
            <a:pPr lvl="1"/>
            <a:r>
              <a:rPr lang="tr-TR" dirty="0" smtClean="0"/>
              <a:t>Yükseköğretim </a:t>
            </a:r>
          </a:p>
        </p:txBody>
      </p:sp>
    </p:spTree>
    <p:extLst>
      <p:ext uri="{BB962C8B-B14F-4D97-AF65-F5344CB8AC3E}">
        <p14:creationId xmlns:p14="http://schemas.microsoft.com/office/powerpoint/2010/main" val="3422678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normAutofit/>
          </a:bodyPr>
          <a:lstStyle/>
          <a:p>
            <a:r>
              <a:rPr lang="tr-TR" b="1" dirty="0" smtClean="0">
                <a:solidFill>
                  <a:srgbClr val="7030A0"/>
                </a:solidFill>
                <a:cs typeface="Times New Roman" pitchFamily="18" charset="0"/>
              </a:rPr>
              <a:t>Eğitimle İlgili Yasal Düzenlemeler</a:t>
            </a:r>
            <a:endParaRPr lang="tr-TR" b="1" dirty="0">
              <a:solidFill>
                <a:srgbClr val="7030A0"/>
              </a:solidFill>
              <a:cs typeface="Times New Roman" pitchFamily="18" charset="0"/>
            </a:endParaRPr>
          </a:p>
        </p:txBody>
      </p:sp>
      <p:sp>
        <p:nvSpPr>
          <p:cNvPr id="3" name="2 İçerik Yer Tutucusu"/>
          <p:cNvSpPr>
            <a:spLocks noGrp="1"/>
          </p:cNvSpPr>
          <p:nvPr>
            <p:ph idx="1"/>
          </p:nvPr>
        </p:nvSpPr>
        <p:spPr>
          <a:xfrm>
            <a:off x="323528" y="1196752"/>
            <a:ext cx="8496944" cy="5328592"/>
          </a:xfrm>
        </p:spPr>
        <p:txBody>
          <a:bodyPr>
            <a:normAutofit/>
          </a:bodyPr>
          <a:lstStyle/>
          <a:p>
            <a:pPr marL="0" indent="0">
              <a:buNone/>
            </a:pPr>
            <a:r>
              <a:rPr lang="tr-TR" b="1" dirty="0" smtClean="0">
                <a:solidFill>
                  <a:schemeClr val="accent6">
                    <a:lumMod val="75000"/>
                  </a:schemeClr>
                </a:solidFill>
              </a:rPr>
              <a:t>1739 </a:t>
            </a:r>
            <a:r>
              <a:rPr lang="tr-TR" b="1" dirty="0">
                <a:solidFill>
                  <a:schemeClr val="accent6">
                    <a:lumMod val="75000"/>
                  </a:schemeClr>
                </a:solidFill>
              </a:rPr>
              <a:t>- Milli Eğitim Temel Kanunu</a:t>
            </a:r>
          </a:p>
          <a:p>
            <a:pPr>
              <a:buNone/>
            </a:pPr>
            <a:r>
              <a:rPr lang="tr-TR" dirty="0" smtClean="0">
                <a:solidFill>
                  <a:srgbClr val="00B050"/>
                </a:solidFill>
              </a:rPr>
              <a:t>Yaygın eğitim: </a:t>
            </a:r>
          </a:p>
          <a:p>
            <a:pPr marL="0" indent="0">
              <a:buNone/>
            </a:pPr>
            <a:r>
              <a:rPr lang="tr-TR" i="1" dirty="0" smtClean="0"/>
              <a:t>“Örgün eğitim sistemine hiç girmemiş yahut, herhangi bir kademesinde bulunan veya bu kademeden çıkmış vatandaşlara, örgün eğitimin yanında veya dışında verilen eğitimdir.”</a:t>
            </a:r>
            <a:r>
              <a:rPr lang="tr-TR" dirty="0" smtClean="0"/>
              <a:t> </a:t>
            </a:r>
            <a:endParaRPr lang="tr-TR" dirty="0">
              <a:solidFill>
                <a:srgbClr val="FF0000"/>
              </a:solidFill>
            </a:endParaRPr>
          </a:p>
        </p:txBody>
      </p:sp>
    </p:spTree>
    <p:extLst>
      <p:ext uri="{BB962C8B-B14F-4D97-AF65-F5344CB8AC3E}">
        <p14:creationId xmlns:p14="http://schemas.microsoft.com/office/powerpoint/2010/main" val="303014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normAutofit/>
          </a:bodyPr>
          <a:lstStyle/>
          <a:p>
            <a:r>
              <a:rPr lang="tr-TR" b="1" dirty="0" smtClean="0">
                <a:solidFill>
                  <a:srgbClr val="7030A0"/>
                </a:solidFill>
                <a:cs typeface="Times New Roman" pitchFamily="18" charset="0"/>
              </a:rPr>
              <a:t>Eğitimle İlgili Yasal Düzenlemeler</a:t>
            </a:r>
            <a:endParaRPr lang="tr-TR" b="1" dirty="0">
              <a:solidFill>
                <a:srgbClr val="7030A0"/>
              </a:solidFill>
              <a:cs typeface="Times New Roman" pitchFamily="18" charset="0"/>
            </a:endParaRPr>
          </a:p>
        </p:txBody>
      </p:sp>
      <p:sp>
        <p:nvSpPr>
          <p:cNvPr id="3" name="2 İçerik Yer Tutucusu"/>
          <p:cNvSpPr>
            <a:spLocks noGrp="1"/>
          </p:cNvSpPr>
          <p:nvPr>
            <p:ph idx="1"/>
          </p:nvPr>
        </p:nvSpPr>
        <p:spPr>
          <a:xfrm>
            <a:off x="323528" y="1196752"/>
            <a:ext cx="8496944" cy="5328592"/>
          </a:xfrm>
        </p:spPr>
        <p:txBody>
          <a:bodyPr>
            <a:normAutofit/>
          </a:bodyPr>
          <a:lstStyle/>
          <a:p>
            <a:pPr marL="0" indent="0">
              <a:buNone/>
            </a:pPr>
            <a:r>
              <a:rPr lang="tr-TR" b="1" dirty="0" smtClean="0">
                <a:solidFill>
                  <a:schemeClr val="accent6">
                    <a:lumMod val="75000"/>
                  </a:schemeClr>
                </a:solidFill>
              </a:rPr>
              <a:t>222 </a:t>
            </a:r>
            <a:r>
              <a:rPr lang="tr-TR" b="1" dirty="0">
                <a:solidFill>
                  <a:schemeClr val="accent6">
                    <a:lumMod val="75000"/>
                  </a:schemeClr>
                </a:solidFill>
              </a:rPr>
              <a:t>- İlköğretim ve Eğitim </a:t>
            </a:r>
            <a:r>
              <a:rPr lang="tr-TR" b="1" dirty="0" smtClean="0">
                <a:solidFill>
                  <a:schemeClr val="accent6">
                    <a:lumMod val="75000"/>
                  </a:schemeClr>
                </a:solidFill>
              </a:rPr>
              <a:t>Kanunu</a:t>
            </a:r>
          </a:p>
          <a:p>
            <a:pPr marL="0" indent="0">
              <a:buNone/>
            </a:pPr>
            <a:r>
              <a:rPr lang="tr-TR" i="1" dirty="0" smtClean="0"/>
              <a:t>“İlköğretim, kadın erkek bütün Türklerin milli gayelere uygun olarak bedeni, zihni ve ahlaki gelişmelerine ve yetişmelerine hizmet eden temel eğitim ve öğretimdir.” </a:t>
            </a:r>
          </a:p>
        </p:txBody>
      </p:sp>
    </p:spTree>
    <p:extLst>
      <p:ext uri="{BB962C8B-B14F-4D97-AF65-F5344CB8AC3E}">
        <p14:creationId xmlns:p14="http://schemas.microsoft.com/office/powerpoint/2010/main" val="1493240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normAutofit/>
          </a:bodyPr>
          <a:lstStyle/>
          <a:p>
            <a:r>
              <a:rPr lang="tr-TR" b="1" dirty="0" smtClean="0">
                <a:solidFill>
                  <a:srgbClr val="7030A0"/>
                </a:solidFill>
                <a:cs typeface="Times New Roman" pitchFamily="18" charset="0"/>
              </a:rPr>
              <a:t>Eğitimle İlgili Yasal Düzenlemeler</a:t>
            </a:r>
            <a:endParaRPr lang="tr-TR" b="1" dirty="0">
              <a:solidFill>
                <a:srgbClr val="7030A0"/>
              </a:solidFill>
              <a:cs typeface="Times New Roman" pitchFamily="18" charset="0"/>
            </a:endParaRPr>
          </a:p>
        </p:txBody>
      </p:sp>
      <p:sp>
        <p:nvSpPr>
          <p:cNvPr id="3" name="2 İçerik Yer Tutucusu"/>
          <p:cNvSpPr>
            <a:spLocks noGrp="1"/>
          </p:cNvSpPr>
          <p:nvPr>
            <p:ph idx="1"/>
          </p:nvPr>
        </p:nvSpPr>
        <p:spPr>
          <a:xfrm>
            <a:off x="323528" y="1196752"/>
            <a:ext cx="8496944" cy="5328592"/>
          </a:xfrm>
        </p:spPr>
        <p:txBody>
          <a:bodyPr>
            <a:normAutofit lnSpcReduction="10000"/>
          </a:bodyPr>
          <a:lstStyle/>
          <a:p>
            <a:pPr marL="0" indent="0">
              <a:buNone/>
            </a:pPr>
            <a:r>
              <a:rPr lang="tr-TR" b="1" dirty="0" smtClean="0">
                <a:solidFill>
                  <a:schemeClr val="accent6">
                    <a:lumMod val="75000"/>
                  </a:schemeClr>
                </a:solidFill>
              </a:rPr>
              <a:t>222 </a:t>
            </a:r>
            <a:r>
              <a:rPr lang="tr-TR" b="1" dirty="0">
                <a:solidFill>
                  <a:schemeClr val="accent6">
                    <a:lumMod val="75000"/>
                  </a:schemeClr>
                </a:solidFill>
              </a:rPr>
              <a:t>- İlköğretim ve Eğitim </a:t>
            </a:r>
            <a:r>
              <a:rPr lang="tr-TR" b="1" dirty="0" smtClean="0">
                <a:solidFill>
                  <a:schemeClr val="accent6">
                    <a:lumMod val="75000"/>
                  </a:schemeClr>
                </a:solidFill>
              </a:rPr>
              <a:t>Kanunu</a:t>
            </a:r>
          </a:p>
          <a:p>
            <a:pPr marL="0" indent="0">
              <a:buNone/>
            </a:pPr>
            <a:r>
              <a:rPr lang="tr-TR" b="1" dirty="0" smtClean="0">
                <a:solidFill>
                  <a:schemeClr val="tx2">
                    <a:lumMod val="60000"/>
                    <a:lumOff val="40000"/>
                  </a:schemeClr>
                </a:solidFill>
              </a:rPr>
              <a:t>Okula Başlama Yaşı:</a:t>
            </a:r>
          </a:p>
          <a:p>
            <a:r>
              <a:rPr lang="tr-TR" dirty="0" smtClean="0"/>
              <a:t>Okulöncesi Eğitim ve İlköğretim Kurumları Yönetmeliğinde (Md. 11) belirlenmiştir:</a:t>
            </a:r>
          </a:p>
          <a:p>
            <a:pPr lvl="1">
              <a:buFont typeface="Wingdings" pitchFamily="2" charset="2"/>
              <a:buChar char="Ø"/>
            </a:pPr>
            <a:r>
              <a:rPr lang="tr-TR" dirty="0" smtClean="0"/>
              <a:t>66 ayını dolduran çocukların ilkokula kaydı yapılır.</a:t>
            </a:r>
          </a:p>
          <a:p>
            <a:pPr lvl="1">
              <a:buFont typeface="Wingdings" pitchFamily="2" charset="2"/>
              <a:buChar char="Ø"/>
            </a:pPr>
            <a:r>
              <a:rPr lang="tr-TR" dirty="0" smtClean="0"/>
              <a:t>60 – 65 ay: Velinin yazılı isteği ile kaydedilir. </a:t>
            </a:r>
          </a:p>
          <a:p>
            <a:pPr lvl="1">
              <a:buFont typeface="Wingdings" pitchFamily="2" charset="2"/>
              <a:buChar char="Ø"/>
            </a:pPr>
            <a:r>
              <a:rPr lang="tr-TR" dirty="0" smtClean="0"/>
              <a:t>66, 67 ve 68 ay: Velinin dilekçesiyle 1 yıl ertelenebilir </a:t>
            </a:r>
          </a:p>
          <a:p>
            <a:pPr lvl="1">
              <a:buFont typeface="Wingdings" pitchFamily="2" charset="2"/>
              <a:buChar char="Ø"/>
            </a:pPr>
            <a:r>
              <a:rPr lang="tr-TR" dirty="0" smtClean="0"/>
              <a:t>69, 70 ve 71 ay: İlkokula başlamaya hazır olmadıklarını belgeleyen sağlık raporu ile 1 yıl ertelenebilir </a:t>
            </a:r>
          </a:p>
          <a:p>
            <a:pPr lvl="1">
              <a:buFont typeface="Wingdings" pitchFamily="2" charset="2"/>
              <a:buChar char="Ø"/>
            </a:pPr>
            <a:r>
              <a:rPr lang="tr-TR" dirty="0" smtClean="0"/>
              <a:t>72 ay ve üzeri: Zorunlu kaydedilir. </a:t>
            </a:r>
          </a:p>
          <a:p>
            <a:pPr lvl="1"/>
            <a:endParaRPr lang="tr-TR" dirty="0">
              <a:solidFill>
                <a:srgbClr val="FF0000"/>
              </a:solidFill>
            </a:endParaRPr>
          </a:p>
        </p:txBody>
      </p:sp>
    </p:spTree>
    <p:extLst>
      <p:ext uri="{BB962C8B-B14F-4D97-AF65-F5344CB8AC3E}">
        <p14:creationId xmlns:p14="http://schemas.microsoft.com/office/powerpoint/2010/main" val="903873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normAutofit/>
          </a:bodyPr>
          <a:lstStyle/>
          <a:p>
            <a:r>
              <a:rPr lang="tr-TR" b="1" dirty="0" smtClean="0">
                <a:solidFill>
                  <a:srgbClr val="7030A0"/>
                </a:solidFill>
                <a:cs typeface="Times New Roman" pitchFamily="18" charset="0"/>
              </a:rPr>
              <a:t>Eğitimle İlgili Yasal Düzenlemeler</a:t>
            </a:r>
            <a:endParaRPr lang="tr-TR" b="1" dirty="0">
              <a:solidFill>
                <a:srgbClr val="7030A0"/>
              </a:solidFill>
              <a:cs typeface="Times New Roman" pitchFamily="18" charset="0"/>
            </a:endParaRPr>
          </a:p>
        </p:txBody>
      </p:sp>
      <p:sp>
        <p:nvSpPr>
          <p:cNvPr id="3" name="2 İçerik Yer Tutucusu"/>
          <p:cNvSpPr>
            <a:spLocks noGrp="1"/>
          </p:cNvSpPr>
          <p:nvPr>
            <p:ph idx="1"/>
          </p:nvPr>
        </p:nvSpPr>
        <p:spPr>
          <a:xfrm>
            <a:off x="323528" y="1196752"/>
            <a:ext cx="8496944" cy="5328592"/>
          </a:xfrm>
        </p:spPr>
        <p:txBody>
          <a:bodyPr>
            <a:normAutofit/>
          </a:bodyPr>
          <a:lstStyle/>
          <a:p>
            <a:pPr marL="0" indent="0">
              <a:buNone/>
            </a:pPr>
            <a:r>
              <a:rPr lang="tr-TR" b="1" dirty="0" smtClean="0">
                <a:solidFill>
                  <a:schemeClr val="accent6">
                    <a:lumMod val="75000"/>
                  </a:schemeClr>
                </a:solidFill>
              </a:rPr>
              <a:t>652 </a:t>
            </a:r>
            <a:r>
              <a:rPr lang="tr-TR" b="1" dirty="0">
                <a:solidFill>
                  <a:schemeClr val="accent6">
                    <a:lumMod val="75000"/>
                  </a:schemeClr>
                </a:solidFill>
              </a:rPr>
              <a:t>- MEB Teşkilat ve Görevleri Hakkında </a:t>
            </a:r>
            <a:r>
              <a:rPr lang="tr-TR" b="1" dirty="0" smtClean="0">
                <a:solidFill>
                  <a:schemeClr val="accent6">
                    <a:lumMod val="75000"/>
                  </a:schemeClr>
                </a:solidFill>
              </a:rPr>
              <a:t>KHK</a:t>
            </a:r>
          </a:p>
          <a:p>
            <a:pPr>
              <a:buFont typeface="Wingdings" panose="05000000000000000000" pitchFamily="2" charset="2"/>
              <a:buChar char="Ø"/>
            </a:pPr>
            <a:r>
              <a:rPr lang="tr-TR" dirty="0" smtClean="0"/>
              <a:t>Millî Eğitim Bakanlığının kuruluş, görev, yetki ve sorumluluklarını düzenler. </a:t>
            </a:r>
          </a:p>
          <a:p>
            <a:pPr>
              <a:buFont typeface="Wingdings" panose="05000000000000000000" pitchFamily="2" charset="2"/>
              <a:buChar char="Ø"/>
            </a:pPr>
            <a:r>
              <a:rPr lang="tr-TR" dirty="0" smtClean="0"/>
              <a:t>Bakanlık, </a:t>
            </a:r>
            <a:r>
              <a:rPr lang="tr-TR" dirty="0" smtClean="0">
                <a:solidFill>
                  <a:srgbClr val="FF0000"/>
                </a:solidFill>
              </a:rPr>
              <a:t>merkez, taşra ve yurtdışı teşkilatı </a:t>
            </a:r>
            <a:r>
              <a:rPr lang="tr-TR" dirty="0" smtClean="0"/>
              <a:t>olmak üzere üç ana yapıdan oluşur.</a:t>
            </a:r>
          </a:p>
          <a:p>
            <a:pPr>
              <a:buFont typeface="Wingdings" panose="05000000000000000000" pitchFamily="2" charset="2"/>
              <a:buChar char="Ø"/>
            </a:pPr>
            <a:r>
              <a:rPr lang="tr-TR" dirty="0" smtClean="0"/>
              <a:t>Millî Eğitim Şûrası Bakanlığın en yüksek danışma kuruludur.</a:t>
            </a:r>
          </a:p>
          <a:p>
            <a:pPr>
              <a:buFont typeface="Wingdings" panose="05000000000000000000" pitchFamily="2" charset="2"/>
              <a:buChar char="Ø"/>
            </a:pPr>
            <a:r>
              <a:rPr lang="tr-TR" dirty="0" smtClean="0"/>
              <a:t>Şûranın toplanmasıyla ilgili </a:t>
            </a:r>
            <a:r>
              <a:rPr lang="tr-TR" dirty="0" err="1" smtClean="0"/>
              <a:t>sekreterya</a:t>
            </a:r>
            <a:r>
              <a:rPr lang="tr-TR" dirty="0" smtClean="0"/>
              <a:t> işlerini Talim ve Terbiye Kurulu Başkanlığı yürütür. </a:t>
            </a:r>
          </a:p>
          <a:p>
            <a:endParaRPr lang="tr-TR" dirty="0">
              <a:solidFill>
                <a:srgbClr val="FF0000"/>
              </a:solidFill>
            </a:endParaRPr>
          </a:p>
        </p:txBody>
      </p:sp>
    </p:spTree>
    <p:extLst>
      <p:ext uri="{BB962C8B-B14F-4D97-AF65-F5344CB8AC3E}">
        <p14:creationId xmlns:p14="http://schemas.microsoft.com/office/powerpoint/2010/main" val="1158686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normAutofit/>
          </a:bodyPr>
          <a:lstStyle/>
          <a:p>
            <a:r>
              <a:rPr lang="tr-TR" b="1" dirty="0" smtClean="0">
                <a:solidFill>
                  <a:srgbClr val="7030A0"/>
                </a:solidFill>
                <a:cs typeface="Times New Roman" pitchFamily="18" charset="0"/>
              </a:rPr>
              <a:t>Eğitimle İlgili Yasal Düzenlemeler</a:t>
            </a:r>
            <a:endParaRPr lang="tr-TR" b="1" dirty="0">
              <a:solidFill>
                <a:srgbClr val="7030A0"/>
              </a:solidFill>
              <a:cs typeface="Times New Roman" pitchFamily="18" charset="0"/>
            </a:endParaRPr>
          </a:p>
        </p:txBody>
      </p:sp>
      <p:sp>
        <p:nvSpPr>
          <p:cNvPr id="3" name="2 İçerik Yer Tutucusu"/>
          <p:cNvSpPr>
            <a:spLocks noGrp="1"/>
          </p:cNvSpPr>
          <p:nvPr>
            <p:ph idx="1"/>
          </p:nvPr>
        </p:nvSpPr>
        <p:spPr>
          <a:xfrm>
            <a:off x="323528" y="1196752"/>
            <a:ext cx="8496944" cy="5328592"/>
          </a:xfrm>
        </p:spPr>
        <p:txBody>
          <a:bodyPr>
            <a:normAutofit lnSpcReduction="10000"/>
          </a:bodyPr>
          <a:lstStyle/>
          <a:p>
            <a:pPr marL="0" indent="0">
              <a:buNone/>
            </a:pPr>
            <a:r>
              <a:rPr lang="tr-TR" b="1" dirty="0" smtClean="0">
                <a:solidFill>
                  <a:schemeClr val="accent6">
                    <a:lumMod val="75000"/>
                  </a:schemeClr>
                </a:solidFill>
              </a:rPr>
              <a:t>430 </a:t>
            </a:r>
            <a:r>
              <a:rPr lang="tr-TR" b="1" dirty="0">
                <a:solidFill>
                  <a:schemeClr val="accent6">
                    <a:lumMod val="75000"/>
                  </a:schemeClr>
                </a:solidFill>
              </a:rPr>
              <a:t>- </a:t>
            </a:r>
            <a:r>
              <a:rPr lang="tr-TR" b="1" dirty="0" err="1">
                <a:solidFill>
                  <a:schemeClr val="accent6">
                    <a:lumMod val="75000"/>
                  </a:schemeClr>
                </a:solidFill>
              </a:rPr>
              <a:t>Tevhid</a:t>
            </a:r>
            <a:r>
              <a:rPr lang="tr-TR" b="1" dirty="0">
                <a:solidFill>
                  <a:schemeClr val="accent6">
                    <a:lumMod val="75000"/>
                  </a:schemeClr>
                </a:solidFill>
              </a:rPr>
              <a:t>-i Tedrisat (Öğretim Birliği) </a:t>
            </a:r>
            <a:r>
              <a:rPr lang="tr-TR" b="1" dirty="0" smtClean="0">
                <a:solidFill>
                  <a:schemeClr val="accent6">
                    <a:lumMod val="75000"/>
                  </a:schemeClr>
                </a:solidFill>
              </a:rPr>
              <a:t>Kanunu</a:t>
            </a:r>
          </a:p>
          <a:p>
            <a:pPr algn="just"/>
            <a:r>
              <a:rPr lang="tr-TR" dirty="0" smtClean="0"/>
              <a:t>3 Mart 1924’te</a:t>
            </a:r>
            <a:r>
              <a:rPr lang="tr-TR" b="1" dirty="0" smtClean="0"/>
              <a:t> </a:t>
            </a:r>
            <a:r>
              <a:rPr lang="tr-TR" dirty="0" smtClean="0"/>
              <a:t>çıkarıldı. </a:t>
            </a:r>
          </a:p>
          <a:p>
            <a:pPr algn="just"/>
            <a:r>
              <a:rPr lang="tr-TR" dirty="0" smtClean="0"/>
              <a:t>Tüm eğitim ve öğretim kurumları Maarif Vekaleti (Milli Eğitim Bakanlığı) bünyesinde toplanmıştır. </a:t>
            </a:r>
          </a:p>
          <a:p>
            <a:pPr algn="just"/>
            <a:r>
              <a:rPr lang="tr-TR" dirty="0" smtClean="0"/>
              <a:t>Darülfünun’da (İstanbul Üniversitesi) imam ve hatip yetiştirilmesi amacıyla bir İlahiyat Fakültesi kurulması kararlaştırılmıştır. </a:t>
            </a:r>
          </a:p>
          <a:p>
            <a:pPr algn="just"/>
            <a:r>
              <a:rPr lang="tr-TR" dirty="0" smtClean="0"/>
              <a:t>Kanun, Anayasanın 174. maddesinde düzenlenen inkılap kanunlarının korunması kapsamında anayasal koruma altındadır.</a:t>
            </a:r>
            <a:endParaRPr lang="tr-TR" dirty="0">
              <a:solidFill>
                <a:srgbClr val="FF0000"/>
              </a:solidFill>
            </a:endParaRPr>
          </a:p>
        </p:txBody>
      </p:sp>
    </p:spTree>
    <p:extLst>
      <p:ext uri="{BB962C8B-B14F-4D97-AF65-F5344CB8AC3E}">
        <p14:creationId xmlns:p14="http://schemas.microsoft.com/office/powerpoint/2010/main" val="924628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Veri Yer Tutucusu"/>
          <p:cNvSpPr>
            <a:spLocks noGrp="1"/>
          </p:cNvSpPr>
          <p:nvPr>
            <p:ph type="dt" sz="half" idx="10"/>
          </p:nvPr>
        </p:nvSpPr>
        <p:spPr/>
        <p:txBody>
          <a:bodyPr/>
          <a:lstStyle/>
          <a:p>
            <a:fld id="{CADC7E19-83C0-452F-8DEB-E114426462DA}" type="datetime1">
              <a:rPr lang="tr-TR" smtClean="0"/>
              <a:pPr/>
              <a:t>31.01.2020</a:t>
            </a:fld>
            <a:endParaRPr lang="tr-TR" dirty="0"/>
          </a:p>
        </p:txBody>
      </p:sp>
      <p:sp>
        <p:nvSpPr>
          <p:cNvPr id="5" name="4 Slayt Numarası Yer Tutucusu"/>
          <p:cNvSpPr>
            <a:spLocks noGrp="1"/>
          </p:cNvSpPr>
          <p:nvPr>
            <p:ph type="sldNum" sz="quarter" idx="12"/>
          </p:nvPr>
        </p:nvSpPr>
        <p:spPr/>
        <p:txBody>
          <a:bodyPr/>
          <a:lstStyle/>
          <a:p>
            <a:fld id="{BF92DFD2-080D-4439-8C16-24A2C89CAB58}" type="slidenum">
              <a:rPr lang="tr-TR" smtClean="0"/>
              <a:pPr/>
              <a:t>29</a:t>
            </a:fld>
            <a:endParaRPr lang="tr-TR"/>
          </a:p>
        </p:txBody>
      </p:sp>
      <p:sp>
        <p:nvSpPr>
          <p:cNvPr id="2" name="Dikdörtgen 1"/>
          <p:cNvSpPr/>
          <p:nvPr/>
        </p:nvSpPr>
        <p:spPr>
          <a:xfrm>
            <a:off x="2598622" y="6156295"/>
            <a:ext cx="4572000" cy="400110"/>
          </a:xfrm>
          <a:prstGeom prst="rect">
            <a:avLst/>
          </a:prstGeom>
        </p:spPr>
        <p:txBody>
          <a:bodyPr>
            <a:spAutoFit/>
          </a:bodyPr>
          <a:lstStyle/>
          <a:p>
            <a:r>
              <a:rPr lang="tr-TR" sz="1000" dirty="0" smtClean="0"/>
              <a:t>Görsel kaynağı: </a:t>
            </a:r>
            <a:r>
              <a:rPr lang="en-US" sz="1000" dirty="0" smtClean="0"/>
              <a:t>http</a:t>
            </a:r>
            <a:r>
              <a:rPr lang="en-US" sz="1000" dirty="0"/>
              <a:t>://eleskirtaihl.meb.k12.tr/icerikler/tesekkurler-ak-temizlik_4185632.html</a:t>
            </a:r>
          </a:p>
        </p:txBody>
      </p:sp>
      <p:pic>
        <p:nvPicPr>
          <p:cNvPr id="3" name="Resim 2"/>
          <p:cNvPicPr>
            <a:picLocks noChangeAspect="1"/>
          </p:cNvPicPr>
          <p:nvPr/>
        </p:nvPicPr>
        <p:blipFill>
          <a:blip r:embed="rId3"/>
          <a:stretch>
            <a:fillRect/>
          </a:stretch>
        </p:blipFill>
        <p:spPr>
          <a:xfrm>
            <a:off x="1619672" y="548680"/>
            <a:ext cx="5715000" cy="4248150"/>
          </a:xfrm>
          <a:prstGeom prst="rect">
            <a:avLst/>
          </a:prstGeom>
        </p:spPr>
      </p:pic>
    </p:spTree>
    <p:extLst>
      <p:ext uri="{BB962C8B-B14F-4D97-AF65-F5344CB8AC3E}">
        <p14:creationId xmlns:p14="http://schemas.microsoft.com/office/powerpoint/2010/main" val="395385733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Arial" panose="020B0604020202020204" pitchFamily="34" charset="0"/>
                <a:cs typeface="Arial" panose="020B0604020202020204" pitchFamily="34" charset="0"/>
              </a:rPr>
              <a:t>Türk Eğitim Sisteminin Temel İlkeleri</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p:txBody>
          <a:bodyPr>
            <a:normAutofit/>
          </a:bodyPr>
          <a:lstStyle/>
          <a:p>
            <a:pPr>
              <a:buClr>
                <a:srgbClr val="C00000"/>
              </a:buClr>
              <a:buNone/>
            </a:pPr>
            <a:r>
              <a:rPr lang="tr-TR" dirty="0" smtClean="0">
                <a:latin typeface="Times New Roman" pitchFamily="18" charset="0"/>
                <a:cs typeface="Times New Roman" pitchFamily="18" charset="0"/>
              </a:rPr>
              <a:t>	</a:t>
            </a:r>
            <a:r>
              <a:rPr lang="tr-TR" dirty="0" smtClean="0">
                <a:latin typeface="Arial" panose="020B0604020202020204" pitchFamily="34" charset="0"/>
                <a:cs typeface="Arial" panose="020B0604020202020204" pitchFamily="34" charset="0"/>
              </a:rPr>
              <a:t>Türk eğitim sisteminin temel ilkeleri 1739 sayılı Milli Eğitim Temel Kanunu’nun 4 ila 17. maddelerinde 14 madde halinde ifade edilmiştir.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Arial" panose="020B0604020202020204" pitchFamily="34" charset="0"/>
                <a:cs typeface="Arial" panose="020B0604020202020204" pitchFamily="34" charset="0"/>
              </a:rPr>
              <a:t>Türk Eğitim Sisteminin Temel İlkeleri</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p:txBody>
          <a:bodyPr>
            <a:normAutofit/>
          </a:bodyPr>
          <a:lstStyle/>
          <a:p>
            <a:pPr>
              <a:buClr>
                <a:srgbClr val="C00000"/>
              </a:buClr>
              <a:buNone/>
            </a:pPr>
            <a:r>
              <a:rPr lang="tr-TR" dirty="0" smtClean="0">
                <a:latin typeface="Arial" panose="020B0604020202020204" pitchFamily="34" charset="0"/>
                <a:cs typeface="Arial" panose="020B0604020202020204" pitchFamily="34" charset="0"/>
              </a:rPr>
              <a:t>	</a:t>
            </a:r>
            <a:r>
              <a:rPr lang="tr-TR" b="1" dirty="0" smtClean="0">
                <a:solidFill>
                  <a:srgbClr val="002060"/>
                </a:solidFill>
                <a:latin typeface="Arial" panose="020B0604020202020204" pitchFamily="34" charset="0"/>
                <a:cs typeface="Arial" panose="020B0604020202020204" pitchFamily="34" charset="0"/>
              </a:rPr>
              <a:t>1. Genellik ve eşitlik</a:t>
            </a:r>
          </a:p>
          <a:p>
            <a:pPr>
              <a:buClr>
                <a:srgbClr val="C00000"/>
              </a:buClr>
              <a:buNone/>
            </a:pPr>
            <a:r>
              <a:rPr lang="tr-TR" dirty="0" smtClean="0">
                <a:latin typeface="Arial" panose="020B0604020202020204" pitchFamily="34" charset="0"/>
                <a:cs typeface="Arial" panose="020B0604020202020204" pitchFamily="34" charset="0"/>
              </a:rPr>
              <a:t>	Eğitim kurumları dil, ırk, cinsiyet, engellilik ve din ayırımı gözetilmeksizin herkese açıktır. Eğitimde hiçbir kişiye, aileye, zümreye veya sınıfa imtiyaz tanınamaz.</a:t>
            </a:r>
          </a:p>
          <a:p>
            <a:pPr>
              <a:buClr>
                <a:srgbClr val="C00000"/>
              </a:buClr>
              <a:buNone/>
            </a:pPr>
            <a:r>
              <a:rPr lang="tr-TR" dirty="0" smtClean="0">
                <a:latin typeface="Arial" panose="020B0604020202020204" pitchFamily="34" charset="0"/>
                <a:cs typeface="Arial" panose="020B0604020202020204" pitchFamily="34" charset="0"/>
              </a:rPr>
              <a:t>	</a:t>
            </a:r>
          </a:p>
        </p:txBody>
      </p:sp>
      <p:pic>
        <p:nvPicPr>
          <p:cNvPr id="1026" name="Picture 2" descr="genellik ve eÅitlik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317522"/>
            <a:ext cx="4114800" cy="2571751"/>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79512" y="6123018"/>
            <a:ext cx="4572000" cy="600164"/>
          </a:xfrm>
          <a:prstGeom prst="rect">
            <a:avLst/>
          </a:prstGeom>
        </p:spPr>
        <p:txBody>
          <a:bodyPr>
            <a:spAutoFit/>
          </a:bodyPr>
          <a:lstStyle/>
          <a:p>
            <a:r>
              <a:rPr lang="tr-TR" sz="1100" dirty="0" smtClean="0"/>
              <a:t>Görsel Kaynağı: </a:t>
            </a:r>
            <a:r>
              <a:rPr lang="en-US" sz="1100" dirty="0" smtClean="0"/>
              <a:t>http</a:t>
            </a:r>
            <a:r>
              <a:rPr lang="en-US" sz="1100" dirty="0"/>
              <a:t>://silvanmtal.meb.k12.tr/meb_iys_dosyalar/21/13/974170/icerikler/ilkelerimiz_1314535.html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Arial" panose="020B0604020202020204" pitchFamily="34" charset="0"/>
                <a:cs typeface="Arial" panose="020B0604020202020204" pitchFamily="34" charset="0"/>
              </a:rPr>
              <a:t>Türk Eğitim Sisteminin Temel İlkeleri</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p:txBody>
          <a:bodyPr>
            <a:normAutofit/>
          </a:bodyPr>
          <a:lstStyle/>
          <a:p>
            <a:pPr>
              <a:buClr>
                <a:srgbClr val="C00000"/>
              </a:buClr>
              <a:buNone/>
            </a:pPr>
            <a:r>
              <a:rPr lang="tr-TR" dirty="0" smtClean="0">
                <a:latin typeface="Arial" panose="020B0604020202020204" pitchFamily="34" charset="0"/>
                <a:cs typeface="Arial" panose="020B0604020202020204" pitchFamily="34" charset="0"/>
              </a:rPr>
              <a:t>	</a:t>
            </a:r>
            <a:r>
              <a:rPr lang="tr-TR" b="1" dirty="0" smtClean="0">
                <a:solidFill>
                  <a:srgbClr val="002060"/>
                </a:solidFill>
                <a:latin typeface="Arial" panose="020B0604020202020204" pitchFamily="34" charset="0"/>
                <a:cs typeface="Arial" panose="020B0604020202020204" pitchFamily="34" charset="0"/>
              </a:rPr>
              <a:t>2. Ferdin ve toplumun ihtiyaçları</a:t>
            </a:r>
          </a:p>
          <a:p>
            <a:pPr>
              <a:buClr>
                <a:srgbClr val="C00000"/>
              </a:buClr>
              <a:buNone/>
            </a:pPr>
            <a:r>
              <a:rPr lang="tr-TR" dirty="0" smtClean="0">
                <a:latin typeface="Arial" panose="020B0604020202020204" pitchFamily="34" charset="0"/>
                <a:cs typeface="Arial" panose="020B0604020202020204" pitchFamily="34" charset="0"/>
              </a:rPr>
              <a:t>	Milli eğitim hizmeti, Türk vatandaşlarının istek ve kabiliyetleri ile Türk toplumunun ihtiyaçlarına göre düzenlenir.</a:t>
            </a:r>
          </a:p>
          <a:p>
            <a:pPr>
              <a:buClr>
                <a:srgbClr val="C00000"/>
              </a:buClr>
              <a:buNone/>
            </a:pPr>
            <a:r>
              <a:rPr lang="tr-TR" dirty="0" smtClean="0">
                <a:latin typeface="Arial" panose="020B0604020202020204" pitchFamily="34" charset="0"/>
                <a:cs typeface="Arial" panose="020B0604020202020204" pitchFamily="34" charset="0"/>
              </a:rPr>
              <a:t>	</a:t>
            </a:r>
          </a:p>
        </p:txBody>
      </p:sp>
      <p:pic>
        <p:nvPicPr>
          <p:cNvPr id="2050" name="Picture 2" descr="Her ÃÄretmenin ÃÄrenme HakkÄ±nda Bilmesi Gereken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501" y="3786628"/>
            <a:ext cx="4059499" cy="304740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57200" y="6244684"/>
            <a:ext cx="4572000" cy="400110"/>
          </a:xfrm>
          <a:prstGeom prst="rect">
            <a:avLst/>
          </a:prstGeom>
        </p:spPr>
        <p:txBody>
          <a:bodyPr>
            <a:spAutoFit/>
          </a:bodyPr>
          <a:lstStyle/>
          <a:p>
            <a:r>
              <a:rPr lang="tr-TR" sz="1000" dirty="0" smtClean="0"/>
              <a:t>Görsel Kaynağı: </a:t>
            </a:r>
            <a:r>
              <a:rPr lang="en-US" sz="1000" dirty="0" smtClean="0"/>
              <a:t>https</a:t>
            </a:r>
            <a:r>
              <a:rPr lang="en-US" sz="1000" dirty="0"/>
              <a:t>://ustunzekalilar.org/tr/Makaleler/Icerik/91-Her-Ogretmenin-Ogrenme-Hakkinda-Bilmesi-Gerekenler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Arial" panose="020B0604020202020204" pitchFamily="34" charset="0"/>
                <a:cs typeface="Arial" panose="020B0604020202020204" pitchFamily="34" charset="0"/>
              </a:rPr>
              <a:t>Türk Eğitim Sisteminin Temel İlkeleri</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p:txBody>
          <a:bodyPr>
            <a:normAutofit/>
          </a:bodyPr>
          <a:lstStyle/>
          <a:p>
            <a:pPr>
              <a:buClr>
                <a:srgbClr val="C00000"/>
              </a:buClr>
              <a:buNone/>
            </a:pPr>
            <a:r>
              <a:rPr lang="tr-TR" dirty="0" smtClean="0">
                <a:latin typeface="Arial" panose="020B0604020202020204" pitchFamily="34" charset="0"/>
                <a:cs typeface="Arial" panose="020B0604020202020204" pitchFamily="34" charset="0"/>
              </a:rPr>
              <a:t>	</a:t>
            </a:r>
            <a:r>
              <a:rPr lang="tr-TR" b="1" dirty="0" smtClean="0">
                <a:solidFill>
                  <a:srgbClr val="002060"/>
                </a:solidFill>
                <a:latin typeface="Arial" panose="020B0604020202020204" pitchFamily="34" charset="0"/>
                <a:cs typeface="Arial" panose="020B0604020202020204" pitchFamily="34" charset="0"/>
              </a:rPr>
              <a:t>3. Yöneltme</a:t>
            </a:r>
          </a:p>
          <a:p>
            <a:pPr>
              <a:buClr>
                <a:srgbClr val="C00000"/>
              </a:buClr>
              <a:buNone/>
            </a:pPr>
            <a:r>
              <a:rPr lang="tr-TR" dirty="0" smtClean="0">
                <a:latin typeface="Arial" panose="020B0604020202020204" pitchFamily="34" charset="0"/>
                <a:cs typeface="Arial" panose="020B0604020202020204" pitchFamily="34" charset="0"/>
              </a:rPr>
              <a:t>	Fertler, eğitimleri süresince, ilgi, istidat ve kabiliyetleri ölçüsünde ve doğrultusunda çeşitli programlara veya okullara yöneltilerek yetiştirilirler.</a:t>
            </a:r>
          </a:p>
          <a:p>
            <a:pPr>
              <a:buClr>
                <a:srgbClr val="C00000"/>
              </a:buClr>
              <a:buNone/>
            </a:pPr>
            <a:r>
              <a:rPr lang="tr-TR" dirty="0" smtClean="0">
                <a:latin typeface="Arial" panose="020B0604020202020204" pitchFamily="34" charset="0"/>
                <a:cs typeface="Arial" panose="020B0604020202020204" pitchFamily="34" charset="0"/>
              </a:rPr>
              <a:t>	</a:t>
            </a:r>
          </a:p>
        </p:txBody>
      </p:sp>
      <p:pic>
        <p:nvPicPr>
          <p:cNvPr id="5" name="Resim 4"/>
          <p:cNvPicPr>
            <a:picLocks noChangeAspect="1"/>
          </p:cNvPicPr>
          <p:nvPr/>
        </p:nvPicPr>
        <p:blipFill>
          <a:blip r:embed="rId2"/>
          <a:stretch>
            <a:fillRect/>
          </a:stretch>
        </p:blipFill>
        <p:spPr>
          <a:xfrm>
            <a:off x="6228184" y="4509120"/>
            <a:ext cx="3028950" cy="2231653"/>
          </a:xfrm>
          <a:prstGeom prst="rect">
            <a:avLst/>
          </a:prstGeom>
        </p:spPr>
      </p:pic>
      <p:sp>
        <p:nvSpPr>
          <p:cNvPr id="6" name="Dikdörtgen 5"/>
          <p:cNvSpPr/>
          <p:nvPr/>
        </p:nvSpPr>
        <p:spPr>
          <a:xfrm>
            <a:off x="463655" y="6233413"/>
            <a:ext cx="4572000" cy="400110"/>
          </a:xfrm>
          <a:prstGeom prst="rect">
            <a:avLst/>
          </a:prstGeom>
        </p:spPr>
        <p:txBody>
          <a:bodyPr>
            <a:spAutoFit/>
          </a:bodyPr>
          <a:lstStyle/>
          <a:p>
            <a:r>
              <a:rPr lang="tr-TR" sz="1000" dirty="0" smtClean="0"/>
              <a:t>Görsel kaynağı: </a:t>
            </a:r>
            <a:r>
              <a:rPr lang="en-US" sz="1000" dirty="0" smtClean="0"/>
              <a:t>https</a:t>
            </a:r>
            <a:r>
              <a:rPr lang="en-US" sz="1000" dirty="0"/>
              <a:t>://fikirvesanat.blogspot.com.tr/2015/07/rehberlik-ve-yoneltme.html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Arial" panose="020B0604020202020204" pitchFamily="34" charset="0"/>
                <a:cs typeface="Arial" panose="020B0604020202020204" pitchFamily="34" charset="0"/>
              </a:rPr>
              <a:t>Türk Eğitim Sisteminin Temel İlkeleri</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p:txBody>
          <a:bodyPr>
            <a:normAutofit/>
          </a:bodyPr>
          <a:lstStyle/>
          <a:p>
            <a:pPr>
              <a:buClr>
                <a:srgbClr val="C00000"/>
              </a:buClr>
              <a:buNone/>
            </a:pPr>
            <a:r>
              <a:rPr lang="tr-TR" dirty="0" smtClean="0">
                <a:latin typeface="Arial" panose="020B0604020202020204" pitchFamily="34" charset="0"/>
                <a:cs typeface="Arial" panose="020B0604020202020204" pitchFamily="34" charset="0"/>
              </a:rPr>
              <a:t>	</a:t>
            </a:r>
            <a:r>
              <a:rPr lang="tr-TR" b="1" dirty="0" smtClean="0">
                <a:solidFill>
                  <a:srgbClr val="002060"/>
                </a:solidFill>
                <a:latin typeface="Arial" panose="020B0604020202020204" pitchFamily="34" charset="0"/>
                <a:cs typeface="Arial" panose="020B0604020202020204" pitchFamily="34" charset="0"/>
              </a:rPr>
              <a:t>4. Eğitim hakkı</a:t>
            </a:r>
          </a:p>
          <a:p>
            <a:pPr>
              <a:buClr>
                <a:srgbClr val="C00000"/>
              </a:buClr>
              <a:buNone/>
            </a:pPr>
            <a:r>
              <a:rPr lang="tr-TR" dirty="0" smtClean="0">
                <a:latin typeface="Arial" panose="020B0604020202020204" pitchFamily="34" charset="0"/>
                <a:cs typeface="Arial" panose="020B0604020202020204" pitchFamily="34" charset="0"/>
              </a:rPr>
              <a:t>	İlköğretim görmek her Türk vatandaşının hakkıdır. İlköğretim kurumlarından sonraki eğitim kurumlarından vatandaşlar ilgi, istidat ve kabiliyetleri ölçüsünde yararlanırlar.</a:t>
            </a:r>
          </a:p>
          <a:p>
            <a:pPr>
              <a:buClr>
                <a:srgbClr val="C00000"/>
              </a:buClr>
              <a:buNone/>
            </a:pPr>
            <a:r>
              <a:rPr lang="tr-TR" dirty="0" smtClean="0">
                <a:latin typeface="Arial" panose="020B0604020202020204" pitchFamily="34" charset="0"/>
                <a:cs typeface="Arial" panose="020B0604020202020204" pitchFamily="34" charset="0"/>
              </a:rPr>
              <a:t>	</a:t>
            </a:r>
          </a:p>
        </p:txBody>
      </p:sp>
      <p:pic>
        <p:nvPicPr>
          <p:cNvPr id="4098" name="Picture 2" descr="eÄitim hakk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737" y="5157192"/>
            <a:ext cx="4568151" cy="1607989"/>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24469" y="6308725"/>
            <a:ext cx="4572000" cy="400110"/>
          </a:xfrm>
          <a:prstGeom prst="rect">
            <a:avLst/>
          </a:prstGeom>
        </p:spPr>
        <p:txBody>
          <a:bodyPr>
            <a:spAutoFit/>
          </a:bodyPr>
          <a:lstStyle/>
          <a:p>
            <a:r>
              <a:rPr lang="tr-TR" sz="1000" dirty="0" smtClean="0"/>
              <a:t>Görsel kaynağı: </a:t>
            </a:r>
          </a:p>
          <a:p>
            <a:r>
              <a:rPr lang="en-US" sz="1000" dirty="0" smtClean="0"/>
              <a:t>http</a:t>
            </a:r>
            <a:r>
              <a:rPr lang="en-US" sz="1000" dirty="0"/>
              <a:t>://www.gunes-gunes.av.tr/makale/egitim-hakki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Arial" panose="020B0604020202020204" pitchFamily="34" charset="0"/>
                <a:cs typeface="Arial" panose="020B0604020202020204" pitchFamily="34" charset="0"/>
              </a:rPr>
              <a:t>Türk Eğitim Sisteminin Temel İlkeleri</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179512" y="1600200"/>
            <a:ext cx="4824536" cy="4925144"/>
          </a:xfrm>
        </p:spPr>
        <p:txBody>
          <a:bodyPr>
            <a:normAutofit fontScale="77500" lnSpcReduction="20000"/>
          </a:bodyPr>
          <a:lstStyle/>
          <a:p>
            <a:pPr marL="0" indent="0" algn="just">
              <a:buClr>
                <a:srgbClr val="C00000"/>
              </a:buClr>
              <a:buNone/>
            </a:pPr>
            <a:r>
              <a:rPr lang="tr-TR" b="1" dirty="0" smtClean="0">
                <a:solidFill>
                  <a:srgbClr val="7030A0"/>
                </a:solidFill>
                <a:latin typeface="Arial" panose="020B0604020202020204" pitchFamily="34" charset="0"/>
                <a:cs typeface="Arial" panose="020B0604020202020204" pitchFamily="34" charset="0"/>
              </a:rPr>
              <a:t>5. Fırsat ve imkân eşitliği</a:t>
            </a:r>
          </a:p>
          <a:p>
            <a:pPr marL="0" indent="0" algn="just">
              <a:buClr>
                <a:srgbClr val="C00000"/>
              </a:buClr>
              <a:buNone/>
            </a:pPr>
            <a:r>
              <a:rPr lang="tr-TR" dirty="0" smtClean="0">
                <a:latin typeface="Arial" panose="020B0604020202020204" pitchFamily="34" charset="0"/>
                <a:cs typeface="Arial" panose="020B0604020202020204" pitchFamily="34" charset="0"/>
              </a:rPr>
              <a:t>Eğitimde kadın, erkek herkese fırsat ve imkan eşitliği sağlanır. Maddi imkânlardan yoksun başarılı öğrencilerin en yüksek eğitim kademelerine kadar öğrenim görmelerini sağlamak amacıyla parasız yatılılık, burs, kredi ve başka yollarla gerekli yardımlar yapılır. Özel eğitime ve korunmaya muhtaç çocukları yetiştirmek için	özel tedbirler alınır.</a:t>
            </a:r>
          </a:p>
          <a:p>
            <a:pPr>
              <a:buClr>
                <a:srgbClr val="C00000"/>
              </a:buClr>
              <a:buNone/>
            </a:pPr>
            <a:r>
              <a:rPr lang="tr-TR" dirty="0" smtClean="0">
                <a:latin typeface="Times New Roman" pitchFamily="18" charset="0"/>
                <a:cs typeface="Times New Roman" pitchFamily="18" charset="0"/>
              </a:rPr>
              <a:t>	</a:t>
            </a:r>
          </a:p>
        </p:txBody>
      </p:sp>
      <p:pic>
        <p:nvPicPr>
          <p:cNvPr id="5122" name="Picture 2" descr="TEKÄ°RDAÄ'DA  EÄÄ°TÄ°MDE  FIRSAT   EÅÄ°TLÄ°ÄÄ°   FAALÄ°YETLER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484785"/>
            <a:ext cx="3846215" cy="537321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05780" y="6307796"/>
            <a:ext cx="4572000" cy="400110"/>
          </a:xfrm>
          <a:prstGeom prst="rect">
            <a:avLst/>
          </a:prstGeom>
        </p:spPr>
        <p:txBody>
          <a:bodyPr>
            <a:spAutoFit/>
          </a:bodyPr>
          <a:lstStyle/>
          <a:p>
            <a:r>
              <a:rPr lang="tr-TR" sz="1000" dirty="0" smtClean="0"/>
              <a:t>Görsel Kaynağı: </a:t>
            </a:r>
            <a:r>
              <a:rPr lang="en-US" sz="1000" dirty="0" smtClean="0"/>
              <a:t>http</a:t>
            </a:r>
            <a:r>
              <a:rPr lang="en-US" sz="1000" dirty="0"/>
              <a:t>://www.trakyagazetesi.com.tr/gundem/tekirdagda-egitimde-firsat-esitligi-faaliyetleri-h12107.html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7030A0"/>
                </a:solidFill>
                <a:latin typeface="Arial" panose="020B0604020202020204" pitchFamily="34" charset="0"/>
                <a:cs typeface="Arial" panose="020B0604020202020204" pitchFamily="34" charset="0"/>
              </a:rPr>
              <a:t>Türk Eğitim Sisteminin Temel İlkeleri</a:t>
            </a:r>
            <a:endParaRPr lang="tr-TR" b="1" dirty="0">
              <a:solidFill>
                <a:srgbClr val="7030A0"/>
              </a:solidFill>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a:xfrm>
            <a:off x="457200" y="1600200"/>
            <a:ext cx="7355160" cy="3340968"/>
          </a:xfrm>
        </p:spPr>
        <p:txBody>
          <a:bodyPr>
            <a:normAutofit fontScale="85000" lnSpcReduction="10000"/>
          </a:bodyPr>
          <a:lstStyle/>
          <a:p>
            <a:pPr marL="0" indent="0" algn="just">
              <a:buClr>
                <a:srgbClr val="C00000"/>
              </a:buClr>
              <a:buNone/>
            </a:pPr>
            <a:r>
              <a:rPr lang="tr-TR" b="1" dirty="0" smtClean="0">
                <a:solidFill>
                  <a:srgbClr val="002060"/>
                </a:solidFill>
                <a:latin typeface="Arial" panose="020B0604020202020204" pitchFamily="34" charset="0"/>
                <a:cs typeface="Arial" panose="020B0604020202020204" pitchFamily="34" charset="0"/>
              </a:rPr>
              <a:t>6. Süreklilik</a:t>
            </a:r>
            <a:endParaRPr lang="tr-TR" dirty="0" smtClean="0">
              <a:latin typeface="Arial" panose="020B0604020202020204" pitchFamily="34" charset="0"/>
              <a:cs typeface="Arial" panose="020B0604020202020204" pitchFamily="34" charset="0"/>
            </a:endParaRPr>
          </a:p>
          <a:p>
            <a:pPr marL="0" indent="0" algn="just">
              <a:buClr>
                <a:srgbClr val="C00000"/>
              </a:buClr>
              <a:buNone/>
            </a:pPr>
            <a:r>
              <a:rPr lang="tr-TR" dirty="0" smtClean="0">
                <a:latin typeface="Arial" panose="020B0604020202020204" pitchFamily="34" charset="0"/>
                <a:cs typeface="Arial" panose="020B0604020202020204" pitchFamily="34" charset="0"/>
              </a:rPr>
              <a:t>Fertlerin genel ve mesleki eğitimlerinin hayat boyunca devam etmesi esastır. Gençlerin eğitimi yanında, hayata ve iş alanlarına olumlu bir şekilde uymalarına yardımcı olmak üzere, yetişkinlerin sürekli eğitimini sağlamak için gerekli tedbirleri almak da bir eğitim görevidir.</a:t>
            </a:r>
          </a:p>
          <a:p>
            <a:pPr marL="0" indent="0" algn="just">
              <a:buClr>
                <a:srgbClr val="C00000"/>
              </a:buClr>
              <a:buNone/>
            </a:pPr>
            <a:r>
              <a:rPr lang="tr-TR" dirty="0" smtClean="0">
                <a:latin typeface="Arial" panose="020B0604020202020204" pitchFamily="34" charset="0"/>
                <a:cs typeface="Arial" panose="020B0604020202020204" pitchFamily="34" charset="0"/>
              </a:rPr>
              <a:t>	</a:t>
            </a:r>
          </a:p>
        </p:txBody>
      </p:sp>
      <p:pic>
        <p:nvPicPr>
          <p:cNvPr id="6146" name="Picture 2" descr="eÄitimde sÃ¼reklilik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328310"/>
            <a:ext cx="7050360" cy="249746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427984" y="6425660"/>
            <a:ext cx="4572000" cy="400110"/>
          </a:xfrm>
          <a:prstGeom prst="rect">
            <a:avLst/>
          </a:prstGeom>
        </p:spPr>
        <p:txBody>
          <a:bodyPr>
            <a:spAutoFit/>
          </a:bodyPr>
          <a:lstStyle/>
          <a:p>
            <a:r>
              <a:rPr lang="tr-TR" sz="1000" dirty="0" smtClean="0"/>
              <a:t>Görsel kaynağı: </a:t>
            </a:r>
            <a:r>
              <a:rPr lang="en-US" sz="1000" dirty="0" smtClean="0"/>
              <a:t>http</a:t>
            </a:r>
            <a:r>
              <a:rPr lang="en-US" sz="1000" dirty="0"/>
              <a:t>://www.bursapsikoterapi.pro/yazi/egitimde-sureklilik-ruhun-gidasidir_142.html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1155</TotalTime>
  <Words>1219</Words>
  <Application>Microsoft Office PowerPoint</Application>
  <PresentationFormat>Ekran Gösterisi (4:3)</PresentationFormat>
  <Paragraphs>149</Paragraphs>
  <Slides>29</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29</vt:i4>
      </vt:variant>
    </vt:vector>
  </HeadingPairs>
  <TitlesOfParts>
    <vt:vector size="34" baseType="lpstr">
      <vt:lpstr>Arial</vt:lpstr>
      <vt:lpstr>Calibri</vt:lpstr>
      <vt:lpstr>Times New Roman</vt:lpstr>
      <vt:lpstr>Wingdings</vt:lpstr>
      <vt:lpstr>Ofis Teması</vt:lpstr>
      <vt:lpstr>TÜRK EĞİTİM SİSTEMİNİN TEMEL İLKELERİ VE  YASAL DAYANAKLARI</vt:lpstr>
      <vt:lpstr>Türk Eğitim Sisteminin Genel Amaçları</vt:lpstr>
      <vt:lpstr>Türk Eğitim Sisteminin Temel İlkeleri</vt:lpstr>
      <vt:lpstr>Türk Eğitim Sisteminin Temel İlkeleri</vt:lpstr>
      <vt:lpstr>Türk Eğitim Sisteminin Temel İlkeleri</vt:lpstr>
      <vt:lpstr>Türk Eğitim Sisteminin Temel İlkeleri</vt:lpstr>
      <vt:lpstr>Türk Eğitim Sisteminin Temel İlkeleri</vt:lpstr>
      <vt:lpstr>Türk Eğitim Sisteminin Temel İlkeleri</vt:lpstr>
      <vt:lpstr>Türk Eğitim Sisteminin Temel İlkeleri</vt:lpstr>
      <vt:lpstr>Türk Eğitim Sisteminin Temel İlkeleri</vt:lpstr>
      <vt:lpstr>Türk Eğitim Sisteminin Temel İlkeleri</vt:lpstr>
      <vt:lpstr>Türk Eğitim Sisteminin Temel İlkeleri</vt:lpstr>
      <vt:lpstr>Türk Eğitim Sisteminin Temel İlkeleri</vt:lpstr>
      <vt:lpstr>Türk Eğitim Sisteminin Temel İlkeleri</vt:lpstr>
      <vt:lpstr>Türk Eğitim Sisteminin Temel İlkeleri</vt:lpstr>
      <vt:lpstr>Türk Eğitim Sisteminin Temel İlkeleri</vt:lpstr>
      <vt:lpstr>Türk Eğitim Sisteminin Temel İlkeleri</vt:lpstr>
      <vt:lpstr>Türk Eğitim Sisteminin Temel İlkeleri</vt:lpstr>
      <vt:lpstr>Türk Eğitim Sisteminin Temel İlkeleri</vt:lpstr>
      <vt:lpstr>Türk Eğitim Sisteminin Temel İlkeleri</vt:lpstr>
      <vt:lpstr>Türk Eğitim Sisteminin Temel İlkeleri</vt:lpstr>
      <vt:lpstr>Eğitimle İlgili Yasal Düzenlemeler</vt:lpstr>
      <vt:lpstr>Eğitimle İlgili Yasal Düzenlemeler</vt:lpstr>
      <vt:lpstr>Eğitimle İlgili Yasal Düzenlemeler</vt:lpstr>
      <vt:lpstr>Eğitimle İlgili Yasal Düzenlemeler</vt:lpstr>
      <vt:lpstr>Eğitimle İlgili Yasal Düzenlemeler</vt:lpstr>
      <vt:lpstr>Eğitimle İlgili Yasal Düzenlemeler</vt:lpstr>
      <vt:lpstr>Eğitimle İlgili Yasal Düzenlemeler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Süreçleri</dc:title>
  <dc:creator>murat</dc:creator>
  <cp:lastModifiedBy>Yazar</cp:lastModifiedBy>
  <cp:revision>92</cp:revision>
  <dcterms:created xsi:type="dcterms:W3CDTF">2014-10-12T08:32:03Z</dcterms:created>
  <dcterms:modified xsi:type="dcterms:W3CDTF">2020-01-31T08:04:18Z</dcterms:modified>
</cp:coreProperties>
</file>