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57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78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81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593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CD7244-E38B-4B55-B232-583906800C98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ADE6CC-645C-4463-9EA8-08448E10CA7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101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95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27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9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38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12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0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26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06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26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5843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5844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5845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5846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5847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5848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5849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5850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5851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5852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5853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5854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755775" y="2060576"/>
            <a:ext cx="8680450" cy="1539875"/>
          </a:xfrm>
          <a:prstGeom prst="rect">
            <a:avLst/>
          </a:prstGeom>
        </p:spPr>
        <p:txBody>
          <a:bodyPr lIns="0" tIns="106045" rIns="0" bIns="0">
            <a:spAutoFit/>
          </a:bodyPr>
          <a:lstStyle/>
          <a:p>
            <a:pPr marL="394970" indent="-344805">
              <a:spcBef>
                <a:spcPts val="835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NO</a:t>
            </a:r>
            <a:r>
              <a:rPr sz="2775" baseline="-19519" dirty="0">
                <a:solidFill>
                  <a:srgbClr val="FFFF00"/>
                </a:solidFill>
                <a:latin typeface="Arial"/>
                <a:cs typeface="Arial"/>
              </a:rPr>
              <a:t>3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asimilasyonunu gövdede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gerçekleştiren</a:t>
            </a:r>
            <a:r>
              <a:rPr sz="2800" spc="-2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bitkiler;</a:t>
            </a:r>
            <a:endParaRPr sz="2800" dirty="0">
              <a:latin typeface="Arial"/>
              <a:cs typeface="Arial"/>
            </a:endParaRPr>
          </a:p>
          <a:p>
            <a:pPr marL="794385" lvl="1" indent="-287020">
              <a:spcBef>
                <a:spcPts val="475"/>
              </a:spcBef>
              <a:buFont typeface="Arial"/>
              <a:buChar char="–"/>
              <a:tabLst>
                <a:tab pos="794385" algn="l"/>
                <a:tab pos="795020" algn="l"/>
              </a:tabLst>
              <a:defRPr/>
            </a:pPr>
            <a:r>
              <a:rPr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lang="tr-TR" dirty="0">
                <a:solidFill>
                  <a:srgbClr val="FFFFFF"/>
                </a:solidFill>
                <a:latin typeface="Wingdings"/>
                <a:cs typeface="Wingdings"/>
              </a:rPr>
              <a:t> </a:t>
            </a:r>
            <a:r>
              <a:rPr dirty="0" err="1">
                <a:solidFill>
                  <a:srgbClr val="FFFFFF"/>
                </a:solidFill>
                <a:latin typeface="Arial"/>
                <a:cs typeface="Arial"/>
              </a:rPr>
              <a:t>sitoplazmada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 organik asit anyonları sentezleyip vakuollerde</a:t>
            </a:r>
            <a:r>
              <a:rPr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depolayarak</a:t>
            </a:r>
            <a:endParaRPr dirty="0">
              <a:latin typeface="Arial"/>
              <a:cs typeface="Arial"/>
            </a:endParaRPr>
          </a:p>
          <a:p>
            <a:pPr marL="794385" lvl="1" indent="-287020">
              <a:spcBef>
                <a:spcPts val="434"/>
              </a:spcBef>
              <a:buFont typeface="Arial"/>
              <a:buChar char="–"/>
              <a:tabLst>
                <a:tab pos="794385" algn="l"/>
                <a:tab pos="795020" algn="l"/>
              </a:tabLst>
              <a:defRPr/>
            </a:pPr>
            <a:r>
              <a:rPr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lang="tr-TR" dirty="0">
                <a:solidFill>
                  <a:srgbClr val="FFFFFF"/>
                </a:solidFill>
                <a:latin typeface="Wingdings"/>
                <a:cs typeface="Wingdings"/>
              </a:rPr>
              <a:t> </a:t>
            </a:r>
            <a:r>
              <a:rPr dirty="0" err="1">
                <a:solidFill>
                  <a:srgbClr val="FFFFFF"/>
                </a:solidFill>
                <a:latin typeface="Arial"/>
                <a:cs typeface="Arial"/>
              </a:rPr>
              <a:t>katyon-anyon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dengesini sağlar</a:t>
            </a:r>
            <a:r>
              <a:rPr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 dirty="0">
              <a:latin typeface="Arial"/>
              <a:cs typeface="Arial"/>
            </a:endParaRPr>
          </a:p>
          <a:p>
            <a:pPr marL="794385" lvl="1" indent="-287020">
              <a:spcBef>
                <a:spcPts val="430"/>
              </a:spcBef>
              <a:buFont typeface="Arial"/>
              <a:buChar char="–"/>
              <a:tabLst>
                <a:tab pos="794385" algn="l"/>
                <a:tab pos="795020" algn="l"/>
              </a:tabLst>
              <a:defRPr/>
            </a:pPr>
            <a:r>
              <a:rPr dirty="0">
                <a:solidFill>
                  <a:srgbClr val="FFFFFF"/>
                </a:solidFill>
                <a:latin typeface="Wingdings"/>
                <a:cs typeface="Wingdings"/>
              </a:rPr>
              <a:t></a:t>
            </a:r>
            <a:r>
              <a:rPr lang="tr-TR" dirty="0">
                <a:solidFill>
                  <a:srgbClr val="FFFFFF"/>
                </a:solidFill>
                <a:latin typeface="Wingdings"/>
                <a:cs typeface="Wingdings"/>
              </a:rPr>
              <a:t> 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hücre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içi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pH’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yı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dengede</a:t>
            </a:r>
            <a:r>
              <a:rPr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tutar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4445931"/>
      </p:ext>
    </p:extLst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5059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5060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5061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5062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5063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5064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5065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5066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5067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5068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5069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5070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24000" y="2684464"/>
            <a:ext cx="9018588" cy="1489075"/>
          </a:xfrm>
          <a:prstGeom prst="rect">
            <a:avLst/>
          </a:prstGeom>
        </p:spPr>
        <p:txBody>
          <a:bodyPr lIns="0" tIns="74295" rIns="0" bIns="0">
            <a:spAutoFit/>
          </a:bodyPr>
          <a:lstStyle/>
          <a:p>
            <a:pPr marL="382270" indent="-344805">
              <a:spcBef>
                <a:spcPts val="585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Bitkiler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diğer canlılar gibi organik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azot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(üre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gibi)</a:t>
            </a:r>
            <a:r>
              <a:rPr sz="2000" spc="2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66"/>
                </a:solidFill>
                <a:latin typeface="Arial"/>
                <a:cs typeface="Arial"/>
              </a:rPr>
              <a:t>salgılayamaz</a:t>
            </a:r>
            <a:endParaRPr sz="2000" dirty="0">
              <a:latin typeface="Arial"/>
              <a:cs typeface="Arial"/>
            </a:endParaRPr>
          </a:p>
          <a:p>
            <a:pPr marL="382270" indent="-34480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Bitkiler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yüksek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miktarlarda </a:t>
            </a:r>
            <a:r>
              <a:rPr sz="2000" b="1" spc="-5" dirty="0">
                <a:solidFill>
                  <a:srgbClr val="FFFF66"/>
                </a:solidFill>
                <a:latin typeface="Arial"/>
                <a:cs typeface="Arial"/>
              </a:rPr>
              <a:t>NO</a:t>
            </a:r>
            <a:r>
              <a:rPr sz="2025" b="1" spc="-7" baseline="-20576" dirty="0">
                <a:solidFill>
                  <a:srgbClr val="FFFF66"/>
                </a:solidFill>
                <a:latin typeface="Arial"/>
                <a:cs typeface="Arial"/>
              </a:rPr>
              <a:t>3</a:t>
            </a:r>
            <a:r>
              <a:rPr sz="2025" b="1" spc="262" baseline="-20576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66"/>
                </a:solidFill>
                <a:latin typeface="Arial"/>
                <a:cs typeface="Arial"/>
              </a:rPr>
              <a:t>biriktirirler</a:t>
            </a:r>
            <a:endParaRPr sz="2000" dirty="0">
              <a:latin typeface="Arial"/>
              <a:cs typeface="Arial"/>
            </a:endParaRPr>
          </a:p>
          <a:p>
            <a:pPr marL="382270" indent="-344805">
              <a:spcBef>
                <a:spcPts val="484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Ancak organik bağlı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azotu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tekrar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nitrata</a:t>
            </a:r>
            <a:r>
              <a:rPr sz="2000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66"/>
                </a:solidFill>
                <a:latin typeface="Arial"/>
                <a:cs typeface="Arial"/>
              </a:rPr>
              <a:t>oksitleyemezler</a:t>
            </a:r>
            <a:endParaRPr sz="2000" dirty="0">
              <a:latin typeface="Arial"/>
              <a:cs typeface="Arial"/>
            </a:endParaRPr>
          </a:p>
          <a:p>
            <a:pPr marL="382270" indent="-34480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Proteinler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remobilize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olarak bitkide taşınabilirler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(Amino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asit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amid</a:t>
            </a:r>
            <a:r>
              <a:rPr sz="2000" spc="4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halinde)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4495779"/>
      </p:ext>
    </p:extLst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6083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6084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6085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6086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6087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6088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6089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6090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6091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6092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6093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6094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644651" y="2276475"/>
            <a:ext cx="8551863" cy="1735138"/>
          </a:xfrm>
          <a:prstGeom prst="rect">
            <a:avLst/>
          </a:prstGeom>
        </p:spPr>
        <p:txBody>
          <a:bodyPr lIns="0" tIns="13970" rIns="0" bIns="0">
            <a:spAutoFit/>
          </a:bodyPr>
          <a:lstStyle/>
          <a:p>
            <a:pPr marL="382270" indent="-344805">
              <a:spcBef>
                <a:spcPts val="110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Amin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poliaminlerin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biyosentezi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aminoasitlerin dekarboksilasyonu ile</a:t>
            </a:r>
            <a:r>
              <a:rPr sz="16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gerçekleşir</a:t>
            </a:r>
            <a:endParaRPr sz="1600" dirty="0">
              <a:latin typeface="Arial"/>
              <a:cs typeface="Arial"/>
            </a:endParaRPr>
          </a:p>
          <a:p>
            <a:pPr marL="382270" indent="-344805"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Aminler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biyomembranların lipid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fonksiyonlarının</a:t>
            </a:r>
            <a:r>
              <a:rPr sz="16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komponentleridir</a:t>
            </a:r>
            <a:endParaRPr sz="1600" dirty="0">
              <a:latin typeface="Arial"/>
              <a:cs typeface="Arial"/>
            </a:endParaRPr>
          </a:p>
          <a:p>
            <a:pPr marL="382270" indent="-344805"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Poliaminler sekonder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mesaj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taşıyıcılar ve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membranların</a:t>
            </a:r>
            <a:r>
              <a:rPr sz="160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koruyucularıdır</a:t>
            </a:r>
            <a:endParaRPr sz="1600" dirty="0">
              <a:latin typeface="Arial"/>
              <a:cs typeface="Arial"/>
            </a:endParaRPr>
          </a:p>
          <a:p>
            <a:pPr marL="382270" indent="-344805"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Poliaminler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polivalent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katyonlar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olup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iki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veya daha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fazla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amino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grubu</a:t>
            </a:r>
            <a:r>
              <a:rPr sz="16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içerirler</a:t>
            </a:r>
            <a:endParaRPr sz="1600" dirty="0">
              <a:latin typeface="Arial"/>
              <a:cs typeface="Arial"/>
            </a:endParaRPr>
          </a:p>
          <a:p>
            <a:pPr marL="382270" indent="-344805">
              <a:spcBef>
                <a:spcPts val="5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Poliaminlerin sentezlenmesini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arginin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aminoasidi</a:t>
            </a:r>
            <a:r>
              <a:rPr sz="160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sağlar</a:t>
            </a:r>
            <a:endParaRPr sz="1600" dirty="0">
              <a:latin typeface="Arial"/>
              <a:cs typeface="Arial"/>
            </a:endParaRPr>
          </a:p>
          <a:p>
            <a:pPr marL="382270" indent="-344805"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1600" spc="5" dirty="0">
                <a:solidFill>
                  <a:srgbClr val="66FFFF"/>
                </a:solidFill>
                <a:latin typeface="Arial"/>
                <a:cs typeface="Arial"/>
              </a:rPr>
              <a:t>Önemli </a:t>
            </a:r>
            <a:r>
              <a:rPr sz="1600" dirty="0">
                <a:solidFill>
                  <a:srgbClr val="66FFFF"/>
                </a:solidFill>
                <a:latin typeface="Arial"/>
                <a:cs typeface="Arial"/>
              </a:rPr>
              <a:t>Poliaminler;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Putresin kadaverin,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spermidin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spermin</a:t>
            </a:r>
            <a:r>
              <a:rPr sz="1600" spc="-2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dir</a:t>
            </a:r>
            <a:endParaRPr sz="1600" dirty="0">
              <a:latin typeface="Arial"/>
              <a:cs typeface="Arial"/>
            </a:endParaRPr>
          </a:p>
          <a:p>
            <a:pPr marL="382270" indent="-344805"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Aşırı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1575" spc="-15" baseline="-21164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az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ile beslenen bitkilerin </a:t>
            </a:r>
            <a:r>
              <a:rPr sz="1600" spc="5" dirty="0">
                <a:solidFill>
                  <a:srgbClr val="FFFFFF"/>
                </a:solidFill>
                <a:latin typeface="Arial"/>
                <a:cs typeface="Arial"/>
              </a:rPr>
              <a:t>meristematik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dokularında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poliaminler fazla</a:t>
            </a:r>
            <a:r>
              <a:rPr sz="16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bulunur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4380473"/>
      </p:ext>
    </p:extLst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7107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7108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7109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7110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7111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7112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7113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7114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7115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7116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7117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7118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603375" y="417514"/>
            <a:ext cx="8680450" cy="4140877"/>
          </a:xfrm>
          <a:prstGeom prst="rect">
            <a:avLst/>
          </a:prstGeom>
        </p:spPr>
        <p:txBody>
          <a:bodyPr lIns="0" tIns="3937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13"/>
              </a:spcBef>
            </a:pPr>
            <a:r>
              <a:rPr lang="tr-TR" altLang="tr-TR">
                <a:solidFill>
                  <a:srgbClr val="66FF33"/>
                </a:solidFill>
                <a:cs typeface="Arial" panose="020B0604020202020204" pitchFamily="34" charset="0"/>
              </a:rPr>
              <a:t>Poliaminler;</a:t>
            </a:r>
            <a:endParaRPr lang="tr-TR" altLang="tr-TR">
              <a:cs typeface="Arial" panose="020B0604020202020204" pitchFamily="34" charset="0"/>
            </a:endParaRPr>
          </a:p>
          <a:p>
            <a:pPr>
              <a:spcBef>
                <a:spcPts val="225"/>
              </a:spcBef>
              <a:buClr>
                <a:srgbClr val="FFFF66"/>
              </a:buClr>
              <a:buFont typeface="Wingdings" panose="05000000000000000000" pitchFamily="2" charset="2"/>
              <a:buChar char="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hücre bölünmesi	</a:t>
            </a:r>
            <a:r>
              <a:rPr lang="tr-TR" altLang="tr-TR">
                <a:solidFill>
                  <a:srgbClr val="FFFF66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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embriyogenesis</a:t>
            </a:r>
            <a:endParaRPr lang="tr-TR" altLang="tr-TR">
              <a:cs typeface="Arial" panose="020B0604020202020204" pitchFamily="34" charset="0"/>
            </a:endParaRPr>
          </a:p>
          <a:p>
            <a:pPr>
              <a:spcBef>
                <a:spcPts val="213"/>
              </a:spcBef>
              <a:buClr>
                <a:srgbClr val="FFFF66"/>
              </a:buClr>
              <a:buFont typeface="Wingdings" panose="05000000000000000000" pitchFamily="2" charset="2"/>
              <a:buChar char="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yaşlanmayı geciktirme (asit proteinazı inhibe ederek)</a:t>
            </a:r>
            <a:endParaRPr lang="tr-TR" altLang="tr-TR">
              <a:cs typeface="Arial" panose="020B0604020202020204" pitchFamily="34" charset="0"/>
            </a:endParaRPr>
          </a:p>
          <a:p>
            <a:pPr>
              <a:spcBef>
                <a:spcPts val="213"/>
              </a:spcBef>
              <a:buClr>
                <a:srgbClr val="FFFF66"/>
              </a:buClr>
              <a:buFont typeface="Wingdings" panose="05000000000000000000" pitchFamily="2" charset="2"/>
              <a:buChar char="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çiçeklenme	</a:t>
            </a:r>
            <a:r>
              <a:rPr lang="tr-TR" altLang="tr-TR">
                <a:solidFill>
                  <a:srgbClr val="FFFF66"/>
                </a:solidFill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</a:rPr>
              <a:t>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etilen biyosentezinde</a:t>
            </a:r>
            <a:endParaRPr lang="tr-TR" altLang="tr-TR">
              <a:cs typeface="Arial" panose="020B0604020202020204" pitchFamily="34" charset="0"/>
            </a:endParaRPr>
          </a:p>
          <a:p>
            <a:pPr>
              <a:spcBef>
                <a:spcPts val="225"/>
              </a:spcBef>
              <a:buClr>
                <a:srgbClr val="FFFF66"/>
              </a:buClr>
              <a:buFont typeface="Wingdings" panose="05000000000000000000" pitchFamily="2" charset="2"/>
              <a:buChar char="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membran stabilitesinde </a:t>
            </a:r>
            <a:r>
              <a:rPr lang="tr-TR" altLang="tr-TR" b="1">
                <a:solidFill>
                  <a:srgbClr val="FFFF66"/>
                </a:solidFill>
                <a:cs typeface="Arial" panose="020B0604020202020204" pitchFamily="34" charset="0"/>
              </a:rPr>
              <a:t>önemli fonksiyona sahiptir</a:t>
            </a:r>
            <a:endParaRPr lang="tr-TR" altLang="tr-TR">
              <a:cs typeface="Arial" panose="020B0604020202020204" pitchFamily="34" charset="0"/>
            </a:endParaRPr>
          </a:p>
          <a:p>
            <a:endParaRPr lang="tr-TR" altLang="tr-TR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000" b="1">
                <a:solidFill>
                  <a:srgbClr val="66FFFF"/>
                </a:solidFill>
                <a:cs typeface="Arial" panose="020B0604020202020204" pitchFamily="34" charset="0"/>
              </a:rPr>
              <a:t>Küçük molekül ağırlıklı organik azotlu bileşikler</a:t>
            </a:r>
            <a:endParaRPr lang="tr-TR" altLang="tr-TR" sz="200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475"/>
              </a:spcBef>
            </a:pPr>
            <a:r>
              <a:rPr lang="tr-TR" altLang="tr-TR" sz="2000" b="1">
                <a:solidFill>
                  <a:srgbClr val="FFFFFF"/>
                </a:solidFill>
                <a:cs typeface="Arial" panose="020B0604020202020204" pitchFamily="34" charset="0"/>
              </a:rPr>
              <a:t>(Poliaminler, betain, glisin betain, sistein, amino asitler) </a:t>
            </a:r>
            <a:r>
              <a:rPr lang="tr-TR" altLang="tr-TR" sz="2000" b="1">
                <a:solidFill>
                  <a:srgbClr val="FF0066"/>
                </a:solidFill>
                <a:cs typeface="Arial" panose="020B0604020202020204" pitchFamily="34" charset="0"/>
              </a:rPr>
              <a:t>bitkilerin </a:t>
            </a:r>
            <a:r>
              <a:rPr lang="tr-TR" altLang="tr-TR" sz="2000" b="1">
                <a:solidFill>
                  <a:srgbClr val="33CCCC"/>
                </a:solidFill>
                <a:cs typeface="Arial" panose="020B0604020202020204" pitchFamily="34" charset="0"/>
              </a:rPr>
              <a:t>tuz,  ağır metal, kuraklık, sıcaklık vb </a:t>
            </a:r>
            <a:r>
              <a:rPr lang="tr-TR" altLang="tr-TR" sz="2000" b="1">
                <a:solidFill>
                  <a:srgbClr val="FFFF66"/>
                </a:solidFill>
                <a:cs typeface="Arial" panose="020B0604020202020204" pitchFamily="34" charset="0"/>
              </a:rPr>
              <a:t>çevresel stres koşullarına  adaptasyonunda oldukça önemlidir</a:t>
            </a:r>
            <a:endParaRPr lang="tr-TR" altLang="tr-TR" sz="2000">
              <a:cs typeface="Arial" panose="020B0604020202020204" pitchFamily="34" charset="0"/>
            </a:endParaRPr>
          </a:p>
          <a:p>
            <a:endParaRPr lang="tr-TR" altLang="tr-TR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Protein özelliğinde olmayan aminoasitler</a:t>
            </a:r>
            <a:endParaRPr lang="tr-TR" altLang="tr-TR" sz="2000">
              <a:cs typeface="Arial" panose="020B0604020202020204" pitchFamily="34" charset="0"/>
            </a:endParaRPr>
          </a:p>
          <a:p>
            <a:pPr>
              <a:spcBef>
                <a:spcPts val="238"/>
              </a:spcBef>
              <a:buClr>
                <a:srgbClr val="E2E2FF"/>
              </a:buClr>
              <a:buFont typeface="Arial" panose="020B0604020202020204" pitchFamily="34" charset="0"/>
              <a:buChar char="•"/>
            </a:pPr>
            <a:r>
              <a:rPr lang="tr-TR" altLang="tr-TR" sz="2000" b="1">
                <a:solidFill>
                  <a:srgbClr val="FFFF66"/>
                </a:solidFill>
                <a:cs typeface="Arial" panose="020B0604020202020204" pitchFamily="34" charset="0"/>
              </a:rPr>
              <a:t>Kleyt ajanı 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ve </a:t>
            </a:r>
            <a:r>
              <a:rPr lang="tr-TR" altLang="tr-TR" sz="2000">
                <a:solidFill>
                  <a:srgbClr val="FFFF66"/>
                </a:solidFill>
                <a:cs typeface="Arial" panose="020B0604020202020204" pitchFamily="34" charset="0"/>
              </a:rPr>
              <a:t>Fitosiderofor 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olarak </a:t>
            </a:r>
            <a:r>
              <a:rPr lang="tr-TR" altLang="tr-TR" sz="2000">
                <a:solidFill>
                  <a:srgbClr val="FF0066"/>
                </a:solidFill>
                <a:cs typeface="Arial" panose="020B0604020202020204" pitchFamily="34" charset="0"/>
              </a:rPr>
              <a:t>mikroelement alımına katkıda bulunur</a:t>
            </a:r>
            <a:endParaRPr lang="tr-TR" altLang="tr-TR" sz="20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64178"/>
      </p:ext>
    </p:extLst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8131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8132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8133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8134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8135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8136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8137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8138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8139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8140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8141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8142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930401" y="1554163"/>
            <a:ext cx="6873875" cy="227626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Çizelge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12.10.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Bazı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baklagil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tahıl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bitkilerinin protein içerikleri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aminoasit</a:t>
            </a:r>
            <a:r>
              <a:rPr sz="14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bileşimleri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930400" y="2038350"/>
          <a:ext cx="8504238" cy="3475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03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3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7242"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Bitki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2549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Protein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2549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gridSpan="9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Amino-asit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bileşimi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(Toplam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proteinin </a:t>
                      </a:r>
                      <a:r>
                        <a:rPr sz="12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%’</a:t>
                      </a:r>
                      <a:r>
                        <a:rPr sz="1200" spc="-1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009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Lisin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Methionin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Threonin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Triptofan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İsoleusin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Leusin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Tirösin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Fenilalain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2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Soya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4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Bezelye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23.8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0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Fasulye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21.4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Yulaf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Arpa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12.8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7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Buğday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50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Çavdar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20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Sorgum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Mısır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5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Çeltik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7468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373848"/>
      </p:ext>
    </p:extLst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bject 2"/>
          <p:cNvSpPr>
            <a:spLocks noChangeArrowheads="1"/>
          </p:cNvSpPr>
          <p:nvPr/>
        </p:nvSpPr>
        <p:spPr bwMode="auto">
          <a:xfrm>
            <a:off x="1497013" y="-22225"/>
            <a:ext cx="9144001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9155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56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57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58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9159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9160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9161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62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63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9164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65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9166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77975" y="23620"/>
            <a:ext cx="2687638" cy="335348"/>
          </a:xfrm>
        </p:spPr>
        <p:txBody>
          <a:bodyPr vert="horz" lIns="91440" tIns="12065" rIns="91440" bIns="45720" rtlCol="0" anchor="ctr">
            <a:spAutoFit/>
          </a:bodyPr>
          <a:lstStyle/>
          <a:p>
            <a:pPr marL="38100">
              <a:spcBef>
                <a:spcPts val="95"/>
              </a:spcBef>
              <a:defRPr/>
            </a:pPr>
            <a:r>
              <a:rPr sz="2000" spc="-5" dirty="0">
                <a:solidFill>
                  <a:srgbClr val="66FF33"/>
                </a:solidFill>
              </a:rPr>
              <a:t>NH</a:t>
            </a:r>
            <a:r>
              <a:rPr sz="2025" spc="-7" baseline="-20576" dirty="0">
                <a:solidFill>
                  <a:srgbClr val="66FF33"/>
                </a:solidFill>
              </a:rPr>
              <a:t>4 </a:t>
            </a:r>
            <a:r>
              <a:rPr sz="2000" spc="-5" dirty="0">
                <a:solidFill>
                  <a:srgbClr val="66FF33"/>
                </a:solidFill>
              </a:rPr>
              <a:t>: NO</a:t>
            </a:r>
            <a:r>
              <a:rPr sz="2025" spc="-7" baseline="-20576" dirty="0">
                <a:solidFill>
                  <a:srgbClr val="66FF33"/>
                </a:solidFill>
              </a:rPr>
              <a:t>3</a:t>
            </a:r>
            <a:r>
              <a:rPr sz="2025" spc="-120" baseline="-20576" dirty="0">
                <a:solidFill>
                  <a:srgbClr val="66FF33"/>
                </a:solidFill>
              </a:rPr>
              <a:t> </a:t>
            </a:r>
            <a:r>
              <a:rPr sz="2000" spc="-5" dirty="0">
                <a:solidFill>
                  <a:srgbClr val="66FF33"/>
                </a:solidFill>
              </a:rPr>
              <a:t>beslenmesi</a:t>
            </a:r>
            <a:endParaRPr sz="2000"/>
          </a:p>
        </p:txBody>
      </p:sp>
      <p:sp>
        <p:nvSpPr>
          <p:cNvPr id="16" name="object 16"/>
          <p:cNvSpPr txBox="1"/>
          <p:nvPr/>
        </p:nvSpPr>
        <p:spPr>
          <a:xfrm>
            <a:off x="1565276" y="330200"/>
            <a:ext cx="7356475" cy="2071688"/>
          </a:xfrm>
          <a:prstGeom prst="rect">
            <a:avLst/>
          </a:prstGeom>
        </p:spPr>
        <p:txBody>
          <a:bodyPr lIns="0" tIns="74295" rIns="0" bIns="0">
            <a:spAutoFit/>
          </a:bodyPr>
          <a:lstStyle/>
          <a:p>
            <a:pPr marL="394970" indent="-344805">
              <a:spcBef>
                <a:spcPts val="585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Bitkiler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temelde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2025" spc="-22" baseline="-20576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25" spc="-7" baseline="-20576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’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ile</a:t>
            </a:r>
            <a:r>
              <a:rPr sz="2000" spc="-1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beslenirler</a:t>
            </a:r>
            <a:endParaRPr sz="2000">
              <a:latin typeface="Arial"/>
              <a:cs typeface="Arial"/>
            </a:endParaRPr>
          </a:p>
          <a:p>
            <a:pPr marL="394970" indent="-34480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Fazla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miktarda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alındığı için </a:t>
            </a:r>
            <a:r>
              <a:rPr sz="2000" b="1" spc="-10" dirty="0">
                <a:solidFill>
                  <a:srgbClr val="FFFF66"/>
                </a:solidFill>
                <a:latin typeface="Arial"/>
                <a:cs typeface="Arial"/>
              </a:rPr>
              <a:t>iyonik </a:t>
            </a:r>
            <a:r>
              <a:rPr sz="2000" b="1" spc="-5" dirty="0">
                <a:solidFill>
                  <a:srgbClr val="FFFF66"/>
                </a:solidFill>
                <a:latin typeface="Arial"/>
                <a:cs typeface="Arial"/>
              </a:rPr>
              <a:t>denge </a:t>
            </a: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yi</a:t>
            </a:r>
            <a:r>
              <a:rPr sz="2000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etkiler</a:t>
            </a:r>
            <a:endParaRPr sz="2000">
              <a:latin typeface="Arial"/>
              <a:cs typeface="Arial"/>
            </a:endParaRPr>
          </a:p>
          <a:p>
            <a:pPr marL="394970" indent="-34480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  <a:tab pos="5074920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Bitkiler </a:t>
            </a:r>
            <a:r>
              <a:rPr sz="2000" spc="-15" dirty="0">
                <a:solidFill>
                  <a:srgbClr val="66FFFF"/>
                </a:solidFill>
                <a:latin typeface="Arial"/>
                <a:cs typeface="Arial"/>
              </a:rPr>
              <a:t>katyon ve </a:t>
            </a:r>
            <a:r>
              <a:rPr sz="2000" spc="-20" dirty="0">
                <a:solidFill>
                  <a:srgbClr val="66FFFF"/>
                </a:solidFill>
                <a:latin typeface="Arial"/>
                <a:cs typeface="Arial"/>
              </a:rPr>
              <a:t>anyonları</a:t>
            </a:r>
            <a:r>
              <a:rPr sz="2000" spc="26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66FFFF"/>
                </a:solidFill>
                <a:latin typeface="Arial"/>
                <a:cs typeface="Arial"/>
              </a:rPr>
              <a:t>eşit</a:t>
            </a:r>
            <a:r>
              <a:rPr sz="2000" spc="3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66FFFF"/>
                </a:solidFill>
                <a:latin typeface="Arial"/>
                <a:cs typeface="Arial"/>
              </a:rPr>
              <a:t>miktarda	</a:t>
            </a:r>
            <a:r>
              <a:rPr sz="2000" spc="-15" dirty="0">
                <a:solidFill>
                  <a:srgbClr val="66FFFF"/>
                </a:solidFill>
                <a:latin typeface="Arial"/>
                <a:cs typeface="Arial"/>
              </a:rPr>
              <a:t>almazlar</a:t>
            </a:r>
            <a:endParaRPr sz="2000">
              <a:latin typeface="Arial"/>
              <a:cs typeface="Arial"/>
            </a:endParaRPr>
          </a:p>
          <a:p>
            <a:pPr marL="394970" indent="-344805">
              <a:spcBef>
                <a:spcPts val="484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İyonların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aktif </a:t>
            </a:r>
            <a:r>
              <a:rPr sz="2000" spc="-25" dirty="0">
                <a:solidFill>
                  <a:srgbClr val="FFFFFF"/>
                </a:solidFill>
                <a:latin typeface="Arial"/>
                <a:cs typeface="Arial"/>
              </a:rPr>
              <a:t>yolla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alınmaları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ve metabolize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edilmeleri</a:t>
            </a:r>
            <a:r>
              <a:rPr sz="2000" spc="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bitkide</a:t>
            </a:r>
            <a:endParaRPr sz="2000">
              <a:latin typeface="Arial"/>
              <a:cs typeface="Arial"/>
            </a:endParaRPr>
          </a:p>
          <a:p>
            <a:pPr marL="394970">
              <a:defRPr/>
            </a:pPr>
            <a:r>
              <a:rPr sz="2000" b="1" spc="-10" dirty="0">
                <a:solidFill>
                  <a:srgbClr val="FF0066"/>
                </a:solidFill>
                <a:latin typeface="Arial"/>
                <a:cs typeface="Arial"/>
              </a:rPr>
              <a:t>karboksilatların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(organik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anyon) </a:t>
            </a:r>
            <a:r>
              <a:rPr sz="2000" b="1" spc="-5" dirty="0">
                <a:solidFill>
                  <a:srgbClr val="66FFFF"/>
                </a:solidFill>
                <a:latin typeface="Arial"/>
                <a:cs typeface="Arial"/>
              </a:rPr>
              <a:t>miktarını</a:t>
            </a:r>
            <a:r>
              <a:rPr sz="2000" b="1" spc="19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66FFFF"/>
                </a:solidFill>
                <a:latin typeface="Arial"/>
                <a:cs typeface="Arial"/>
              </a:rPr>
              <a:t>artırır</a:t>
            </a:r>
            <a:endParaRPr sz="2000">
              <a:latin typeface="Arial"/>
              <a:cs typeface="Arial"/>
            </a:endParaRPr>
          </a:p>
          <a:p>
            <a:pPr marL="85725">
              <a:spcBef>
                <a:spcPts val="500"/>
              </a:spcBef>
              <a:defRPr/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Çizelge </a:t>
            </a: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12.11.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Bitkilerde karboksilat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miktarlarını etkileyen</a:t>
            </a:r>
            <a:r>
              <a:rPr sz="1400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prosesler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169" name="object 17"/>
          <p:cNvSpPr>
            <a:spLocks/>
          </p:cNvSpPr>
          <p:nvPr/>
        </p:nvSpPr>
        <p:spPr bwMode="auto">
          <a:xfrm>
            <a:off x="5087938" y="2486025"/>
            <a:ext cx="0" cy="1841500"/>
          </a:xfrm>
          <a:custGeom>
            <a:avLst/>
            <a:gdLst>
              <a:gd name="T0" fmla="*/ 0 h 1841500"/>
              <a:gd name="T1" fmla="*/ 1841500 h 184150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841500">
                <a:moveTo>
                  <a:pt x="0" y="0"/>
                </a:moveTo>
                <a:lnTo>
                  <a:pt x="0" y="1841500"/>
                </a:lnTo>
              </a:path>
            </a:pathLst>
          </a:custGeom>
          <a:noFill/>
          <a:ln w="127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0" name="object 18"/>
          <p:cNvSpPr>
            <a:spLocks/>
          </p:cNvSpPr>
          <p:nvPr/>
        </p:nvSpPr>
        <p:spPr bwMode="auto">
          <a:xfrm>
            <a:off x="1552576" y="2949575"/>
            <a:ext cx="4621213" cy="0"/>
          </a:xfrm>
          <a:custGeom>
            <a:avLst/>
            <a:gdLst>
              <a:gd name="T0" fmla="*/ 0 w 4621530"/>
              <a:gd name="T1" fmla="*/ 4621276 w 46215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4621530">
                <a:moveTo>
                  <a:pt x="0" y="0"/>
                </a:moveTo>
                <a:lnTo>
                  <a:pt x="4621276" y="0"/>
                </a:lnTo>
              </a:path>
            </a:pathLst>
          </a:custGeom>
          <a:noFill/>
          <a:ln w="127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1" name="object 19"/>
          <p:cNvSpPr>
            <a:spLocks/>
          </p:cNvSpPr>
          <p:nvPr/>
        </p:nvSpPr>
        <p:spPr bwMode="auto">
          <a:xfrm>
            <a:off x="1552576" y="3224213"/>
            <a:ext cx="3541713" cy="0"/>
          </a:xfrm>
          <a:custGeom>
            <a:avLst/>
            <a:gdLst>
              <a:gd name="T0" fmla="*/ 0 w 3542029"/>
              <a:gd name="T1" fmla="*/ 3541776 w 3542029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3542029">
                <a:moveTo>
                  <a:pt x="0" y="0"/>
                </a:moveTo>
                <a:lnTo>
                  <a:pt x="3541776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2" name="object 20"/>
          <p:cNvSpPr>
            <a:spLocks/>
          </p:cNvSpPr>
          <p:nvPr/>
        </p:nvSpPr>
        <p:spPr bwMode="auto">
          <a:xfrm>
            <a:off x="5094288" y="3224213"/>
            <a:ext cx="1079500" cy="0"/>
          </a:xfrm>
          <a:custGeom>
            <a:avLst/>
            <a:gdLst>
              <a:gd name="T0" fmla="*/ 0 w 1079500"/>
              <a:gd name="T1" fmla="*/ 1079500 w 107950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1079500">
                <a:moveTo>
                  <a:pt x="0" y="0"/>
                </a:moveTo>
                <a:lnTo>
                  <a:pt x="107950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3" name="object 21"/>
          <p:cNvSpPr>
            <a:spLocks/>
          </p:cNvSpPr>
          <p:nvPr/>
        </p:nvSpPr>
        <p:spPr bwMode="auto">
          <a:xfrm>
            <a:off x="1552576" y="3498850"/>
            <a:ext cx="4621213" cy="0"/>
          </a:xfrm>
          <a:custGeom>
            <a:avLst/>
            <a:gdLst>
              <a:gd name="T0" fmla="*/ 0 w 4621530"/>
              <a:gd name="T1" fmla="*/ 4621276 w 46215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4621530">
                <a:moveTo>
                  <a:pt x="0" y="0"/>
                </a:moveTo>
                <a:lnTo>
                  <a:pt x="4621276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4" name="object 22"/>
          <p:cNvSpPr>
            <a:spLocks/>
          </p:cNvSpPr>
          <p:nvPr/>
        </p:nvSpPr>
        <p:spPr bwMode="auto">
          <a:xfrm>
            <a:off x="1552576" y="3771900"/>
            <a:ext cx="4621213" cy="0"/>
          </a:xfrm>
          <a:custGeom>
            <a:avLst/>
            <a:gdLst>
              <a:gd name="T0" fmla="*/ 0 w 4621530"/>
              <a:gd name="T1" fmla="*/ 4621276 w 46215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4621530">
                <a:moveTo>
                  <a:pt x="0" y="0"/>
                </a:moveTo>
                <a:lnTo>
                  <a:pt x="4621276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5" name="object 23"/>
          <p:cNvSpPr>
            <a:spLocks/>
          </p:cNvSpPr>
          <p:nvPr/>
        </p:nvSpPr>
        <p:spPr bwMode="auto">
          <a:xfrm>
            <a:off x="1552576" y="4046538"/>
            <a:ext cx="3541713" cy="0"/>
          </a:xfrm>
          <a:custGeom>
            <a:avLst/>
            <a:gdLst>
              <a:gd name="T0" fmla="*/ 0 w 3542029"/>
              <a:gd name="T1" fmla="*/ 3541776 w 3542029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3542029">
                <a:moveTo>
                  <a:pt x="0" y="0"/>
                </a:moveTo>
                <a:lnTo>
                  <a:pt x="3541776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6" name="object 24"/>
          <p:cNvSpPr>
            <a:spLocks/>
          </p:cNvSpPr>
          <p:nvPr/>
        </p:nvSpPr>
        <p:spPr bwMode="auto">
          <a:xfrm>
            <a:off x="5094288" y="4046538"/>
            <a:ext cx="1079500" cy="0"/>
          </a:xfrm>
          <a:custGeom>
            <a:avLst/>
            <a:gdLst>
              <a:gd name="T0" fmla="*/ 0 w 1079500"/>
              <a:gd name="T1" fmla="*/ 1079500 w 107950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1079500">
                <a:moveTo>
                  <a:pt x="0" y="0"/>
                </a:moveTo>
                <a:lnTo>
                  <a:pt x="107950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7" name="object 25"/>
          <p:cNvSpPr>
            <a:spLocks/>
          </p:cNvSpPr>
          <p:nvPr/>
        </p:nvSpPr>
        <p:spPr bwMode="auto">
          <a:xfrm>
            <a:off x="1558925" y="2486025"/>
            <a:ext cx="0" cy="1841500"/>
          </a:xfrm>
          <a:custGeom>
            <a:avLst/>
            <a:gdLst>
              <a:gd name="T0" fmla="*/ 0 h 1841500"/>
              <a:gd name="T1" fmla="*/ 1841500 h 184150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841500">
                <a:moveTo>
                  <a:pt x="0" y="0"/>
                </a:moveTo>
                <a:lnTo>
                  <a:pt x="0" y="1841500"/>
                </a:lnTo>
              </a:path>
            </a:pathLst>
          </a:custGeom>
          <a:noFill/>
          <a:ln w="127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8" name="object 26"/>
          <p:cNvSpPr>
            <a:spLocks/>
          </p:cNvSpPr>
          <p:nvPr/>
        </p:nvSpPr>
        <p:spPr bwMode="auto">
          <a:xfrm>
            <a:off x="6167438" y="2486025"/>
            <a:ext cx="0" cy="1841500"/>
          </a:xfrm>
          <a:custGeom>
            <a:avLst/>
            <a:gdLst>
              <a:gd name="T0" fmla="*/ 0 h 1841500"/>
              <a:gd name="T1" fmla="*/ 1841500 h 184150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1841500">
                <a:moveTo>
                  <a:pt x="0" y="0"/>
                </a:moveTo>
                <a:lnTo>
                  <a:pt x="0" y="1841500"/>
                </a:lnTo>
              </a:path>
            </a:pathLst>
          </a:custGeom>
          <a:noFill/>
          <a:ln w="127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79" name="object 27"/>
          <p:cNvSpPr>
            <a:spLocks/>
          </p:cNvSpPr>
          <p:nvPr/>
        </p:nvSpPr>
        <p:spPr bwMode="auto">
          <a:xfrm>
            <a:off x="1552576" y="2492375"/>
            <a:ext cx="4621213" cy="0"/>
          </a:xfrm>
          <a:custGeom>
            <a:avLst/>
            <a:gdLst>
              <a:gd name="T0" fmla="*/ 0 w 4621530"/>
              <a:gd name="T1" fmla="*/ 4621276 w 46215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4621530">
                <a:moveTo>
                  <a:pt x="0" y="0"/>
                </a:moveTo>
                <a:lnTo>
                  <a:pt x="4621276" y="0"/>
                </a:lnTo>
              </a:path>
            </a:pathLst>
          </a:custGeom>
          <a:noFill/>
          <a:ln w="127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9180" name="object 28"/>
          <p:cNvSpPr>
            <a:spLocks/>
          </p:cNvSpPr>
          <p:nvPr/>
        </p:nvSpPr>
        <p:spPr bwMode="auto">
          <a:xfrm>
            <a:off x="1552576" y="4321175"/>
            <a:ext cx="4621213" cy="0"/>
          </a:xfrm>
          <a:custGeom>
            <a:avLst/>
            <a:gdLst>
              <a:gd name="T0" fmla="*/ 0 w 4621530"/>
              <a:gd name="T1" fmla="*/ 4621276 w 4621530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4621530">
                <a:moveTo>
                  <a:pt x="0" y="0"/>
                </a:moveTo>
                <a:lnTo>
                  <a:pt x="4621276" y="0"/>
                </a:lnTo>
              </a:path>
            </a:pathLst>
          </a:custGeom>
          <a:noFill/>
          <a:ln w="127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9" name="object 29"/>
          <p:cNvSpPr txBox="1"/>
          <p:nvPr/>
        </p:nvSpPr>
        <p:spPr>
          <a:xfrm>
            <a:off x="1638300" y="2524125"/>
            <a:ext cx="533400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b="1" spc="-10" dirty="0">
                <a:solidFill>
                  <a:srgbClr val="66FFFF"/>
                </a:solidFill>
                <a:latin typeface="Arial"/>
                <a:cs typeface="Arial"/>
              </a:rPr>
              <a:t>P</a:t>
            </a:r>
            <a:r>
              <a:rPr sz="1200" b="1" spc="-20" dirty="0">
                <a:solidFill>
                  <a:srgbClr val="66FFFF"/>
                </a:solidFill>
                <a:latin typeface="Arial"/>
                <a:cs typeface="Arial"/>
              </a:rPr>
              <a:t>r</a:t>
            </a:r>
            <a:r>
              <a:rPr sz="1200" b="1" spc="5" dirty="0">
                <a:solidFill>
                  <a:srgbClr val="66FFFF"/>
                </a:solidFill>
                <a:latin typeface="Arial"/>
                <a:cs typeface="Arial"/>
              </a:rPr>
              <a:t>o</a:t>
            </a:r>
            <a:r>
              <a:rPr sz="1200" b="1" spc="-5" dirty="0">
                <a:solidFill>
                  <a:srgbClr val="66FFFF"/>
                </a:solidFill>
                <a:latin typeface="Arial"/>
                <a:cs typeface="Arial"/>
              </a:rPr>
              <a:t>ses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67313" y="2524126"/>
            <a:ext cx="857250" cy="39052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b="1" spc="-5" dirty="0">
                <a:solidFill>
                  <a:srgbClr val="66FFFF"/>
                </a:solidFill>
                <a:latin typeface="Arial"/>
                <a:cs typeface="Arial"/>
              </a:rPr>
              <a:t>Karboksilat</a:t>
            </a:r>
            <a:endParaRPr sz="1200">
              <a:latin typeface="Arial"/>
              <a:cs typeface="Arial"/>
            </a:endParaRPr>
          </a:p>
          <a:p>
            <a:pPr marL="12700">
              <a:defRPr/>
            </a:pPr>
            <a:r>
              <a:rPr sz="1200" b="1" spc="-10" dirty="0">
                <a:solidFill>
                  <a:srgbClr val="66FFFF"/>
                </a:solidFill>
                <a:latin typeface="Arial"/>
                <a:cs typeface="Arial"/>
              </a:rPr>
              <a:t>(K-A)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12901" y="2981325"/>
            <a:ext cx="3419475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z="1200" dirty="0">
                <a:solidFill>
                  <a:srgbClr val="FFFF66"/>
                </a:solidFill>
                <a:latin typeface="Arial"/>
                <a:cs typeface="Arial"/>
              </a:rPr>
              <a:t>1.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Na+K+Ca+Mg alımı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&lt;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200" spc="-7" baseline="-2430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+Cl+SO</a:t>
            </a:r>
            <a:r>
              <a:rPr sz="1200" spc="-7" baseline="-2430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+H</a:t>
            </a:r>
            <a:r>
              <a:rPr sz="1200" spc="-7" baseline="-2430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200" spc="-7" baseline="-2430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200" spc="232" baseline="-24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67313" y="2981325"/>
            <a:ext cx="438150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b="1" spc="-3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FF00FF"/>
                </a:solidFill>
                <a:latin typeface="Arial"/>
                <a:cs typeface="Arial"/>
              </a:rPr>
              <a:t>zalır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12901" y="3255963"/>
            <a:ext cx="3419475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z="1200" dirty="0">
                <a:solidFill>
                  <a:srgbClr val="FFFF66"/>
                </a:solidFill>
                <a:latin typeface="Arial"/>
                <a:cs typeface="Arial"/>
              </a:rPr>
              <a:t>2.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Na+K+Ca+Mg alımı </a:t>
            </a:r>
            <a:r>
              <a:rPr sz="1200" b="1" dirty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200" spc="-7" baseline="-2430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+Cl+SO</a:t>
            </a:r>
            <a:r>
              <a:rPr sz="1200" spc="-7" baseline="-2430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+H</a:t>
            </a:r>
            <a:r>
              <a:rPr sz="1200" spc="-7" baseline="-2430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1200" spc="-7" baseline="-2430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200" spc="232" baseline="-24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67314" y="3255963"/>
            <a:ext cx="357187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38301" y="3530600"/>
            <a:ext cx="1465263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dirty="0">
                <a:solidFill>
                  <a:srgbClr val="FFFF66"/>
                </a:solidFill>
                <a:latin typeface="Arial"/>
                <a:cs typeface="Arial"/>
              </a:rPr>
              <a:t>3.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Nitrat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indirgenmesi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67314" y="3530600"/>
            <a:ext cx="357187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38301" y="3803650"/>
            <a:ext cx="1490663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dirty="0">
                <a:solidFill>
                  <a:srgbClr val="FFFF66"/>
                </a:solidFill>
                <a:latin typeface="Arial"/>
                <a:cs typeface="Arial"/>
              </a:rPr>
              <a:t>4.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Sülfat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indirgenmesi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67314" y="3803650"/>
            <a:ext cx="357187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38300" y="4078288"/>
            <a:ext cx="2992438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dirty="0">
                <a:solidFill>
                  <a:srgbClr val="FFFF66"/>
                </a:solidFill>
                <a:latin typeface="Arial"/>
                <a:cs typeface="Arial"/>
              </a:rPr>
              <a:t>5. 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Amonyum’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organik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azota</a:t>
            </a:r>
            <a:r>
              <a:rPr sz="1200" spc="-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asimilasyonu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67313" y="4078288"/>
            <a:ext cx="438150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b="1" spc="-30" dirty="0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FF00FF"/>
                </a:solidFill>
                <a:latin typeface="Arial"/>
                <a:cs typeface="Arial"/>
              </a:rPr>
              <a:t>zalır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36713" y="4903789"/>
            <a:ext cx="7994650" cy="5746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İyon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alımı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sırasında bitkilerde</a:t>
            </a:r>
            <a:r>
              <a:rPr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elektronötralite;</a:t>
            </a:r>
            <a:endParaRPr dirty="0">
              <a:latin typeface="Arial"/>
              <a:cs typeface="Arial"/>
            </a:endParaRPr>
          </a:p>
          <a:p>
            <a:pPr marL="118745" indent="-81280">
              <a:spcBef>
                <a:spcPts val="5"/>
              </a:spcBef>
              <a:buSzPct val="94444"/>
              <a:buFontTx/>
              <a:buChar char="•"/>
              <a:tabLst>
                <a:tab pos="119380" algn="l"/>
              </a:tabLst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ortamdan H</a:t>
            </a:r>
            <a:r>
              <a:rPr baseline="25462" dirty="0">
                <a:solidFill>
                  <a:srgbClr val="FFFF66"/>
                </a:solidFill>
                <a:latin typeface="Arial"/>
                <a:cs typeface="Arial"/>
              </a:rPr>
              <a:t>+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, </a:t>
            </a:r>
            <a:r>
              <a:rPr spc="-5" dirty="0">
                <a:solidFill>
                  <a:srgbClr val="FFFF66"/>
                </a:solidFill>
                <a:latin typeface="Arial"/>
                <a:cs typeface="Arial"/>
              </a:rPr>
              <a:t>OH</a:t>
            </a:r>
            <a:r>
              <a:rPr spc="-7" baseline="25462" dirty="0">
                <a:solidFill>
                  <a:srgbClr val="FFFF66"/>
                </a:solidFill>
                <a:latin typeface="Arial"/>
                <a:cs typeface="Arial"/>
              </a:rPr>
              <a:t>- </a:t>
            </a:r>
            <a:r>
              <a:rPr spc="-10" dirty="0">
                <a:solidFill>
                  <a:srgbClr val="FFFF66"/>
                </a:solidFill>
                <a:latin typeface="Arial"/>
                <a:cs typeface="Arial"/>
              </a:rPr>
              <a:t>veya </a:t>
            </a:r>
            <a:r>
              <a:rPr spc="-5" dirty="0">
                <a:solidFill>
                  <a:srgbClr val="FFFF66"/>
                </a:solidFill>
                <a:latin typeface="Arial"/>
                <a:cs typeface="Arial"/>
              </a:rPr>
              <a:t>HCO</a:t>
            </a:r>
            <a:r>
              <a:rPr spc="-7" baseline="-20833" dirty="0">
                <a:solidFill>
                  <a:srgbClr val="FFFF66"/>
                </a:solidFill>
                <a:latin typeface="Arial"/>
                <a:cs typeface="Arial"/>
              </a:rPr>
              <a:t>3</a:t>
            </a:r>
            <a:r>
              <a:rPr spc="-7" baseline="25462" dirty="0">
                <a:solidFill>
                  <a:srgbClr val="FFFF66"/>
                </a:solidFill>
                <a:latin typeface="Arial"/>
                <a:cs typeface="Arial"/>
              </a:rPr>
              <a:t>- 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alınarak </a:t>
            </a:r>
            <a:r>
              <a:rPr spc="-10" dirty="0">
                <a:solidFill>
                  <a:srgbClr val="FFFF66"/>
                </a:solidFill>
                <a:latin typeface="Arial"/>
                <a:cs typeface="Arial"/>
              </a:rPr>
              <a:t>veya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ortama 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verilerek</a:t>
            </a:r>
            <a:r>
              <a:rPr spc="-3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66FF33"/>
                </a:solidFill>
                <a:latin typeface="Arial"/>
                <a:cs typeface="Arial"/>
              </a:rPr>
              <a:t>korunmaktadır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761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0179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0180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0181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0182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0183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0184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0185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0186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0187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0188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0189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0190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636713" y="1312864"/>
            <a:ext cx="7535862" cy="19462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88900">
              <a:spcBef>
                <a:spcPts val="100"/>
              </a:spcBef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Bitkilerin </a:t>
            </a:r>
            <a:r>
              <a:rPr spc="-5" dirty="0">
                <a:solidFill>
                  <a:srgbClr val="FFFF66"/>
                </a:solidFill>
                <a:latin typeface="Arial"/>
                <a:cs typeface="Arial"/>
              </a:rPr>
              <a:t>iyon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alımları kök bölgesi (rizosfer) </a:t>
            </a:r>
            <a:r>
              <a:rPr spc="-5" dirty="0">
                <a:solidFill>
                  <a:srgbClr val="FFFF66"/>
                </a:solidFill>
                <a:latin typeface="Arial"/>
                <a:cs typeface="Arial"/>
              </a:rPr>
              <a:t>pH’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sını</a:t>
            </a:r>
            <a:r>
              <a:rPr spc="-33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etkiler</a:t>
            </a:r>
            <a:endParaRPr dirty="0">
              <a:latin typeface="Arial"/>
              <a:cs typeface="Arial"/>
            </a:endParaRPr>
          </a:p>
          <a:p>
            <a:pPr marL="433070" indent="-344805">
              <a:spcBef>
                <a:spcPts val="5"/>
              </a:spcBef>
              <a:buClr>
                <a:srgbClr val="E2E2FF"/>
              </a:buClr>
              <a:buFontTx/>
              <a:buChar char="•"/>
              <a:tabLst>
                <a:tab pos="433070" algn="l"/>
                <a:tab pos="433705" algn="l"/>
              </a:tabLst>
              <a:defRPr/>
            </a:pP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pc="-15" baseline="-20833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alınıyorsa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kök bölgesi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(rizosfer) pH’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sı</a:t>
            </a:r>
            <a:r>
              <a:rPr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</a:t>
            </a:r>
            <a:endParaRPr dirty="0">
              <a:latin typeface="Wingdings"/>
              <a:cs typeface="Wingdings"/>
            </a:endParaRPr>
          </a:p>
          <a:p>
            <a:pPr marL="433070" indent="-344805">
              <a:buClr>
                <a:srgbClr val="E2E2FF"/>
              </a:buClr>
              <a:buFontTx/>
              <a:buChar char="•"/>
              <a:tabLst>
                <a:tab pos="433070" algn="l"/>
                <a:tab pos="433705" algn="l"/>
              </a:tabLst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pc="-7" baseline="-20833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alınıyorsa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kök bölgesi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(rizosfer) pH’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sı</a:t>
            </a:r>
            <a:r>
              <a:rPr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Wingdings"/>
                <a:cs typeface="Wingdings"/>
              </a:rPr>
              <a:t></a:t>
            </a:r>
            <a:endParaRPr dirty="0">
              <a:latin typeface="Wingdings"/>
              <a:cs typeface="Wingdings"/>
            </a:endParaRPr>
          </a:p>
          <a:p>
            <a:pPr marL="88900"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Burada; indirgenen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NO3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miktarı = Karboksilat (malat) miktarı</a:t>
            </a:r>
            <a:r>
              <a:rPr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olduğundan</a:t>
            </a:r>
            <a:endParaRPr dirty="0">
              <a:latin typeface="Arial"/>
              <a:cs typeface="Arial"/>
            </a:endParaRPr>
          </a:p>
          <a:p>
            <a:pPr marL="433070" indent="-344805">
              <a:buClr>
                <a:srgbClr val="E2E2FF"/>
              </a:buClr>
              <a:buFont typeface="Arial"/>
              <a:buChar char="•"/>
              <a:tabLst>
                <a:tab pos="433070" algn="l"/>
                <a:tab pos="433705" algn="l"/>
              </a:tabLst>
              <a:defRPr/>
            </a:pPr>
            <a:r>
              <a:rPr dirty="0">
                <a:solidFill>
                  <a:srgbClr val="FFFFFF"/>
                </a:solidFill>
                <a:latin typeface="Symbol"/>
                <a:cs typeface="Symbol"/>
              </a:rPr>
              <a:t>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 = </a:t>
            </a:r>
            <a:r>
              <a:rPr dirty="0">
                <a:solidFill>
                  <a:srgbClr val="FFFFFF"/>
                </a:solidFill>
                <a:latin typeface="Symbol"/>
                <a:cs typeface="Symbol"/>
              </a:rPr>
              <a:t></a:t>
            </a:r>
            <a:r>
              <a:rPr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Symbol"/>
                <a:cs typeface="Symbol"/>
              </a:rPr>
              <a:t></a:t>
            </a:r>
            <a:endParaRPr dirty="0">
              <a:latin typeface="Symbol"/>
              <a:cs typeface="Symbol"/>
            </a:endParaRPr>
          </a:p>
          <a:p>
            <a:pPr marL="433070" indent="-344805">
              <a:buClr>
                <a:srgbClr val="E2E2FF"/>
              </a:buClr>
              <a:buFontTx/>
              <a:buChar char="•"/>
              <a:tabLst>
                <a:tab pos="433070" algn="l"/>
                <a:tab pos="433705" algn="l"/>
              </a:tabLst>
              <a:defRPr/>
            </a:pPr>
            <a:r>
              <a:rPr spc="5" dirty="0">
                <a:solidFill>
                  <a:srgbClr val="66FFFF"/>
                </a:solidFill>
                <a:latin typeface="Arial"/>
                <a:cs typeface="Arial"/>
              </a:rPr>
              <a:t>absorbe edilen </a:t>
            </a:r>
            <a:r>
              <a:rPr spc="-10" dirty="0">
                <a:solidFill>
                  <a:srgbClr val="66FFFF"/>
                </a:solidFill>
                <a:latin typeface="Arial"/>
                <a:cs typeface="Arial"/>
              </a:rPr>
              <a:t>ve </a:t>
            </a:r>
            <a:r>
              <a:rPr spc="5" dirty="0">
                <a:solidFill>
                  <a:srgbClr val="66FFFF"/>
                </a:solidFill>
                <a:latin typeface="Arial"/>
                <a:cs typeface="Arial"/>
              </a:rPr>
              <a:t>asimile edilen </a:t>
            </a: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anyon </a:t>
            </a:r>
            <a:r>
              <a:rPr spc="5" dirty="0">
                <a:solidFill>
                  <a:srgbClr val="66FFFF"/>
                </a:solidFill>
                <a:latin typeface="Arial"/>
                <a:cs typeface="Arial"/>
              </a:rPr>
              <a:t>kadar </a:t>
            </a: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karboksilat </a:t>
            </a:r>
            <a:r>
              <a:rPr spc="5" dirty="0">
                <a:solidFill>
                  <a:srgbClr val="66FFFF"/>
                </a:solidFill>
                <a:latin typeface="Arial"/>
                <a:cs typeface="Arial"/>
              </a:rPr>
              <a:t>oluştuğu</a:t>
            </a:r>
            <a:r>
              <a:rPr spc="-36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66FFFF"/>
                </a:solidFill>
                <a:latin typeface="Arial"/>
                <a:cs typeface="Arial"/>
              </a:rPr>
              <a:t>için</a:t>
            </a:r>
            <a:endParaRPr dirty="0">
              <a:latin typeface="Arial"/>
              <a:cs typeface="Arial"/>
            </a:endParaRPr>
          </a:p>
          <a:p>
            <a:pPr marL="433070" indent="-344805">
              <a:spcBef>
                <a:spcPts val="5"/>
              </a:spcBef>
              <a:buClr>
                <a:srgbClr val="E2E2FF"/>
              </a:buClr>
              <a:buFontTx/>
              <a:buChar char="•"/>
              <a:tabLst>
                <a:tab pos="433070" algn="l"/>
                <a:tab pos="433705" algn="l"/>
              </a:tabLst>
              <a:defRPr/>
            </a:pP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pratikte rizosfer pH’ sının, </a:t>
            </a:r>
            <a:r>
              <a:rPr b="1" dirty="0">
                <a:solidFill>
                  <a:srgbClr val="FF9900"/>
                </a:solidFill>
                <a:latin typeface="Arial"/>
                <a:cs typeface="Arial"/>
              </a:rPr>
              <a:t>nötral olması</a:t>
            </a:r>
            <a:r>
              <a:rPr b="1" spc="-235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9900"/>
                </a:solidFill>
                <a:latin typeface="Arial"/>
                <a:cs typeface="Arial"/>
              </a:rPr>
              <a:t>gerekir</a:t>
            </a:r>
            <a:endParaRPr dirty="0">
              <a:latin typeface="Arial"/>
              <a:cs typeface="Arial"/>
            </a:endParaRPr>
          </a:p>
        </p:txBody>
      </p:sp>
      <p:sp>
        <p:nvSpPr>
          <p:cNvPr id="50192" name="object 16"/>
          <p:cNvSpPr txBox="1">
            <a:spLocks noChangeArrowheads="1"/>
          </p:cNvSpPr>
          <p:nvPr/>
        </p:nvSpPr>
        <p:spPr bwMode="auto">
          <a:xfrm>
            <a:off x="1603376" y="3209925"/>
            <a:ext cx="1047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55763" y="3646489"/>
            <a:ext cx="8680450" cy="134302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2270" indent="-344805">
              <a:spcBef>
                <a:spcPts val="100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Ben Zioni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Lips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modeli aşağıdaki şekilde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modifiye</a:t>
            </a:r>
            <a:r>
              <a:rPr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edilmiştir</a:t>
            </a:r>
            <a:endParaRPr dirty="0">
              <a:latin typeface="Arial"/>
              <a:cs typeface="Arial"/>
            </a:endParaRPr>
          </a:p>
          <a:p>
            <a:pPr marL="382270" indent="-344805"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  <a:tab pos="2891790" algn="l"/>
              </a:tabLst>
              <a:defRPr/>
            </a:pP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Burada ise </a:t>
            </a:r>
            <a:r>
              <a:rPr dirty="0">
                <a:solidFill>
                  <a:srgbClr val="66FFFF"/>
                </a:solidFill>
                <a:latin typeface="Symbol"/>
                <a:cs typeface="Symbol"/>
              </a:rPr>
              <a:t></a:t>
            </a:r>
            <a:r>
              <a:rPr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A = </a:t>
            </a:r>
            <a:r>
              <a:rPr dirty="0">
                <a:solidFill>
                  <a:srgbClr val="66FFFF"/>
                </a:solidFill>
                <a:latin typeface="Symbol"/>
                <a:cs typeface="Symbol"/>
              </a:rPr>
              <a:t></a:t>
            </a:r>
            <a:r>
              <a:rPr spc="-140"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K</a:t>
            </a:r>
            <a:r>
              <a:rPr spc="-2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66FFFF"/>
                </a:solidFill>
                <a:latin typeface="Symbol"/>
                <a:cs typeface="Symbol"/>
              </a:rPr>
              <a:t></a:t>
            </a:r>
            <a:r>
              <a:rPr dirty="0">
                <a:solidFill>
                  <a:srgbClr val="66FFFF"/>
                </a:solidFill>
                <a:latin typeface="Times New Roman"/>
                <a:cs typeface="Times New Roman"/>
              </a:rPr>
              <a:t>	</a:t>
            </a: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(genellikle </a:t>
            </a:r>
            <a:r>
              <a:rPr spc="5" dirty="0">
                <a:solidFill>
                  <a:srgbClr val="66FFFF"/>
                </a:solidFill>
                <a:latin typeface="Arial"/>
                <a:cs typeface="Arial"/>
              </a:rPr>
              <a:t>çiftçenekli</a:t>
            </a:r>
            <a:r>
              <a:rPr spc="-17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bitkiler)</a:t>
            </a:r>
            <a:endParaRPr dirty="0">
              <a:latin typeface="Arial"/>
              <a:cs typeface="Arial"/>
            </a:endParaRPr>
          </a:p>
          <a:p>
            <a:pPr marL="382270" indent="-344805">
              <a:lnSpc>
                <a:spcPts val="1945"/>
              </a:lnSpc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pc="-15" baseline="-20833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ile alınan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Na,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K,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Ca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pc="-20" dirty="0">
                <a:solidFill>
                  <a:srgbClr val="FFFFFF"/>
                </a:solidFill>
                <a:latin typeface="Arial"/>
                <a:cs typeface="Arial"/>
              </a:rPr>
              <a:t>Mg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iyonları, malat, sitrat, okzalat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pektatlar</a:t>
            </a:r>
            <a:r>
              <a:rPr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şeklinde</a:t>
            </a:r>
            <a:endParaRPr dirty="0">
              <a:latin typeface="Arial"/>
              <a:cs typeface="Arial"/>
            </a:endParaRPr>
          </a:p>
          <a:p>
            <a:pPr marL="382270">
              <a:lnSpc>
                <a:spcPts val="1945"/>
              </a:lnSpc>
              <a:defRPr/>
            </a:pP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akümüle</a:t>
            </a:r>
            <a:r>
              <a:rPr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olur</a:t>
            </a:r>
            <a:endParaRPr dirty="0">
              <a:latin typeface="Arial"/>
              <a:cs typeface="Arial"/>
            </a:endParaRPr>
          </a:p>
          <a:p>
            <a:pPr marL="952500">
              <a:defRPr/>
            </a:pPr>
            <a:r>
              <a:rPr spc="-5" dirty="0">
                <a:solidFill>
                  <a:srgbClr val="FFFF66"/>
                </a:solidFill>
                <a:latin typeface="Arial"/>
                <a:cs typeface="Arial"/>
              </a:rPr>
              <a:t>NH</a:t>
            </a:r>
            <a:r>
              <a:rPr spc="-7" baseline="-20833" dirty="0">
                <a:solidFill>
                  <a:srgbClr val="FFFF66"/>
                </a:solidFill>
                <a:latin typeface="Arial"/>
                <a:cs typeface="Arial"/>
              </a:rPr>
              <a:t>4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alımı rizosfer pH’ sını </a:t>
            </a: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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Karboksilat miktarını</a:t>
            </a:r>
            <a:r>
              <a:rPr spc="-6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etkilemez</a:t>
            </a:r>
            <a:endParaRPr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08151" y="4921251"/>
            <a:ext cx="8239125" cy="5746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2270" indent="-344805">
              <a:spcBef>
                <a:spcPts val="100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(Katyon alımı)-(H+ salgılanması) =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(Anyon</a:t>
            </a:r>
            <a:r>
              <a:rPr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alımı)</a:t>
            </a:r>
            <a:endParaRPr dirty="0">
              <a:latin typeface="Arial"/>
              <a:cs typeface="Arial"/>
            </a:endParaRPr>
          </a:p>
          <a:p>
            <a:pPr marL="382270" indent="-344805"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(NH</a:t>
            </a:r>
            <a:r>
              <a:rPr spc="-7" baseline="-20833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+K+Na+Ca+Mg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alımı)+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(H+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salgılanması) = (NO</a:t>
            </a:r>
            <a:r>
              <a:rPr baseline="-20833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+Cl+SO</a:t>
            </a:r>
            <a:r>
              <a:rPr baseline="-20833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+H</a:t>
            </a:r>
            <a:r>
              <a:rPr baseline="-20833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baseline="-20833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pc="44" baseline="-2083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alımı)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1909178"/>
      </p:ext>
    </p:extLst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1203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1204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1205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1206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1207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1208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1209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1210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1211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1212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1213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1214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90676" y="1959191"/>
            <a:ext cx="5572125" cy="612347"/>
          </a:xfrm>
        </p:spPr>
        <p:txBody>
          <a:bodyPr vert="horz" lIns="91440" tIns="12065" rIns="91440" bIns="45720" rtlCol="0" anchor="ctr">
            <a:spAutoFit/>
          </a:bodyPr>
          <a:lstStyle/>
          <a:p>
            <a:pPr marL="25400">
              <a:spcBef>
                <a:spcPts val="95"/>
              </a:spcBef>
              <a:defRPr/>
            </a:pP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NH</a:t>
            </a:r>
            <a:r>
              <a:rPr sz="2025" spc="-7" baseline="-20576" dirty="0">
                <a:solidFill>
                  <a:srgbClr val="66FFFF"/>
                </a:solidFill>
                <a:latin typeface="Arial"/>
                <a:cs typeface="Arial"/>
              </a:rPr>
              <a:t>4 </a:t>
            </a:r>
            <a:r>
              <a:rPr sz="2000" spc="-25" dirty="0">
                <a:solidFill>
                  <a:srgbClr val="66FFFF"/>
                </a:solidFill>
                <a:latin typeface="Arial"/>
                <a:cs typeface="Arial"/>
              </a:rPr>
              <a:t>veya </a:t>
            </a: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NO</a:t>
            </a:r>
            <a:r>
              <a:rPr sz="2025" spc="-7" baseline="-20576" dirty="0">
                <a:solidFill>
                  <a:srgbClr val="66FFFF"/>
                </a:solidFill>
                <a:latin typeface="Arial"/>
                <a:cs typeface="Arial"/>
              </a:rPr>
              <a:t>3</a:t>
            </a: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’ </a:t>
            </a:r>
            <a:r>
              <a:rPr sz="2000" spc="-10" dirty="0">
                <a:solidFill>
                  <a:srgbClr val="66FFFF"/>
                </a:solidFill>
                <a:latin typeface="Arial"/>
                <a:cs typeface="Arial"/>
              </a:rPr>
              <a:t>ün </a:t>
            </a:r>
            <a:r>
              <a:rPr sz="2000" spc="-15" dirty="0">
                <a:latin typeface="Arial"/>
                <a:cs typeface="Arial"/>
              </a:rPr>
              <a:t>hangisinin </a:t>
            </a:r>
            <a:r>
              <a:rPr sz="2000" spc="-10" dirty="0">
                <a:latin typeface="Arial"/>
                <a:cs typeface="Arial"/>
              </a:rPr>
              <a:t>daha </a:t>
            </a:r>
            <a:r>
              <a:rPr sz="2000" spc="-25" dirty="0">
                <a:latin typeface="Arial"/>
                <a:cs typeface="Arial"/>
              </a:rPr>
              <a:t>uygun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olduğu;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65275" y="2405064"/>
            <a:ext cx="8891588" cy="4033155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394970" indent="-344805">
              <a:spcBef>
                <a:spcPts val="90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bitki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çeşidi</a:t>
            </a:r>
            <a:endParaRPr sz="2000">
              <a:latin typeface="Arial"/>
              <a:cs typeface="Arial"/>
            </a:endParaRPr>
          </a:p>
          <a:p>
            <a:pPr marL="794385" lvl="1" indent="-287020">
              <a:spcBef>
                <a:spcPts val="10"/>
              </a:spcBef>
              <a:buFontTx/>
              <a:buChar char="–"/>
              <a:tabLst>
                <a:tab pos="794385" algn="l"/>
                <a:tab pos="795020" algn="l"/>
              </a:tabLst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kalsifüj bitkiler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(asit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koşullara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adapte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olmuş bitkiler)</a:t>
            </a:r>
            <a:r>
              <a:rPr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>
              <a:latin typeface="Arial"/>
              <a:cs typeface="Arial"/>
            </a:endParaRPr>
          </a:p>
          <a:p>
            <a:pPr marL="794385" lvl="1" indent="-287020">
              <a:lnSpc>
                <a:spcPts val="2155"/>
              </a:lnSpc>
              <a:buFontTx/>
              <a:buChar char="–"/>
              <a:tabLst>
                <a:tab pos="794385" algn="l"/>
                <a:tab pos="795020" algn="l"/>
              </a:tabLst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redoks potansiyeli 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düşük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topraklarda yetişen bitkiler (çeltik</a:t>
            </a:r>
            <a:r>
              <a:rPr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gibi)</a:t>
            </a:r>
            <a:endParaRPr>
              <a:latin typeface="Arial"/>
              <a:cs typeface="Arial"/>
            </a:endParaRPr>
          </a:p>
          <a:p>
            <a:pPr marL="2794635">
              <a:lnSpc>
                <a:spcPts val="2395"/>
              </a:lnSpc>
              <a:defRPr/>
            </a:pP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NH</a:t>
            </a:r>
            <a:r>
              <a:rPr sz="2025" spc="-7" baseline="-20576" dirty="0">
                <a:solidFill>
                  <a:srgbClr val="FFFF66"/>
                </a:solidFill>
                <a:latin typeface="Arial"/>
                <a:cs typeface="Arial"/>
              </a:rPr>
              <a:t>4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tercih</a:t>
            </a:r>
            <a:r>
              <a:rPr sz="2000" spc="-18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ederler</a:t>
            </a:r>
            <a:endParaRPr sz="2000">
              <a:latin typeface="Arial"/>
              <a:cs typeface="Arial"/>
            </a:endParaRPr>
          </a:p>
          <a:p>
            <a:pPr marL="794385" lvl="1" indent="-287020">
              <a:spcBef>
                <a:spcPts val="10"/>
              </a:spcBef>
              <a:buFontTx/>
              <a:buChar char="–"/>
              <a:tabLst>
                <a:tab pos="794385" algn="l"/>
                <a:tab pos="795020" algn="l"/>
              </a:tabLst>
              <a:defRPr/>
            </a:pP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kalsikol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bitkiler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(yüksek pH’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lı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topraklarda yetişen bitkiler) </a:t>
            </a:r>
            <a:r>
              <a:rPr spc="-10" dirty="0">
                <a:solidFill>
                  <a:srgbClr val="FFFF66"/>
                </a:solidFill>
                <a:latin typeface="Arial"/>
                <a:cs typeface="Arial"/>
              </a:rPr>
              <a:t>NO</a:t>
            </a:r>
            <a:r>
              <a:rPr spc="-15" baseline="-20833" dirty="0">
                <a:solidFill>
                  <a:srgbClr val="FFFF66"/>
                </a:solidFill>
                <a:latin typeface="Arial"/>
                <a:cs typeface="Arial"/>
              </a:rPr>
              <a:t>3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tercih</a:t>
            </a:r>
            <a:r>
              <a:rPr spc="-15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ederler</a:t>
            </a:r>
            <a:endParaRPr>
              <a:latin typeface="Arial"/>
              <a:cs typeface="Arial"/>
            </a:endParaRPr>
          </a:p>
          <a:p>
            <a:pPr lvl="1">
              <a:spcBef>
                <a:spcPts val="25"/>
              </a:spcBef>
              <a:buFontTx/>
              <a:buChar char="–"/>
              <a:defRPr/>
            </a:pPr>
            <a:endParaRPr sz="1850">
              <a:latin typeface="Times New Roman"/>
              <a:cs typeface="Times New Roman"/>
            </a:endParaRPr>
          </a:p>
          <a:p>
            <a:pPr marL="508000">
              <a:defRPr/>
            </a:pP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Bu iki azot formunun (NO</a:t>
            </a:r>
            <a:r>
              <a:rPr sz="2025" b="1" spc="-7" baseline="-20576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/NH</a:t>
            </a:r>
            <a:r>
              <a:rPr sz="2025" b="1" spc="-7" baseline="-20576" dirty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)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kombinasyonu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ile daha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iyi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ürün</a:t>
            </a:r>
            <a:r>
              <a:rPr sz="2000" b="1" spc="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alınır</a:t>
            </a:r>
            <a:endParaRPr sz="2000">
              <a:latin typeface="Arial"/>
              <a:cs typeface="Arial"/>
            </a:endParaRPr>
          </a:p>
          <a:p>
            <a:pPr marL="508000">
              <a:spcBef>
                <a:spcPts val="5"/>
              </a:spcBef>
              <a:defRPr/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(NO</a:t>
            </a:r>
            <a:r>
              <a:rPr sz="2025" b="1" spc="-7" baseline="-20576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2025" b="1" spc="-15" baseline="-20576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toplam 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anyon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katyonların </a:t>
            </a:r>
            <a:r>
              <a:rPr sz="2000" b="1" spc="-10" dirty="0">
                <a:solidFill>
                  <a:srgbClr val="66FFFF"/>
                </a:solidFill>
                <a:latin typeface="Arial"/>
                <a:cs typeface="Arial"/>
              </a:rPr>
              <a:t>% 80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’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ini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oluşturur</a:t>
            </a:r>
            <a:endParaRPr sz="2000">
              <a:latin typeface="Arial"/>
              <a:cs typeface="Arial"/>
            </a:endParaRPr>
          </a:p>
          <a:p>
            <a:pPr>
              <a:spcBef>
                <a:spcPts val="45"/>
              </a:spcBef>
              <a:defRPr/>
            </a:pPr>
            <a:endParaRPr sz="2450">
              <a:latin typeface="Times New Roman"/>
              <a:cs typeface="Times New Roman"/>
            </a:endParaRPr>
          </a:p>
          <a:p>
            <a:pPr marL="50800">
              <a:defRPr/>
            </a:pPr>
            <a:r>
              <a:rPr sz="2400" b="1" dirty="0">
                <a:solidFill>
                  <a:srgbClr val="66FFFF"/>
                </a:solidFill>
                <a:latin typeface="Arial"/>
                <a:cs typeface="Arial"/>
              </a:rPr>
              <a:t>NO</a:t>
            </a:r>
            <a:r>
              <a:rPr sz="2400" b="1" baseline="-20833" dirty="0">
                <a:solidFill>
                  <a:srgbClr val="66FFFF"/>
                </a:solidFill>
                <a:latin typeface="Arial"/>
                <a:cs typeface="Arial"/>
              </a:rPr>
              <a:t>3 </a:t>
            </a:r>
            <a:r>
              <a:rPr sz="2400" b="1" spc="-25" dirty="0">
                <a:solidFill>
                  <a:srgbClr val="66FFFF"/>
                </a:solidFill>
                <a:latin typeface="Arial"/>
                <a:cs typeface="Arial"/>
              </a:rPr>
              <a:t>ve</a:t>
            </a:r>
            <a:r>
              <a:rPr sz="2400" b="1" spc="-20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66FFFF"/>
                </a:solidFill>
                <a:latin typeface="Arial"/>
                <a:cs typeface="Arial"/>
              </a:rPr>
              <a:t>NH</a:t>
            </a:r>
            <a:r>
              <a:rPr sz="2400" b="1" spc="-7" baseline="-20833" dirty="0">
                <a:solidFill>
                  <a:srgbClr val="66FFFF"/>
                </a:solidFill>
                <a:latin typeface="Arial"/>
                <a:cs typeface="Arial"/>
              </a:rPr>
              <a:t>4</a:t>
            </a:r>
            <a:endParaRPr sz="2400" baseline="-20833">
              <a:latin typeface="Arial"/>
              <a:cs typeface="Arial"/>
            </a:endParaRPr>
          </a:p>
          <a:p>
            <a:pPr marL="794385" lvl="1" indent="-287020">
              <a:spcBef>
                <a:spcPts val="20"/>
              </a:spcBef>
              <a:buFont typeface="Arial"/>
              <a:buChar char="–"/>
              <a:tabLst>
                <a:tab pos="794385" algn="l"/>
                <a:tab pos="795020" algn="l"/>
              </a:tabLst>
              <a:defRPr/>
            </a:pP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katyon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anyonların</a:t>
            </a:r>
            <a:r>
              <a:rPr sz="20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alımları</a:t>
            </a:r>
            <a:endParaRPr sz="2000">
              <a:latin typeface="Arial"/>
              <a:cs typeface="Arial"/>
            </a:endParaRPr>
          </a:p>
          <a:p>
            <a:pPr marL="794385" lvl="1" indent="-287020">
              <a:buFont typeface="Arial"/>
              <a:buChar char="–"/>
              <a:tabLst>
                <a:tab pos="794385" algn="l"/>
                <a:tab pos="795020" algn="l"/>
              </a:tabLst>
              <a:defRPr/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hücre pH’ sı</a:t>
            </a:r>
            <a:r>
              <a:rPr sz="20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endParaRPr sz="2000">
              <a:latin typeface="Arial"/>
              <a:cs typeface="Arial"/>
            </a:endParaRPr>
          </a:p>
          <a:p>
            <a:pPr marL="794385" lvl="1" indent="-287020">
              <a:buFont typeface="Arial"/>
              <a:buChar char="–"/>
              <a:tabLst>
                <a:tab pos="794385" algn="l"/>
                <a:tab pos="795020" algn="l"/>
              </a:tabLst>
              <a:defRPr/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rizosfer pH’ sı üzerine </a:t>
            </a:r>
            <a:r>
              <a:rPr sz="2000" b="1" spc="-5" dirty="0">
                <a:solidFill>
                  <a:srgbClr val="FFFF66"/>
                </a:solidFill>
                <a:latin typeface="Arial"/>
                <a:cs typeface="Arial"/>
              </a:rPr>
              <a:t>önemli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2000" b="1" spc="-5" dirty="0">
                <a:solidFill>
                  <a:srgbClr val="FFFF66"/>
                </a:solidFill>
                <a:latin typeface="Arial"/>
                <a:cs typeface="Arial"/>
              </a:rPr>
              <a:t>zıt </a:t>
            </a:r>
            <a:r>
              <a:rPr sz="2000" b="1" spc="-10" dirty="0">
                <a:solidFill>
                  <a:srgbClr val="FFFF66"/>
                </a:solidFill>
                <a:latin typeface="Arial"/>
                <a:cs typeface="Arial"/>
              </a:rPr>
              <a:t>etkilere</a:t>
            </a:r>
            <a:r>
              <a:rPr sz="2000" b="1" spc="-11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66"/>
                </a:solidFill>
                <a:latin typeface="Arial"/>
                <a:cs typeface="Arial"/>
              </a:rPr>
              <a:t>sahiptir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54200" y="180975"/>
            <a:ext cx="6705600" cy="227626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Çizelge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12.12.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Azot formlarının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Ak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hardal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bitkisinin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katyon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anyon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dengesine</a:t>
            </a:r>
            <a:r>
              <a:rPr sz="14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etkisi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768476" y="542926"/>
          <a:ext cx="8645525" cy="1431925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val="2153212184"/>
                    </a:ext>
                  </a:extLst>
                </a:gridCol>
                <a:gridCol w="693738">
                  <a:extLst>
                    <a:ext uri="{9D8B030D-6E8A-4147-A177-3AD203B41FA5}">
                      <a16:colId xmlns:a16="http://schemas.microsoft.com/office/drawing/2014/main" val="2369257987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949262342"/>
                    </a:ext>
                  </a:extLst>
                </a:gridCol>
                <a:gridCol w="519112">
                  <a:extLst>
                    <a:ext uri="{9D8B030D-6E8A-4147-A177-3AD203B41FA5}">
                      <a16:colId xmlns:a16="http://schemas.microsoft.com/office/drawing/2014/main" val="173009686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547714217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897103412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3483724782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3742640914"/>
                    </a:ext>
                  </a:extLst>
                </a:gridCol>
                <a:gridCol w="668338">
                  <a:extLst>
                    <a:ext uri="{9D8B030D-6E8A-4147-A177-3AD203B41FA5}">
                      <a16:colId xmlns:a16="http://schemas.microsoft.com/office/drawing/2014/main" val="4156004418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747404464"/>
                    </a:ext>
                  </a:extLst>
                </a:gridCol>
                <a:gridCol w="1474788">
                  <a:extLst>
                    <a:ext uri="{9D8B030D-6E8A-4147-A177-3AD203B41FA5}">
                      <a16:colId xmlns:a16="http://schemas.microsoft.com/office/drawing/2014/main" val="2375803437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1893625240"/>
                    </a:ext>
                  </a:extLst>
                </a:gridCol>
              </a:tblGrid>
              <a:tr h="517525">
                <a:tc rowSpan="2"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2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Azot  Formu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Katyonlar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(meq 100 g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kuru ağırlık)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Anyonlar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(meq 100 g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kuru ağırlık)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08738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Top.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tr-TR" altLang="tr-TR" sz="13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tr-TR" altLang="tr-TR" sz="13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tr-TR" altLang="tr-TR" sz="13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Org. Asitler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36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36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Top.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403706"/>
                  </a:ext>
                </a:extLst>
              </a:tr>
              <a:tr h="331788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tr-TR" altLang="tr-TR" sz="13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36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36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935014"/>
                  </a:ext>
                </a:extLst>
              </a:tr>
              <a:tr h="277813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kumimoji="0" lang="tr-TR" altLang="tr-TR" sz="1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tr-TR" altLang="tr-TR" sz="13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20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36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936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7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83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17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2227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2228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2229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2230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2231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2232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2233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2234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2235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2236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2237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2238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77976" y="296125"/>
            <a:ext cx="2855913" cy="723788"/>
          </a:xfrm>
        </p:spPr>
        <p:txBody>
          <a:bodyPr vert="horz" lIns="91440" tIns="12700" rIns="91440" bIns="45720" rtlCol="0" anchor="ctr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z="2400" spc="-5" dirty="0">
                <a:solidFill>
                  <a:srgbClr val="66FFFF"/>
                </a:solidFill>
                <a:latin typeface="Arial"/>
                <a:cs typeface="Arial"/>
              </a:rPr>
              <a:t>NH</a:t>
            </a:r>
            <a:r>
              <a:rPr sz="2400" spc="-7" baseline="-20833" dirty="0">
                <a:solidFill>
                  <a:srgbClr val="66FFFF"/>
                </a:solidFill>
                <a:latin typeface="Arial"/>
                <a:cs typeface="Arial"/>
              </a:rPr>
              <a:t>4</a:t>
            </a:r>
            <a:r>
              <a:rPr sz="2400" spc="270" baseline="-20833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beslenmesinde;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65276" y="831850"/>
            <a:ext cx="8340725" cy="2476500"/>
          </a:xfrm>
          <a:prstGeom prst="rect">
            <a:avLst/>
          </a:prstGeom>
        </p:spPr>
        <p:txBody>
          <a:bodyPr lIns="0" tIns="73025" rIns="0" bIns="0">
            <a:spAutoFit/>
          </a:bodyPr>
          <a:lstStyle/>
          <a:p>
            <a:pPr marL="394970" indent="-344805">
              <a:spcBef>
                <a:spcPts val="575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Bitkilerde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poliaminlerin </a:t>
            </a:r>
            <a:r>
              <a:rPr sz="2000" spc="5" dirty="0">
                <a:solidFill>
                  <a:srgbClr val="FFFF66"/>
                </a:solidFill>
                <a:latin typeface="Arial"/>
                <a:cs typeface="Arial"/>
              </a:rPr>
              <a:t>miktarı</a:t>
            </a:r>
            <a:r>
              <a:rPr sz="2000" spc="6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artar</a:t>
            </a:r>
            <a:endParaRPr sz="2000">
              <a:latin typeface="Arial"/>
              <a:cs typeface="Arial"/>
            </a:endParaRPr>
          </a:p>
          <a:p>
            <a:pPr marL="394970" indent="-34480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O</a:t>
            </a:r>
            <a:r>
              <a:rPr sz="2025" baseline="-20576" dirty="0">
                <a:solidFill>
                  <a:srgbClr val="FFFF66"/>
                </a:solidFill>
                <a:latin typeface="Arial"/>
                <a:cs typeface="Arial"/>
              </a:rPr>
              <a:t>2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ve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C gereksinimi</a:t>
            </a:r>
            <a:r>
              <a:rPr sz="2000" spc="-229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artar</a:t>
            </a:r>
            <a:endParaRPr sz="2000">
              <a:latin typeface="Arial"/>
              <a:cs typeface="Arial"/>
            </a:endParaRPr>
          </a:p>
          <a:p>
            <a:pPr marL="394970" indent="-344805">
              <a:spcBef>
                <a:spcPts val="484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Köklerde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şeker </a:t>
            </a:r>
            <a:r>
              <a:rPr sz="2000" spc="5" dirty="0">
                <a:solidFill>
                  <a:srgbClr val="FFFF66"/>
                </a:solidFill>
                <a:latin typeface="Arial"/>
                <a:cs typeface="Arial"/>
              </a:rPr>
              <a:t>miktarı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ve </a:t>
            </a:r>
            <a:r>
              <a:rPr sz="2000" spc="5" dirty="0">
                <a:solidFill>
                  <a:srgbClr val="FFFF66"/>
                </a:solidFill>
                <a:latin typeface="Arial"/>
                <a:cs typeface="Arial"/>
              </a:rPr>
              <a:t>kök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gelişmesi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azalır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(Özellikle K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noksan</a:t>
            </a:r>
            <a:r>
              <a:rPr sz="2000" spc="14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ise)</a:t>
            </a:r>
            <a:endParaRPr sz="2000">
              <a:latin typeface="Arial"/>
              <a:cs typeface="Arial"/>
            </a:endParaRPr>
          </a:p>
          <a:p>
            <a:pPr marL="1193800" lvl="1" indent="-229235">
              <a:spcBef>
                <a:spcPts val="440"/>
              </a:spcBef>
              <a:buClr>
                <a:srgbClr val="E2E2FF"/>
              </a:buClr>
              <a:buFontTx/>
              <a:buChar char="•"/>
              <a:tabLst>
                <a:tab pos="1193800" algn="l"/>
                <a:tab pos="1194435" algn="l"/>
              </a:tabLst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yüksek ürün için toprak</a:t>
            </a:r>
            <a:r>
              <a:rPr spc="-12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sıcaklığı</a:t>
            </a:r>
            <a:endParaRPr>
              <a:latin typeface="Arial"/>
              <a:cs typeface="Arial"/>
            </a:endParaRPr>
          </a:p>
          <a:p>
            <a:pPr marL="1193800" lvl="1" indent="-229235">
              <a:spcBef>
                <a:spcPts val="434"/>
              </a:spcBef>
              <a:buClr>
                <a:srgbClr val="E2E2FF"/>
              </a:buClr>
              <a:buFontTx/>
              <a:buChar char="•"/>
              <a:tabLst>
                <a:tab pos="1193800" algn="l"/>
                <a:tab pos="1194435" algn="l"/>
              </a:tabLst>
              <a:defRPr/>
            </a:pP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köklerde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yeterli</a:t>
            </a:r>
            <a:r>
              <a:rPr spc="-9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karbonhidrat</a:t>
            </a:r>
            <a:endParaRPr>
              <a:latin typeface="Arial"/>
              <a:cs typeface="Arial"/>
            </a:endParaRPr>
          </a:p>
          <a:p>
            <a:pPr marL="1193800" lvl="1" indent="-229235">
              <a:spcBef>
                <a:spcPts val="430"/>
              </a:spcBef>
              <a:buClr>
                <a:srgbClr val="E2E2FF"/>
              </a:buClr>
              <a:buFontTx/>
              <a:buChar char="•"/>
              <a:tabLst>
                <a:tab pos="1193800" algn="l"/>
                <a:tab pos="1194435" algn="l"/>
              </a:tabLst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yüksek ışık intensitesine gereksinim</a:t>
            </a:r>
            <a:r>
              <a:rPr spc="-204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66"/>
                </a:solidFill>
                <a:latin typeface="Arial"/>
                <a:cs typeface="Arial"/>
              </a:rPr>
              <a:t>vardır</a:t>
            </a:r>
            <a:endParaRPr>
              <a:latin typeface="Arial"/>
              <a:cs typeface="Arial"/>
            </a:endParaRPr>
          </a:p>
          <a:p>
            <a:pPr marL="394970" indent="-344805">
              <a:spcBef>
                <a:spcPts val="475"/>
              </a:spcBef>
              <a:buClr>
                <a:srgbClr val="E2E2FF"/>
              </a:buClr>
              <a:buFontTx/>
              <a:buChar char="•"/>
              <a:tabLst>
                <a:tab pos="394970" algn="l"/>
                <a:tab pos="395605" algn="l"/>
              </a:tabLst>
              <a:defRPr/>
            </a:pP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Düşük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ve yüksek pH’ lar</a:t>
            </a:r>
            <a:r>
              <a:rPr sz="2000" spc="7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kritiktir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54200" y="3676651"/>
            <a:ext cx="7321550" cy="182101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Çizelge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12.13.</a:t>
            </a:r>
            <a:r>
              <a:rPr sz="11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Besin</a:t>
            </a:r>
            <a:r>
              <a:rPr sz="1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çözeltisinin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pH’</a:t>
            </a:r>
            <a:r>
              <a:rPr sz="11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sı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azot</a:t>
            </a:r>
            <a:r>
              <a:rPr sz="11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kaynağının</a:t>
            </a:r>
            <a:r>
              <a:rPr sz="1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hıyar</a:t>
            </a:r>
            <a:r>
              <a:rPr sz="1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bitkisinde</a:t>
            </a:r>
            <a:r>
              <a:rPr sz="1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asimilasyon</a:t>
            </a:r>
            <a:r>
              <a:rPr sz="1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ve transpirasyon</a:t>
            </a: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oranına</a:t>
            </a:r>
            <a:r>
              <a:rPr sz="11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etkisi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2417764" y="4070350"/>
          <a:ext cx="7564437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0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25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5588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Azot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kaynağı</a:t>
                      </a:r>
                      <a:r>
                        <a:rPr sz="1400" b="1" spc="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(mM)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Asimilasyon</a:t>
                      </a:r>
                      <a:r>
                        <a:rPr sz="1400" b="1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oranı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(mg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400" baseline="-2469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sz="14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dm</a:t>
                      </a:r>
                      <a:r>
                        <a:rPr sz="1400" spc="7" baseline="27777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</a:t>
                      </a:r>
                      <a:r>
                        <a:rPr sz="1400" baseline="27777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aseline="27777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Transpirasyon</a:t>
                      </a:r>
                      <a:r>
                        <a:rPr sz="1400" b="1" spc="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oranı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(g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aseline="-2469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 </a:t>
                      </a:r>
                      <a:r>
                        <a:rPr sz="14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dm</a:t>
                      </a:r>
                      <a:r>
                        <a:rPr sz="1400" spc="7" baseline="27777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-2</a:t>
                      </a:r>
                      <a:r>
                        <a:rPr sz="1400" spc="202" baseline="27777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aseline="27777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400" b="1" spc="-7" baseline="-2469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</a:t>
                      </a:r>
                      <a:r>
                        <a:rPr sz="1400" b="1" spc="-7" baseline="-2469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</a:t>
                      </a:r>
                      <a:r>
                        <a:rPr sz="1400" b="1" baseline="-2469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 baseline="-24691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2.18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6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45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4.48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91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3251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3252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3253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3254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3255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3256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3257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3258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3259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3260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3261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3262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668463" y="-142025"/>
            <a:ext cx="2874962" cy="723788"/>
          </a:xfrm>
        </p:spPr>
        <p:txBody>
          <a:bodyPr vert="horz" lIns="91440" tIns="12700" rIns="91440" bIns="45720" rtlCol="0" anchor="ctr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NO</a:t>
            </a:r>
            <a:r>
              <a:rPr sz="2400" baseline="-20833" dirty="0">
                <a:solidFill>
                  <a:srgbClr val="66FFFF"/>
                </a:solidFill>
                <a:latin typeface="Arial"/>
                <a:cs typeface="Arial"/>
              </a:rPr>
              <a:t>3</a:t>
            </a:r>
            <a:r>
              <a:rPr sz="2400" spc="277" baseline="-20833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6FFFF"/>
                </a:solidFill>
                <a:latin typeface="Arial"/>
                <a:cs typeface="Arial"/>
              </a:rPr>
              <a:t>beslenmesinde;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68464" y="392113"/>
            <a:ext cx="7077075" cy="1854200"/>
          </a:xfrm>
          <a:prstGeom prst="rect">
            <a:avLst/>
          </a:prstGeom>
        </p:spPr>
        <p:txBody>
          <a:bodyPr lIns="0" tIns="74295" rIns="0" bIns="0">
            <a:spAutoFit/>
          </a:bodyPr>
          <a:lstStyle/>
          <a:p>
            <a:pPr marL="845819" indent="-808355">
              <a:spcBef>
                <a:spcPts val="585"/>
              </a:spcBef>
              <a:buClr>
                <a:srgbClr val="E2E2FF"/>
              </a:buClr>
              <a:buFontTx/>
              <a:buChar char="•"/>
              <a:tabLst>
                <a:tab pos="845819" algn="l"/>
                <a:tab pos="846455" algn="l"/>
              </a:tabLst>
              <a:defRPr/>
            </a:pP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NO</a:t>
            </a:r>
            <a:r>
              <a:rPr sz="2025" spc="-7" baseline="-20576" dirty="0">
                <a:solidFill>
                  <a:srgbClr val="FFFF66"/>
                </a:solidFill>
                <a:latin typeface="Arial"/>
                <a:cs typeface="Arial"/>
              </a:rPr>
              <a:t>3 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köklerde asimile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edilmek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zorunluluğunda</a:t>
            </a:r>
            <a:r>
              <a:rPr sz="2000" spc="-3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değildir</a:t>
            </a:r>
            <a:endParaRPr sz="2000">
              <a:latin typeface="Arial"/>
              <a:cs typeface="Arial"/>
            </a:endParaRPr>
          </a:p>
          <a:p>
            <a:pPr marL="845819" indent="-80835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845819" algn="l"/>
                <a:tab pos="846455" algn="l"/>
              </a:tabLst>
              <a:defRPr/>
            </a:pP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rizosfer pH’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sını </a:t>
            </a:r>
            <a:r>
              <a:rPr sz="2000" spc="-10" dirty="0">
                <a:solidFill>
                  <a:srgbClr val="FF0066"/>
                </a:solidFill>
                <a:latin typeface="Wingdings"/>
                <a:cs typeface="Wingdings"/>
              </a:rPr>
              <a:t></a:t>
            </a:r>
            <a:r>
              <a:rPr sz="2000" spc="-10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(mikroelement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yarayışlılığını</a:t>
            </a:r>
            <a:r>
              <a:rPr sz="2000" spc="15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0066"/>
                </a:solidFill>
                <a:latin typeface="Arial"/>
                <a:cs typeface="Arial"/>
              </a:rPr>
              <a:t>azaltır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845819" indent="-80835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845819" algn="l"/>
                <a:tab pos="846455" algn="l"/>
              </a:tabLst>
              <a:defRPr/>
            </a:pP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Yüksek pH’ larda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toksisitesi</a:t>
            </a:r>
            <a:r>
              <a:rPr sz="2000" spc="-3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görülmez</a:t>
            </a:r>
            <a:endParaRPr sz="2000">
              <a:latin typeface="Arial"/>
              <a:cs typeface="Arial"/>
            </a:endParaRPr>
          </a:p>
          <a:p>
            <a:pPr marL="845819" indent="-808355">
              <a:spcBef>
                <a:spcPts val="484"/>
              </a:spcBef>
              <a:buClr>
                <a:srgbClr val="E2E2FF"/>
              </a:buClr>
              <a:buFontTx/>
              <a:buChar char="•"/>
              <a:tabLst>
                <a:tab pos="845819" algn="l"/>
                <a:tab pos="846455" algn="l"/>
              </a:tabLst>
              <a:defRPr/>
            </a:pP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NO</a:t>
            </a:r>
            <a:r>
              <a:rPr sz="2025" spc="-7" baseline="-20576" dirty="0">
                <a:solidFill>
                  <a:srgbClr val="FFFF66"/>
                </a:solidFill>
                <a:latin typeface="Arial"/>
                <a:cs typeface="Arial"/>
              </a:rPr>
              <a:t>3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ile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beslenen bitkilerin C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ihtiyaçları</a:t>
            </a:r>
            <a:r>
              <a:rPr sz="2000" spc="3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66"/>
                </a:solidFill>
                <a:latin typeface="Arial"/>
                <a:cs typeface="Arial"/>
              </a:rPr>
              <a:t>azdır</a:t>
            </a:r>
            <a:endParaRPr sz="2000">
              <a:latin typeface="Arial"/>
              <a:cs typeface="Arial"/>
            </a:endParaRPr>
          </a:p>
          <a:p>
            <a:pPr marL="845819" indent="-808355">
              <a:spcBef>
                <a:spcPts val="480"/>
              </a:spcBef>
              <a:buClr>
                <a:srgbClr val="E2E2FF"/>
              </a:buClr>
              <a:buFontTx/>
              <a:buChar char="•"/>
              <a:tabLst>
                <a:tab pos="845819" algn="l"/>
                <a:tab pos="846455" algn="l"/>
              </a:tabLst>
              <a:defRPr/>
            </a:pP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Az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ışıkta </a:t>
            </a:r>
            <a:r>
              <a:rPr sz="2000" spc="-20" dirty="0">
                <a:solidFill>
                  <a:srgbClr val="FFFF66"/>
                </a:solidFill>
                <a:latin typeface="Arial"/>
                <a:cs typeface="Arial"/>
              </a:rPr>
              <a:t>yeterli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gelişme</a:t>
            </a:r>
            <a:r>
              <a:rPr sz="2000" spc="6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olur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03376" y="2211388"/>
            <a:ext cx="8569325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Çizelge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12.14.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Soya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bitkisinin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amonyum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nitrat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formunda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azot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ile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beslenmesinin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rizosfer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rizosfer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dışı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toprak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pH’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sına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etkisi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2057400" y="2454276"/>
          <a:ext cx="8064500" cy="18399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790"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Gübresiz </a:t>
                      </a:r>
                      <a:r>
                        <a:rPr sz="1400" b="1" spc="-2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ve </a:t>
                      </a: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bitkisiz </a:t>
                      </a:r>
                      <a:r>
                        <a:rPr sz="1400" b="1" spc="-1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toprakta</a:t>
                      </a:r>
                      <a:r>
                        <a:rPr sz="1400" b="1" spc="14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pH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45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1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Rizosfer pH’</a:t>
                      </a:r>
                      <a:r>
                        <a:rPr sz="1400" b="1" spc="-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sı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2738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1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Rizosfer </a:t>
                      </a: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dışı</a:t>
                      </a:r>
                      <a:r>
                        <a:rPr sz="1400" b="1" spc="7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pH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NH</a:t>
                      </a:r>
                      <a:r>
                        <a:rPr sz="1300" b="1" baseline="-24691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300" baseline="-24691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solidFill>
                            <a:srgbClr val="66FF33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300" b="1" baseline="-24691" dirty="0">
                          <a:solidFill>
                            <a:srgbClr val="66FF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300" baseline="-24691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NH</a:t>
                      </a:r>
                      <a:r>
                        <a:rPr sz="1300" b="1" baseline="-24691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300" baseline="-24691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dirty="0">
                          <a:solidFill>
                            <a:srgbClr val="66FF33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300" b="1" baseline="-24691" dirty="0">
                          <a:solidFill>
                            <a:srgbClr val="66FF33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300" baseline="-24691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82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7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4.71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7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7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7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5.43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7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T w="12700">
                      <a:solidFill>
                        <a:srgbClr val="66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6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6.64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4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243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59" marB="0">
                    <a:lnL w="12700">
                      <a:solidFill>
                        <a:srgbClr val="66FFFF"/>
                      </a:solidFill>
                      <a:prstDash val="solid"/>
                    </a:lnL>
                    <a:lnR w="12700">
                      <a:solidFill>
                        <a:srgbClr val="66FFFF"/>
                      </a:solidFill>
                      <a:prstDash val="solid"/>
                    </a:lnR>
                    <a:lnB w="12700">
                      <a:solidFill>
                        <a:srgbClr val="66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2060576" y="4322764"/>
            <a:ext cx="6735763" cy="4714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Amonyumun </a:t>
            </a:r>
            <a:r>
              <a:rPr spc="5" dirty="0">
                <a:solidFill>
                  <a:srgbClr val="FF0000"/>
                </a:solidFill>
                <a:latin typeface="Arial"/>
                <a:cs typeface="Arial"/>
              </a:rPr>
              <a:t>asidik 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özelliği bitkilerin </a:t>
            </a:r>
            <a:r>
              <a:rPr spc="5" dirty="0">
                <a:solidFill>
                  <a:srgbClr val="FF0000"/>
                </a:solidFill>
                <a:latin typeface="Arial"/>
                <a:cs typeface="Arial"/>
              </a:rPr>
              <a:t>mikroelent 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beslenmesini</a:t>
            </a:r>
            <a:r>
              <a:rPr spc="-3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artırır</a:t>
            </a:r>
            <a:endParaRPr>
              <a:latin typeface="Arial"/>
              <a:cs typeface="Arial"/>
            </a:endParaRPr>
          </a:p>
          <a:p>
            <a:pPr marL="12700">
              <a:spcBef>
                <a:spcPts val="25"/>
              </a:spcBef>
              <a:defRPr/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Çizelge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12.15.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Amonyum</a:t>
            </a:r>
            <a:r>
              <a:rPr sz="11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nitrat</a:t>
            </a:r>
            <a:r>
              <a:rPr sz="11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beslenmesi</a:t>
            </a:r>
            <a:r>
              <a:rPr sz="11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Arial"/>
                <a:cs typeface="Arial"/>
              </a:rPr>
              <a:t>sonucu</a:t>
            </a: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mısır</a:t>
            </a:r>
            <a:r>
              <a:rPr sz="11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bitkisinin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aktif</a:t>
            </a:r>
            <a:r>
              <a:rPr sz="11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1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toplam</a:t>
            </a:r>
            <a:r>
              <a:rPr sz="11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demir</a:t>
            </a:r>
            <a:r>
              <a:rPr sz="11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içerikleri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2417764" y="4862514"/>
          <a:ext cx="7127875" cy="1970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1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4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b="1" spc="-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Demir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uygulaması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1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N-Serve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spc="-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Uygulaması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Aktif</a:t>
                      </a:r>
                      <a:r>
                        <a:rPr sz="1200" b="1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 demir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1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(mg </a:t>
                      </a:r>
                      <a:r>
                        <a:rPr sz="1200" spc="-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kg</a:t>
                      </a:r>
                      <a:r>
                        <a:rPr sz="1200" spc="-7" baseline="2430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sz="1200" spc="-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taze</a:t>
                      </a:r>
                      <a:r>
                        <a:rPr sz="1200" spc="3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bitki)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1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Toplam</a:t>
                      </a:r>
                      <a:r>
                        <a:rPr sz="1200" b="1" spc="-6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demir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1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(mg </a:t>
                      </a: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kg</a:t>
                      </a:r>
                      <a:r>
                        <a:rPr sz="1200" baseline="2430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-1 </a:t>
                      </a: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, kuru</a:t>
                      </a:r>
                      <a:r>
                        <a:rPr sz="1200" spc="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madde)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200" b="1" spc="-7" baseline="-2430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200" baseline="-24305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NH</a:t>
                      </a:r>
                      <a:r>
                        <a:rPr sz="1200" b="1" spc="-7" baseline="-2430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200" baseline="-24305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200" b="1" spc="-7" baseline="-2430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200" baseline="-24305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b="1" spc="-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NH</a:t>
                      </a:r>
                      <a:r>
                        <a:rPr sz="1200" b="1" spc="-7" baseline="-24305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200" baseline="-24305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39"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023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4.40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6.33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54.33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56.00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39">
                <a:tc>
                  <a:txBody>
                    <a:bodyPr/>
                    <a:lstStyle/>
                    <a:p>
                      <a:pPr marL="5099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4.47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7.27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60.00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86.00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39"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0231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5.80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7.33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67.33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89.00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39">
                <a:tc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781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5.67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7.40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65.00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200" dirty="0">
                          <a:solidFill>
                            <a:srgbClr val="463416"/>
                          </a:solidFill>
                          <a:latin typeface="Arial"/>
                          <a:cs typeface="Arial"/>
                        </a:rPr>
                        <a:t>94.67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50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11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4275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4276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4277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4278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4279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4280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4281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4282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4283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4284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4285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4286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182814" y="1168616"/>
            <a:ext cx="2109787" cy="612347"/>
          </a:xfrm>
        </p:spPr>
        <p:txBody>
          <a:bodyPr vert="horz" lIns="91440" tIns="12065" rIns="91440" bIns="45720" rtlCol="0" anchor="ctr">
            <a:spAutoFit/>
          </a:bodyPr>
          <a:lstStyle/>
          <a:p>
            <a:pPr marL="38100">
              <a:spcBef>
                <a:spcPts val="95"/>
              </a:spcBef>
              <a:defRPr/>
            </a:pP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NO</a:t>
            </a:r>
            <a:r>
              <a:rPr sz="2025" spc="-7" baseline="-20576" dirty="0">
                <a:solidFill>
                  <a:srgbClr val="66FFFF"/>
                </a:solidFill>
                <a:latin typeface="Arial"/>
                <a:cs typeface="Arial"/>
              </a:rPr>
              <a:t>3</a:t>
            </a:r>
            <a:r>
              <a:rPr sz="2000" spc="-5" dirty="0">
                <a:solidFill>
                  <a:srgbClr val="66FFFF"/>
                </a:solidFill>
                <a:latin typeface="Arial"/>
                <a:cs typeface="Arial"/>
              </a:rPr>
              <a:t>:NH</a:t>
            </a:r>
            <a:r>
              <a:rPr sz="2025" spc="-7" baseline="-20576" dirty="0">
                <a:solidFill>
                  <a:srgbClr val="66FFFF"/>
                </a:solidFill>
                <a:latin typeface="Arial"/>
                <a:cs typeface="Arial"/>
              </a:rPr>
              <a:t>4</a:t>
            </a:r>
            <a:r>
              <a:rPr sz="2025" spc="195" baseline="-20576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66FFFF"/>
                </a:solidFill>
                <a:latin typeface="Arial"/>
                <a:cs typeface="Arial"/>
              </a:rPr>
              <a:t>avantajı;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4288" name="object 16"/>
          <p:cNvSpPr txBox="1">
            <a:spLocks noChangeArrowheads="1"/>
          </p:cNvSpPr>
          <p:nvPr/>
        </p:nvSpPr>
        <p:spPr bwMode="auto">
          <a:xfrm>
            <a:off x="1785938" y="331788"/>
            <a:ext cx="10636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731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525"/>
              </a:spcBef>
            </a:pPr>
            <a:r>
              <a:rPr lang="tr-TR" altLang="tr-TR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>
              <a:cs typeface="Arial" panose="020B0604020202020204" pitchFamily="34" charset="0"/>
            </a:endParaRPr>
          </a:p>
          <a:p>
            <a:pPr>
              <a:spcBef>
                <a:spcPts val="425"/>
              </a:spcBef>
            </a:pPr>
            <a:r>
              <a:rPr lang="tr-TR" altLang="tr-TR">
                <a:solidFill>
                  <a:srgbClr val="E2E2FF"/>
                </a:solidFill>
                <a:cs typeface="Arial" panose="020B0604020202020204" pitchFamily="34" charset="0"/>
              </a:rPr>
              <a:t>•</a:t>
            </a:r>
            <a:endParaRPr lang="tr-TR" altLang="tr-TR"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46388" y="1866901"/>
            <a:ext cx="6545262" cy="684213"/>
          </a:xfrm>
          <a:prstGeom prst="rect">
            <a:avLst/>
          </a:prstGeom>
        </p:spPr>
        <p:txBody>
          <a:bodyPr lIns="0" tIns="67310" rIns="0" bIns="0">
            <a:spAutoFit/>
          </a:bodyPr>
          <a:lstStyle/>
          <a:p>
            <a:pPr marL="12700">
              <a:spcBef>
                <a:spcPts val="530"/>
              </a:spcBef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Dış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konsantrasyonlarına</a:t>
            </a:r>
            <a:r>
              <a:rPr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bağlıdır</a:t>
            </a:r>
            <a:endParaRPr dirty="0">
              <a:latin typeface="Arial"/>
              <a:cs typeface="Arial"/>
            </a:endParaRPr>
          </a:p>
          <a:p>
            <a:pPr marL="12700">
              <a:spcBef>
                <a:spcPts val="430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Düşük konsantrasyonlarda gelişmede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büyük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farklılıklar</a:t>
            </a:r>
            <a:r>
              <a:rPr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yaratmaz</a:t>
            </a:r>
            <a:endParaRPr dirty="0">
              <a:latin typeface="Arial"/>
              <a:cs typeface="Arial"/>
            </a:endParaRPr>
          </a:p>
        </p:txBody>
      </p:sp>
      <p:sp>
        <p:nvSpPr>
          <p:cNvPr id="54290" name="object 18"/>
          <p:cNvSpPr>
            <a:spLocks/>
          </p:cNvSpPr>
          <p:nvPr/>
        </p:nvSpPr>
        <p:spPr bwMode="auto">
          <a:xfrm>
            <a:off x="1524000" y="4843464"/>
            <a:ext cx="9144000" cy="2014537"/>
          </a:xfrm>
          <a:custGeom>
            <a:avLst/>
            <a:gdLst>
              <a:gd name="T0" fmla="*/ 0 w 9144000"/>
              <a:gd name="T1" fmla="*/ 2014727 h 2014854"/>
              <a:gd name="T2" fmla="*/ 9144000 w 9144000"/>
              <a:gd name="T3" fmla="*/ 2014727 h 2014854"/>
              <a:gd name="T4" fmla="*/ 9144000 w 9144000"/>
              <a:gd name="T5" fmla="*/ 0 h 2014854"/>
              <a:gd name="T6" fmla="*/ 0 w 9144000"/>
              <a:gd name="T7" fmla="*/ 0 h 2014854"/>
              <a:gd name="T8" fmla="*/ 0 w 9144000"/>
              <a:gd name="T9" fmla="*/ 2014727 h 2014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44000" h="2014854">
                <a:moveTo>
                  <a:pt x="0" y="2014727"/>
                </a:moveTo>
                <a:lnTo>
                  <a:pt x="9144000" y="2014727"/>
                </a:lnTo>
                <a:lnTo>
                  <a:pt x="9144000" y="0"/>
                </a:lnTo>
                <a:lnTo>
                  <a:pt x="0" y="0"/>
                </a:lnTo>
                <a:lnTo>
                  <a:pt x="0" y="20147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9" name="object 19"/>
          <p:cNvSpPr txBox="1"/>
          <p:nvPr/>
        </p:nvSpPr>
        <p:spPr>
          <a:xfrm>
            <a:off x="1552575" y="4872039"/>
            <a:ext cx="8313738" cy="1674817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marL="635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>
                <a:solidFill>
                  <a:srgbClr val="66FFFF"/>
                </a:solidFill>
                <a:cs typeface="Arial" panose="020B0604020202020204" pitchFamily="34" charset="0"/>
              </a:rPr>
              <a:t>Tarla koşullarında;</a:t>
            </a:r>
            <a:endParaRPr lang="tr-TR" altLang="tr-TR">
              <a:cs typeface="Arial" panose="020B0604020202020204" pitchFamily="34" charset="0"/>
            </a:endParaRPr>
          </a:p>
          <a:p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NH</a:t>
            </a:r>
            <a:r>
              <a:rPr lang="tr-TR" altLang="tr-TR" baseline="-21000">
                <a:solidFill>
                  <a:srgbClr val="FFFFFF"/>
                </a:solidFill>
                <a:cs typeface="Arial" panose="020B0604020202020204" pitchFamily="34" charset="0"/>
              </a:rPr>
              <a:t>4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’ u toprakta stabil kılmak için </a:t>
            </a:r>
            <a:r>
              <a:rPr lang="tr-TR" altLang="tr-TR" b="1">
                <a:solidFill>
                  <a:srgbClr val="FFFF66"/>
                </a:solidFill>
                <a:cs typeface="Arial" panose="020B0604020202020204" pitchFamily="34" charset="0"/>
              </a:rPr>
              <a:t>nitrifikasyon inhibitörleri 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kullanılabilir  Böylece bitkilerin </a:t>
            </a:r>
            <a:r>
              <a:rPr lang="tr-TR" altLang="tr-TR">
                <a:solidFill>
                  <a:srgbClr val="66FFFF"/>
                </a:solidFill>
                <a:cs typeface="Arial" panose="020B0604020202020204" pitchFamily="34" charset="0"/>
              </a:rPr>
              <a:t>her iki azot formundan da yararlanması 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sağlanabilir</a:t>
            </a:r>
            <a:endParaRPr lang="tr-TR" altLang="tr-TR">
              <a:cs typeface="Arial" panose="020B0604020202020204" pitchFamily="34" charset="0"/>
            </a:endParaRPr>
          </a:p>
          <a:p>
            <a:pPr>
              <a:spcBef>
                <a:spcPts val="38"/>
              </a:spcBef>
            </a:pPr>
            <a:endParaRPr lang="tr-TR" altLang="tr-TR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Üre;</a:t>
            </a:r>
            <a:endParaRPr lang="tr-TR" altLang="tr-TR">
              <a:cs typeface="Arial" panose="020B0604020202020204" pitchFamily="34" charset="0"/>
            </a:endParaRPr>
          </a:p>
          <a:p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kökler veya vejetatif aksam tarafından alınabilir  Üreaz aktivitesi ile hidrolize olur</a:t>
            </a:r>
            <a:endParaRPr lang="tr-TR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6867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6868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6869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6870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6871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6872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6873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6874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6875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6876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6877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6878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77976" y="0"/>
            <a:ext cx="8702675" cy="2578100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marL="38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600"/>
              </a:lnSpc>
              <a:spcBef>
                <a:spcPts val="100"/>
              </a:spcBef>
            </a:pPr>
            <a:r>
              <a:rPr lang="tr-TR" altLang="tr-TR" sz="2400">
                <a:solidFill>
                  <a:srgbClr val="FFFF66"/>
                </a:solidFill>
                <a:cs typeface="Arial" panose="020B0604020202020204" pitchFamily="34" charset="0"/>
              </a:rPr>
              <a:t>Aşağıdaki mekanizmalarla fazla ozmotik moleküller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r>
              <a:rPr lang="tr-TR" altLang="tr-TR" sz="2400">
                <a:solidFill>
                  <a:srgbClr val="FFFF66"/>
                </a:solidFill>
                <a:cs typeface="Arial" panose="020B0604020202020204" pitchFamily="34" charset="0"/>
              </a:rPr>
              <a:t>uzaklaştırılabilir;</a:t>
            </a:r>
            <a:endParaRPr lang="tr-TR" altLang="tr-TR" sz="2400">
              <a:cs typeface="Arial" panose="020B0604020202020204" pitchFamily="34" charset="0"/>
            </a:endParaRPr>
          </a:p>
          <a:p>
            <a:pPr>
              <a:lnSpc>
                <a:spcPts val="2163"/>
              </a:lnSpc>
              <a:spcBef>
                <a:spcPts val="13"/>
              </a:spcBef>
              <a:buFontTx/>
              <a:buChar char="–"/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Aşırı miktarlarda bulunan ozmotik moleküller </a:t>
            </a:r>
            <a:r>
              <a:rPr lang="tr-TR" altLang="tr-TR" sz="2000">
                <a:solidFill>
                  <a:srgbClr val="FFFF66"/>
                </a:solidFill>
                <a:cs typeface="Arial" panose="020B0604020202020204" pitchFamily="34" charset="0"/>
              </a:rPr>
              <a:t>inaktif hale getirilir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. (Örn.</a:t>
            </a:r>
            <a:endParaRPr lang="tr-TR" altLang="tr-TR" sz="2000">
              <a:cs typeface="Arial" panose="020B0604020202020204" pitchFamily="34" charset="0"/>
            </a:endParaRPr>
          </a:p>
          <a:p>
            <a:pPr>
              <a:lnSpc>
                <a:spcPts val="1925"/>
              </a:lnSpc>
              <a:spcBef>
                <a:spcPts val="225"/>
              </a:spcBef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NO</a:t>
            </a:r>
            <a:r>
              <a:rPr lang="tr-TR" altLang="tr-TR" sz="2000" baseline="-21000">
                <a:solidFill>
                  <a:srgbClr val="FFFFFF"/>
                </a:solidFill>
                <a:cs typeface="Arial" panose="020B0604020202020204" pitchFamily="34" charset="0"/>
              </a:rPr>
              <a:t>3 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indirgenmesine karşılık okzalik asit sentezlenir ve okzalik asit  kalsiyum okzalat şeklinde çöker.</a:t>
            </a:r>
            <a:endParaRPr lang="tr-TR" altLang="tr-TR" sz="2000">
              <a:cs typeface="Arial" panose="020B0604020202020204" pitchFamily="34" charset="0"/>
            </a:endParaRPr>
          </a:p>
          <a:p>
            <a:pPr algn="r">
              <a:lnSpc>
                <a:spcPts val="2163"/>
              </a:lnSpc>
              <a:spcBef>
                <a:spcPts val="25"/>
              </a:spcBef>
              <a:buFontTx/>
              <a:buChar char="–"/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İndirgenmiş azotlu bileşikler (aminoasitler, amidler) floemde mobil olan</a:t>
            </a:r>
            <a:endParaRPr lang="tr-TR" altLang="tr-TR" sz="2000">
              <a:cs typeface="Arial" panose="020B0604020202020204" pitchFamily="34" charset="0"/>
            </a:endParaRPr>
          </a:p>
          <a:p>
            <a:pPr algn="r">
              <a:lnSpc>
                <a:spcPts val="2163"/>
              </a:lnSpc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katyonlar (K, Mg gibi)	ile beraber </a:t>
            </a:r>
            <a:r>
              <a:rPr lang="tr-TR" altLang="tr-TR" sz="2000">
                <a:solidFill>
                  <a:srgbClr val="FFFF66"/>
                </a:solidFill>
                <a:cs typeface="Arial" panose="020B0604020202020204" pitchFamily="34" charset="0"/>
              </a:rPr>
              <a:t>büyümekte olan kısımlara gönderilir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.</a:t>
            </a:r>
            <a:endParaRPr lang="tr-TR" altLang="tr-TR" sz="2000">
              <a:cs typeface="Arial" panose="020B0604020202020204" pitchFamily="34" charset="0"/>
            </a:endParaRPr>
          </a:p>
          <a:p>
            <a:pPr>
              <a:lnSpc>
                <a:spcPts val="2163"/>
              </a:lnSpc>
              <a:buFontTx/>
              <a:buChar char="–"/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Organik asit anyonları (malat gibi) potasyum ile beraber köklere</a:t>
            </a:r>
            <a:endParaRPr lang="tr-TR" altLang="tr-TR" sz="2000">
              <a:cs typeface="Arial" panose="020B0604020202020204" pitchFamily="34" charset="0"/>
            </a:endParaRPr>
          </a:p>
          <a:p>
            <a:pPr>
              <a:lnSpc>
                <a:spcPts val="2163"/>
              </a:lnSpc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gönderilir ve dekarboksilasyondan sonra köklerden </a:t>
            </a:r>
            <a:r>
              <a:rPr lang="tr-TR" altLang="tr-TR" sz="2000">
                <a:solidFill>
                  <a:srgbClr val="FFFF66"/>
                </a:solidFill>
                <a:cs typeface="Arial" panose="020B0604020202020204" pitchFamily="34" charset="0"/>
              </a:rPr>
              <a:t>anyon (OH</a:t>
            </a:r>
            <a:r>
              <a:rPr lang="tr-TR" altLang="tr-TR" sz="2000" baseline="25000">
                <a:solidFill>
                  <a:srgbClr val="FFFF66"/>
                </a:solidFill>
                <a:cs typeface="Arial" panose="020B0604020202020204" pitchFamily="34" charset="0"/>
              </a:rPr>
              <a:t>- </a:t>
            </a:r>
            <a:r>
              <a:rPr lang="tr-TR" altLang="tr-TR" sz="2000">
                <a:solidFill>
                  <a:srgbClr val="FFFF66"/>
                </a:solidFill>
                <a:cs typeface="Arial" panose="020B0604020202020204" pitchFamily="34" charset="0"/>
              </a:rPr>
              <a:t>veya</a:t>
            </a:r>
            <a:endParaRPr lang="tr-TR" altLang="tr-TR" sz="2000"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11475" y="2586039"/>
            <a:ext cx="120650" cy="219291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12700">
              <a:spcBef>
                <a:spcPts val="90"/>
              </a:spcBef>
              <a:defRPr/>
            </a:pPr>
            <a:r>
              <a:rPr sz="1350" spc="-5" dirty="0">
                <a:solidFill>
                  <a:srgbClr val="FFFF66"/>
                </a:solidFill>
                <a:latin typeface="Arial"/>
                <a:cs typeface="Arial"/>
              </a:rPr>
              <a:t>3</a:t>
            </a:r>
            <a:endParaRPr sz="1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20926" y="2441575"/>
            <a:ext cx="4049713" cy="330200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38100">
              <a:spcBef>
                <a:spcPts val="90"/>
              </a:spcBef>
              <a:defRPr/>
            </a:pP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HCO </a:t>
            </a:r>
            <a:r>
              <a:rPr sz="2025" spc="-7" baseline="24691" dirty="0">
                <a:solidFill>
                  <a:srgbClr val="FFFF66"/>
                </a:solidFill>
                <a:latin typeface="Arial"/>
                <a:cs typeface="Arial"/>
              </a:rPr>
              <a:t>-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gibi)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salgılaması</a:t>
            </a:r>
            <a:r>
              <a:rPr sz="2000" spc="4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gerçekleşir.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65275" y="3106738"/>
            <a:ext cx="6896100" cy="881062"/>
          </a:xfrm>
          <a:prstGeom prst="rect">
            <a:avLst/>
          </a:prstGeom>
        </p:spPr>
        <p:txBody>
          <a:bodyPr lIns="0" tIns="13970" rIns="0" bIns="0">
            <a:spAutoFit/>
          </a:bodyPr>
          <a:lstStyle/>
          <a:p>
            <a:pPr marL="50800">
              <a:spcBef>
                <a:spcPts val="110"/>
              </a:spcBef>
              <a:defRPr/>
            </a:pPr>
            <a:r>
              <a:rPr sz="2800" b="1" spc="-20" dirty="0">
                <a:solidFill>
                  <a:srgbClr val="66FF33"/>
                </a:solidFill>
                <a:latin typeface="Arial"/>
                <a:cs typeface="Arial"/>
              </a:rPr>
              <a:t>Amonyum</a:t>
            </a:r>
            <a:r>
              <a:rPr sz="2800" b="1" spc="9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66FF33"/>
                </a:solidFill>
                <a:latin typeface="Arial"/>
                <a:cs typeface="Arial"/>
              </a:rPr>
              <a:t>asimilasyonu</a:t>
            </a:r>
            <a:endParaRPr sz="2800">
              <a:latin typeface="Arial"/>
              <a:cs typeface="Arial"/>
            </a:endParaRPr>
          </a:p>
          <a:p>
            <a:pPr marL="965200" indent="-915035">
              <a:buClr>
                <a:srgbClr val="E2E2FF"/>
              </a:buClr>
              <a:buFontTx/>
              <a:buChar char="•"/>
              <a:tabLst>
                <a:tab pos="965200" algn="l"/>
                <a:tab pos="965835" algn="l"/>
              </a:tabLst>
              <a:defRPr/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775" baseline="-19519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’ ün tersine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NH</a:t>
            </a:r>
            <a:r>
              <a:rPr sz="2775" b="1" spc="-7" baseline="-19519" dirty="0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sz="2800" b="1" spc="-15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NH</a:t>
            </a:r>
            <a:r>
              <a:rPr sz="2775" b="1" spc="-7" baseline="-19519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775" b="1" spc="-112" baseline="-1951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toksiktir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77975" y="3957639"/>
            <a:ext cx="4484688" cy="935513"/>
          </a:xfrm>
          <a:prstGeom prst="rect">
            <a:avLst/>
          </a:prstGeom>
        </p:spPr>
        <p:txBody>
          <a:bodyPr lIns="0" tIns="12065" rIns="0" bIns="0">
            <a:spAutoFit/>
          </a:bodyPr>
          <a:lstStyle>
            <a:lvl1pPr marL="381000" indent="-344488">
              <a:tabLst>
                <a:tab pos="381000" algn="l"/>
                <a:tab pos="382588" algn="l"/>
                <a:tab pos="415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81000" algn="l"/>
                <a:tab pos="382588" algn="l"/>
                <a:tab pos="415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81000" algn="l"/>
                <a:tab pos="382588" algn="l"/>
                <a:tab pos="415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81000" algn="l"/>
                <a:tab pos="382588" algn="l"/>
                <a:tab pos="415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81000" algn="l"/>
                <a:tab pos="382588" algn="l"/>
                <a:tab pos="415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382588" algn="l"/>
                <a:tab pos="415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382588" algn="l"/>
                <a:tab pos="415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382588" algn="l"/>
                <a:tab pos="415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  <a:tab pos="382588" algn="l"/>
                <a:tab pos="415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  <a:buClr>
                <a:srgbClr val="E2E2FF"/>
              </a:buClr>
              <a:buFontTx/>
              <a:buChar char="•"/>
            </a:pPr>
            <a:r>
              <a:rPr lang="tr-TR" altLang="tr-TR" sz="2800">
                <a:solidFill>
                  <a:srgbClr val="66FFFF"/>
                </a:solidFill>
                <a:cs typeface="Arial" panose="020B0604020202020204" pitchFamily="34" charset="0"/>
              </a:rPr>
              <a:t>NH</a:t>
            </a:r>
            <a:r>
              <a:rPr lang="tr-TR" altLang="tr-TR" sz="2700" baseline="-21000">
                <a:solidFill>
                  <a:srgbClr val="66FFFF"/>
                </a:solidFill>
                <a:cs typeface="Arial" panose="020B0604020202020204" pitchFamily="34" charset="0"/>
              </a:rPr>
              <a:t>3 </a:t>
            </a:r>
            <a:r>
              <a:rPr lang="tr-TR" altLang="tr-TR" sz="2800">
                <a:solidFill>
                  <a:srgbClr val="66FFFF"/>
                </a:solidFill>
                <a:cs typeface="Arial" panose="020B0604020202020204" pitchFamily="34" charset="0"/>
              </a:rPr>
              <a:t>(suda çözünmüş)	</a:t>
            </a:r>
            <a:r>
              <a:rPr lang="tr-TR" altLang="tr-TR" sz="3200">
                <a:solidFill>
                  <a:srgbClr val="66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⇆</a:t>
            </a:r>
            <a:endParaRPr lang="tr-TR" altLang="tr-TR" sz="3200"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35788" y="4211638"/>
            <a:ext cx="157162" cy="311150"/>
          </a:xfrm>
          <a:prstGeom prst="rect">
            <a:avLst/>
          </a:prstGeom>
        </p:spPr>
        <p:txBody>
          <a:bodyPr lIns="0" tIns="15240" rIns="0" bIns="0">
            <a:spAutoFit/>
          </a:bodyPr>
          <a:lstStyle/>
          <a:p>
            <a:pPr marL="12700">
              <a:spcBef>
                <a:spcPts val="120"/>
              </a:spcBef>
              <a:defRPr/>
            </a:pPr>
            <a:r>
              <a:rPr sz="1850" spc="10" dirty="0">
                <a:solidFill>
                  <a:srgbClr val="66FFFF"/>
                </a:solidFill>
                <a:latin typeface="Arial"/>
                <a:cs typeface="Arial"/>
              </a:rPr>
              <a:t>4</a:t>
            </a:r>
            <a:endParaRPr sz="1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97625" y="4005264"/>
            <a:ext cx="1778000" cy="454025"/>
          </a:xfrm>
          <a:prstGeom prst="rect">
            <a:avLst/>
          </a:prstGeom>
        </p:spPr>
        <p:txBody>
          <a:bodyPr lIns="0" tIns="13970" rIns="0" bIns="0">
            <a:spAutoFit/>
          </a:bodyPr>
          <a:lstStyle/>
          <a:p>
            <a:pPr marL="38100">
              <a:spcBef>
                <a:spcPts val="110"/>
              </a:spcBef>
              <a:defRPr/>
            </a:pPr>
            <a:r>
              <a:rPr sz="2800" spc="-5" dirty="0">
                <a:solidFill>
                  <a:srgbClr val="66FFFF"/>
                </a:solidFill>
                <a:latin typeface="Arial"/>
                <a:cs typeface="Arial"/>
              </a:rPr>
              <a:t>NH </a:t>
            </a:r>
            <a:r>
              <a:rPr sz="2775" spc="15" baseline="25525" dirty="0">
                <a:solidFill>
                  <a:srgbClr val="66FFFF"/>
                </a:solidFill>
                <a:latin typeface="Arial"/>
                <a:cs typeface="Arial"/>
              </a:rPr>
              <a:t>+</a:t>
            </a:r>
            <a:r>
              <a:rPr sz="2800" spc="10" dirty="0">
                <a:solidFill>
                  <a:srgbClr val="66FFFF"/>
                </a:solidFill>
                <a:latin typeface="Arial"/>
                <a:cs typeface="Arial"/>
              </a:rPr>
              <a:t>+</a:t>
            </a:r>
            <a:r>
              <a:rPr sz="2800" spc="15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66FFFF"/>
                </a:solidFill>
                <a:latin typeface="Arial"/>
                <a:cs typeface="Arial"/>
              </a:rPr>
              <a:t>OH</a:t>
            </a:r>
            <a:r>
              <a:rPr sz="2775" baseline="25525" dirty="0">
                <a:solidFill>
                  <a:srgbClr val="66FFFF"/>
                </a:solidFill>
                <a:latin typeface="Arial"/>
                <a:cs typeface="Arial"/>
              </a:rPr>
              <a:t>-</a:t>
            </a:r>
            <a:endParaRPr sz="2775" baseline="25525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12988" y="4881563"/>
            <a:ext cx="908050" cy="21993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tabLst>
                <a:tab pos="798830" algn="l"/>
              </a:tabLst>
              <a:defRPr/>
            </a:pPr>
            <a:r>
              <a:rPr sz="1350" spc="-5" dirty="0">
                <a:solidFill>
                  <a:srgbClr val="FFFFFF"/>
                </a:solidFill>
                <a:latin typeface="Arial"/>
                <a:cs typeface="Arial"/>
              </a:rPr>
              <a:t>4	2</a:t>
            </a:r>
            <a:endParaRPr sz="13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77976" y="4738688"/>
            <a:ext cx="8391525" cy="32861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82270" indent="-344805">
              <a:spcBef>
                <a:spcPts val="95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  <a:tab pos="1699260" algn="l"/>
              </a:tabLst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NH  </a:t>
            </a:r>
            <a:r>
              <a:rPr sz="2025" spc="-7" baseline="2469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25" spc="-262" baseline="2469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	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asimilasyonda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temel aşama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olan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aminoasitlere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000" spc="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amidlere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77975" y="4981576"/>
            <a:ext cx="7278688" cy="1063625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382270">
              <a:spcBef>
                <a:spcPts val="90"/>
              </a:spcBef>
              <a:defRPr/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dönüşümü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ve</a:t>
            </a:r>
            <a:endParaRPr sz="2000">
              <a:latin typeface="Arial"/>
              <a:cs typeface="Arial"/>
            </a:endParaRPr>
          </a:p>
          <a:p>
            <a:pPr marL="382270" indent="-344805">
              <a:spcBef>
                <a:spcPts val="10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Fazla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z="2025" spc="-15" baseline="-20576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’ un pH’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sı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düşük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olan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vakuollerde depolanması</a:t>
            </a:r>
            <a:r>
              <a:rPr sz="2000" spc="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ile</a:t>
            </a:r>
            <a:endParaRPr sz="2400">
              <a:latin typeface="Arial"/>
              <a:cs typeface="Arial"/>
            </a:endParaRPr>
          </a:p>
          <a:p>
            <a:pPr marL="3404235">
              <a:defRPr/>
            </a:pPr>
            <a:r>
              <a:rPr sz="2400" b="1" spc="-20" dirty="0">
                <a:solidFill>
                  <a:srgbClr val="66FF33"/>
                </a:solidFill>
                <a:latin typeface="Arial"/>
                <a:cs typeface="Arial"/>
              </a:rPr>
              <a:t>Toksiklik</a:t>
            </a:r>
            <a:r>
              <a:rPr sz="2400" b="1" spc="-6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66FF33"/>
                </a:solidFill>
                <a:latin typeface="Arial"/>
                <a:cs typeface="Arial"/>
              </a:rPr>
              <a:t>önlenir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4096472"/>
      </p:ext>
    </p:extLst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5299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5300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5301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5302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5303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5304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5305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5306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5307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5308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5309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5310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603375" y="23620"/>
            <a:ext cx="5981700" cy="335348"/>
          </a:xfrm>
        </p:spPr>
        <p:txBody>
          <a:bodyPr vert="horz" lIns="91440" tIns="12065" rIns="91440" bIns="45720" rtlCol="0" anchor="ctr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000" spc="-10" dirty="0">
                <a:solidFill>
                  <a:srgbClr val="66FFFF"/>
                </a:solidFill>
              </a:rPr>
              <a:t>Bitki </a:t>
            </a:r>
            <a:r>
              <a:rPr sz="2000" spc="-5" dirty="0">
                <a:solidFill>
                  <a:srgbClr val="66FFFF"/>
                </a:solidFill>
              </a:rPr>
              <a:t>Gelişimi </a:t>
            </a:r>
            <a:r>
              <a:rPr sz="2000" dirty="0">
                <a:solidFill>
                  <a:srgbClr val="66FFFF"/>
                </a:solidFill>
              </a:rPr>
              <a:t>ve </a:t>
            </a:r>
            <a:r>
              <a:rPr sz="2000" spc="-10" dirty="0">
                <a:solidFill>
                  <a:srgbClr val="66FFFF"/>
                </a:solidFill>
              </a:rPr>
              <a:t>Bitkinin Bileşimine </a:t>
            </a:r>
            <a:r>
              <a:rPr sz="2000" spc="-15" dirty="0">
                <a:solidFill>
                  <a:srgbClr val="66FFFF"/>
                </a:solidFill>
              </a:rPr>
              <a:t>Azotun</a:t>
            </a:r>
            <a:r>
              <a:rPr sz="2000" spc="20" dirty="0">
                <a:solidFill>
                  <a:srgbClr val="66FFFF"/>
                </a:solidFill>
              </a:rPr>
              <a:t> </a:t>
            </a:r>
            <a:r>
              <a:rPr sz="2000" spc="-10" dirty="0">
                <a:solidFill>
                  <a:srgbClr val="66FFFF"/>
                </a:solidFill>
              </a:rPr>
              <a:t>Etkisi</a:t>
            </a:r>
            <a:endParaRPr sz="2000"/>
          </a:p>
        </p:txBody>
      </p:sp>
      <p:sp>
        <p:nvSpPr>
          <p:cNvPr id="16" name="object 16"/>
          <p:cNvSpPr txBox="1"/>
          <p:nvPr/>
        </p:nvSpPr>
        <p:spPr>
          <a:xfrm>
            <a:off x="2038350" y="2570163"/>
            <a:ext cx="8288338" cy="9588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56870" indent="-344805">
              <a:spcBef>
                <a:spcPts val="100"/>
              </a:spcBef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dirty="0">
                <a:solidFill>
                  <a:srgbClr val="FF0066"/>
                </a:solidFill>
                <a:latin typeface="Arial"/>
                <a:cs typeface="Arial"/>
              </a:rPr>
              <a:t>N </a:t>
            </a:r>
            <a:r>
              <a:rPr spc="5" dirty="0">
                <a:solidFill>
                  <a:srgbClr val="FF0066"/>
                </a:solidFill>
                <a:latin typeface="Arial"/>
                <a:cs typeface="Arial"/>
              </a:rPr>
              <a:t>miktarı </a:t>
            </a:r>
            <a:r>
              <a:rPr dirty="0">
                <a:solidFill>
                  <a:srgbClr val="FF0066"/>
                </a:solidFill>
                <a:latin typeface="Arial"/>
                <a:cs typeface="Arial"/>
              </a:rPr>
              <a:t>arttıkça gövde/kök oranı</a:t>
            </a:r>
            <a:r>
              <a:rPr spc="-15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0066"/>
                </a:solidFill>
                <a:latin typeface="Arial"/>
                <a:cs typeface="Arial"/>
              </a:rPr>
              <a:t>artar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35"/>
              </a:spcBef>
              <a:defRPr/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böylece bitkilerin topraktaki 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su </a:t>
            </a:r>
            <a:r>
              <a:rPr spc="-10" dirty="0">
                <a:solidFill>
                  <a:srgbClr val="FFFF66"/>
                </a:solidFill>
                <a:latin typeface="Arial"/>
                <a:cs typeface="Arial"/>
              </a:rPr>
              <a:t>ve 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besin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maddelerinden yararlanma oranı</a:t>
            </a:r>
            <a:r>
              <a:rPr spc="-27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etkilenir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684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6323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6324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6325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6326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6327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6328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6329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6330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6331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6332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6333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6334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77975" y="1209676"/>
            <a:ext cx="7551738" cy="226985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38100">
              <a:spcBef>
                <a:spcPts val="90"/>
              </a:spcBef>
              <a:defRPr/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Çizelge 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12.16.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Artan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düzeylerde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uygulanan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azotun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(NH</a:t>
            </a:r>
            <a:r>
              <a:rPr sz="1350" spc="-7" baseline="-24691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350" spc="-7" baseline="-2469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çeltik bitkisinin 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yapraklarına</a:t>
            </a:r>
            <a:r>
              <a:rPr sz="14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etkisi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768476" y="1619250"/>
          <a:ext cx="6842125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3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düzeyleri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spc="-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(mg</a:t>
                      </a:r>
                      <a:r>
                        <a:rPr sz="1400" spc="-2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7" baseline="27777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sz="1400" spc="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b="1" spc="-2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Yaprak</a:t>
                      </a:r>
                      <a:r>
                        <a:rPr sz="1400" b="1" spc="3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ayası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937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Uzunluk</a:t>
                      </a:r>
                      <a:r>
                        <a:rPr sz="1400" b="1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(cm)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Genişlik</a:t>
                      </a:r>
                      <a:r>
                        <a:rPr sz="1400" b="1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(cm)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Alan</a:t>
                      </a:r>
                      <a:r>
                        <a:rPr sz="1400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(cm</a:t>
                      </a:r>
                      <a:r>
                        <a:rPr sz="1400" spc="-15" baseline="27777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Kalınlık </a:t>
                      </a:r>
                      <a:r>
                        <a:rPr sz="1400" spc="-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(mg </a:t>
                      </a:r>
                      <a:r>
                        <a:rPr sz="1400" spc="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cm</a:t>
                      </a:r>
                      <a:r>
                        <a:rPr sz="1400" spc="7" baseline="27777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-2</a:t>
                      </a:r>
                      <a:r>
                        <a:rPr sz="1400" spc="5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49.0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T w="12700">
                      <a:solidFill>
                        <a:srgbClr val="FFFF66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0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56.1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47.8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7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1.25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56.1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66"/>
                      </a:solidFill>
                      <a:prstDash val="solid"/>
                    </a:lnL>
                    <a:lnR w="12700">
                      <a:solidFill>
                        <a:srgbClr val="FFFF66"/>
                      </a:solidFill>
                      <a:prstDash val="solid"/>
                    </a:lnR>
                    <a:lnB w="12700">
                      <a:solidFill>
                        <a:srgbClr val="FFFF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1544639" y="3330575"/>
            <a:ext cx="9109075" cy="19749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Çizelge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12.17.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Uygulanan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azot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düzeyi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CCC</a:t>
            </a: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 ile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büyüme</a:t>
            </a:r>
            <a:r>
              <a:rPr sz="12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engellemesinin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kışlık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buğdayda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yatma</a:t>
            </a:r>
            <a:r>
              <a:rPr sz="12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tane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verimi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üzerine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karşılıklı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etkisi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1841500" y="3752851"/>
          <a:ext cx="6769100" cy="2054225"/>
        </p:xfrm>
        <a:graphic>
          <a:graphicData uri="http://schemas.openxmlformats.org/drawingml/2006/table">
            <a:tbl>
              <a:tblPr/>
              <a:tblGrid>
                <a:gridCol w="1347788">
                  <a:extLst>
                    <a:ext uri="{9D8B030D-6E8A-4147-A177-3AD203B41FA5}">
                      <a16:colId xmlns:a16="http://schemas.microsoft.com/office/drawing/2014/main" val="18227392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56041218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3887908919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3377000586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1965788849"/>
                    </a:ext>
                  </a:extLst>
                </a:gridCol>
              </a:tblGrid>
              <a:tr h="5175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düzeyleri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(kg ha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00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Yatma derecesi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(1: yatma yok; 9: tamamen yatma)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00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Tane verimi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 ha</a:t>
                      </a:r>
                      <a:r>
                        <a:rPr kumimoji="0" lang="tr-TR" altLang="tr-TR" sz="1300" b="0" i="0" u="none" strike="noStrike" cap="none" normalizeH="0" baseline="28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000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01796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-CCC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8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+CCC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-CCC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+CCC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630355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3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815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416778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5.13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30945"/>
                  </a:ext>
                </a:extLst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63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47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5.13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191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5522583"/>
                  </a:ext>
                </a:extLst>
              </a:tr>
              <a:tr h="296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635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B32C16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5CD2D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63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5.31</a:t>
                      </a:r>
                      <a:endParaRPr kumimoji="0" lang="tr-TR" alt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5560" marB="0" horzOverflow="overflow">
                    <a:lnL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0090997"/>
                  </a:ext>
                </a:extLst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1914526" y="503239"/>
            <a:ext cx="1966913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* </a:t>
            </a:r>
            <a:r>
              <a:rPr dirty="0">
                <a:solidFill>
                  <a:srgbClr val="66FF33"/>
                </a:solidFill>
                <a:latin typeface="Arial"/>
                <a:cs typeface="Arial"/>
              </a:rPr>
              <a:t>yaprak</a:t>
            </a:r>
            <a:r>
              <a:rPr spc="-8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66FF33"/>
                </a:solidFill>
                <a:latin typeface="Arial"/>
                <a:cs typeface="Arial"/>
              </a:rPr>
              <a:t>morfolojisi</a:t>
            </a:r>
            <a:endParaRPr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27514" y="503239"/>
            <a:ext cx="1735137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dirty="0">
                <a:solidFill>
                  <a:srgbClr val="66FF33"/>
                </a:solidFill>
                <a:latin typeface="Arial"/>
                <a:cs typeface="Arial"/>
              </a:rPr>
              <a:t>* yatmaya</a:t>
            </a:r>
            <a:r>
              <a:rPr spc="-6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66FF33"/>
                </a:solidFill>
                <a:latin typeface="Arial"/>
                <a:cs typeface="Arial"/>
              </a:rPr>
              <a:t>direnç</a:t>
            </a:r>
            <a:endParaRPr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04026" y="503239"/>
            <a:ext cx="1293813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dirty="0">
                <a:solidFill>
                  <a:srgbClr val="66FF33"/>
                </a:solidFill>
                <a:latin typeface="Arial"/>
                <a:cs typeface="Arial"/>
              </a:rPr>
              <a:t>*bitki</a:t>
            </a:r>
            <a:r>
              <a:rPr spc="-4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66FF33"/>
                </a:solidFill>
                <a:latin typeface="Arial"/>
                <a:cs typeface="Arial"/>
              </a:rPr>
              <a:t>kalitesi</a:t>
            </a:r>
            <a:endParaRPr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70913" y="503239"/>
            <a:ext cx="2030412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dirty="0">
                <a:solidFill>
                  <a:srgbClr val="66FF33"/>
                </a:solidFill>
                <a:latin typeface="Arial"/>
                <a:cs typeface="Arial"/>
              </a:rPr>
              <a:t>*fotosentez</a:t>
            </a:r>
            <a:r>
              <a:rPr spc="-75" dirty="0">
                <a:solidFill>
                  <a:srgbClr val="66FF33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66FF33"/>
                </a:solidFill>
                <a:latin typeface="Arial"/>
                <a:cs typeface="Arial"/>
              </a:rPr>
              <a:t>etkilenir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4987160"/>
      </p:ext>
    </p:extLst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7347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7348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7349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7350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7351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7352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7353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7354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7355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7356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7357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7358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2346325" y="3128964"/>
            <a:ext cx="7431088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-N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bitkide kök-gövde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gövde-kök arasında devamlı bir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döngü</a:t>
            </a:r>
            <a:r>
              <a:rPr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halindedir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0490681"/>
      </p:ext>
    </p:extLst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8371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8372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8373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8374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8375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8376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8377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8378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8379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8380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58381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8382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23" name="object 23"/>
          <p:cNvSpPr txBox="1"/>
          <p:nvPr/>
        </p:nvSpPr>
        <p:spPr>
          <a:xfrm>
            <a:off x="2111376" y="2378075"/>
            <a:ext cx="7693025" cy="1398588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>
                <a:solidFill>
                  <a:srgbClr val="E2E2FF"/>
                </a:solidFill>
                <a:cs typeface="Arial" panose="020B0604020202020204" pitchFamily="34" charset="0"/>
              </a:rPr>
              <a:t>*</a:t>
            </a:r>
            <a:r>
              <a:rPr lang="tr-TR" altLang="tr-TR">
                <a:solidFill>
                  <a:srgbClr val="66FFFF"/>
                </a:solidFill>
                <a:cs typeface="Arial" panose="020B0604020202020204" pitchFamily="34" charset="0"/>
              </a:rPr>
              <a:t>Yapraklar yaşlandıkça N’ lu bileşikler tohum ve meyveye taşınır</a:t>
            </a:r>
            <a:endParaRPr lang="tr-TR" altLang="tr-TR">
              <a:cs typeface="Arial" panose="020B0604020202020204" pitchFamily="34" charset="0"/>
            </a:endParaRPr>
          </a:p>
          <a:p>
            <a:r>
              <a:rPr lang="tr-TR" altLang="tr-TR">
                <a:solidFill>
                  <a:srgbClr val="FFFF66"/>
                </a:solidFill>
                <a:cs typeface="Arial" panose="020B0604020202020204" pitchFamily="34" charset="0"/>
              </a:rPr>
              <a:t>-Bu oran buğday bitkisinde yaklaşık % 85’ i düzeyinde gerçekleşir</a:t>
            </a:r>
            <a:endParaRPr lang="tr-TR" altLang="tr-TR">
              <a:cs typeface="Arial" panose="020B0604020202020204" pitchFamily="34" charset="0"/>
            </a:endParaRPr>
          </a:p>
          <a:p>
            <a:r>
              <a:rPr lang="tr-TR" altLang="tr-TR">
                <a:solidFill>
                  <a:srgbClr val="FFFF66"/>
                </a:solidFill>
                <a:cs typeface="Arial" panose="020B0604020202020204" pitchFamily="34" charset="0"/>
              </a:rPr>
              <a:t>-Çok yıllık bitkilerde ise tohum ve meyvenin ihtiyacı karşılandıktan  sonra geri kalan azot daha sonraki gelişme döneminde kullanılmak  üzere floem aracılığıyla depo organlarına gönderilmektedir.</a:t>
            </a:r>
            <a:endParaRPr lang="tr-TR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7536"/>
      </p:ext>
    </p:extLst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59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7891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7892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7893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7894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7895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7896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7897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7898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7899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7900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7901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7902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52575" y="26988"/>
            <a:ext cx="8732838" cy="2244204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63500">
              <a:spcBef>
                <a:spcPts val="100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Aminoasitlere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amidlere dönüşüm sırasında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köklerden 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H</a:t>
            </a:r>
            <a:r>
              <a:rPr spc="7" baseline="25462" dirty="0">
                <a:solidFill>
                  <a:srgbClr val="FFFF66"/>
                </a:solidFill>
                <a:latin typeface="Arial"/>
                <a:cs typeface="Arial"/>
              </a:rPr>
              <a:t>+</a:t>
            </a:r>
            <a:r>
              <a:rPr spc="-112" baseline="25462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salgılanır</a:t>
            </a:r>
            <a:endParaRPr>
              <a:latin typeface="Arial"/>
              <a:cs typeface="Arial"/>
            </a:endParaRPr>
          </a:p>
          <a:p>
            <a:pPr>
              <a:spcBef>
                <a:spcPts val="35"/>
              </a:spcBef>
              <a:defRPr/>
            </a:pPr>
            <a:endParaRPr sz="1850">
              <a:latin typeface="Times New Roman"/>
              <a:cs typeface="Times New Roman"/>
            </a:endParaRPr>
          </a:p>
          <a:p>
            <a:pPr marL="63500"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Gövdeden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pc="7" baseline="25462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salgılanmadığından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alınan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pc="7" baseline="-20833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büyük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oranda köklerde asimile</a:t>
            </a:r>
            <a:r>
              <a:rPr spc="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edilerek</a:t>
            </a:r>
            <a:endParaRPr>
              <a:latin typeface="Arial"/>
              <a:cs typeface="Arial"/>
            </a:endParaRPr>
          </a:p>
          <a:p>
            <a:pPr marL="63500">
              <a:spcBef>
                <a:spcPts val="5"/>
              </a:spcBef>
              <a:defRPr/>
            </a:pP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ksilem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aracılığıyla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gövdeye</a:t>
            </a:r>
            <a:r>
              <a:rPr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taşınır</a:t>
            </a:r>
            <a:endParaRPr>
              <a:latin typeface="Arial"/>
              <a:cs typeface="Arial"/>
            </a:endParaRPr>
          </a:p>
          <a:p>
            <a:pPr>
              <a:spcBef>
                <a:spcPts val="30"/>
              </a:spcBef>
              <a:defRPr/>
            </a:pPr>
            <a:endParaRPr sz="1850">
              <a:latin typeface="Times New Roman"/>
              <a:cs typeface="Times New Roman"/>
            </a:endParaRPr>
          </a:p>
          <a:p>
            <a:pPr marL="977900"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Çeltik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vb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bitkilerde NH</a:t>
            </a:r>
            <a:r>
              <a:rPr baseline="-20833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taşınarak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gövdede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asimile</a:t>
            </a:r>
            <a:r>
              <a:rPr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edilir</a:t>
            </a:r>
            <a:endParaRPr>
              <a:latin typeface="Arial"/>
              <a:cs typeface="Arial"/>
            </a:endParaRPr>
          </a:p>
          <a:p>
            <a:pPr marL="572770">
              <a:spcBef>
                <a:spcPts val="5"/>
              </a:spcBef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Köklerde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pc="-7" baseline="-20833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asimilasyonu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için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karbon ihtiyacı</a:t>
            </a:r>
            <a:r>
              <a:rPr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artar</a:t>
            </a:r>
            <a:endParaRPr>
              <a:latin typeface="Arial"/>
              <a:cs typeface="Arial"/>
            </a:endParaRPr>
          </a:p>
          <a:p>
            <a:pPr marL="572770">
              <a:defRPr/>
            </a:pPr>
            <a:r>
              <a:rPr b="1" spc="-10" dirty="0">
                <a:solidFill>
                  <a:srgbClr val="FFFF66"/>
                </a:solidFill>
                <a:latin typeface="Arial"/>
                <a:cs typeface="Arial"/>
              </a:rPr>
              <a:t>NH</a:t>
            </a:r>
            <a:r>
              <a:rPr b="1" spc="-15" baseline="-20833" dirty="0">
                <a:solidFill>
                  <a:srgbClr val="FFFF66"/>
                </a:solidFill>
                <a:latin typeface="Arial"/>
                <a:cs typeface="Arial"/>
              </a:rPr>
              <a:t>4 </a:t>
            </a:r>
            <a:r>
              <a:rPr b="1" dirty="0">
                <a:solidFill>
                  <a:srgbClr val="FFFF66"/>
                </a:solidFill>
                <a:latin typeface="Arial"/>
                <a:cs typeface="Arial"/>
              </a:rPr>
              <a:t>ile beslenen bitkilerde C </a:t>
            </a:r>
            <a:r>
              <a:rPr b="1" spc="-15" dirty="0">
                <a:solidFill>
                  <a:srgbClr val="FFFF66"/>
                </a:solidFill>
                <a:latin typeface="Arial"/>
                <a:cs typeface="Arial"/>
              </a:rPr>
              <a:t>ihtiyacı </a:t>
            </a:r>
            <a:r>
              <a:rPr b="1" dirty="0">
                <a:solidFill>
                  <a:srgbClr val="FFFF66"/>
                </a:solidFill>
                <a:latin typeface="Arial"/>
                <a:cs typeface="Arial"/>
              </a:rPr>
              <a:t>&gt;&gt; </a:t>
            </a:r>
            <a:r>
              <a:rPr b="1" spc="5" dirty="0">
                <a:solidFill>
                  <a:srgbClr val="FFFF66"/>
                </a:solidFill>
                <a:latin typeface="Arial"/>
                <a:cs typeface="Arial"/>
              </a:rPr>
              <a:t>NO</a:t>
            </a:r>
            <a:r>
              <a:rPr b="1" spc="7" baseline="-20833" dirty="0">
                <a:solidFill>
                  <a:srgbClr val="FFFF66"/>
                </a:solidFill>
                <a:latin typeface="Arial"/>
                <a:cs typeface="Arial"/>
              </a:rPr>
              <a:t>3 </a:t>
            </a:r>
            <a:r>
              <a:rPr b="1" dirty="0">
                <a:solidFill>
                  <a:srgbClr val="FFFF66"/>
                </a:solidFill>
                <a:latin typeface="Arial"/>
                <a:cs typeface="Arial"/>
              </a:rPr>
              <a:t>ile beslenen</a:t>
            </a:r>
            <a:r>
              <a:rPr b="1" spc="22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FFFF66"/>
                </a:solidFill>
                <a:latin typeface="Arial"/>
                <a:cs typeface="Arial"/>
              </a:rPr>
              <a:t>bitkiler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7870624"/>
      </p:ext>
    </p:extLst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8915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16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17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18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8919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8920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8921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22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23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8924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25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8926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927225" y="1946275"/>
            <a:ext cx="7881938" cy="452438"/>
          </a:xfrm>
          <a:prstGeom prst="rect">
            <a:avLst/>
          </a:prstGeom>
        </p:spPr>
        <p:txBody>
          <a:bodyPr lIns="0" tIns="11430" rIns="0" bIns="0">
            <a:spAutoFit/>
          </a:bodyPr>
          <a:lstStyle>
            <a:lvl1pPr marL="927100" indent="-914400">
              <a:tabLst>
                <a:tab pos="674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674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674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674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674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40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88"/>
              </a:spcBef>
            </a:pPr>
            <a:r>
              <a:rPr lang="tr-TR" altLang="tr-TR" sz="1400" b="1">
                <a:solidFill>
                  <a:srgbClr val="FFFFFF"/>
                </a:solidFill>
                <a:cs typeface="Arial" panose="020B0604020202020204" pitchFamily="34" charset="0"/>
              </a:rPr>
              <a:t>Çizelge 12.9. </a:t>
            </a: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Bazı bitki türlerinde depolanan ve uzun mesafe taşınımda  önemli olan	küçük molekül  ağırlıklı organik azotlu bileşiklerin formları</a:t>
            </a:r>
            <a:endParaRPr lang="tr-TR" altLang="tr-TR" sz="1400">
              <a:cs typeface="Arial" panose="020B0604020202020204" pitchFamily="34" charset="0"/>
            </a:endParaRPr>
          </a:p>
        </p:txBody>
      </p:sp>
      <p:sp>
        <p:nvSpPr>
          <p:cNvPr id="38928" name="object 16"/>
          <p:cNvSpPr>
            <a:spLocks/>
          </p:cNvSpPr>
          <p:nvPr/>
        </p:nvSpPr>
        <p:spPr bwMode="auto">
          <a:xfrm>
            <a:off x="6132513" y="2701925"/>
            <a:ext cx="0" cy="2146300"/>
          </a:xfrm>
          <a:custGeom>
            <a:avLst/>
            <a:gdLst>
              <a:gd name="T0" fmla="*/ 0 h 2146300"/>
              <a:gd name="T1" fmla="*/ 2146300 h 214630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46300">
                <a:moveTo>
                  <a:pt x="0" y="0"/>
                </a:moveTo>
                <a:lnTo>
                  <a:pt x="0" y="214630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29" name="object 17"/>
          <p:cNvSpPr>
            <a:spLocks/>
          </p:cNvSpPr>
          <p:nvPr/>
        </p:nvSpPr>
        <p:spPr bwMode="auto">
          <a:xfrm>
            <a:off x="2273301" y="3013075"/>
            <a:ext cx="7718425" cy="0"/>
          </a:xfrm>
          <a:custGeom>
            <a:avLst/>
            <a:gdLst>
              <a:gd name="T0" fmla="*/ 0 w 7718425"/>
              <a:gd name="T1" fmla="*/ 7718425 w 771842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7718425">
                <a:moveTo>
                  <a:pt x="0" y="0"/>
                </a:moveTo>
                <a:lnTo>
                  <a:pt x="7718425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30" name="object 18"/>
          <p:cNvSpPr>
            <a:spLocks/>
          </p:cNvSpPr>
          <p:nvPr/>
        </p:nvSpPr>
        <p:spPr bwMode="auto">
          <a:xfrm>
            <a:off x="2279650" y="2701925"/>
            <a:ext cx="0" cy="2146300"/>
          </a:xfrm>
          <a:custGeom>
            <a:avLst/>
            <a:gdLst>
              <a:gd name="T0" fmla="*/ 0 h 2146300"/>
              <a:gd name="T1" fmla="*/ 2146300 h 214630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46300">
                <a:moveTo>
                  <a:pt x="0" y="0"/>
                </a:moveTo>
                <a:lnTo>
                  <a:pt x="0" y="214630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31" name="object 19"/>
          <p:cNvSpPr>
            <a:spLocks/>
          </p:cNvSpPr>
          <p:nvPr/>
        </p:nvSpPr>
        <p:spPr bwMode="auto">
          <a:xfrm>
            <a:off x="9985375" y="2701925"/>
            <a:ext cx="0" cy="2146300"/>
          </a:xfrm>
          <a:custGeom>
            <a:avLst/>
            <a:gdLst>
              <a:gd name="T0" fmla="*/ 0 h 2146300"/>
              <a:gd name="T1" fmla="*/ 2146300 h 2146300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146300">
                <a:moveTo>
                  <a:pt x="0" y="0"/>
                </a:moveTo>
                <a:lnTo>
                  <a:pt x="0" y="214630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32" name="object 20"/>
          <p:cNvSpPr>
            <a:spLocks/>
          </p:cNvSpPr>
          <p:nvPr/>
        </p:nvSpPr>
        <p:spPr bwMode="auto">
          <a:xfrm>
            <a:off x="2273301" y="2708275"/>
            <a:ext cx="7718425" cy="0"/>
          </a:xfrm>
          <a:custGeom>
            <a:avLst/>
            <a:gdLst>
              <a:gd name="T0" fmla="*/ 0 w 7718425"/>
              <a:gd name="T1" fmla="*/ 7718425 w 771842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7718425">
                <a:moveTo>
                  <a:pt x="0" y="0"/>
                </a:moveTo>
                <a:lnTo>
                  <a:pt x="7718425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8933" name="object 21"/>
          <p:cNvSpPr>
            <a:spLocks/>
          </p:cNvSpPr>
          <p:nvPr/>
        </p:nvSpPr>
        <p:spPr bwMode="auto">
          <a:xfrm>
            <a:off x="2273301" y="4841875"/>
            <a:ext cx="7718425" cy="0"/>
          </a:xfrm>
          <a:custGeom>
            <a:avLst/>
            <a:gdLst>
              <a:gd name="T0" fmla="*/ 0 w 7718425"/>
              <a:gd name="T1" fmla="*/ 7718425 w 7718425"/>
            </a:gdLst>
            <a:ahLst/>
            <a:cxnLst>
              <a:cxn ang="0">
                <a:pos x="T0" y="0"/>
              </a:cxn>
              <a:cxn ang="0">
                <a:pos x="T1" y="0"/>
              </a:cxn>
            </a:cxnLst>
            <a:rect l="0" t="0" r="r" b="b"/>
            <a:pathLst>
              <a:path w="7718425">
                <a:moveTo>
                  <a:pt x="0" y="0"/>
                </a:moveTo>
                <a:lnTo>
                  <a:pt x="7718425" y="0"/>
                </a:lnTo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2273301" y="2768600"/>
          <a:ext cx="7718425" cy="2027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3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180">
                <a:tc>
                  <a:txBody>
                    <a:bodyPr/>
                    <a:lstStyle/>
                    <a:p>
                      <a:pPr marL="97790">
                        <a:lnSpc>
                          <a:spcPts val="1540"/>
                        </a:lnSpc>
                      </a:pP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Bileşik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0">
                        <a:lnSpc>
                          <a:spcPts val="1540"/>
                        </a:lnSpc>
                      </a:pP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Bitki</a:t>
                      </a:r>
                      <a:r>
                        <a:rPr sz="1400" b="1" spc="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66"/>
                          </a:solidFill>
                          <a:latin typeface="Arial"/>
                          <a:cs typeface="Arial"/>
                        </a:rPr>
                        <a:t>türü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66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Glutamin,</a:t>
                      </a:r>
                      <a:r>
                        <a:rPr sz="14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asparagin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Graminea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5564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36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Glutamin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8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Ranunculaceae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8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36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Asparagin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8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Fagaceae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8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36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Arginin,</a:t>
                      </a:r>
                      <a:r>
                        <a:rPr sz="1400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glutamin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Rosaceae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36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Prolin,</a:t>
                      </a:r>
                      <a:r>
                        <a:rPr sz="1400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alantoin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Papilionaceae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0" marB="0"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46">
                <a:tc>
                  <a:txBody>
                    <a:bodyPr/>
                    <a:lstStyle/>
                    <a:p>
                      <a:pPr marL="97790">
                        <a:lnSpc>
                          <a:spcPts val="1595"/>
                        </a:lnSpc>
                        <a:spcBef>
                          <a:spcPts val="345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Betain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36650">
                        <a:lnSpc>
                          <a:spcPts val="1595"/>
                        </a:lnSpc>
                        <a:spcBef>
                          <a:spcPts val="345"/>
                        </a:spcBef>
                      </a:pPr>
                      <a:r>
                        <a:rPr sz="1400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Chenopodiaceae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82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020574"/>
      </p:ext>
    </p:extLst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bject 2"/>
          <p:cNvSpPr>
            <a:spLocks noChangeArrowheads="1"/>
          </p:cNvSpPr>
          <p:nvPr/>
        </p:nvSpPr>
        <p:spPr bwMode="auto">
          <a:xfrm>
            <a:off x="1497013" y="0"/>
            <a:ext cx="9144001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9939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9940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9941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9942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9943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9944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9945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9946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9947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9948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39949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39950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77976" y="0"/>
            <a:ext cx="6735763" cy="630238"/>
          </a:xfrm>
          <a:prstGeom prst="rect">
            <a:avLst/>
          </a:prstGeom>
        </p:spPr>
        <p:txBody>
          <a:bodyPr lIns="0" tIns="40640" rIns="0" bIns="0">
            <a:spAutoFit/>
          </a:bodyPr>
          <a:lstStyle/>
          <a:p>
            <a:pPr marL="382270" indent="-344805">
              <a:spcBef>
                <a:spcPts val="320"/>
              </a:spcBef>
              <a:buClr>
                <a:srgbClr val="E2E2FF"/>
              </a:buClr>
              <a:buFontTx/>
              <a:buChar char="•"/>
              <a:tabLst>
                <a:tab pos="382270" algn="l"/>
                <a:tab pos="382905" algn="l"/>
              </a:tabLst>
              <a:defRPr/>
            </a:pP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pc="-7" baseline="-20833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asimilasyonunu (kök, nodül,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yaprak)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katalizleyen</a:t>
            </a:r>
            <a:r>
              <a:rPr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enzimler</a:t>
            </a:r>
            <a:endParaRPr dirty="0">
              <a:latin typeface="Arial"/>
              <a:cs typeface="Arial"/>
            </a:endParaRPr>
          </a:p>
          <a:p>
            <a:pPr marL="952500">
              <a:spcBef>
                <a:spcPts val="215"/>
              </a:spcBef>
              <a:defRPr/>
            </a:pPr>
            <a:r>
              <a:rPr b="1" dirty="0">
                <a:solidFill>
                  <a:srgbClr val="FFFF66"/>
                </a:solidFill>
                <a:latin typeface="Arial"/>
                <a:cs typeface="Arial"/>
              </a:rPr>
              <a:t>glutamin sentetaz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b="1" dirty="0">
                <a:solidFill>
                  <a:srgbClr val="FFFF66"/>
                </a:solidFill>
                <a:latin typeface="Arial"/>
                <a:cs typeface="Arial"/>
              </a:rPr>
              <a:t>glutamat</a:t>
            </a:r>
            <a:r>
              <a:rPr b="1" spc="-6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b="1" spc="5" dirty="0">
                <a:solidFill>
                  <a:srgbClr val="FFFF66"/>
                </a:solidFill>
                <a:latin typeface="Arial"/>
                <a:cs typeface="Arial"/>
              </a:rPr>
              <a:t>sentaz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dır</a:t>
            </a:r>
            <a:endParaRPr dirty="0">
              <a:latin typeface="Arial"/>
              <a:cs typeface="Arial"/>
            </a:endParaRPr>
          </a:p>
        </p:txBody>
      </p:sp>
      <p:sp>
        <p:nvSpPr>
          <p:cNvPr id="39952" name="object 16"/>
          <p:cNvSpPr txBox="1">
            <a:spLocks noChangeArrowheads="1"/>
          </p:cNvSpPr>
          <p:nvPr/>
        </p:nvSpPr>
        <p:spPr bwMode="auto">
          <a:xfrm>
            <a:off x="3432175" y="1206500"/>
            <a:ext cx="15192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>
                <a:solidFill>
                  <a:srgbClr val="66FF33"/>
                </a:solidFill>
                <a:cs typeface="Arial" panose="020B0604020202020204" pitchFamily="34" charset="0"/>
              </a:rPr>
              <a:t>kloroplastlarda</a:t>
            </a:r>
            <a:endParaRPr lang="tr-TR" altLang="tr-TR"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33976" y="1250950"/>
            <a:ext cx="3935413" cy="2984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100">
              <a:spcBef>
                <a:spcPts val="100"/>
              </a:spcBef>
              <a:defRPr/>
            </a:pP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pc="-7" baseline="-20833" dirty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spc="5" dirty="0">
                <a:solidFill>
                  <a:srgbClr val="FF0000"/>
                </a:solidFill>
                <a:latin typeface="Arial"/>
                <a:cs typeface="Arial"/>
              </a:rPr>
              <a:t>fikse 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eden</a:t>
            </a:r>
            <a:r>
              <a:rPr spc="-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0000"/>
                </a:solidFill>
                <a:latin typeface="Arial"/>
                <a:cs typeface="Arial"/>
              </a:rPr>
              <a:t>mikroorganizmalarda</a:t>
            </a:r>
            <a:endParaRPr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95501" y="893763"/>
            <a:ext cx="1647825" cy="876300"/>
          </a:xfrm>
          <a:prstGeom prst="rect">
            <a:avLst/>
          </a:prstGeom>
        </p:spPr>
        <p:txBody>
          <a:bodyPr lIns="0" tIns="40005" rIns="0" bIns="0">
            <a:spAutoFit/>
          </a:bodyPr>
          <a:lstStyle>
            <a:lvl1pPr marL="355600" indent="-344488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3571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13"/>
              </a:spcBef>
              <a:buClr>
                <a:srgbClr val="E2E2FF"/>
              </a:buClr>
              <a:buFontTx/>
              <a:buChar char="•"/>
            </a:pP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Bu enzimler; </a:t>
            </a:r>
            <a:r>
              <a:rPr lang="tr-TR" altLang="tr-TR">
                <a:solidFill>
                  <a:srgbClr val="66FFFF"/>
                </a:solidFill>
                <a:cs typeface="Arial" panose="020B0604020202020204" pitchFamily="34" charset="0"/>
              </a:rPr>
              <a:t> köklerde</a:t>
            </a:r>
            <a:r>
              <a:rPr lang="tr-TR" altLang="tr-TR">
                <a:solidFill>
                  <a:srgbClr val="FFFFFF"/>
                </a:solidFill>
                <a:cs typeface="Arial" panose="020B0604020202020204" pitchFamily="34" charset="0"/>
              </a:rPr>
              <a:t>,  bulunur</a:t>
            </a:r>
            <a:endParaRPr lang="tr-TR" altLang="tr-TR">
              <a:cs typeface="Arial" panose="020B0604020202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77975" y="2101850"/>
            <a:ext cx="8509000" cy="5476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82270" indent="-344805">
              <a:lnSpc>
                <a:spcPts val="2055"/>
              </a:lnSpc>
              <a:spcBef>
                <a:spcPts val="100"/>
              </a:spcBef>
              <a:buClr>
                <a:srgbClr val="E2E2FF"/>
              </a:buClr>
              <a:buFont typeface="Arial"/>
              <a:buChar char="•"/>
              <a:tabLst>
                <a:tab pos="382270" algn="l"/>
                <a:tab pos="382905" algn="l"/>
              </a:tabLst>
              <a:defRPr/>
            </a:pPr>
            <a:r>
              <a:rPr b="1" dirty="0">
                <a:solidFill>
                  <a:srgbClr val="FFFF66"/>
                </a:solidFill>
                <a:latin typeface="Arial"/>
                <a:cs typeface="Arial"/>
              </a:rPr>
              <a:t>glutamat sentaz </a:t>
            </a:r>
            <a:r>
              <a:rPr b="1" spc="-30" dirty="0">
                <a:solidFill>
                  <a:srgbClr val="FFFF66"/>
                </a:solidFill>
                <a:latin typeface="Arial"/>
                <a:cs typeface="Arial"/>
              </a:rPr>
              <a:t>(GOGAT)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b="1" dirty="0">
                <a:solidFill>
                  <a:srgbClr val="66FFFF"/>
                </a:solidFill>
                <a:latin typeface="Arial"/>
                <a:cs typeface="Arial"/>
              </a:rPr>
              <a:t>glutamat dehidrogenaz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da 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NH</a:t>
            </a:r>
            <a:r>
              <a:rPr spc="-7" baseline="-20833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pc="202" baseline="-2083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asimilasyonunu</a:t>
            </a:r>
            <a:endParaRPr dirty="0">
              <a:latin typeface="Arial"/>
              <a:cs typeface="Arial"/>
            </a:endParaRPr>
          </a:p>
          <a:p>
            <a:pPr marL="382270">
              <a:lnSpc>
                <a:spcPts val="2055"/>
              </a:lnSpc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katalizler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018044"/>
      </p:ext>
    </p:extLst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0963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0964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0965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0966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0967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0968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0969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0970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0971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0972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0973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0974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749426" y="981076"/>
            <a:ext cx="8918575" cy="3333605"/>
          </a:xfrm>
          <a:prstGeom prst="rect">
            <a:avLst/>
          </a:prstGeom>
        </p:spPr>
        <p:txBody>
          <a:bodyPr lIns="0" tIns="12065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 sz="2000" b="1">
                <a:solidFill>
                  <a:srgbClr val="66FF33"/>
                </a:solidFill>
                <a:cs typeface="Arial" panose="020B0604020202020204" pitchFamily="34" charset="0"/>
              </a:rPr>
              <a:t>Aminoasit ve protein biyosentezi</a:t>
            </a:r>
            <a:endParaRPr lang="tr-TR" altLang="tr-TR" sz="2000">
              <a:cs typeface="Arial" panose="020B0604020202020204" pitchFamily="34" charset="0"/>
            </a:endParaRPr>
          </a:p>
          <a:p>
            <a:endParaRPr lang="tr-TR" altLang="tr-TR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2E2FF"/>
              </a:buClr>
              <a:buFontTx/>
              <a:buChar char="•"/>
            </a:pPr>
            <a:r>
              <a:rPr lang="tr-TR" altLang="tr-TR" sz="2000">
                <a:solidFill>
                  <a:srgbClr val="FFFF66"/>
                </a:solidFill>
                <a:cs typeface="Arial" panose="020B0604020202020204" pitchFamily="34" charset="0"/>
              </a:rPr>
              <a:t>Glutamat ve glutamin </a:t>
            </a:r>
            <a:r>
              <a:rPr lang="tr-TR" altLang="tr-TR" sz="2000" b="1">
                <a:solidFill>
                  <a:srgbClr val="66FFFF"/>
                </a:solidFill>
                <a:cs typeface="Arial" panose="020B0604020202020204" pitchFamily="34" charset="0"/>
              </a:rPr>
              <a:t>temel aminoasitler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dir</a:t>
            </a:r>
            <a:endParaRPr lang="tr-TR" altLang="tr-TR" sz="2000">
              <a:cs typeface="Arial" panose="020B0604020202020204" pitchFamily="34" charset="0"/>
            </a:endParaRPr>
          </a:p>
          <a:p>
            <a:pPr>
              <a:buClr>
                <a:srgbClr val="E2E2FF"/>
              </a:buClr>
              <a:buFont typeface="Arial" panose="020B0604020202020204" pitchFamily="34" charset="0"/>
              <a:buChar char="•"/>
            </a:pPr>
            <a:endParaRPr lang="tr-TR" altLang="tr-TR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E2E2FF"/>
              </a:buClr>
              <a:buFontTx/>
              <a:buChar char="•"/>
            </a:pPr>
            <a:r>
              <a:rPr lang="tr-TR" altLang="tr-TR" sz="2000">
                <a:solidFill>
                  <a:srgbClr val="FF9900"/>
                </a:solidFill>
                <a:cs typeface="Arial" panose="020B0604020202020204" pitchFamily="34" charset="0"/>
              </a:rPr>
              <a:t>Bitkilerde 200’ den fazla aminoasit bulunur, </a:t>
            </a:r>
            <a:r>
              <a:rPr lang="tr-TR" altLang="tr-TR" sz="2000" b="1">
                <a:solidFill>
                  <a:srgbClr val="FF9900"/>
                </a:solidFill>
                <a:cs typeface="Arial" panose="020B0604020202020204" pitchFamily="34" charset="0"/>
              </a:rPr>
              <a:t>% 20’ </a:t>
            </a:r>
            <a:r>
              <a:rPr lang="tr-TR" altLang="tr-TR" sz="2000">
                <a:solidFill>
                  <a:srgbClr val="FF9900"/>
                </a:solidFill>
                <a:cs typeface="Arial" panose="020B0604020202020204" pitchFamily="34" charset="0"/>
              </a:rPr>
              <a:t>si protein sentezine katılır</a:t>
            </a:r>
            <a:endParaRPr lang="tr-TR" altLang="tr-TR" sz="2000">
              <a:cs typeface="Arial" panose="020B0604020202020204" pitchFamily="34" charset="0"/>
            </a:endParaRPr>
          </a:p>
          <a:p>
            <a:pPr>
              <a:buClr>
                <a:srgbClr val="E2E2FF"/>
              </a:buClr>
              <a:buFont typeface="Arial" panose="020B0604020202020204" pitchFamily="34" charset="0"/>
              <a:buChar char="•"/>
            </a:pPr>
            <a:endParaRPr lang="tr-TR" altLang="tr-TR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  <a:buClr>
                <a:srgbClr val="E2E2FF"/>
              </a:buClr>
              <a:buFont typeface="Arial" panose="020B0604020202020204" pitchFamily="34" charset="0"/>
              <a:buChar char="•"/>
            </a:pPr>
            <a:endParaRPr lang="tr-TR" alt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163"/>
              </a:lnSpc>
              <a:buClr>
                <a:srgbClr val="E2E2FF"/>
              </a:buClr>
              <a:buFontTx/>
              <a:buChar char="•"/>
            </a:pP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Aminoasitlerin amino grubunun diğer karbon iskeletlerine taşınımı  (</a:t>
            </a:r>
            <a:r>
              <a:rPr lang="tr-TR" altLang="tr-TR" sz="2000" b="1">
                <a:solidFill>
                  <a:srgbClr val="66FFFF"/>
                </a:solidFill>
                <a:cs typeface="Arial" panose="020B0604020202020204" pitchFamily="34" charset="0"/>
              </a:rPr>
              <a:t>transaminasyon reaksiyonu</a:t>
            </a:r>
            <a:r>
              <a:rPr lang="tr-TR" altLang="tr-TR" sz="2000">
                <a:solidFill>
                  <a:srgbClr val="66FFFF"/>
                </a:solidFill>
                <a:cs typeface="Arial" panose="020B0604020202020204" pitchFamily="34" charset="0"/>
              </a:rPr>
              <a:t>) </a:t>
            </a:r>
            <a:r>
              <a:rPr lang="tr-TR" altLang="tr-TR" sz="2000" b="1">
                <a:solidFill>
                  <a:srgbClr val="FFFF66"/>
                </a:solidFill>
                <a:cs typeface="Arial" panose="020B0604020202020204" pitchFamily="34" charset="0"/>
              </a:rPr>
              <a:t>amino transferazlar 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aracılığıyla katalizlenir.  Bu enzimlere </a:t>
            </a:r>
            <a:r>
              <a:rPr lang="tr-TR" altLang="tr-TR" sz="2000" b="1">
                <a:solidFill>
                  <a:srgbClr val="FFFF66"/>
                </a:solidFill>
                <a:cs typeface="Arial" panose="020B0604020202020204" pitchFamily="34" charset="0"/>
              </a:rPr>
              <a:t>transaminazlar </a:t>
            </a:r>
            <a:r>
              <a:rPr lang="tr-TR" altLang="tr-TR" sz="2000">
                <a:solidFill>
                  <a:srgbClr val="FFFFFF"/>
                </a:solidFill>
                <a:cs typeface="Arial" panose="020B0604020202020204" pitchFamily="34" charset="0"/>
              </a:rPr>
              <a:t>da denilir.</a:t>
            </a:r>
            <a:endParaRPr lang="tr-TR" altLang="tr-TR" sz="20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26393"/>
      </p:ext>
    </p:extLst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1987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1988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1989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1990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1991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1992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1993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1994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1995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1996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1997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1998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782764" y="215901"/>
            <a:ext cx="3125787" cy="5746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Aminoasitlerdeki </a:t>
            </a:r>
            <a:r>
              <a:rPr spc="-5" dirty="0">
                <a:solidFill>
                  <a:srgbClr val="FFFF66"/>
                </a:solidFill>
                <a:latin typeface="Arial"/>
                <a:cs typeface="Arial"/>
              </a:rPr>
              <a:t>yapı</a:t>
            </a:r>
            <a:r>
              <a:rPr spc="-13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farklılığı;</a:t>
            </a:r>
            <a:endParaRPr>
              <a:latin typeface="Arial"/>
              <a:cs typeface="Arial"/>
            </a:endParaRPr>
          </a:p>
          <a:p>
            <a:pPr marL="12700">
              <a:spcBef>
                <a:spcPts val="5"/>
              </a:spcBef>
              <a:tabLst>
                <a:tab pos="1841500" algn="l"/>
              </a:tabLst>
              <a:defRPr/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*Fotosentez	*Glikolizis</a:t>
            </a:r>
            <a:endParaRPr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40363" y="490539"/>
            <a:ext cx="4235450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*Trikarbon 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asit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döngülerinden</a:t>
            </a:r>
            <a:r>
              <a:rPr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kaynaklanır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8571015"/>
      </p:ext>
    </p:extLst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3011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3012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3013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3014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3015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3016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3017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3018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3019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3020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3021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3022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577976" y="-169978"/>
            <a:ext cx="8882063" cy="943207"/>
          </a:xfrm>
        </p:spPr>
        <p:txBody>
          <a:bodyPr vert="horz" lIns="91440" tIns="12065" rIns="91440" bIns="45720" rtlCol="0" anchor="ctr">
            <a:spAutoFit/>
          </a:bodyPr>
          <a:lstStyle/>
          <a:p>
            <a:pPr marL="38100">
              <a:lnSpc>
                <a:spcPts val="2280"/>
              </a:lnSpc>
              <a:spcBef>
                <a:spcPts val="95"/>
              </a:spcBef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Protein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biyosentezinde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aminoasitler 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peptid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bağlarıyla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(R</a:t>
            </a:r>
            <a:r>
              <a:rPr sz="2025" baseline="-20576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-CO-NH</a:t>
            </a:r>
            <a:r>
              <a:rPr sz="2025" baseline="-20576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-R</a:t>
            </a:r>
            <a:r>
              <a:rPr sz="2025" baseline="-20576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000" spc="4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aşağıda</a:t>
            </a:r>
            <a:r>
              <a:rPr sz="2000">
                <a:latin typeface="Arial"/>
                <a:cs typeface="Arial"/>
              </a:rPr>
              <a:t/>
            </a:r>
            <a:br>
              <a:rPr sz="2000">
                <a:latin typeface="Arial"/>
                <a:cs typeface="Arial"/>
              </a:rPr>
            </a:b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gösterildiği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şekilde</a:t>
            </a:r>
            <a:r>
              <a:rPr sz="2000" spc="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bağlanırlar.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3024" name="object 16"/>
          <p:cNvSpPr txBox="1">
            <a:spLocks noChangeArrowheads="1"/>
          </p:cNvSpPr>
          <p:nvPr/>
        </p:nvSpPr>
        <p:spPr bwMode="auto">
          <a:xfrm>
            <a:off x="1603375" y="1404939"/>
            <a:ext cx="103505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>
                <a:solidFill>
                  <a:srgbClr val="FFFF66"/>
                </a:solidFill>
                <a:cs typeface="Arial" panose="020B0604020202020204" pitchFamily="34" charset="0"/>
              </a:rPr>
              <a:t>Aminoasit</a:t>
            </a:r>
            <a:endParaRPr lang="tr-TR" altLang="tr-TR"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46576" y="1404939"/>
            <a:ext cx="868363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Di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p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ept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d</a:t>
            </a:r>
            <a:endParaRPr>
              <a:latin typeface="Arial"/>
              <a:cs typeface="Arial"/>
            </a:endParaRPr>
          </a:p>
        </p:txBody>
      </p:sp>
      <p:sp>
        <p:nvSpPr>
          <p:cNvPr id="43026" name="object 18"/>
          <p:cNvSpPr txBox="1">
            <a:spLocks noChangeArrowheads="1"/>
          </p:cNvSpPr>
          <p:nvPr/>
        </p:nvSpPr>
        <p:spPr bwMode="auto">
          <a:xfrm>
            <a:off x="6684964" y="1404939"/>
            <a:ext cx="18240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00"/>
              </a:spcBef>
            </a:pPr>
            <a:r>
              <a:rPr lang="tr-TR" altLang="tr-TR">
                <a:solidFill>
                  <a:srgbClr val="FFFF66"/>
                </a:solidFill>
                <a:cs typeface="Arial" panose="020B0604020202020204" pitchFamily="34" charset="0"/>
              </a:rPr>
              <a:t>Polipeptid/Protein</a:t>
            </a:r>
            <a:endParaRPr lang="tr-TR" altLang="tr-TR">
              <a:cs typeface="Arial" panose="020B060402020202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06776" y="1077914"/>
            <a:ext cx="512763" cy="922337"/>
          </a:xfrm>
          <a:prstGeom prst="rect">
            <a:avLst/>
          </a:prstGeom>
        </p:spPr>
        <p:txBody>
          <a:bodyPr lIns="0" tIns="61594" rIns="0" bIns="0">
            <a:spAutoFit/>
          </a:bodyPr>
          <a:lstStyle>
            <a:lvl1pPr marL="38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88"/>
              </a:spcBef>
            </a:pP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-H</a:t>
            </a:r>
            <a:r>
              <a:rPr lang="tr-TR" altLang="tr-TR" sz="1300" baseline="-2200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O</a:t>
            </a:r>
            <a:endParaRPr lang="tr-TR" altLang="tr-TR" sz="1400">
              <a:cs typeface="Arial" panose="020B0604020202020204" pitchFamily="34" charset="0"/>
            </a:endParaRPr>
          </a:p>
          <a:p>
            <a:pPr>
              <a:spcBef>
                <a:spcPts val="513"/>
              </a:spcBef>
            </a:pPr>
            <a:r>
              <a:rPr lang="tr-TR" altLang="tr-TR">
                <a:solidFill>
                  <a:srgbClr val="66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⇆</a:t>
            </a:r>
            <a:endParaRPr lang="tr-TR" altLang="tr-TR"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>
              <a:spcBef>
                <a:spcPts val="650"/>
              </a:spcBef>
            </a:pP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+H</a:t>
            </a:r>
            <a:r>
              <a:rPr lang="tr-TR" altLang="tr-TR" sz="1300" baseline="-2200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O</a:t>
            </a:r>
            <a:endParaRPr lang="tr-TR" altLang="tr-TR" sz="1400"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29263" y="1077914"/>
            <a:ext cx="576262" cy="922337"/>
          </a:xfrm>
          <a:prstGeom prst="rect">
            <a:avLst/>
          </a:prstGeom>
        </p:spPr>
        <p:txBody>
          <a:bodyPr lIns="0" tIns="61594" rIns="0" bIns="0">
            <a:spAutoFit/>
          </a:bodyPr>
          <a:lstStyle>
            <a:lvl1pPr marL="38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88"/>
              </a:spcBef>
            </a:pP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-H</a:t>
            </a:r>
            <a:r>
              <a:rPr lang="tr-TR" altLang="tr-TR" sz="1300" baseline="-2200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O</a:t>
            </a:r>
            <a:endParaRPr lang="tr-TR" altLang="tr-TR" sz="1400">
              <a:cs typeface="Arial" panose="020B0604020202020204" pitchFamily="34" charset="0"/>
            </a:endParaRPr>
          </a:p>
          <a:p>
            <a:pPr>
              <a:spcBef>
                <a:spcPts val="513"/>
              </a:spcBef>
            </a:pPr>
            <a:r>
              <a:rPr lang="tr-TR" altLang="tr-TR">
                <a:solidFill>
                  <a:srgbClr val="66FFFF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⇆</a:t>
            </a:r>
            <a:endParaRPr lang="tr-TR" altLang="tr-TR">
              <a:latin typeface="Segoe UI Symbol" panose="020B0502040204020203" pitchFamily="34" charset="0"/>
              <a:ea typeface="Segoe UI Symbol" panose="020B0502040204020203" pitchFamily="34" charset="0"/>
              <a:cs typeface="Segoe UI Symbol" panose="020B0502040204020203" pitchFamily="34" charset="0"/>
            </a:endParaRPr>
          </a:p>
          <a:p>
            <a:pPr>
              <a:spcBef>
                <a:spcPts val="650"/>
              </a:spcBef>
            </a:pP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+H</a:t>
            </a:r>
            <a:r>
              <a:rPr lang="tr-TR" altLang="tr-TR" sz="1300" baseline="-2200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r>
              <a:rPr lang="tr-TR" altLang="tr-TR" sz="1400">
                <a:solidFill>
                  <a:srgbClr val="FFFFFF"/>
                </a:solidFill>
                <a:cs typeface="Arial" panose="020B0604020202020204" pitchFamily="34" charset="0"/>
              </a:rPr>
              <a:t>O</a:t>
            </a:r>
            <a:endParaRPr lang="tr-TR" altLang="tr-TR" sz="1400">
              <a:cs typeface="Arial" panose="020B060402020202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03375" y="2452689"/>
            <a:ext cx="8586788" cy="1031875"/>
          </a:xfrm>
          <a:prstGeom prst="rect">
            <a:avLst/>
          </a:prstGeom>
        </p:spPr>
        <p:txBody>
          <a:bodyPr lIns="0" tIns="43180" rIns="0" bIns="0">
            <a:spAutoFit/>
          </a:bodyPr>
          <a:lstStyle/>
          <a:p>
            <a:pPr marL="356870" indent="-344805">
              <a:spcBef>
                <a:spcPts val="340"/>
              </a:spcBef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Polipeptid olan </a:t>
            </a:r>
            <a:r>
              <a:rPr sz="2000" spc="-10" dirty="0">
                <a:solidFill>
                  <a:srgbClr val="66FFFF"/>
                </a:solidFill>
                <a:latin typeface="Arial"/>
                <a:cs typeface="Arial"/>
              </a:rPr>
              <a:t>proteinler 100’ den </a:t>
            </a:r>
            <a:r>
              <a:rPr sz="2000" spc="-15" dirty="0">
                <a:solidFill>
                  <a:srgbClr val="66FFFF"/>
                </a:solidFill>
                <a:latin typeface="Arial"/>
                <a:cs typeface="Arial"/>
              </a:rPr>
              <a:t>fazla </a:t>
            </a:r>
            <a:r>
              <a:rPr sz="2000" spc="-10" dirty="0">
                <a:solidFill>
                  <a:srgbClr val="66FFFF"/>
                </a:solidFill>
                <a:latin typeface="Arial"/>
                <a:cs typeface="Arial"/>
              </a:rPr>
              <a:t>aminoasitten </a:t>
            </a:r>
            <a:r>
              <a:rPr sz="2000" spc="-15" dirty="0">
                <a:solidFill>
                  <a:srgbClr val="66FFFF"/>
                </a:solidFill>
                <a:latin typeface="Arial"/>
                <a:cs typeface="Arial"/>
              </a:rPr>
              <a:t>meydana</a:t>
            </a:r>
            <a:r>
              <a:rPr sz="2000" spc="330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66FFFF"/>
                </a:solidFill>
                <a:latin typeface="Arial"/>
                <a:cs typeface="Arial"/>
              </a:rPr>
              <a:t>gelirler</a:t>
            </a:r>
            <a:endParaRPr sz="2000">
              <a:latin typeface="Arial"/>
              <a:cs typeface="Arial"/>
            </a:endParaRPr>
          </a:p>
          <a:p>
            <a:pPr marL="356870" indent="-344805">
              <a:spcBef>
                <a:spcPts val="245"/>
              </a:spcBef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Proteinlerdeki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aminoasitlerin sıralanışı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genetik bilgiler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tarafından</a:t>
            </a:r>
            <a:r>
              <a:rPr sz="2000" spc="28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belirlenir</a:t>
            </a:r>
            <a:endParaRPr sz="2000">
              <a:latin typeface="Arial"/>
              <a:cs typeface="Arial"/>
            </a:endParaRPr>
          </a:p>
          <a:p>
            <a:pPr marL="356870" indent="-344805">
              <a:spcBef>
                <a:spcPts val="240"/>
              </a:spcBef>
              <a:buClr>
                <a:srgbClr val="E2E2FF"/>
              </a:buClr>
              <a:buFontTx/>
              <a:buChar char="•"/>
              <a:tabLst>
                <a:tab pos="356870" algn="l"/>
                <a:tab pos="357505" algn="l"/>
              </a:tabLst>
              <a:defRPr/>
            </a:pP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Proteinlein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oluşmasında aminoasitler </a:t>
            </a:r>
            <a:r>
              <a:rPr sz="2000" dirty="0">
                <a:solidFill>
                  <a:srgbClr val="FF0066"/>
                </a:solidFill>
                <a:latin typeface="Arial"/>
                <a:cs typeface="Arial"/>
              </a:rPr>
              <a:t>çift </a:t>
            </a:r>
            <a:r>
              <a:rPr sz="2000" spc="-5" dirty="0">
                <a:solidFill>
                  <a:srgbClr val="FF0066"/>
                </a:solidFill>
                <a:latin typeface="Arial"/>
                <a:cs typeface="Arial"/>
              </a:rPr>
              <a:t>sıra </a:t>
            </a:r>
            <a:r>
              <a:rPr sz="2000" spc="-10" dirty="0">
                <a:solidFill>
                  <a:srgbClr val="FF0066"/>
                </a:solidFill>
                <a:latin typeface="Arial"/>
                <a:cs typeface="Arial"/>
              </a:rPr>
              <a:t>şeklinde</a:t>
            </a:r>
            <a:r>
              <a:rPr sz="2000" spc="10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66"/>
                </a:solidFill>
                <a:latin typeface="Arial"/>
                <a:cs typeface="Arial"/>
              </a:rPr>
              <a:t>sıralanırlar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394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bject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4035" name="object 3"/>
          <p:cNvSpPr>
            <a:spLocks/>
          </p:cNvSpPr>
          <p:nvPr/>
        </p:nvSpPr>
        <p:spPr bwMode="auto">
          <a:xfrm>
            <a:off x="7791451" y="6032500"/>
            <a:ext cx="1546225" cy="825500"/>
          </a:xfrm>
          <a:custGeom>
            <a:avLst/>
            <a:gdLst>
              <a:gd name="T0" fmla="*/ 670453 w 1546225"/>
              <a:gd name="T1" fmla="*/ 521144 h 826134"/>
              <a:gd name="T2" fmla="*/ 317627 w 1546225"/>
              <a:gd name="T3" fmla="*/ 521144 h 826134"/>
              <a:gd name="T4" fmla="*/ 935018 w 1546225"/>
              <a:gd name="T5" fmla="*/ 826004 h 826134"/>
              <a:gd name="T6" fmla="*/ 1545953 w 1546225"/>
              <a:gd name="T7" fmla="*/ 826004 h 826134"/>
              <a:gd name="T8" fmla="*/ 1315085 w 1546225"/>
              <a:gd name="T9" fmla="*/ 749253 h 826134"/>
              <a:gd name="T10" fmla="*/ 1010158 w 1546225"/>
              <a:gd name="T11" fmla="*/ 590842 h 826134"/>
              <a:gd name="T12" fmla="*/ 786130 w 1546225"/>
              <a:gd name="T13" fmla="*/ 586092 h 826134"/>
              <a:gd name="T14" fmla="*/ 670453 w 1546225"/>
              <a:gd name="T15" fmla="*/ 521144 h 826134"/>
              <a:gd name="T16" fmla="*/ 0 w 1546225"/>
              <a:gd name="T17" fmla="*/ 0 h 826134"/>
              <a:gd name="T18" fmla="*/ 34925 w 1546225"/>
              <a:gd name="T19" fmla="*/ 41186 h 826134"/>
              <a:gd name="T20" fmla="*/ 0 w 1546225"/>
              <a:gd name="T21" fmla="*/ 102958 h 826134"/>
              <a:gd name="T22" fmla="*/ 47625 w 1546225"/>
              <a:gd name="T23" fmla="*/ 188506 h 826134"/>
              <a:gd name="T24" fmla="*/ 119125 w 1546225"/>
              <a:gd name="T25" fmla="*/ 384924 h 826134"/>
              <a:gd name="T26" fmla="*/ 71500 w 1546225"/>
              <a:gd name="T27" fmla="*/ 668464 h 826134"/>
              <a:gd name="T28" fmla="*/ 317627 w 1546225"/>
              <a:gd name="T29" fmla="*/ 521144 h 826134"/>
              <a:gd name="T30" fmla="*/ 670453 w 1546225"/>
              <a:gd name="T31" fmla="*/ 521144 h 826134"/>
              <a:gd name="T32" fmla="*/ 444754 w 1546225"/>
              <a:gd name="T33" fmla="*/ 394423 h 826134"/>
              <a:gd name="T34" fmla="*/ 201675 w 1546225"/>
              <a:gd name="T35" fmla="*/ 104546 h 826134"/>
              <a:gd name="T36" fmla="*/ 0 w 1546225"/>
              <a:gd name="T37" fmla="*/ 0 h 826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6225" h="826134">
                <a:moveTo>
                  <a:pt x="670453" y="521144"/>
                </a:moveTo>
                <a:lnTo>
                  <a:pt x="317627" y="521144"/>
                </a:lnTo>
                <a:lnTo>
                  <a:pt x="935018" y="826004"/>
                </a:lnTo>
                <a:lnTo>
                  <a:pt x="1545953" y="826004"/>
                </a:lnTo>
                <a:lnTo>
                  <a:pt x="1315085" y="749253"/>
                </a:lnTo>
                <a:lnTo>
                  <a:pt x="1010158" y="590842"/>
                </a:lnTo>
                <a:lnTo>
                  <a:pt x="786130" y="586092"/>
                </a:lnTo>
                <a:lnTo>
                  <a:pt x="670453" y="521144"/>
                </a:lnTo>
                <a:close/>
              </a:path>
              <a:path w="1546225" h="826134">
                <a:moveTo>
                  <a:pt x="0" y="0"/>
                </a:moveTo>
                <a:lnTo>
                  <a:pt x="34925" y="41186"/>
                </a:lnTo>
                <a:lnTo>
                  <a:pt x="0" y="102958"/>
                </a:lnTo>
                <a:lnTo>
                  <a:pt x="47625" y="188506"/>
                </a:lnTo>
                <a:lnTo>
                  <a:pt x="119125" y="384924"/>
                </a:lnTo>
                <a:lnTo>
                  <a:pt x="71500" y="668464"/>
                </a:lnTo>
                <a:lnTo>
                  <a:pt x="317627" y="521144"/>
                </a:lnTo>
                <a:lnTo>
                  <a:pt x="670453" y="521144"/>
                </a:lnTo>
                <a:lnTo>
                  <a:pt x="444754" y="394423"/>
                </a:lnTo>
                <a:lnTo>
                  <a:pt x="201675" y="104546"/>
                </a:lnTo>
                <a:lnTo>
                  <a:pt x="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4036" name="object 4"/>
          <p:cNvSpPr>
            <a:spLocks/>
          </p:cNvSpPr>
          <p:nvPr/>
        </p:nvSpPr>
        <p:spPr bwMode="auto">
          <a:xfrm>
            <a:off x="5772151" y="6019800"/>
            <a:ext cx="296863" cy="628650"/>
          </a:xfrm>
          <a:custGeom>
            <a:avLst/>
            <a:gdLst>
              <a:gd name="T0" fmla="*/ 57276 w 295910"/>
              <a:gd name="T1" fmla="*/ 0 h 628015"/>
              <a:gd name="T2" fmla="*/ 85851 w 295910"/>
              <a:gd name="T3" fmla="*/ 32016 h 628015"/>
              <a:gd name="T4" fmla="*/ 38100 w 295910"/>
              <a:gd name="T5" fmla="*/ 53365 h 628015"/>
              <a:gd name="T6" fmla="*/ 28575 w 295910"/>
              <a:gd name="T7" fmla="*/ 117398 h 628015"/>
              <a:gd name="T8" fmla="*/ 66801 w 295910"/>
              <a:gd name="T9" fmla="*/ 202768 h 628015"/>
              <a:gd name="T10" fmla="*/ 76326 w 295910"/>
              <a:gd name="T11" fmla="*/ 288150 h 628015"/>
              <a:gd name="T12" fmla="*/ 0 w 295910"/>
              <a:gd name="T13" fmla="*/ 627888 h 628015"/>
              <a:gd name="T14" fmla="*/ 85851 w 295910"/>
              <a:gd name="T15" fmla="*/ 414439 h 628015"/>
              <a:gd name="T16" fmla="*/ 133476 w 295910"/>
              <a:gd name="T17" fmla="*/ 384200 h 628015"/>
              <a:gd name="T18" fmla="*/ 200278 w 295910"/>
              <a:gd name="T19" fmla="*/ 224116 h 628015"/>
              <a:gd name="T20" fmla="*/ 228853 w 295910"/>
              <a:gd name="T21" fmla="*/ 213448 h 628015"/>
              <a:gd name="T22" fmla="*/ 228853 w 295910"/>
              <a:gd name="T23" fmla="*/ 160083 h 628015"/>
              <a:gd name="T24" fmla="*/ 295655 w 295910"/>
              <a:gd name="T25" fmla="*/ 117398 h 628015"/>
              <a:gd name="T26" fmla="*/ 257555 w 295910"/>
              <a:gd name="T27" fmla="*/ 106718 h 628015"/>
              <a:gd name="T28" fmla="*/ 57276 w 295910"/>
              <a:gd name="T29" fmla="*/ 0 h 628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5910" h="628015">
                <a:moveTo>
                  <a:pt x="57276" y="0"/>
                </a:moveTo>
                <a:lnTo>
                  <a:pt x="85851" y="32016"/>
                </a:lnTo>
                <a:lnTo>
                  <a:pt x="38100" y="53365"/>
                </a:lnTo>
                <a:lnTo>
                  <a:pt x="28575" y="117398"/>
                </a:lnTo>
                <a:lnTo>
                  <a:pt x="66801" y="202768"/>
                </a:lnTo>
                <a:lnTo>
                  <a:pt x="76326" y="288150"/>
                </a:lnTo>
                <a:lnTo>
                  <a:pt x="0" y="627888"/>
                </a:lnTo>
                <a:lnTo>
                  <a:pt x="85851" y="414439"/>
                </a:lnTo>
                <a:lnTo>
                  <a:pt x="133476" y="384200"/>
                </a:lnTo>
                <a:lnTo>
                  <a:pt x="200278" y="224116"/>
                </a:lnTo>
                <a:lnTo>
                  <a:pt x="228853" y="213448"/>
                </a:lnTo>
                <a:lnTo>
                  <a:pt x="228853" y="160083"/>
                </a:lnTo>
                <a:lnTo>
                  <a:pt x="295655" y="117398"/>
                </a:lnTo>
                <a:lnTo>
                  <a:pt x="257555" y="106718"/>
                </a:lnTo>
                <a:lnTo>
                  <a:pt x="57276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4037" name="object 5"/>
          <p:cNvSpPr>
            <a:spLocks/>
          </p:cNvSpPr>
          <p:nvPr/>
        </p:nvSpPr>
        <p:spPr bwMode="auto">
          <a:xfrm>
            <a:off x="6334126" y="6181726"/>
            <a:ext cx="600075" cy="430213"/>
          </a:xfrm>
          <a:custGeom>
            <a:avLst/>
            <a:gdLst>
              <a:gd name="T0" fmla="*/ 28575 w 600710"/>
              <a:gd name="T1" fmla="*/ 0 h 429895"/>
              <a:gd name="T2" fmla="*/ 19050 w 600710"/>
              <a:gd name="T3" fmla="*/ 20612 h 429895"/>
              <a:gd name="T4" fmla="*/ 0 w 600710"/>
              <a:gd name="T5" fmla="*/ 63436 h 429895"/>
              <a:gd name="T6" fmla="*/ 95250 w 600710"/>
              <a:gd name="T7" fmla="*/ 191884 h 429895"/>
              <a:gd name="T8" fmla="*/ 492378 w 600710"/>
              <a:gd name="T9" fmla="*/ 429767 h 429895"/>
              <a:gd name="T10" fmla="*/ 460628 w 600710"/>
              <a:gd name="T11" fmla="*/ 220433 h 429895"/>
              <a:gd name="T12" fmla="*/ 560500 w 600710"/>
              <a:gd name="T13" fmla="*/ 149072 h 429895"/>
              <a:gd name="T14" fmla="*/ 398652 w 600710"/>
              <a:gd name="T15" fmla="*/ 149072 h 429895"/>
              <a:gd name="T16" fmla="*/ 143001 w 600710"/>
              <a:gd name="T17" fmla="*/ 85636 h 429895"/>
              <a:gd name="T18" fmla="*/ 28575 w 600710"/>
              <a:gd name="T19" fmla="*/ 0 h 429895"/>
              <a:gd name="T20" fmla="*/ 600455 w 600710"/>
              <a:gd name="T21" fmla="*/ 120522 h 429895"/>
              <a:gd name="T22" fmla="*/ 398652 w 600710"/>
              <a:gd name="T23" fmla="*/ 149072 h 429895"/>
              <a:gd name="T24" fmla="*/ 560500 w 600710"/>
              <a:gd name="T25" fmla="*/ 149072 h 429895"/>
              <a:gd name="T26" fmla="*/ 600455 w 600710"/>
              <a:gd name="T27" fmla="*/ 120522 h 429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00710" h="429895">
                <a:moveTo>
                  <a:pt x="28575" y="0"/>
                </a:moveTo>
                <a:lnTo>
                  <a:pt x="19050" y="20612"/>
                </a:lnTo>
                <a:lnTo>
                  <a:pt x="0" y="63436"/>
                </a:lnTo>
                <a:lnTo>
                  <a:pt x="95250" y="191884"/>
                </a:lnTo>
                <a:lnTo>
                  <a:pt x="492378" y="429767"/>
                </a:lnTo>
                <a:lnTo>
                  <a:pt x="460628" y="220433"/>
                </a:lnTo>
                <a:lnTo>
                  <a:pt x="560500" y="149072"/>
                </a:lnTo>
                <a:lnTo>
                  <a:pt x="398652" y="149072"/>
                </a:lnTo>
                <a:lnTo>
                  <a:pt x="143001" y="85636"/>
                </a:lnTo>
                <a:lnTo>
                  <a:pt x="28575" y="0"/>
                </a:lnTo>
                <a:close/>
              </a:path>
              <a:path w="600710" h="429895">
                <a:moveTo>
                  <a:pt x="600455" y="120522"/>
                </a:moveTo>
                <a:lnTo>
                  <a:pt x="398652" y="149072"/>
                </a:lnTo>
                <a:lnTo>
                  <a:pt x="560500" y="149072"/>
                </a:lnTo>
                <a:lnTo>
                  <a:pt x="600455" y="120522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4038" name="object 6"/>
          <p:cNvSpPr>
            <a:spLocks noChangeArrowheads="1"/>
          </p:cNvSpPr>
          <p:nvPr/>
        </p:nvSpPr>
        <p:spPr bwMode="auto">
          <a:xfrm>
            <a:off x="7285039" y="6138864"/>
            <a:ext cx="242887" cy="115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4039" name="object 7"/>
          <p:cNvSpPr>
            <a:spLocks noChangeArrowheads="1"/>
          </p:cNvSpPr>
          <p:nvPr/>
        </p:nvSpPr>
        <p:spPr bwMode="auto">
          <a:xfrm>
            <a:off x="5470526" y="6126164"/>
            <a:ext cx="68263" cy="1285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4040" name="object 8"/>
          <p:cNvSpPr>
            <a:spLocks noChangeArrowheads="1"/>
          </p:cNvSpPr>
          <p:nvPr/>
        </p:nvSpPr>
        <p:spPr bwMode="auto">
          <a:xfrm>
            <a:off x="1524000" y="6019800"/>
            <a:ext cx="6218238" cy="838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4041" name="object 9"/>
          <p:cNvSpPr>
            <a:spLocks/>
          </p:cNvSpPr>
          <p:nvPr/>
        </p:nvSpPr>
        <p:spPr bwMode="auto">
          <a:xfrm>
            <a:off x="3422650" y="6022976"/>
            <a:ext cx="579438" cy="460375"/>
          </a:xfrm>
          <a:custGeom>
            <a:avLst/>
            <a:gdLst>
              <a:gd name="T0" fmla="*/ 497466 w 579119"/>
              <a:gd name="T1" fmla="*/ 269417 h 460375"/>
              <a:gd name="T2" fmla="*/ 303021 w 579119"/>
              <a:gd name="T3" fmla="*/ 269417 h 460375"/>
              <a:gd name="T4" fmla="*/ 541019 w 579119"/>
              <a:gd name="T5" fmla="*/ 460247 h 460375"/>
              <a:gd name="T6" fmla="*/ 483869 w 579119"/>
              <a:gd name="T7" fmla="*/ 279031 h 460375"/>
              <a:gd name="T8" fmla="*/ 497466 w 579119"/>
              <a:gd name="T9" fmla="*/ 269417 h 460375"/>
              <a:gd name="T10" fmla="*/ 66675 w 579119"/>
              <a:gd name="T11" fmla="*/ 0 h 460375"/>
              <a:gd name="T12" fmla="*/ 47625 w 579119"/>
              <a:gd name="T13" fmla="*/ 0 h 460375"/>
              <a:gd name="T14" fmla="*/ 38100 w 579119"/>
              <a:gd name="T15" fmla="*/ 38480 h 460375"/>
              <a:gd name="T16" fmla="*/ 0 w 579119"/>
              <a:gd name="T17" fmla="*/ 96215 h 460375"/>
              <a:gd name="T18" fmla="*/ 104775 w 579119"/>
              <a:gd name="T19" fmla="*/ 173189 h 460375"/>
              <a:gd name="T20" fmla="*/ 226948 w 579119"/>
              <a:gd name="T21" fmla="*/ 288658 h 460375"/>
              <a:gd name="T22" fmla="*/ 303021 w 579119"/>
              <a:gd name="T23" fmla="*/ 269417 h 460375"/>
              <a:gd name="T24" fmla="*/ 497466 w 579119"/>
              <a:gd name="T25" fmla="*/ 269417 h 460375"/>
              <a:gd name="T26" fmla="*/ 579119 w 579119"/>
              <a:gd name="T27" fmla="*/ 211683 h 460375"/>
              <a:gd name="T28" fmla="*/ 569594 w 579119"/>
              <a:gd name="T29" fmla="*/ 202056 h 460375"/>
              <a:gd name="T30" fmla="*/ 531494 w 579119"/>
              <a:gd name="T31" fmla="*/ 182816 h 460375"/>
              <a:gd name="T32" fmla="*/ 474344 w 579119"/>
              <a:gd name="T33" fmla="*/ 144322 h 460375"/>
              <a:gd name="T34" fmla="*/ 274446 w 579119"/>
              <a:gd name="T35" fmla="*/ 57734 h 460375"/>
              <a:gd name="T36" fmla="*/ 226948 w 579119"/>
              <a:gd name="T37" fmla="*/ 38480 h 460375"/>
              <a:gd name="T38" fmla="*/ 207898 w 579119"/>
              <a:gd name="T39" fmla="*/ 28867 h 460375"/>
              <a:gd name="T40" fmla="*/ 150748 w 579119"/>
              <a:gd name="T41" fmla="*/ 28867 h 460375"/>
              <a:gd name="T42" fmla="*/ 114300 w 579119"/>
              <a:gd name="T43" fmla="*/ 19240 h 460375"/>
              <a:gd name="T44" fmla="*/ 104775 w 579119"/>
              <a:gd name="T45" fmla="*/ 19240 h 460375"/>
              <a:gd name="T46" fmla="*/ 66675 w 579119"/>
              <a:gd name="T47" fmla="*/ 0 h 460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9119" h="460375">
                <a:moveTo>
                  <a:pt x="497466" y="269417"/>
                </a:moveTo>
                <a:lnTo>
                  <a:pt x="303021" y="269417"/>
                </a:lnTo>
                <a:lnTo>
                  <a:pt x="541019" y="460247"/>
                </a:lnTo>
                <a:lnTo>
                  <a:pt x="483869" y="279031"/>
                </a:lnTo>
                <a:lnTo>
                  <a:pt x="497466" y="269417"/>
                </a:lnTo>
                <a:close/>
              </a:path>
              <a:path w="579119" h="460375">
                <a:moveTo>
                  <a:pt x="66675" y="0"/>
                </a:moveTo>
                <a:lnTo>
                  <a:pt x="47625" y="0"/>
                </a:lnTo>
                <a:lnTo>
                  <a:pt x="38100" y="38480"/>
                </a:lnTo>
                <a:lnTo>
                  <a:pt x="0" y="96215"/>
                </a:lnTo>
                <a:lnTo>
                  <a:pt x="104775" y="173189"/>
                </a:lnTo>
                <a:lnTo>
                  <a:pt x="226948" y="288658"/>
                </a:lnTo>
                <a:lnTo>
                  <a:pt x="303021" y="269417"/>
                </a:lnTo>
                <a:lnTo>
                  <a:pt x="497466" y="269417"/>
                </a:lnTo>
                <a:lnTo>
                  <a:pt x="579119" y="211683"/>
                </a:lnTo>
                <a:lnTo>
                  <a:pt x="569594" y="202056"/>
                </a:lnTo>
                <a:lnTo>
                  <a:pt x="531494" y="182816"/>
                </a:lnTo>
                <a:lnTo>
                  <a:pt x="474344" y="144322"/>
                </a:lnTo>
                <a:lnTo>
                  <a:pt x="274446" y="57734"/>
                </a:lnTo>
                <a:lnTo>
                  <a:pt x="226948" y="38480"/>
                </a:lnTo>
                <a:lnTo>
                  <a:pt x="207898" y="28867"/>
                </a:lnTo>
                <a:lnTo>
                  <a:pt x="150748" y="28867"/>
                </a:lnTo>
                <a:lnTo>
                  <a:pt x="114300" y="19240"/>
                </a:lnTo>
                <a:lnTo>
                  <a:pt x="104775" y="19240"/>
                </a:lnTo>
                <a:lnTo>
                  <a:pt x="66675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4042" name="object 10"/>
          <p:cNvSpPr>
            <a:spLocks/>
          </p:cNvSpPr>
          <p:nvPr/>
        </p:nvSpPr>
        <p:spPr bwMode="auto">
          <a:xfrm>
            <a:off x="4608513" y="6076950"/>
            <a:ext cx="3148012" cy="781050"/>
          </a:xfrm>
          <a:custGeom>
            <a:avLst/>
            <a:gdLst>
              <a:gd name="T0" fmla="*/ 643001 w 3147695"/>
              <a:gd name="T1" fmla="*/ 165163 h 780415"/>
              <a:gd name="T2" fmla="*/ 95250 w 3147695"/>
              <a:gd name="T3" fmla="*/ 165163 h 780415"/>
              <a:gd name="T4" fmla="*/ 142875 w 3147695"/>
              <a:gd name="T5" fmla="*/ 212813 h 780415"/>
              <a:gd name="T6" fmla="*/ 238125 w 3147695"/>
              <a:gd name="T7" fmla="*/ 242989 h 780415"/>
              <a:gd name="T8" fmla="*/ 331850 w 3147695"/>
              <a:gd name="T9" fmla="*/ 433565 h 780415"/>
              <a:gd name="T10" fmla="*/ 636651 w 3147695"/>
              <a:gd name="T11" fmla="*/ 570141 h 780415"/>
              <a:gd name="T12" fmla="*/ 1233677 w 3147695"/>
              <a:gd name="T13" fmla="*/ 570141 h 780415"/>
              <a:gd name="T14" fmla="*/ 3118472 w 3147695"/>
              <a:gd name="T15" fmla="*/ 780286 h 780415"/>
              <a:gd name="T16" fmla="*/ 3147146 w 3147695"/>
              <a:gd name="T17" fmla="*/ 780286 h 780415"/>
              <a:gd name="T18" fmla="*/ 1073277 w 3147695"/>
              <a:gd name="T19" fmla="*/ 385914 h 780415"/>
              <a:gd name="T20" fmla="*/ 816101 w 3147695"/>
              <a:gd name="T21" fmla="*/ 252514 h 780415"/>
              <a:gd name="T22" fmla="*/ 674751 w 3147695"/>
              <a:gd name="T23" fmla="*/ 174688 h 780415"/>
              <a:gd name="T24" fmla="*/ 643001 w 3147695"/>
              <a:gd name="T25" fmla="*/ 165163 h 780415"/>
              <a:gd name="T26" fmla="*/ 152400 w 3147695"/>
              <a:gd name="T27" fmla="*/ 0 h 780415"/>
              <a:gd name="T28" fmla="*/ 57150 w 3147695"/>
              <a:gd name="T29" fmla="*/ 0 h 780415"/>
              <a:gd name="T30" fmla="*/ 19050 w 3147695"/>
              <a:gd name="T31" fmla="*/ 39700 h 780415"/>
              <a:gd name="T32" fmla="*/ 0 w 3147695"/>
              <a:gd name="T33" fmla="*/ 203276 h 780415"/>
              <a:gd name="T34" fmla="*/ 95250 w 3147695"/>
              <a:gd name="T35" fmla="*/ 165163 h 780415"/>
              <a:gd name="T36" fmla="*/ 643001 w 3147695"/>
              <a:gd name="T37" fmla="*/ 165163 h 780415"/>
              <a:gd name="T38" fmla="*/ 579501 w 3147695"/>
              <a:gd name="T39" fmla="*/ 146113 h 780415"/>
              <a:gd name="T40" fmla="*/ 446150 w 3147695"/>
              <a:gd name="T41" fmla="*/ 96875 h 780415"/>
              <a:gd name="T42" fmla="*/ 295275 w 3147695"/>
              <a:gd name="T43" fmla="*/ 28587 h 780415"/>
              <a:gd name="T44" fmla="*/ 219075 w 3147695"/>
              <a:gd name="T45" fmla="*/ 9525 h 780415"/>
              <a:gd name="T46" fmla="*/ 152400 w 3147695"/>
              <a:gd name="T47" fmla="*/ 0 h 780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47695" h="780415">
                <a:moveTo>
                  <a:pt x="643001" y="165163"/>
                </a:moveTo>
                <a:lnTo>
                  <a:pt x="95250" y="165163"/>
                </a:lnTo>
                <a:lnTo>
                  <a:pt x="142875" y="212813"/>
                </a:lnTo>
                <a:lnTo>
                  <a:pt x="238125" y="242989"/>
                </a:lnTo>
                <a:lnTo>
                  <a:pt x="331850" y="433565"/>
                </a:lnTo>
                <a:lnTo>
                  <a:pt x="636651" y="570141"/>
                </a:lnTo>
                <a:lnTo>
                  <a:pt x="1233677" y="570141"/>
                </a:lnTo>
                <a:lnTo>
                  <a:pt x="3118472" y="780286"/>
                </a:lnTo>
                <a:lnTo>
                  <a:pt x="3147146" y="780286"/>
                </a:lnTo>
                <a:lnTo>
                  <a:pt x="1073277" y="385914"/>
                </a:lnTo>
                <a:lnTo>
                  <a:pt x="816101" y="252514"/>
                </a:lnTo>
                <a:lnTo>
                  <a:pt x="674751" y="174688"/>
                </a:lnTo>
                <a:lnTo>
                  <a:pt x="643001" y="165163"/>
                </a:lnTo>
                <a:close/>
              </a:path>
              <a:path w="3147695" h="780415">
                <a:moveTo>
                  <a:pt x="152400" y="0"/>
                </a:moveTo>
                <a:lnTo>
                  <a:pt x="57150" y="0"/>
                </a:lnTo>
                <a:lnTo>
                  <a:pt x="19050" y="39700"/>
                </a:lnTo>
                <a:lnTo>
                  <a:pt x="0" y="203276"/>
                </a:lnTo>
                <a:lnTo>
                  <a:pt x="95250" y="165163"/>
                </a:lnTo>
                <a:lnTo>
                  <a:pt x="643001" y="165163"/>
                </a:lnTo>
                <a:lnTo>
                  <a:pt x="579501" y="146113"/>
                </a:lnTo>
                <a:lnTo>
                  <a:pt x="446150" y="96875"/>
                </a:lnTo>
                <a:lnTo>
                  <a:pt x="295275" y="28587"/>
                </a:lnTo>
                <a:lnTo>
                  <a:pt x="219075" y="9525"/>
                </a:lnTo>
                <a:lnTo>
                  <a:pt x="152400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4043" name="object 11"/>
          <p:cNvSpPr>
            <a:spLocks noChangeArrowheads="1"/>
          </p:cNvSpPr>
          <p:nvPr/>
        </p:nvSpPr>
        <p:spPr bwMode="auto">
          <a:xfrm>
            <a:off x="4429126" y="6069014"/>
            <a:ext cx="112713" cy="9683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4044" name="object 12"/>
          <p:cNvSpPr>
            <a:spLocks/>
          </p:cNvSpPr>
          <p:nvPr/>
        </p:nvSpPr>
        <p:spPr bwMode="auto">
          <a:xfrm>
            <a:off x="2879726" y="6099176"/>
            <a:ext cx="257175" cy="258763"/>
          </a:xfrm>
          <a:custGeom>
            <a:avLst/>
            <a:gdLst>
              <a:gd name="T0" fmla="*/ 47752 w 256540"/>
              <a:gd name="T1" fmla="*/ 0 h 259079"/>
              <a:gd name="T2" fmla="*/ 0 w 256540"/>
              <a:gd name="T3" fmla="*/ 0 h 259079"/>
              <a:gd name="T4" fmla="*/ 47752 w 256540"/>
              <a:gd name="T5" fmla="*/ 86359 h 259079"/>
              <a:gd name="T6" fmla="*/ 152653 w 256540"/>
              <a:gd name="T7" fmla="*/ 163118 h 259079"/>
              <a:gd name="T8" fmla="*/ 256031 w 256540"/>
              <a:gd name="T9" fmla="*/ 259079 h 259079"/>
              <a:gd name="T10" fmla="*/ 256031 w 256540"/>
              <a:gd name="T11" fmla="*/ 249478 h 259079"/>
              <a:gd name="T12" fmla="*/ 246506 w 256540"/>
              <a:gd name="T13" fmla="*/ 220700 h 259079"/>
              <a:gd name="T14" fmla="*/ 227456 w 256540"/>
              <a:gd name="T15" fmla="*/ 182321 h 259079"/>
              <a:gd name="T16" fmla="*/ 190881 w 256540"/>
              <a:gd name="T17" fmla="*/ 153530 h 259079"/>
              <a:gd name="T18" fmla="*/ 171703 w 256540"/>
              <a:gd name="T19" fmla="*/ 134340 h 259079"/>
              <a:gd name="T20" fmla="*/ 152653 w 256540"/>
              <a:gd name="T21" fmla="*/ 95961 h 259079"/>
              <a:gd name="T22" fmla="*/ 152653 w 256540"/>
              <a:gd name="T23" fmla="*/ 86359 h 259079"/>
              <a:gd name="T24" fmla="*/ 181228 w 256540"/>
              <a:gd name="T25" fmla="*/ 19189 h 259079"/>
              <a:gd name="T26" fmla="*/ 114553 w 256540"/>
              <a:gd name="T27" fmla="*/ 9601 h 259079"/>
              <a:gd name="T28" fmla="*/ 76327 w 256540"/>
              <a:gd name="T29" fmla="*/ 9601 h 259079"/>
              <a:gd name="T30" fmla="*/ 47752 w 256540"/>
              <a:gd name="T31" fmla="*/ 0 h 259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6540" h="259079">
                <a:moveTo>
                  <a:pt x="47752" y="0"/>
                </a:moveTo>
                <a:lnTo>
                  <a:pt x="0" y="0"/>
                </a:lnTo>
                <a:lnTo>
                  <a:pt x="47752" y="86359"/>
                </a:lnTo>
                <a:lnTo>
                  <a:pt x="152653" y="163118"/>
                </a:lnTo>
                <a:lnTo>
                  <a:pt x="256031" y="259079"/>
                </a:lnTo>
                <a:lnTo>
                  <a:pt x="256031" y="249478"/>
                </a:lnTo>
                <a:lnTo>
                  <a:pt x="246506" y="220700"/>
                </a:lnTo>
                <a:lnTo>
                  <a:pt x="227456" y="182321"/>
                </a:lnTo>
                <a:lnTo>
                  <a:pt x="190881" y="153530"/>
                </a:lnTo>
                <a:lnTo>
                  <a:pt x="171703" y="134340"/>
                </a:lnTo>
                <a:lnTo>
                  <a:pt x="152653" y="95961"/>
                </a:lnTo>
                <a:lnTo>
                  <a:pt x="152653" y="86359"/>
                </a:lnTo>
                <a:lnTo>
                  <a:pt x="181228" y="19189"/>
                </a:lnTo>
                <a:lnTo>
                  <a:pt x="114553" y="9601"/>
                </a:lnTo>
                <a:lnTo>
                  <a:pt x="76327" y="9601"/>
                </a:lnTo>
                <a:lnTo>
                  <a:pt x="47752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44045" name="object 13"/>
          <p:cNvSpPr>
            <a:spLocks noChangeArrowheads="1"/>
          </p:cNvSpPr>
          <p:nvPr/>
        </p:nvSpPr>
        <p:spPr bwMode="auto">
          <a:xfrm>
            <a:off x="2646364" y="6116639"/>
            <a:ext cx="90487" cy="984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44046" name="object 14"/>
          <p:cNvSpPr>
            <a:spLocks/>
          </p:cNvSpPr>
          <p:nvPr/>
        </p:nvSpPr>
        <p:spPr bwMode="auto">
          <a:xfrm>
            <a:off x="2152650" y="6049963"/>
            <a:ext cx="387350" cy="330200"/>
          </a:xfrm>
          <a:custGeom>
            <a:avLst/>
            <a:gdLst>
              <a:gd name="T0" fmla="*/ 18961 w 387350"/>
              <a:gd name="T1" fmla="*/ 0 h 329564"/>
              <a:gd name="T2" fmla="*/ 0 w 387350"/>
              <a:gd name="T3" fmla="*/ 0 h 329564"/>
              <a:gd name="T4" fmla="*/ 0 w 387350"/>
              <a:gd name="T5" fmla="*/ 19367 h 329564"/>
              <a:gd name="T6" fmla="*/ 93218 w 387350"/>
              <a:gd name="T7" fmla="*/ 58089 h 329564"/>
              <a:gd name="T8" fmla="*/ 140614 w 387350"/>
              <a:gd name="T9" fmla="*/ 106502 h 329564"/>
              <a:gd name="T10" fmla="*/ 74256 w 387350"/>
              <a:gd name="T11" fmla="*/ 135547 h 329564"/>
              <a:gd name="T12" fmla="*/ 121653 w 387350"/>
              <a:gd name="T13" fmla="*/ 213004 h 329564"/>
              <a:gd name="T14" fmla="*/ 282816 w 387350"/>
              <a:gd name="T15" fmla="*/ 329184 h 329564"/>
              <a:gd name="T16" fmla="*/ 263855 w 387350"/>
              <a:gd name="T17" fmla="*/ 251726 h 329564"/>
              <a:gd name="T18" fmla="*/ 225933 w 387350"/>
              <a:gd name="T19" fmla="*/ 213004 h 329564"/>
              <a:gd name="T20" fmla="*/ 330212 w 387350"/>
              <a:gd name="T21" fmla="*/ 135547 h 329564"/>
              <a:gd name="T22" fmla="*/ 387096 w 387350"/>
              <a:gd name="T23" fmla="*/ 67767 h 329564"/>
              <a:gd name="T24" fmla="*/ 368134 w 387350"/>
              <a:gd name="T25" fmla="*/ 58089 h 329564"/>
              <a:gd name="T26" fmla="*/ 320738 w 387350"/>
              <a:gd name="T27" fmla="*/ 38722 h 329564"/>
              <a:gd name="T28" fmla="*/ 235419 w 387350"/>
              <a:gd name="T29" fmla="*/ 29044 h 329564"/>
              <a:gd name="T30" fmla="*/ 225933 w 387350"/>
              <a:gd name="T31" fmla="*/ 29044 h 329564"/>
              <a:gd name="T32" fmla="*/ 197497 w 387350"/>
              <a:gd name="T33" fmla="*/ 19367 h 329564"/>
              <a:gd name="T34" fmla="*/ 159575 w 387350"/>
              <a:gd name="T35" fmla="*/ 19367 h 329564"/>
              <a:gd name="T36" fmla="*/ 140614 w 387350"/>
              <a:gd name="T37" fmla="*/ 9677 h 329564"/>
              <a:gd name="T38" fmla="*/ 74256 w 387350"/>
              <a:gd name="T39" fmla="*/ 9677 h 329564"/>
              <a:gd name="T40" fmla="*/ 18961 w 387350"/>
              <a:gd name="T41" fmla="*/ 0 h 329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7350" h="329564">
                <a:moveTo>
                  <a:pt x="18961" y="0"/>
                </a:moveTo>
                <a:lnTo>
                  <a:pt x="0" y="0"/>
                </a:lnTo>
                <a:lnTo>
                  <a:pt x="0" y="19367"/>
                </a:lnTo>
                <a:lnTo>
                  <a:pt x="93218" y="58089"/>
                </a:lnTo>
                <a:lnTo>
                  <a:pt x="140614" y="106502"/>
                </a:lnTo>
                <a:lnTo>
                  <a:pt x="74256" y="135547"/>
                </a:lnTo>
                <a:lnTo>
                  <a:pt x="121653" y="213004"/>
                </a:lnTo>
                <a:lnTo>
                  <a:pt x="282816" y="329184"/>
                </a:lnTo>
                <a:lnTo>
                  <a:pt x="263855" y="251726"/>
                </a:lnTo>
                <a:lnTo>
                  <a:pt x="225933" y="213004"/>
                </a:lnTo>
                <a:lnTo>
                  <a:pt x="330212" y="135547"/>
                </a:lnTo>
                <a:lnTo>
                  <a:pt x="387096" y="67767"/>
                </a:lnTo>
                <a:lnTo>
                  <a:pt x="368134" y="58089"/>
                </a:lnTo>
                <a:lnTo>
                  <a:pt x="320738" y="38722"/>
                </a:lnTo>
                <a:lnTo>
                  <a:pt x="235419" y="29044"/>
                </a:lnTo>
                <a:lnTo>
                  <a:pt x="225933" y="29044"/>
                </a:lnTo>
                <a:lnTo>
                  <a:pt x="197497" y="19367"/>
                </a:lnTo>
                <a:lnTo>
                  <a:pt x="159575" y="19367"/>
                </a:lnTo>
                <a:lnTo>
                  <a:pt x="140614" y="9677"/>
                </a:lnTo>
                <a:lnTo>
                  <a:pt x="74256" y="9677"/>
                </a:lnTo>
                <a:lnTo>
                  <a:pt x="18961" y="0"/>
                </a:lnTo>
                <a:close/>
              </a:path>
            </a:pathLst>
          </a:custGeom>
          <a:solidFill>
            <a:srgbClr val="46341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tr-TR"/>
          </a:p>
        </p:txBody>
      </p:sp>
      <p:sp>
        <p:nvSpPr>
          <p:cNvPr id="15" name="object 15"/>
          <p:cNvSpPr txBox="1"/>
          <p:nvPr/>
        </p:nvSpPr>
        <p:spPr>
          <a:xfrm>
            <a:off x="1524001" y="2427289"/>
            <a:ext cx="8823325" cy="2003425"/>
          </a:xfrm>
          <a:prstGeom prst="rect">
            <a:avLst/>
          </a:prstGeom>
        </p:spPr>
        <p:txBody>
          <a:bodyPr lIns="0" tIns="67945" rIns="0" bIns="0">
            <a:spAutoFit/>
          </a:bodyPr>
          <a:lstStyle/>
          <a:p>
            <a:pPr marL="369570" indent="-344805">
              <a:spcBef>
                <a:spcPts val="535"/>
              </a:spcBef>
              <a:buClr>
                <a:srgbClr val="E2E2FF"/>
              </a:buClr>
              <a:buFontTx/>
              <a:buChar char="•"/>
              <a:tabLst>
                <a:tab pos="369570" algn="l"/>
                <a:tab pos="370205" algn="l"/>
              </a:tabLst>
              <a:defRPr/>
            </a:pPr>
            <a:r>
              <a:rPr dirty="0">
                <a:solidFill>
                  <a:srgbClr val="66FFFF"/>
                </a:solidFill>
                <a:latin typeface="Arial"/>
                <a:cs typeface="Arial"/>
              </a:rPr>
              <a:t>Protein biyosentezini </a:t>
            </a:r>
            <a:r>
              <a:rPr spc="5" dirty="0">
                <a:solidFill>
                  <a:srgbClr val="66FFFF"/>
                </a:solidFill>
                <a:latin typeface="Arial"/>
                <a:cs typeface="Arial"/>
              </a:rPr>
              <a:t>bitkinin mineral beslenme durumu</a:t>
            </a:r>
            <a:r>
              <a:rPr spc="-315" dirty="0">
                <a:solidFill>
                  <a:srgbClr val="66FFFF"/>
                </a:solidFill>
                <a:latin typeface="Arial"/>
                <a:cs typeface="Arial"/>
              </a:rPr>
              <a:t> </a:t>
            </a:r>
            <a:r>
              <a:rPr spc="5" dirty="0">
                <a:solidFill>
                  <a:srgbClr val="66FFFF"/>
                </a:solidFill>
                <a:latin typeface="Arial"/>
                <a:cs typeface="Arial"/>
              </a:rPr>
              <a:t>etkiler</a:t>
            </a:r>
            <a:endParaRPr dirty="0">
              <a:latin typeface="Arial"/>
              <a:cs typeface="Arial"/>
            </a:endParaRPr>
          </a:p>
          <a:p>
            <a:pPr marL="768985" lvl="1" indent="-287020">
              <a:spcBef>
                <a:spcPts val="434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Ribozomların protein biyosentezini 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iki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değerlikli katyonlar (özellikle </a:t>
            </a:r>
            <a:r>
              <a:rPr spc="10" dirty="0">
                <a:solidFill>
                  <a:srgbClr val="FFFF66"/>
                </a:solidFill>
                <a:latin typeface="Arial"/>
                <a:cs typeface="Arial"/>
              </a:rPr>
              <a:t>Mg</a:t>
            </a:r>
            <a:r>
              <a:rPr spc="15" baseline="25462" dirty="0">
                <a:solidFill>
                  <a:srgbClr val="FFFF66"/>
                </a:solidFill>
                <a:latin typeface="Arial"/>
                <a:cs typeface="Arial"/>
              </a:rPr>
              <a:t>+2</a:t>
            </a:r>
            <a:r>
              <a:rPr spc="10" dirty="0">
                <a:solidFill>
                  <a:srgbClr val="FFFF66"/>
                </a:solidFill>
                <a:latin typeface="Arial"/>
                <a:cs typeface="Arial"/>
              </a:rPr>
              <a:t>)</a:t>
            </a:r>
            <a:r>
              <a:rPr spc="-26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etkiler</a:t>
            </a:r>
            <a:endParaRPr dirty="0">
              <a:latin typeface="Arial"/>
              <a:cs typeface="Arial"/>
            </a:endParaRPr>
          </a:p>
          <a:p>
            <a:pPr marL="768985" lvl="1" indent="-287020">
              <a:spcBef>
                <a:spcPts val="430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spc="-20" dirty="0">
                <a:solidFill>
                  <a:srgbClr val="FFFF66"/>
                </a:solidFill>
                <a:latin typeface="Arial"/>
                <a:cs typeface="Arial"/>
              </a:rPr>
              <a:t>Mg </a:t>
            </a:r>
            <a:r>
              <a:rPr spc="-60" dirty="0">
                <a:solidFill>
                  <a:srgbClr val="FFFF66"/>
                </a:solidFill>
                <a:latin typeface="Arial"/>
                <a:cs typeface="Arial"/>
              </a:rPr>
              <a:t>ATP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tarafından aminoasitlerin aktivasyonunda da</a:t>
            </a:r>
            <a:r>
              <a:rPr spc="-23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gereklidir</a:t>
            </a:r>
            <a:endParaRPr dirty="0">
              <a:latin typeface="Arial"/>
              <a:cs typeface="Arial"/>
            </a:endParaRPr>
          </a:p>
          <a:p>
            <a:pPr marL="768985" lvl="1" indent="-287020">
              <a:spcBef>
                <a:spcPts val="434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K’ a peptid zincirlerinin uzamasında ihtiyaç</a:t>
            </a:r>
            <a:r>
              <a:rPr spc="-26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duyulur</a:t>
            </a:r>
            <a:endParaRPr dirty="0">
              <a:latin typeface="Arial"/>
              <a:cs typeface="Arial"/>
            </a:endParaRPr>
          </a:p>
          <a:p>
            <a:pPr marL="768985" lvl="1" indent="-287020">
              <a:spcBef>
                <a:spcPts val="434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Zn </a:t>
            </a:r>
            <a:r>
              <a:rPr spc="-5" dirty="0">
                <a:solidFill>
                  <a:srgbClr val="FFFF66"/>
                </a:solidFill>
                <a:latin typeface="Arial"/>
                <a:cs typeface="Arial"/>
              </a:rPr>
              <a:t>RNA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polimerazın metal</a:t>
            </a:r>
            <a:r>
              <a:rPr spc="-19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komponentidir</a:t>
            </a:r>
            <a:endParaRPr dirty="0">
              <a:latin typeface="Arial"/>
              <a:cs typeface="Arial"/>
            </a:endParaRPr>
          </a:p>
          <a:p>
            <a:pPr marL="768985" lvl="1" indent="-287020">
              <a:spcBef>
                <a:spcPts val="430"/>
              </a:spcBef>
              <a:buFontTx/>
              <a:buChar char="–"/>
              <a:tabLst>
                <a:tab pos="768985" algn="l"/>
                <a:tab pos="769620" algn="l"/>
              </a:tabLst>
              <a:defRPr/>
            </a:pP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Fe 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ise </a:t>
            </a:r>
            <a:r>
              <a:rPr dirty="0">
                <a:solidFill>
                  <a:srgbClr val="FFFF66"/>
                </a:solidFill>
                <a:latin typeface="Arial"/>
                <a:cs typeface="Arial"/>
              </a:rPr>
              <a:t>ribozomların bütünlüğü </a:t>
            </a:r>
            <a:r>
              <a:rPr spc="5" dirty="0">
                <a:solidFill>
                  <a:srgbClr val="FFFF66"/>
                </a:solidFill>
                <a:latin typeface="Arial"/>
                <a:cs typeface="Arial"/>
              </a:rPr>
              <a:t>için</a:t>
            </a:r>
            <a:r>
              <a:rPr spc="-18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FFFF66"/>
                </a:solidFill>
                <a:latin typeface="Arial"/>
                <a:cs typeface="Arial"/>
              </a:rPr>
              <a:t>gereklidir.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7769725"/>
      </p:ext>
    </p:extLst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1744</Words>
  <Application>Microsoft Office PowerPoint</Application>
  <PresentationFormat>Geniş ekran</PresentationFormat>
  <Paragraphs>512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Segoe UI Symbol</vt:lpstr>
      <vt:lpstr>Symbol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Protein biyosentezinde aminoasitler peptid bağlarıyla (R1-CO-NH2-R2) aşağıda gösterildiği şekilde bağlanırlar.</vt:lpstr>
      <vt:lpstr>PowerPoint Sunusu</vt:lpstr>
      <vt:lpstr>PowerPoint Sunusu</vt:lpstr>
      <vt:lpstr>PowerPoint Sunusu</vt:lpstr>
      <vt:lpstr>PowerPoint Sunusu</vt:lpstr>
      <vt:lpstr>PowerPoint Sunusu</vt:lpstr>
      <vt:lpstr>NH4 : NO3 beslenmesi</vt:lpstr>
      <vt:lpstr>PowerPoint Sunusu</vt:lpstr>
      <vt:lpstr>NH4 veya NO3’ ün hangisinin daha uygun olduğu;</vt:lpstr>
      <vt:lpstr>NH4 beslenmesinde;</vt:lpstr>
      <vt:lpstr>NO3 beslenmesinde;</vt:lpstr>
      <vt:lpstr>NO3:NH4 avantajı;</vt:lpstr>
      <vt:lpstr>Bitki Gelişimi ve Bitkinin Bileşimine Azotun Etkisi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SSSSSSSSSS</dc:creator>
  <cp:lastModifiedBy>SSSSSSSSSS</cp:lastModifiedBy>
  <cp:revision>3</cp:revision>
  <dcterms:created xsi:type="dcterms:W3CDTF">2020-09-17T17:30:29Z</dcterms:created>
  <dcterms:modified xsi:type="dcterms:W3CDTF">2020-09-17T17:57:23Z</dcterms:modified>
</cp:coreProperties>
</file>