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57" r:id="rId2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6A1A7-673F-4F4C-AB88-1EEB11F28FB9}" type="datetimeFigureOut">
              <a:rPr lang="tr-TR" smtClean="0"/>
              <a:t>17.09.2020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1D794-8707-4F71-A889-AC348F5CF7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9785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6A1A7-673F-4F4C-AB88-1EEB11F28FB9}" type="datetimeFigureOut">
              <a:rPr lang="tr-TR" smtClean="0"/>
              <a:t>17.09.2020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1D794-8707-4F71-A889-AC348F5CF7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7818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6A1A7-673F-4F4C-AB88-1EEB11F28FB9}" type="datetimeFigureOut">
              <a:rPr lang="tr-TR" smtClean="0"/>
              <a:t>17.09.2020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1D794-8707-4F71-A889-AC348F5CF7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25932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3CD7244-E38B-4B55-B232-583906800C98}" type="datetimeFigureOut">
              <a:rPr lang="en-US"/>
              <a:pPr>
                <a:defRPr/>
              </a:pPr>
              <a:t>9/17/2020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8ADE6CC-645C-4463-9EA8-08448E10CA7E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41016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6A1A7-673F-4F4C-AB88-1EEB11F28FB9}" type="datetimeFigureOut">
              <a:rPr lang="tr-TR" smtClean="0"/>
              <a:t>17.09.2020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1D794-8707-4F71-A889-AC348F5CF7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5955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6A1A7-673F-4F4C-AB88-1EEB11F28FB9}" type="datetimeFigureOut">
              <a:rPr lang="tr-TR" smtClean="0"/>
              <a:t>17.09.2020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1D794-8707-4F71-A889-AC348F5CF7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3274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6A1A7-673F-4F4C-AB88-1EEB11F28FB9}" type="datetimeFigureOut">
              <a:rPr lang="tr-TR" smtClean="0"/>
              <a:t>17.09.2020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1D794-8707-4F71-A889-AC348F5CF7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4916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6A1A7-673F-4F4C-AB88-1EEB11F28FB9}" type="datetimeFigureOut">
              <a:rPr lang="tr-TR" smtClean="0"/>
              <a:t>17.09.2020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1D794-8707-4F71-A889-AC348F5CF7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5389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6A1A7-673F-4F4C-AB88-1EEB11F28FB9}" type="datetimeFigureOut">
              <a:rPr lang="tr-TR" smtClean="0"/>
              <a:t>17.09.2020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1D794-8707-4F71-A889-AC348F5CF7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4121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6A1A7-673F-4F4C-AB88-1EEB11F28FB9}" type="datetimeFigureOut">
              <a:rPr lang="tr-TR" smtClean="0"/>
              <a:t>17.09.2020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1D794-8707-4F71-A889-AC348F5CF7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2092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6A1A7-673F-4F4C-AB88-1EEB11F28FB9}" type="datetimeFigureOut">
              <a:rPr lang="tr-TR" smtClean="0"/>
              <a:t>17.09.2020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1D794-8707-4F71-A889-AC348F5CF7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1265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6A1A7-673F-4F4C-AB88-1EEB11F28FB9}" type="datetimeFigureOut">
              <a:rPr lang="tr-TR" smtClean="0"/>
              <a:t>17.09.2020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1D794-8707-4F71-A889-AC348F5CF7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8069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36A1A7-673F-4F4C-AB88-1EEB11F28FB9}" type="datetimeFigureOut">
              <a:rPr lang="tr-TR" smtClean="0"/>
              <a:t>17.09.2020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01D794-8707-4F71-A889-AC348F5CF7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8269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object 2"/>
          <p:cNvSpPr>
            <a:spLocks noChangeArrowheads="1"/>
          </p:cNvSpPr>
          <p:nvPr/>
        </p:nvSpPr>
        <p:spPr bwMode="auto">
          <a:xfrm>
            <a:off x="152400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5843" name="object 3"/>
          <p:cNvSpPr>
            <a:spLocks/>
          </p:cNvSpPr>
          <p:nvPr/>
        </p:nvSpPr>
        <p:spPr bwMode="auto">
          <a:xfrm>
            <a:off x="7791451" y="6032500"/>
            <a:ext cx="1546225" cy="825500"/>
          </a:xfrm>
          <a:custGeom>
            <a:avLst/>
            <a:gdLst>
              <a:gd name="T0" fmla="*/ 670453 w 1546225"/>
              <a:gd name="T1" fmla="*/ 521144 h 826134"/>
              <a:gd name="T2" fmla="*/ 317627 w 1546225"/>
              <a:gd name="T3" fmla="*/ 521144 h 826134"/>
              <a:gd name="T4" fmla="*/ 935018 w 1546225"/>
              <a:gd name="T5" fmla="*/ 826004 h 826134"/>
              <a:gd name="T6" fmla="*/ 1545953 w 1546225"/>
              <a:gd name="T7" fmla="*/ 826004 h 826134"/>
              <a:gd name="T8" fmla="*/ 1315085 w 1546225"/>
              <a:gd name="T9" fmla="*/ 749253 h 826134"/>
              <a:gd name="T10" fmla="*/ 1010158 w 1546225"/>
              <a:gd name="T11" fmla="*/ 590842 h 826134"/>
              <a:gd name="T12" fmla="*/ 786130 w 1546225"/>
              <a:gd name="T13" fmla="*/ 586092 h 826134"/>
              <a:gd name="T14" fmla="*/ 670453 w 1546225"/>
              <a:gd name="T15" fmla="*/ 521144 h 826134"/>
              <a:gd name="T16" fmla="*/ 0 w 1546225"/>
              <a:gd name="T17" fmla="*/ 0 h 826134"/>
              <a:gd name="T18" fmla="*/ 34925 w 1546225"/>
              <a:gd name="T19" fmla="*/ 41186 h 826134"/>
              <a:gd name="T20" fmla="*/ 0 w 1546225"/>
              <a:gd name="T21" fmla="*/ 102958 h 826134"/>
              <a:gd name="T22" fmla="*/ 47625 w 1546225"/>
              <a:gd name="T23" fmla="*/ 188506 h 826134"/>
              <a:gd name="T24" fmla="*/ 119125 w 1546225"/>
              <a:gd name="T25" fmla="*/ 384924 h 826134"/>
              <a:gd name="T26" fmla="*/ 71500 w 1546225"/>
              <a:gd name="T27" fmla="*/ 668464 h 826134"/>
              <a:gd name="T28" fmla="*/ 317627 w 1546225"/>
              <a:gd name="T29" fmla="*/ 521144 h 826134"/>
              <a:gd name="T30" fmla="*/ 670453 w 1546225"/>
              <a:gd name="T31" fmla="*/ 521144 h 826134"/>
              <a:gd name="T32" fmla="*/ 444754 w 1546225"/>
              <a:gd name="T33" fmla="*/ 394423 h 826134"/>
              <a:gd name="T34" fmla="*/ 201675 w 1546225"/>
              <a:gd name="T35" fmla="*/ 104546 h 826134"/>
              <a:gd name="T36" fmla="*/ 0 w 1546225"/>
              <a:gd name="T37" fmla="*/ 0 h 826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546225" h="826134">
                <a:moveTo>
                  <a:pt x="670453" y="521144"/>
                </a:moveTo>
                <a:lnTo>
                  <a:pt x="317627" y="521144"/>
                </a:lnTo>
                <a:lnTo>
                  <a:pt x="935018" y="826004"/>
                </a:lnTo>
                <a:lnTo>
                  <a:pt x="1545953" y="826004"/>
                </a:lnTo>
                <a:lnTo>
                  <a:pt x="1315085" y="749253"/>
                </a:lnTo>
                <a:lnTo>
                  <a:pt x="1010158" y="590842"/>
                </a:lnTo>
                <a:lnTo>
                  <a:pt x="786130" y="586092"/>
                </a:lnTo>
                <a:lnTo>
                  <a:pt x="670453" y="521144"/>
                </a:lnTo>
                <a:close/>
              </a:path>
              <a:path w="1546225" h="826134">
                <a:moveTo>
                  <a:pt x="0" y="0"/>
                </a:moveTo>
                <a:lnTo>
                  <a:pt x="34925" y="41186"/>
                </a:lnTo>
                <a:lnTo>
                  <a:pt x="0" y="102958"/>
                </a:lnTo>
                <a:lnTo>
                  <a:pt x="47625" y="188506"/>
                </a:lnTo>
                <a:lnTo>
                  <a:pt x="119125" y="384924"/>
                </a:lnTo>
                <a:lnTo>
                  <a:pt x="71500" y="668464"/>
                </a:lnTo>
                <a:lnTo>
                  <a:pt x="317627" y="521144"/>
                </a:lnTo>
                <a:lnTo>
                  <a:pt x="670453" y="521144"/>
                </a:lnTo>
                <a:lnTo>
                  <a:pt x="444754" y="394423"/>
                </a:lnTo>
                <a:lnTo>
                  <a:pt x="201675" y="104546"/>
                </a:lnTo>
                <a:lnTo>
                  <a:pt x="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5844" name="object 4"/>
          <p:cNvSpPr>
            <a:spLocks/>
          </p:cNvSpPr>
          <p:nvPr/>
        </p:nvSpPr>
        <p:spPr bwMode="auto">
          <a:xfrm>
            <a:off x="5772151" y="6019800"/>
            <a:ext cx="296863" cy="628650"/>
          </a:xfrm>
          <a:custGeom>
            <a:avLst/>
            <a:gdLst>
              <a:gd name="T0" fmla="*/ 57276 w 295910"/>
              <a:gd name="T1" fmla="*/ 0 h 628015"/>
              <a:gd name="T2" fmla="*/ 85851 w 295910"/>
              <a:gd name="T3" fmla="*/ 32016 h 628015"/>
              <a:gd name="T4" fmla="*/ 38100 w 295910"/>
              <a:gd name="T5" fmla="*/ 53365 h 628015"/>
              <a:gd name="T6" fmla="*/ 28575 w 295910"/>
              <a:gd name="T7" fmla="*/ 117398 h 628015"/>
              <a:gd name="T8" fmla="*/ 66801 w 295910"/>
              <a:gd name="T9" fmla="*/ 202768 h 628015"/>
              <a:gd name="T10" fmla="*/ 76326 w 295910"/>
              <a:gd name="T11" fmla="*/ 288150 h 628015"/>
              <a:gd name="T12" fmla="*/ 0 w 295910"/>
              <a:gd name="T13" fmla="*/ 627888 h 628015"/>
              <a:gd name="T14" fmla="*/ 85851 w 295910"/>
              <a:gd name="T15" fmla="*/ 414439 h 628015"/>
              <a:gd name="T16" fmla="*/ 133476 w 295910"/>
              <a:gd name="T17" fmla="*/ 384200 h 628015"/>
              <a:gd name="T18" fmla="*/ 200278 w 295910"/>
              <a:gd name="T19" fmla="*/ 224116 h 628015"/>
              <a:gd name="T20" fmla="*/ 228853 w 295910"/>
              <a:gd name="T21" fmla="*/ 213448 h 628015"/>
              <a:gd name="T22" fmla="*/ 228853 w 295910"/>
              <a:gd name="T23" fmla="*/ 160083 h 628015"/>
              <a:gd name="T24" fmla="*/ 295655 w 295910"/>
              <a:gd name="T25" fmla="*/ 117398 h 628015"/>
              <a:gd name="T26" fmla="*/ 257555 w 295910"/>
              <a:gd name="T27" fmla="*/ 106718 h 628015"/>
              <a:gd name="T28" fmla="*/ 57276 w 295910"/>
              <a:gd name="T29" fmla="*/ 0 h 6280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95910" h="628015">
                <a:moveTo>
                  <a:pt x="57276" y="0"/>
                </a:moveTo>
                <a:lnTo>
                  <a:pt x="85851" y="32016"/>
                </a:lnTo>
                <a:lnTo>
                  <a:pt x="38100" y="53365"/>
                </a:lnTo>
                <a:lnTo>
                  <a:pt x="28575" y="117398"/>
                </a:lnTo>
                <a:lnTo>
                  <a:pt x="66801" y="202768"/>
                </a:lnTo>
                <a:lnTo>
                  <a:pt x="76326" y="288150"/>
                </a:lnTo>
                <a:lnTo>
                  <a:pt x="0" y="627888"/>
                </a:lnTo>
                <a:lnTo>
                  <a:pt x="85851" y="414439"/>
                </a:lnTo>
                <a:lnTo>
                  <a:pt x="133476" y="384200"/>
                </a:lnTo>
                <a:lnTo>
                  <a:pt x="200278" y="224116"/>
                </a:lnTo>
                <a:lnTo>
                  <a:pt x="228853" y="213448"/>
                </a:lnTo>
                <a:lnTo>
                  <a:pt x="228853" y="160083"/>
                </a:lnTo>
                <a:lnTo>
                  <a:pt x="295655" y="117398"/>
                </a:lnTo>
                <a:lnTo>
                  <a:pt x="257555" y="106718"/>
                </a:lnTo>
                <a:lnTo>
                  <a:pt x="57276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5845" name="object 5"/>
          <p:cNvSpPr>
            <a:spLocks/>
          </p:cNvSpPr>
          <p:nvPr/>
        </p:nvSpPr>
        <p:spPr bwMode="auto">
          <a:xfrm>
            <a:off x="6334126" y="6181726"/>
            <a:ext cx="600075" cy="430213"/>
          </a:xfrm>
          <a:custGeom>
            <a:avLst/>
            <a:gdLst>
              <a:gd name="T0" fmla="*/ 28575 w 600710"/>
              <a:gd name="T1" fmla="*/ 0 h 429895"/>
              <a:gd name="T2" fmla="*/ 19050 w 600710"/>
              <a:gd name="T3" fmla="*/ 20612 h 429895"/>
              <a:gd name="T4" fmla="*/ 0 w 600710"/>
              <a:gd name="T5" fmla="*/ 63436 h 429895"/>
              <a:gd name="T6" fmla="*/ 95250 w 600710"/>
              <a:gd name="T7" fmla="*/ 191884 h 429895"/>
              <a:gd name="T8" fmla="*/ 492378 w 600710"/>
              <a:gd name="T9" fmla="*/ 429767 h 429895"/>
              <a:gd name="T10" fmla="*/ 460628 w 600710"/>
              <a:gd name="T11" fmla="*/ 220433 h 429895"/>
              <a:gd name="T12" fmla="*/ 560500 w 600710"/>
              <a:gd name="T13" fmla="*/ 149072 h 429895"/>
              <a:gd name="T14" fmla="*/ 398652 w 600710"/>
              <a:gd name="T15" fmla="*/ 149072 h 429895"/>
              <a:gd name="T16" fmla="*/ 143001 w 600710"/>
              <a:gd name="T17" fmla="*/ 85636 h 429895"/>
              <a:gd name="T18" fmla="*/ 28575 w 600710"/>
              <a:gd name="T19" fmla="*/ 0 h 429895"/>
              <a:gd name="T20" fmla="*/ 600455 w 600710"/>
              <a:gd name="T21" fmla="*/ 120522 h 429895"/>
              <a:gd name="T22" fmla="*/ 398652 w 600710"/>
              <a:gd name="T23" fmla="*/ 149072 h 429895"/>
              <a:gd name="T24" fmla="*/ 560500 w 600710"/>
              <a:gd name="T25" fmla="*/ 149072 h 429895"/>
              <a:gd name="T26" fmla="*/ 600455 w 600710"/>
              <a:gd name="T27" fmla="*/ 120522 h 4298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00710" h="429895">
                <a:moveTo>
                  <a:pt x="28575" y="0"/>
                </a:moveTo>
                <a:lnTo>
                  <a:pt x="19050" y="20612"/>
                </a:lnTo>
                <a:lnTo>
                  <a:pt x="0" y="63436"/>
                </a:lnTo>
                <a:lnTo>
                  <a:pt x="95250" y="191884"/>
                </a:lnTo>
                <a:lnTo>
                  <a:pt x="492378" y="429767"/>
                </a:lnTo>
                <a:lnTo>
                  <a:pt x="460628" y="220433"/>
                </a:lnTo>
                <a:lnTo>
                  <a:pt x="560500" y="149072"/>
                </a:lnTo>
                <a:lnTo>
                  <a:pt x="398652" y="149072"/>
                </a:lnTo>
                <a:lnTo>
                  <a:pt x="143001" y="85636"/>
                </a:lnTo>
                <a:lnTo>
                  <a:pt x="28575" y="0"/>
                </a:lnTo>
                <a:close/>
              </a:path>
              <a:path w="600710" h="429895">
                <a:moveTo>
                  <a:pt x="600455" y="120522"/>
                </a:moveTo>
                <a:lnTo>
                  <a:pt x="398652" y="149072"/>
                </a:lnTo>
                <a:lnTo>
                  <a:pt x="560500" y="149072"/>
                </a:lnTo>
                <a:lnTo>
                  <a:pt x="600455" y="120522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5846" name="object 6"/>
          <p:cNvSpPr>
            <a:spLocks noChangeArrowheads="1"/>
          </p:cNvSpPr>
          <p:nvPr/>
        </p:nvSpPr>
        <p:spPr bwMode="auto">
          <a:xfrm>
            <a:off x="7285039" y="6138864"/>
            <a:ext cx="242887" cy="115887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5847" name="object 7"/>
          <p:cNvSpPr>
            <a:spLocks noChangeArrowheads="1"/>
          </p:cNvSpPr>
          <p:nvPr/>
        </p:nvSpPr>
        <p:spPr bwMode="auto">
          <a:xfrm>
            <a:off x="5470526" y="6126164"/>
            <a:ext cx="68263" cy="128587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5848" name="object 8"/>
          <p:cNvSpPr>
            <a:spLocks noChangeArrowheads="1"/>
          </p:cNvSpPr>
          <p:nvPr/>
        </p:nvSpPr>
        <p:spPr bwMode="auto">
          <a:xfrm>
            <a:off x="1524000" y="6019800"/>
            <a:ext cx="6218238" cy="838200"/>
          </a:xfrm>
          <a:prstGeom prst="rect">
            <a:avLst/>
          </a:prstGeom>
          <a:blipFill dpi="0" rotWithShape="1">
            <a:blip r:embed="rId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5849" name="object 9"/>
          <p:cNvSpPr>
            <a:spLocks/>
          </p:cNvSpPr>
          <p:nvPr/>
        </p:nvSpPr>
        <p:spPr bwMode="auto">
          <a:xfrm>
            <a:off x="3422650" y="6022976"/>
            <a:ext cx="579438" cy="460375"/>
          </a:xfrm>
          <a:custGeom>
            <a:avLst/>
            <a:gdLst>
              <a:gd name="T0" fmla="*/ 497466 w 579119"/>
              <a:gd name="T1" fmla="*/ 269417 h 460375"/>
              <a:gd name="T2" fmla="*/ 303021 w 579119"/>
              <a:gd name="T3" fmla="*/ 269417 h 460375"/>
              <a:gd name="T4" fmla="*/ 541019 w 579119"/>
              <a:gd name="T5" fmla="*/ 460247 h 460375"/>
              <a:gd name="T6" fmla="*/ 483869 w 579119"/>
              <a:gd name="T7" fmla="*/ 279031 h 460375"/>
              <a:gd name="T8" fmla="*/ 497466 w 579119"/>
              <a:gd name="T9" fmla="*/ 269417 h 460375"/>
              <a:gd name="T10" fmla="*/ 66675 w 579119"/>
              <a:gd name="T11" fmla="*/ 0 h 460375"/>
              <a:gd name="T12" fmla="*/ 47625 w 579119"/>
              <a:gd name="T13" fmla="*/ 0 h 460375"/>
              <a:gd name="T14" fmla="*/ 38100 w 579119"/>
              <a:gd name="T15" fmla="*/ 38480 h 460375"/>
              <a:gd name="T16" fmla="*/ 0 w 579119"/>
              <a:gd name="T17" fmla="*/ 96215 h 460375"/>
              <a:gd name="T18" fmla="*/ 104775 w 579119"/>
              <a:gd name="T19" fmla="*/ 173189 h 460375"/>
              <a:gd name="T20" fmla="*/ 226948 w 579119"/>
              <a:gd name="T21" fmla="*/ 288658 h 460375"/>
              <a:gd name="T22" fmla="*/ 303021 w 579119"/>
              <a:gd name="T23" fmla="*/ 269417 h 460375"/>
              <a:gd name="T24" fmla="*/ 497466 w 579119"/>
              <a:gd name="T25" fmla="*/ 269417 h 460375"/>
              <a:gd name="T26" fmla="*/ 579119 w 579119"/>
              <a:gd name="T27" fmla="*/ 211683 h 460375"/>
              <a:gd name="T28" fmla="*/ 569594 w 579119"/>
              <a:gd name="T29" fmla="*/ 202056 h 460375"/>
              <a:gd name="T30" fmla="*/ 531494 w 579119"/>
              <a:gd name="T31" fmla="*/ 182816 h 460375"/>
              <a:gd name="T32" fmla="*/ 474344 w 579119"/>
              <a:gd name="T33" fmla="*/ 144322 h 460375"/>
              <a:gd name="T34" fmla="*/ 274446 w 579119"/>
              <a:gd name="T35" fmla="*/ 57734 h 460375"/>
              <a:gd name="T36" fmla="*/ 226948 w 579119"/>
              <a:gd name="T37" fmla="*/ 38480 h 460375"/>
              <a:gd name="T38" fmla="*/ 207898 w 579119"/>
              <a:gd name="T39" fmla="*/ 28867 h 460375"/>
              <a:gd name="T40" fmla="*/ 150748 w 579119"/>
              <a:gd name="T41" fmla="*/ 28867 h 460375"/>
              <a:gd name="T42" fmla="*/ 114300 w 579119"/>
              <a:gd name="T43" fmla="*/ 19240 h 460375"/>
              <a:gd name="T44" fmla="*/ 104775 w 579119"/>
              <a:gd name="T45" fmla="*/ 19240 h 460375"/>
              <a:gd name="T46" fmla="*/ 66675 w 579119"/>
              <a:gd name="T47" fmla="*/ 0 h 460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79119" h="460375">
                <a:moveTo>
                  <a:pt x="497466" y="269417"/>
                </a:moveTo>
                <a:lnTo>
                  <a:pt x="303021" y="269417"/>
                </a:lnTo>
                <a:lnTo>
                  <a:pt x="541019" y="460247"/>
                </a:lnTo>
                <a:lnTo>
                  <a:pt x="483869" y="279031"/>
                </a:lnTo>
                <a:lnTo>
                  <a:pt x="497466" y="269417"/>
                </a:lnTo>
                <a:close/>
              </a:path>
              <a:path w="579119" h="460375">
                <a:moveTo>
                  <a:pt x="66675" y="0"/>
                </a:moveTo>
                <a:lnTo>
                  <a:pt x="47625" y="0"/>
                </a:lnTo>
                <a:lnTo>
                  <a:pt x="38100" y="38480"/>
                </a:lnTo>
                <a:lnTo>
                  <a:pt x="0" y="96215"/>
                </a:lnTo>
                <a:lnTo>
                  <a:pt x="104775" y="173189"/>
                </a:lnTo>
                <a:lnTo>
                  <a:pt x="226948" y="288658"/>
                </a:lnTo>
                <a:lnTo>
                  <a:pt x="303021" y="269417"/>
                </a:lnTo>
                <a:lnTo>
                  <a:pt x="497466" y="269417"/>
                </a:lnTo>
                <a:lnTo>
                  <a:pt x="579119" y="211683"/>
                </a:lnTo>
                <a:lnTo>
                  <a:pt x="569594" y="202056"/>
                </a:lnTo>
                <a:lnTo>
                  <a:pt x="531494" y="182816"/>
                </a:lnTo>
                <a:lnTo>
                  <a:pt x="474344" y="144322"/>
                </a:lnTo>
                <a:lnTo>
                  <a:pt x="274446" y="57734"/>
                </a:lnTo>
                <a:lnTo>
                  <a:pt x="226948" y="38480"/>
                </a:lnTo>
                <a:lnTo>
                  <a:pt x="207898" y="28867"/>
                </a:lnTo>
                <a:lnTo>
                  <a:pt x="150748" y="28867"/>
                </a:lnTo>
                <a:lnTo>
                  <a:pt x="114300" y="19240"/>
                </a:lnTo>
                <a:lnTo>
                  <a:pt x="104775" y="19240"/>
                </a:lnTo>
                <a:lnTo>
                  <a:pt x="66675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5850" name="object 10"/>
          <p:cNvSpPr>
            <a:spLocks/>
          </p:cNvSpPr>
          <p:nvPr/>
        </p:nvSpPr>
        <p:spPr bwMode="auto">
          <a:xfrm>
            <a:off x="4608513" y="6076950"/>
            <a:ext cx="3148012" cy="781050"/>
          </a:xfrm>
          <a:custGeom>
            <a:avLst/>
            <a:gdLst>
              <a:gd name="T0" fmla="*/ 643001 w 3147695"/>
              <a:gd name="T1" fmla="*/ 165163 h 780415"/>
              <a:gd name="T2" fmla="*/ 95250 w 3147695"/>
              <a:gd name="T3" fmla="*/ 165163 h 780415"/>
              <a:gd name="T4" fmla="*/ 142875 w 3147695"/>
              <a:gd name="T5" fmla="*/ 212813 h 780415"/>
              <a:gd name="T6" fmla="*/ 238125 w 3147695"/>
              <a:gd name="T7" fmla="*/ 242989 h 780415"/>
              <a:gd name="T8" fmla="*/ 331850 w 3147695"/>
              <a:gd name="T9" fmla="*/ 433565 h 780415"/>
              <a:gd name="T10" fmla="*/ 636651 w 3147695"/>
              <a:gd name="T11" fmla="*/ 570141 h 780415"/>
              <a:gd name="T12" fmla="*/ 1233677 w 3147695"/>
              <a:gd name="T13" fmla="*/ 570141 h 780415"/>
              <a:gd name="T14" fmla="*/ 3118472 w 3147695"/>
              <a:gd name="T15" fmla="*/ 780286 h 780415"/>
              <a:gd name="T16" fmla="*/ 3147146 w 3147695"/>
              <a:gd name="T17" fmla="*/ 780286 h 780415"/>
              <a:gd name="T18" fmla="*/ 1073277 w 3147695"/>
              <a:gd name="T19" fmla="*/ 385914 h 780415"/>
              <a:gd name="T20" fmla="*/ 816101 w 3147695"/>
              <a:gd name="T21" fmla="*/ 252514 h 780415"/>
              <a:gd name="T22" fmla="*/ 674751 w 3147695"/>
              <a:gd name="T23" fmla="*/ 174688 h 780415"/>
              <a:gd name="T24" fmla="*/ 643001 w 3147695"/>
              <a:gd name="T25" fmla="*/ 165163 h 780415"/>
              <a:gd name="T26" fmla="*/ 152400 w 3147695"/>
              <a:gd name="T27" fmla="*/ 0 h 780415"/>
              <a:gd name="T28" fmla="*/ 57150 w 3147695"/>
              <a:gd name="T29" fmla="*/ 0 h 780415"/>
              <a:gd name="T30" fmla="*/ 19050 w 3147695"/>
              <a:gd name="T31" fmla="*/ 39700 h 780415"/>
              <a:gd name="T32" fmla="*/ 0 w 3147695"/>
              <a:gd name="T33" fmla="*/ 203276 h 780415"/>
              <a:gd name="T34" fmla="*/ 95250 w 3147695"/>
              <a:gd name="T35" fmla="*/ 165163 h 780415"/>
              <a:gd name="T36" fmla="*/ 643001 w 3147695"/>
              <a:gd name="T37" fmla="*/ 165163 h 780415"/>
              <a:gd name="T38" fmla="*/ 579501 w 3147695"/>
              <a:gd name="T39" fmla="*/ 146113 h 780415"/>
              <a:gd name="T40" fmla="*/ 446150 w 3147695"/>
              <a:gd name="T41" fmla="*/ 96875 h 780415"/>
              <a:gd name="T42" fmla="*/ 295275 w 3147695"/>
              <a:gd name="T43" fmla="*/ 28587 h 780415"/>
              <a:gd name="T44" fmla="*/ 219075 w 3147695"/>
              <a:gd name="T45" fmla="*/ 9525 h 780415"/>
              <a:gd name="T46" fmla="*/ 152400 w 3147695"/>
              <a:gd name="T47" fmla="*/ 0 h 780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147695" h="780415">
                <a:moveTo>
                  <a:pt x="643001" y="165163"/>
                </a:moveTo>
                <a:lnTo>
                  <a:pt x="95250" y="165163"/>
                </a:lnTo>
                <a:lnTo>
                  <a:pt x="142875" y="212813"/>
                </a:lnTo>
                <a:lnTo>
                  <a:pt x="238125" y="242989"/>
                </a:lnTo>
                <a:lnTo>
                  <a:pt x="331850" y="433565"/>
                </a:lnTo>
                <a:lnTo>
                  <a:pt x="636651" y="570141"/>
                </a:lnTo>
                <a:lnTo>
                  <a:pt x="1233677" y="570141"/>
                </a:lnTo>
                <a:lnTo>
                  <a:pt x="3118472" y="780286"/>
                </a:lnTo>
                <a:lnTo>
                  <a:pt x="3147146" y="780286"/>
                </a:lnTo>
                <a:lnTo>
                  <a:pt x="1073277" y="385914"/>
                </a:lnTo>
                <a:lnTo>
                  <a:pt x="816101" y="252514"/>
                </a:lnTo>
                <a:lnTo>
                  <a:pt x="674751" y="174688"/>
                </a:lnTo>
                <a:lnTo>
                  <a:pt x="643001" y="165163"/>
                </a:lnTo>
                <a:close/>
              </a:path>
              <a:path w="3147695" h="780415">
                <a:moveTo>
                  <a:pt x="152400" y="0"/>
                </a:moveTo>
                <a:lnTo>
                  <a:pt x="57150" y="0"/>
                </a:lnTo>
                <a:lnTo>
                  <a:pt x="19050" y="39700"/>
                </a:lnTo>
                <a:lnTo>
                  <a:pt x="0" y="203276"/>
                </a:lnTo>
                <a:lnTo>
                  <a:pt x="95250" y="165163"/>
                </a:lnTo>
                <a:lnTo>
                  <a:pt x="643001" y="165163"/>
                </a:lnTo>
                <a:lnTo>
                  <a:pt x="579501" y="146113"/>
                </a:lnTo>
                <a:lnTo>
                  <a:pt x="446150" y="96875"/>
                </a:lnTo>
                <a:lnTo>
                  <a:pt x="295275" y="28587"/>
                </a:lnTo>
                <a:lnTo>
                  <a:pt x="219075" y="9525"/>
                </a:lnTo>
                <a:lnTo>
                  <a:pt x="15240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5851" name="object 11"/>
          <p:cNvSpPr>
            <a:spLocks noChangeArrowheads="1"/>
          </p:cNvSpPr>
          <p:nvPr/>
        </p:nvSpPr>
        <p:spPr bwMode="auto">
          <a:xfrm>
            <a:off x="4429126" y="6069014"/>
            <a:ext cx="112713" cy="96837"/>
          </a:xfrm>
          <a:prstGeom prst="rect">
            <a:avLst/>
          </a:prstGeom>
          <a:blipFill dpi="0" rotWithShape="1">
            <a:blip r:embed="rId6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5852" name="object 12"/>
          <p:cNvSpPr>
            <a:spLocks/>
          </p:cNvSpPr>
          <p:nvPr/>
        </p:nvSpPr>
        <p:spPr bwMode="auto">
          <a:xfrm>
            <a:off x="2879726" y="6099176"/>
            <a:ext cx="257175" cy="258763"/>
          </a:xfrm>
          <a:custGeom>
            <a:avLst/>
            <a:gdLst>
              <a:gd name="T0" fmla="*/ 47752 w 256540"/>
              <a:gd name="T1" fmla="*/ 0 h 259079"/>
              <a:gd name="T2" fmla="*/ 0 w 256540"/>
              <a:gd name="T3" fmla="*/ 0 h 259079"/>
              <a:gd name="T4" fmla="*/ 47752 w 256540"/>
              <a:gd name="T5" fmla="*/ 86359 h 259079"/>
              <a:gd name="T6" fmla="*/ 152653 w 256540"/>
              <a:gd name="T7" fmla="*/ 163118 h 259079"/>
              <a:gd name="T8" fmla="*/ 256031 w 256540"/>
              <a:gd name="T9" fmla="*/ 259079 h 259079"/>
              <a:gd name="T10" fmla="*/ 256031 w 256540"/>
              <a:gd name="T11" fmla="*/ 249478 h 259079"/>
              <a:gd name="T12" fmla="*/ 246506 w 256540"/>
              <a:gd name="T13" fmla="*/ 220700 h 259079"/>
              <a:gd name="T14" fmla="*/ 227456 w 256540"/>
              <a:gd name="T15" fmla="*/ 182321 h 259079"/>
              <a:gd name="T16" fmla="*/ 190881 w 256540"/>
              <a:gd name="T17" fmla="*/ 153530 h 259079"/>
              <a:gd name="T18" fmla="*/ 171703 w 256540"/>
              <a:gd name="T19" fmla="*/ 134340 h 259079"/>
              <a:gd name="T20" fmla="*/ 152653 w 256540"/>
              <a:gd name="T21" fmla="*/ 95961 h 259079"/>
              <a:gd name="T22" fmla="*/ 152653 w 256540"/>
              <a:gd name="T23" fmla="*/ 86359 h 259079"/>
              <a:gd name="T24" fmla="*/ 181228 w 256540"/>
              <a:gd name="T25" fmla="*/ 19189 h 259079"/>
              <a:gd name="T26" fmla="*/ 114553 w 256540"/>
              <a:gd name="T27" fmla="*/ 9601 h 259079"/>
              <a:gd name="T28" fmla="*/ 76327 w 256540"/>
              <a:gd name="T29" fmla="*/ 9601 h 259079"/>
              <a:gd name="T30" fmla="*/ 47752 w 256540"/>
              <a:gd name="T31" fmla="*/ 0 h 2590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56540" h="259079">
                <a:moveTo>
                  <a:pt x="47752" y="0"/>
                </a:moveTo>
                <a:lnTo>
                  <a:pt x="0" y="0"/>
                </a:lnTo>
                <a:lnTo>
                  <a:pt x="47752" y="86359"/>
                </a:lnTo>
                <a:lnTo>
                  <a:pt x="152653" y="163118"/>
                </a:lnTo>
                <a:lnTo>
                  <a:pt x="256031" y="259079"/>
                </a:lnTo>
                <a:lnTo>
                  <a:pt x="256031" y="249478"/>
                </a:lnTo>
                <a:lnTo>
                  <a:pt x="246506" y="220700"/>
                </a:lnTo>
                <a:lnTo>
                  <a:pt x="227456" y="182321"/>
                </a:lnTo>
                <a:lnTo>
                  <a:pt x="190881" y="153530"/>
                </a:lnTo>
                <a:lnTo>
                  <a:pt x="171703" y="134340"/>
                </a:lnTo>
                <a:lnTo>
                  <a:pt x="152653" y="95961"/>
                </a:lnTo>
                <a:lnTo>
                  <a:pt x="152653" y="86359"/>
                </a:lnTo>
                <a:lnTo>
                  <a:pt x="181228" y="19189"/>
                </a:lnTo>
                <a:lnTo>
                  <a:pt x="114553" y="9601"/>
                </a:lnTo>
                <a:lnTo>
                  <a:pt x="76327" y="9601"/>
                </a:lnTo>
                <a:lnTo>
                  <a:pt x="47752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5853" name="object 13"/>
          <p:cNvSpPr>
            <a:spLocks noChangeArrowheads="1"/>
          </p:cNvSpPr>
          <p:nvPr/>
        </p:nvSpPr>
        <p:spPr bwMode="auto">
          <a:xfrm>
            <a:off x="2646364" y="6116639"/>
            <a:ext cx="90487" cy="98425"/>
          </a:xfrm>
          <a:prstGeom prst="rect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5854" name="object 14"/>
          <p:cNvSpPr>
            <a:spLocks/>
          </p:cNvSpPr>
          <p:nvPr/>
        </p:nvSpPr>
        <p:spPr bwMode="auto">
          <a:xfrm>
            <a:off x="2152650" y="6049963"/>
            <a:ext cx="387350" cy="330200"/>
          </a:xfrm>
          <a:custGeom>
            <a:avLst/>
            <a:gdLst>
              <a:gd name="T0" fmla="*/ 18961 w 387350"/>
              <a:gd name="T1" fmla="*/ 0 h 329564"/>
              <a:gd name="T2" fmla="*/ 0 w 387350"/>
              <a:gd name="T3" fmla="*/ 0 h 329564"/>
              <a:gd name="T4" fmla="*/ 0 w 387350"/>
              <a:gd name="T5" fmla="*/ 19367 h 329564"/>
              <a:gd name="T6" fmla="*/ 93218 w 387350"/>
              <a:gd name="T7" fmla="*/ 58089 h 329564"/>
              <a:gd name="T8" fmla="*/ 140614 w 387350"/>
              <a:gd name="T9" fmla="*/ 106502 h 329564"/>
              <a:gd name="T10" fmla="*/ 74256 w 387350"/>
              <a:gd name="T11" fmla="*/ 135547 h 329564"/>
              <a:gd name="T12" fmla="*/ 121653 w 387350"/>
              <a:gd name="T13" fmla="*/ 213004 h 329564"/>
              <a:gd name="T14" fmla="*/ 282816 w 387350"/>
              <a:gd name="T15" fmla="*/ 329184 h 329564"/>
              <a:gd name="T16" fmla="*/ 263855 w 387350"/>
              <a:gd name="T17" fmla="*/ 251726 h 329564"/>
              <a:gd name="T18" fmla="*/ 225933 w 387350"/>
              <a:gd name="T19" fmla="*/ 213004 h 329564"/>
              <a:gd name="T20" fmla="*/ 330212 w 387350"/>
              <a:gd name="T21" fmla="*/ 135547 h 329564"/>
              <a:gd name="T22" fmla="*/ 387096 w 387350"/>
              <a:gd name="T23" fmla="*/ 67767 h 329564"/>
              <a:gd name="T24" fmla="*/ 368134 w 387350"/>
              <a:gd name="T25" fmla="*/ 58089 h 329564"/>
              <a:gd name="T26" fmla="*/ 320738 w 387350"/>
              <a:gd name="T27" fmla="*/ 38722 h 329564"/>
              <a:gd name="T28" fmla="*/ 235419 w 387350"/>
              <a:gd name="T29" fmla="*/ 29044 h 329564"/>
              <a:gd name="T30" fmla="*/ 225933 w 387350"/>
              <a:gd name="T31" fmla="*/ 29044 h 329564"/>
              <a:gd name="T32" fmla="*/ 197497 w 387350"/>
              <a:gd name="T33" fmla="*/ 19367 h 329564"/>
              <a:gd name="T34" fmla="*/ 159575 w 387350"/>
              <a:gd name="T35" fmla="*/ 19367 h 329564"/>
              <a:gd name="T36" fmla="*/ 140614 w 387350"/>
              <a:gd name="T37" fmla="*/ 9677 h 329564"/>
              <a:gd name="T38" fmla="*/ 74256 w 387350"/>
              <a:gd name="T39" fmla="*/ 9677 h 329564"/>
              <a:gd name="T40" fmla="*/ 18961 w 387350"/>
              <a:gd name="T41" fmla="*/ 0 h 3295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387350" h="329564">
                <a:moveTo>
                  <a:pt x="18961" y="0"/>
                </a:moveTo>
                <a:lnTo>
                  <a:pt x="0" y="0"/>
                </a:lnTo>
                <a:lnTo>
                  <a:pt x="0" y="19367"/>
                </a:lnTo>
                <a:lnTo>
                  <a:pt x="93218" y="58089"/>
                </a:lnTo>
                <a:lnTo>
                  <a:pt x="140614" y="106502"/>
                </a:lnTo>
                <a:lnTo>
                  <a:pt x="74256" y="135547"/>
                </a:lnTo>
                <a:lnTo>
                  <a:pt x="121653" y="213004"/>
                </a:lnTo>
                <a:lnTo>
                  <a:pt x="282816" y="329184"/>
                </a:lnTo>
                <a:lnTo>
                  <a:pt x="263855" y="251726"/>
                </a:lnTo>
                <a:lnTo>
                  <a:pt x="225933" y="213004"/>
                </a:lnTo>
                <a:lnTo>
                  <a:pt x="330212" y="135547"/>
                </a:lnTo>
                <a:lnTo>
                  <a:pt x="387096" y="67767"/>
                </a:lnTo>
                <a:lnTo>
                  <a:pt x="368134" y="58089"/>
                </a:lnTo>
                <a:lnTo>
                  <a:pt x="320738" y="38722"/>
                </a:lnTo>
                <a:lnTo>
                  <a:pt x="235419" y="29044"/>
                </a:lnTo>
                <a:lnTo>
                  <a:pt x="225933" y="29044"/>
                </a:lnTo>
                <a:lnTo>
                  <a:pt x="197497" y="19367"/>
                </a:lnTo>
                <a:lnTo>
                  <a:pt x="159575" y="19367"/>
                </a:lnTo>
                <a:lnTo>
                  <a:pt x="140614" y="9677"/>
                </a:lnTo>
                <a:lnTo>
                  <a:pt x="74256" y="9677"/>
                </a:lnTo>
                <a:lnTo>
                  <a:pt x="18961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5" name="object 15"/>
          <p:cNvSpPr txBox="1"/>
          <p:nvPr/>
        </p:nvSpPr>
        <p:spPr>
          <a:xfrm>
            <a:off x="1755775" y="2060576"/>
            <a:ext cx="8680450" cy="1539875"/>
          </a:xfrm>
          <a:prstGeom prst="rect">
            <a:avLst/>
          </a:prstGeom>
        </p:spPr>
        <p:txBody>
          <a:bodyPr lIns="0" tIns="106045" rIns="0" bIns="0">
            <a:spAutoFit/>
          </a:bodyPr>
          <a:lstStyle/>
          <a:p>
            <a:pPr marL="394970" indent="-344805">
              <a:spcBef>
                <a:spcPts val="835"/>
              </a:spcBef>
              <a:buClr>
                <a:srgbClr val="E2E2FF"/>
              </a:buClr>
              <a:buFontTx/>
              <a:buChar char="•"/>
              <a:tabLst>
                <a:tab pos="394970" algn="l"/>
                <a:tab pos="395605" algn="l"/>
              </a:tabLst>
              <a:defRPr/>
            </a:pPr>
            <a:r>
              <a:rPr sz="2800" dirty="0">
                <a:solidFill>
                  <a:srgbClr val="FFFF00"/>
                </a:solidFill>
                <a:latin typeface="Arial"/>
                <a:cs typeface="Arial"/>
              </a:rPr>
              <a:t>NO</a:t>
            </a:r>
            <a:r>
              <a:rPr sz="2775" baseline="-19519" dirty="0">
                <a:solidFill>
                  <a:srgbClr val="FFFF00"/>
                </a:solidFill>
                <a:latin typeface="Arial"/>
                <a:cs typeface="Arial"/>
              </a:rPr>
              <a:t>3 </a:t>
            </a:r>
            <a:r>
              <a:rPr sz="2800" spc="-5" dirty="0">
                <a:solidFill>
                  <a:srgbClr val="FFFF00"/>
                </a:solidFill>
                <a:latin typeface="Arial"/>
                <a:cs typeface="Arial"/>
              </a:rPr>
              <a:t>asimilasyonunu gövdede </a:t>
            </a:r>
            <a:r>
              <a:rPr sz="2800" dirty="0">
                <a:solidFill>
                  <a:srgbClr val="FFFF00"/>
                </a:solidFill>
                <a:latin typeface="Arial"/>
                <a:cs typeface="Arial"/>
              </a:rPr>
              <a:t>gerçekleştiren</a:t>
            </a:r>
            <a:r>
              <a:rPr sz="2800" spc="-270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FF00"/>
                </a:solidFill>
                <a:latin typeface="Arial"/>
                <a:cs typeface="Arial"/>
              </a:rPr>
              <a:t>bitkiler;</a:t>
            </a:r>
            <a:endParaRPr sz="2800" dirty="0">
              <a:latin typeface="Arial"/>
              <a:cs typeface="Arial"/>
            </a:endParaRPr>
          </a:p>
          <a:p>
            <a:pPr marL="794385" lvl="1" indent="-287020">
              <a:spcBef>
                <a:spcPts val="475"/>
              </a:spcBef>
              <a:buFont typeface="Arial"/>
              <a:buChar char="–"/>
              <a:tabLst>
                <a:tab pos="794385" algn="l"/>
                <a:tab pos="795020" algn="l"/>
              </a:tabLst>
              <a:defRPr/>
            </a:pPr>
            <a:r>
              <a:rPr dirty="0">
                <a:solidFill>
                  <a:srgbClr val="FFFFFF"/>
                </a:solidFill>
                <a:latin typeface="Wingdings"/>
                <a:cs typeface="Wingdings"/>
              </a:rPr>
              <a:t></a:t>
            </a:r>
            <a:r>
              <a:rPr lang="tr-TR" dirty="0">
                <a:solidFill>
                  <a:srgbClr val="FFFFFF"/>
                </a:solidFill>
                <a:latin typeface="Wingdings"/>
                <a:cs typeface="Wingdings"/>
              </a:rPr>
              <a:t> </a:t>
            </a:r>
            <a:r>
              <a:rPr dirty="0" err="1">
                <a:solidFill>
                  <a:srgbClr val="FFFFFF"/>
                </a:solidFill>
                <a:latin typeface="Arial"/>
                <a:cs typeface="Arial"/>
              </a:rPr>
              <a:t>sitoplazmada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 organik asit anyonları sentezleyip vakuollerde</a:t>
            </a:r>
            <a:r>
              <a:rPr spc="-3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depolayarak</a:t>
            </a:r>
            <a:endParaRPr dirty="0">
              <a:latin typeface="Arial"/>
              <a:cs typeface="Arial"/>
            </a:endParaRPr>
          </a:p>
          <a:p>
            <a:pPr marL="794385" lvl="1" indent="-287020">
              <a:spcBef>
                <a:spcPts val="434"/>
              </a:spcBef>
              <a:buFont typeface="Arial"/>
              <a:buChar char="–"/>
              <a:tabLst>
                <a:tab pos="794385" algn="l"/>
                <a:tab pos="795020" algn="l"/>
              </a:tabLst>
              <a:defRPr/>
            </a:pPr>
            <a:r>
              <a:rPr dirty="0">
                <a:solidFill>
                  <a:srgbClr val="FFFFFF"/>
                </a:solidFill>
                <a:latin typeface="Wingdings"/>
                <a:cs typeface="Wingdings"/>
              </a:rPr>
              <a:t></a:t>
            </a:r>
            <a:r>
              <a:rPr lang="tr-TR" dirty="0">
                <a:solidFill>
                  <a:srgbClr val="FFFFFF"/>
                </a:solidFill>
                <a:latin typeface="Wingdings"/>
                <a:cs typeface="Wingdings"/>
              </a:rPr>
              <a:t> </a:t>
            </a:r>
            <a:r>
              <a:rPr dirty="0" err="1">
                <a:solidFill>
                  <a:srgbClr val="FFFFFF"/>
                </a:solidFill>
                <a:latin typeface="Arial"/>
                <a:cs typeface="Arial"/>
              </a:rPr>
              <a:t>katyon-anyon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pc="5" dirty="0">
                <a:solidFill>
                  <a:srgbClr val="FFFFFF"/>
                </a:solidFill>
                <a:latin typeface="Arial"/>
                <a:cs typeface="Arial"/>
              </a:rPr>
              <a:t>dengesini sağlar</a:t>
            </a:r>
            <a:r>
              <a:rPr spc="-1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ve</a:t>
            </a:r>
            <a:endParaRPr dirty="0">
              <a:latin typeface="Arial"/>
              <a:cs typeface="Arial"/>
            </a:endParaRPr>
          </a:p>
          <a:p>
            <a:pPr marL="794385" lvl="1" indent="-287020">
              <a:spcBef>
                <a:spcPts val="430"/>
              </a:spcBef>
              <a:buFont typeface="Arial"/>
              <a:buChar char="–"/>
              <a:tabLst>
                <a:tab pos="794385" algn="l"/>
                <a:tab pos="795020" algn="l"/>
              </a:tabLst>
              <a:defRPr/>
            </a:pPr>
            <a:r>
              <a:rPr dirty="0">
                <a:solidFill>
                  <a:srgbClr val="FFFFFF"/>
                </a:solidFill>
                <a:latin typeface="Wingdings"/>
                <a:cs typeface="Wingdings"/>
              </a:rPr>
              <a:t></a:t>
            </a:r>
            <a:r>
              <a:rPr lang="tr-TR" dirty="0">
                <a:solidFill>
                  <a:srgbClr val="FFFFFF"/>
                </a:solidFill>
                <a:latin typeface="Wingdings"/>
                <a:cs typeface="Wingdings"/>
              </a:rPr>
              <a:t> </a:t>
            </a:r>
            <a:r>
              <a:rPr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hücre </a:t>
            </a:r>
            <a:r>
              <a:rPr spc="5" dirty="0">
                <a:solidFill>
                  <a:srgbClr val="FFFFFF"/>
                </a:solidFill>
                <a:latin typeface="Arial"/>
                <a:cs typeface="Arial"/>
              </a:rPr>
              <a:t>içi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pH’ </a:t>
            </a:r>
            <a:r>
              <a:rPr spc="-5" dirty="0">
                <a:solidFill>
                  <a:srgbClr val="FFFFFF"/>
                </a:solidFill>
                <a:latin typeface="Arial"/>
                <a:cs typeface="Arial"/>
              </a:rPr>
              <a:t>yı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dengede</a:t>
            </a:r>
            <a:r>
              <a:rPr spc="-1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tutar</a:t>
            </a:r>
            <a:endParaRPr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34445931"/>
      </p:ext>
    </p:extLst>
  </p:cSld>
  <p:clrMapOvr>
    <a:masterClrMapping/>
  </p:clrMapOvr>
  <p:transition>
    <p:newsflash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object 2"/>
          <p:cNvSpPr>
            <a:spLocks noChangeArrowheads="1"/>
          </p:cNvSpPr>
          <p:nvPr/>
        </p:nvSpPr>
        <p:spPr bwMode="auto">
          <a:xfrm>
            <a:off x="152400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45059" name="object 3"/>
          <p:cNvSpPr>
            <a:spLocks/>
          </p:cNvSpPr>
          <p:nvPr/>
        </p:nvSpPr>
        <p:spPr bwMode="auto">
          <a:xfrm>
            <a:off x="7791451" y="6032500"/>
            <a:ext cx="1546225" cy="825500"/>
          </a:xfrm>
          <a:custGeom>
            <a:avLst/>
            <a:gdLst>
              <a:gd name="T0" fmla="*/ 670453 w 1546225"/>
              <a:gd name="T1" fmla="*/ 521144 h 826134"/>
              <a:gd name="T2" fmla="*/ 317627 w 1546225"/>
              <a:gd name="T3" fmla="*/ 521144 h 826134"/>
              <a:gd name="T4" fmla="*/ 935018 w 1546225"/>
              <a:gd name="T5" fmla="*/ 826004 h 826134"/>
              <a:gd name="T6" fmla="*/ 1545953 w 1546225"/>
              <a:gd name="T7" fmla="*/ 826004 h 826134"/>
              <a:gd name="T8" fmla="*/ 1315085 w 1546225"/>
              <a:gd name="T9" fmla="*/ 749253 h 826134"/>
              <a:gd name="T10" fmla="*/ 1010158 w 1546225"/>
              <a:gd name="T11" fmla="*/ 590842 h 826134"/>
              <a:gd name="T12" fmla="*/ 786130 w 1546225"/>
              <a:gd name="T13" fmla="*/ 586092 h 826134"/>
              <a:gd name="T14" fmla="*/ 670453 w 1546225"/>
              <a:gd name="T15" fmla="*/ 521144 h 826134"/>
              <a:gd name="T16" fmla="*/ 0 w 1546225"/>
              <a:gd name="T17" fmla="*/ 0 h 826134"/>
              <a:gd name="T18" fmla="*/ 34925 w 1546225"/>
              <a:gd name="T19" fmla="*/ 41186 h 826134"/>
              <a:gd name="T20" fmla="*/ 0 w 1546225"/>
              <a:gd name="T21" fmla="*/ 102958 h 826134"/>
              <a:gd name="T22" fmla="*/ 47625 w 1546225"/>
              <a:gd name="T23" fmla="*/ 188506 h 826134"/>
              <a:gd name="T24" fmla="*/ 119125 w 1546225"/>
              <a:gd name="T25" fmla="*/ 384924 h 826134"/>
              <a:gd name="T26" fmla="*/ 71500 w 1546225"/>
              <a:gd name="T27" fmla="*/ 668464 h 826134"/>
              <a:gd name="T28" fmla="*/ 317627 w 1546225"/>
              <a:gd name="T29" fmla="*/ 521144 h 826134"/>
              <a:gd name="T30" fmla="*/ 670453 w 1546225"/>
              <a:gd name="T31" fmla="*/ 521144 h 826134"/>
              <a:gd name="T32" fmla="*/ 444754 w 1546225"/>
              <a:gd name="T33" fmla="*/ 394423 h 826134"/>
              <a:gd name="T34" fmla="*/ 201675 w 1546225"/>
              <a:gd name="T35" fmla="*/ 104546 h 826134"/>
              <a:gd name="T36" fmla="*/ 0 w 1546225"/>
              <a:gd name="T37" fmla="*/ 0 h 826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546225" h="826134">
                <a:moveTo>
                  <a:pt x="670453" y="521144"/>
                </a:moveTo>
                <a:lnTo>
                  <a:pt x="317627" y="521144"/>
                </a:lnTo>
                <a:lnTo>
                  <a:pt x="935018" y="826004"/>
                </a:lnTo>
                <a:lnTo>
                  <a:pt x="1545953" y="826004"/>
                </a:lnTo>
                <a:lnTo>
                  <a:pt x="1315085" y="749253"/>
                </a:lnTo>
                <a:lnTo>
                  <a:pt x="1010158" y="590842"/>
                </a:lnTo>
                <a:lnTo>
                  <a:pt x="786130" y="586092"/>
                </a:lnTo>
                <a:lnTo>
                  <a:pt x="670453" y="521144"/>
                </a:lnTo>
                <a:close/>
              </a:path>
              <a:path w="1546225" h="826134">
                <a:moveTo>
                  <a:pt x="0" y="0"/>
                </a:moveTo>
                <a:lnTo>
                  <a:pt x="34925" y="41186"/>
                </a:lnTo>
                <a:lnTo>
                  <a:pt x="0" y="102958"/>
                </a:lnTo>
                <a:lnTo>
                  <a:pt x="47625" y="188506"/>
                </a:lnTo>
                <a:lnTo>
                  <a:pt x="119125" y="384924"/>
                </a:lnTo>
                <a:lnTo>
                  <a:pt x="71500" y="668464"/>
                </a:lnTo>
                <a:lnTo>
                  <a:pt x="317627" y="521144"/>
                </a:lnTo>
                <a:lnTo>
                  <a:pt x="670453" y="521144"/>
                </a:lnTo>
                <a:lnTo>
                  <a:pt x="444754" y="394423"/>
                </a:lnTo>
                <a:lnTo>
                  <a:pt x="201675" y="104546"/>
                </a:lnTo>
                <a:lnTo>
                  <a:pt x="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45060" name="object 4"/>
          <p:cNvSpPr>
            <a:spLocks/>
          </p:cNvSpPr>
          <p:nvPr/>
        </p:nvSpPr>
        <p:spPr bwMode="auto">
          <a:xfrm>
            <a:off x="5772151" y="6019800"/>
            <a:ext cx="296863" cy="628650"/>
          </a:xfrm>
          <a:custGeom>
            <a:avLst/>
            <a:gdLst>
              <a:gd name="T0" fmla="*/ 57276 w 295910"/>
              <a:gd name="T1" fmla="*/ 0 h 628015"/>
              <a:gd name="T2" fmla="*/ 85851 w 295910"/>
              <a:gd name="T3" fmla="*/ 32016 h 628015"/>
              <a:gd name="T4" fmla="*/ 38100 w 295910"/>
              <a:gd name="T5" fmla="*/ 53365 h 628015"/>
              <a:gd name="T6" fmla="*/ 28575 w 295910"/>
              <a:gd name="T7" fmla="*/ 117398 h 628015"/>
              <a:gd name="T8" fmla="*/ 66801 w 295910"/>
              <a:gd name="T9" fmla="*/ 202768 h 628015"/>
              <a:gd name="T10" fmla="*/ 76326 w 295910"/>
              <a:gd name="T11" fmla="*/ 288150 h 628015"/>
              <a:gd name="T12" fmla="*/ 0 w 295910"/>
              <a:gd name="T13" fmla="*/ 627888 h 628015"/>
              <a:gd name="T14" fmla="*/ 85851 w 295910"/>
              <a:gd name="T15" fmla="*/ 414439 h 628015"/>
              <a:gd name="T16" fmla="*/ 133476 w 295910"/>
              <a:gd name="T17" fmla="*/ 384200 h 628015"/>
              <a:gd name="T18" fmla="*/ 200278 w 295910"/>
              <a:gd name="T19" fmla="*/ 224116 h 628015"/>
              <a:gd name="T20" fmla="*/ 228853 w 295910"/>
              <a:gd name="T21" fmla="*/ 213448 h 628015"/>
              <a:gd name="T22" fmla="*/ 228853 w 295910"/>
              <a:gd name="T23" fmla="*/ 160083 h 628015"/>
              <a:gd name="T24" fmla="*/ 295655 w 295910"/>
              <a:gd name="T25" fmla="*/ 117398 h 628015"/>
              <a:gd name="T26" fmla="*/ 257555 w 295910"/>
              <a:gd name="T27" fmla="*/ 106718 h 628015"/>
              <a:gd name="T28" fmla="*/ 57276 w 295910"/>
              <a:gd name="T29" fmla="*/ 0 h 6280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95910" h="628015">
                <a:moveTo>
                  <a:pt x="57276" y="0"/>
                </a:moveTo>
                <a:lnTo>
                  <a:pt x="85851" y="32016"/>
                </a:lnTo>
                <a:lnTo>
                  <a:pt x="38100" y="53365"/>
                </a:lnTo>
                <a:lnTo>
                  <a:pt x="28575" y="117398"/>
                </a:lnTo>
                <a:lnTo>
                  <a:pt x="66801" y="202768"/>
                </a:lnTo>
                <a:lnTo>
                  <a:pt x="76326" y="288150"/>
                </a:lnTo>
                <a:lnTo>
                  <a:pt x="0" y="627888"/>
                </a:lnTo>
                <a:lnTo>
                  <a:pt x="85851" y="414439"/>
                </a:lnTo>
                <a:lnTo>
                  <a:pt x="133476" y="384200"/>
                </a:lnTo>
                <a:lnTo>
                  <a:pt x="200278" y="224116"/>
                </a:lnTo>
                <a:lnTo>
                  <a:pt x="228853" y="213448"/>
                </a:lnTo>
                <a:lnTo>
                  <a:pt x="228853" y="160083"/>
                </a:lnTo>
                <a:lnTo>
                  <a:pt x="295655" y="117398"/>
                </a:lnTo>
                <a:lnTo>
                  <a:pt x="257555" y="106718"/>
                </a:lnTo>
                <a:lnTo>
                  <a:pt x="57276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45061" name="object 5"/>
          <p:cNvSpPr>
            <a:spLocks/>
          </p:cNvSpPr>
          <p:nvPr/>
        </p:nvSpPr>
        <p:spPr bwMode="auto">
          <a:xfrm>
            <a:off x="6334126" y="6181726"/>
            <a:ext cx="600075" cy="430213"/>
          </a:xfrm>
          <a:custGeom>
            <a:avLst/>
            <a:gdLst>
              <a:gd name="T0" fmla="*/ 28575 w 600710"/>
              <a:gd name="T1" fmla="*/ 0 h 429895"/>
              <a:gd name="T2" fmla="*/ 19050 w 600710"/>
              <a:gd name="T3" fmla="*/ 20612 h 429895"/>
              <a:gd name="T4" fmla="*/ 0 w 600710"/>
              <a:gd name="T5" fmla="*/ 63436 h 429895"/>
              <a:gd name="T6" fmla="*/ 95250 w 600710"/>
              <a:gd name="T7" fmla="*/ 191884 h 429895"/>
              <a:gd name="T8" fmla="*/ 492378 w 600710"/>
              <a:gd name="T9" fmla="*/ 429767 h 429895"/>
              <a:gd name="T10" fmla="*/ 460628 w 600710"/>
              <a:gd name="T11" fmla="*/ 220433 h 429895"/>
              <a:gd name="T12" fmla="*/ 560500 w 600710"/>
              <a:gd name="T13" fmla="*/ 149072 h 429895"/>
              <a:gd name="T14" fmla="*/ 398652 w 600710"/>
              <a:gd name="T15" fmla="*/ 149072 h 429895"/>
              <a:gd name="T16" fmla="*/ 143001 w 600710"/>
              <a:gd name="T17" fmla="*/ 85636 h 429895"/>
              <a:gd name="T18" fmla="*/ 28575 w 600710"/>
              <a:gd name="T19" fmla="*/ 0 h 429895"/>
              <a:gd name="T20" fmla="*/ 600455 w 600710"/>
              <a:gd name="T21" fmla="*/ 120522 h 429895"/>
              <a:gd name="T22" fmla="*/ 398652 w 600710"/>
              <a:gd name="T23" fmla="*/ 149072 h 429895"/>
              <a:gd name="T24" fmla="*/ 560500 w 600710"/>
              <a:gd name="T25" fmla="*/ 149072 h 429895"/>
              <a:gd name="T26" fmla="*/ 600455 w 600710"/>
              <a:gd name="T27" fmla="*/ 120522 h 4298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00710" h="429895">
                <a:moveTo>
                  <a:pt x="28575" y="0"/>
                </a:moveTo>
                <a:lnTo>
                  <a:pt x="19050" y="20612"/>
                </a:lnTo>
                <a:lnTo>
                  <a:pt x="0" y="63436"/>
                </a:lnTo>
                <a:lnTo>
                  <a:pt x="95250" y="191884"/>
                </a:lnTo>
                <a:lnTo>
                  <a:pt x="492378" y="429767"/>
                </a:lnTo>
                <a:lnTo>
                  <a:pt x="460628" y="220433"/>
                </a:lnTo>
                <a:lnTo>
                  <a:pt x="560500" y="149072"/>
                </a:lnTo>
                <a:lnTo>
                  <a:pt x="398652" y="149072"/>
                </a:lnTo>
                <a:lnTo>
                  <a:pt x="143001" y="85636"/>
                </a:lnTo>
                <a:lnTo>
                  <a:pt x="28575" y="0"/>
                </a:lnTo>
                <a:close/>
              </a:path>
              <a:path w="600710" h="429895">
                <a:moveTo>
                  <a:pt x="600455" y="120522"/>
                </a:moveTo>
                <a:lnTo>
                  <a:pt x="398652" y="149072"/>
                </a:lnTo>
                <a:lnTo>
                  <a:pt x="560500" y="149072"/>
                </a:lnTo>
                <a:lnTo>
                  <a:pt x="600455" y="120522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45062" name="object 6"/>
          <p:cNvSpPr>
            <a:spLocks noChangeArrowheads="1"/>
          </p:cNvSpPr>
          <p:nvPr/>
        </p:nvSpPr>
        <p:spPr bwMode="auto">
          <a:xfrm>
            <a:off x="7285039" y="6138864"/>
            <a:ext cx="242887" cy="115887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45063" name="object 7"/>
          <p:cNvSpPr>
            <a:spLocks noChangeArrowheads="1"/>
          </p:cNvSpPr>
          <p:nvPr/>
        </p:nvSpPr>
        <p:spPr bwMode="auto">
          <a:xfrm>
            <a:off x="5470526" y="6126164"/>
            <a:ext cx="68263" cy="128587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45064" name="object 8"/>
          <p:cNvSpPr>
            <a:spLocks noChangeArrowheads="1"/>
          </p:cNvSpPr>
          <p:nvPr/>
        </p:nvSpPr>
        <p:spPr bwMode="auto">
          <a:xfrm>
            <a:off x="1524000" y="6019800"/>
            <a:ext cx="6218238" cy="838200"/>
          </a:xfrm>
          <a:prstGeom prst="rect">
            <a:avLst/>
          </a:prstGeom>
          <a:blipFill dpi="0" rotWithShape="1">
            <a:blip r:embed="rId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45065" name="object 9"/>
          <p:cNvSpPr>
            <a:spLocks/>
          </p:cNvSpPr>
          <p:nvPr/>
        </p:nvSpPr>
        <p:spPr bwMode="auto">
          <a:xfrm>
            <a:off x="3422650" y="6022976"/>
            <a:ext cx="579438" cy="460375"/>
          </a:xfrm>
          <a:custGeom>
            <a:avLst/>
            <a:gdLst>
              <a:gd name="T0" fmla="*/ 497466 w 579119"/>
              <a:gd name="T1" fmla="*/ 269417 h 460375"/>
              <a:gd name="T2" fmla="*/ 303021 w 579119"/>
              <a:gd name="T3" fmla="*/ 269417 h 460375"/>
              <a:gd name="T4" fmla="*/ 541019 w 579119"/>
              <a:gd name="T5" fmla="*/ 460247 h 460375"/>
              <a:gd name="T6" fmla="*/ 483869 w 579119"/>
              <a:gd name="T7" fmla="*/ 279031 h 460375"/>
              <a:gd name="T8" fmla="*/ 497466 w 579119"/>
              <a:gd name="T9" fmla="*/ 269417 h 460375"/>
              <a:gd name="T10" fmla="*/ 66675 w 579119"/>
              <a:gd name="T11" fmla="*/ 0 h 460375"/>
              <a:gd name="T12" fmla="*/ 47625 w 579119"/>
              <a:gd name="T13" fmla="*/ 0 h 460375"/>
              <a:gd name="T14" fmla="*/ 38100 w 579119"/>
              <a:gd name="T15" fmla="*/ 38480 h 460375"/>
              <a:gd name="T16" fmla="*/ 0 w 579119"/>
              <a:gd name="T17" fmla="*/ 96215 h 460375"/>
              <a:gd name="T18" fmla="*/ 104775 w 579119"/>
              <a:gd name="T19" fmla="*/ 173189 h 460375"/>
              <a:gd name="T20" fmla="*/ 226948 w 579119"/>
              <a:gd name="T21" fmla="*/ 288658 h 460375"/>
              <a:gd name="T22" fmla="*/ 303021 w 579119"/>
              <a:gd name="T23" fmla="*/ 269417 h 460375"/>
              <a:gd name="T24" fmla="*/ 497466 w 579119"/>
              <a:gd name="T25" fmla="*/ 269417 h 460375"/>
              <a:gd name="T26" fmla="*/ 579119 w 579119"/>
              <a:gd name="T27" fmla="*/ 211683 h 460375"/>
              <a:gd name="T28" fmla="*/ 569594 w 579119"/>
              <a:gd name="T29" fmla="*/ 202056 h 460375"/>
              <a:gd name="T30" fmla="*/ 531494 w 579119"/>
              <a:gd name="T31" fmla="*/ 182816 h 460375"/>
              <a:gd name="T32" fmla="*/ 474344 w 579119"/>
              <a:gd name="T33" fmla="*/ 144322 h 460375"/>
              <a:gd name="T34" fmla="*/ 274446 w 579119"/>
              <a:gd name="T35" fmla="*/ 57734 h 460375"/>
              <a:gd name="T36" fmla="*/ 226948 w 579119"/>
              <a:gd name="T37" fmla="*/ 38480 h 460375"/>
              <a:gd name="T38" fmla="*/ 207898 w 579119"/>
              <a:gd name="T39" fmla="*/ 28867 h 460375"/>
              <a:gd name="T40" fmla="*/ 150748 w 579119"/>
              <a:gd name="T41" fmla="*/ 28867 h 460375"/>
              <a:gd name="T42" fmla="*/ 114300 w 579119"/>
              <a:gd name="T43" fmla="*/ 19240 h 460375"/>
              <a:gd name="T44" fmla="*/ 104775 w 579119"/>
              <a:gd name="T45" fmla="*/ 19240 h 460375"/>
              <a:gd name="T46" fmla="*/ 66675 w 579119"/>
              <a:gd name="T47" fmla="*/ 0 h 460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79119" h="460375">
                <a:moveTo>
                  <a:pt x="497466" y="269417"/>
                </a:moveTo>
                <a:lnTo>
                  <a:pt x="303021" y="269417"/>
                </a:lnTo>
                <a:lnTo>
                  <a:pt x="541019" y="460247"/>
                </a:lnTo>
                <a:lnTo>
                  <a:pt x="483869" y="279031"/>
                </a:lnTo>
                <a:lnTo>
                  <a:pt x="497466" y="269417"/>
                </a:lnTo>
                <a:close/>
              </a:path>
              <a:path w="579119" h="460375">
                <a:moveTo>
                  <a:pt x="66675" y="0"/>
                </a:moveTo>
                <a:lnTo>
                  <a:pt x="47625" y="0"/>
                </a:lnTo>
                <a:lnTo>
                  <a:pt x="38100" y="38480"/>
                </a:lnTo>
                <a:lnTo>
                  <a:pt x="0" y="96215"/>
                </a:lnTo>
                <a:lnTo>
                  <a:pt x="104775" y="173189"/>
                </a:lnTo>
                <a:lnTo>
                  <a:pt x="226948" y="288658"/>
                </a:lnTo>
                <a:lnTo>
                  <a:pt x="303021" y="269417"/>
                </a:lnTo>
                <a:lnTo>
                  <a:pt x="497466" y="269417"/>
                </a:lnTo>
                <a:lnTo>
                  <a:pt x="579119" y="211683"/>
                </a:lnTo>
                <a:lnTo>
                  <a:pt x="569594" y="202056"/>
                </a:lnTo>
                <a:lnTo>
                  <a:pt x="531494" y="182816"/>
                </a:lnTo>
                <a:lnTo>
                  <a:pt x="474344" y="144322"/>
                </a:lnTo>
                <a:lnTo>
                  <a:pt x="274446" y="57734"/>
                </a:lnTo>
                <a:lnTo>
                  <a:pt x="226948" y="38480"/>
                </a:lnTo>
                <a:lnTo>
                  <a:pt x="207898" y="28867"/>
                </a:lnTo>
                <a:lnTo>
                  <a:pt x="150748" y="28867"/>
                </a:lnTo>
                <a:lnTo>
                  <a:pt x="114300" y="19240"/>
                </a:lnTo>
                <a:lnTo>
                  <a:pt x="104775" y="19240"/>
                </a:lnTo>
                <a:lnTo>
                  <a:pt x="66675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45066" name="object 10"/>
          <p:cNvSpPr>
            <a:spLocks/>
          </p:cNvSpPr>
          <p:nvPr/>
        </p:nvSpPr>
        <p:spPr bwMode="auto">
          <a:xfrm>
            <a:off x="4608513" y="6076950"/>
            <a:ext cx="3148012" cy="781050"/>
          </a:xfrm>
          <a:custGeom>
            <a:avLst/>
            <a:gdLst>
              <a:gd name="T0" fmla="*/ 643001 w 3147695"/>
              <a:gd name="T1" fmla="*/ 165163 h 780415"/>
              <a:gd name="T2" fmla="*/ 95250 w 3147695"/>
              <a:gd name="T3" fmla="*/ 165163 h 780415"/>
              <a:gd name="T4" fmla="*/ 142875 w 3147695"/>
              <a:gd name="T5" fmla="*/ 212813 h 780415"/>
              <a:gd name="T6" fmla="*/ 238125 w 3147695"/>
              <a:gd name="T7" fmla="*/ 242989 h 780415"/>
              <a:gd name="T8" fmla="*/ 331850 w 3147695"/>
              <a:gd name="T9" fmla="*/ 433565 h 780415"/>
              <a:gd name="T10" fmla="*/ 636651 w 3147695"/>
              <a:gd name="T11" fmla="*/ 570141 h 780415"/>
              <a:gd name="T12" fmla="*/ 1233677 w 3147695"/>
              <a:gd name="T13" fmla="*/ 570141 h 780415"/>
              <a:gd name="T14" fmla="*/ 3118472 w 3147695"/>
              <a:gd name="T15" fmla="*/ 780286 h 780415"/>
              <a:gd name="T16" fmla="*/ 3147146 w 3147695"/>
              <a:gd name="T17" fmla="*/ 780286 h 780415"/>
              <a:gd name="T18" fmla="*/ 1073277 w 3147695"/>
              <a:gd name="T19" fmla="*/ 385914 h 780415"/>
              <a:gd name="T20" fmla="*/ 816101 w 3147695"/>
              <a:gd name="T21" fmla="*/ 252514 h 780415"/>
              <a:gd name="T22" fmla="*/ 674751 w 3147695"/>
              <a:gd name="T23" fmla="*/ 174688 h 780415"/>
              <a:gd name="T24" fmla="*/ 643001 w 3147695"/>
              <a:gd name="T25" fmla="*/ 165163 h 780415"/>
              <a:gd name="T26" fmla="*/ 152400 w 3147695"/>
              <a:gd name="T27" fmla="*/ 0 h 780415"/>
              <a:gd name="T28" fmla="*/ 57150 w 3147695"/>
              <a:gd name="T29" fmla="*/ 0 h 780415"/>
              <a:gd name="T30" fmla="*/ 19050 w 3147695"/>
              <a:gd name="T31" fmla="*/ 39700 h 780415"/>
              <a:gd name="T32" fmla="*/ 0 w 3147695"/>
              <a:gd name="T33" fmla="*/ 203276 h 780415"/>
              <a:gd name="T34" fmla="*/ 95250 w 3147695"/>
              <a:gd name="T35" fmla="*/ 165163 h 780415"/>
              <a:gd name="T36" fmla="*/ 643001 w 3147695"/>
              <a:gd name="T37" fmla="*/ 165163 h 780415"/>
              <a:gd name="T38" fmla="*/ 579501 w 3147695"/>
              <a:gd name="T39" fmla="*/ 146113 h 780415"/>
              <a:gd name="T40" fmla="*/ 446150 w 3147695"/>
              <a:gd name="T41" fmla="*/ 96875 h 780415"/>
              <a:gd name="T42" fmla="*/ 295275 w 3147695"/>
              <a:gd name="T43" fmla="*/ 28587 h 780415"/>
              <a:gd name="T44" fmla="*/ 219075 w 3147695"/>
              <a:gd name="T45" fmla="*/ 9525 h 780415"/>
              <a:gd name="T46" fmla="*/ 152400 w 3147695"/>
              <a:gd name="T47" fmla="*/ 0 h 780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147695" h="780415">
                <a:moveTo>
                  <a:pt x="643001" y="165163"/>
                </a:moveTo>
                <a:lnTo>
                  <a:pt x="95250" y="165163"/>
                </a:lnTo>
                <a:lnTo>
                  <a:pt x="142875" y="212813"/>
                </a:lnTo>
                <a:lnTo>
                  <a:pt x="238125" y="242989"/>
                </a:lnTo>
                <a:lnTo>
                  <a:pt x="331850" y="433565"/>
                </a:lnTo>
                <a:lnTo>
                  <a:pt x="636651" y="570141"/>
                </a:lnTo>
                <a:lnTo>
                  <a:pt x="1233677" y="570141"/>
                </a:lnTo>
                <a:lnTo>
                  <a:pt x="3118472" y="780286"/>
                </a:lnTo>
                <a:lnTo>
                  <a:pt x="3147146" y="780286"/>
                </a:lnTo>
                <a:lnTo>
                  <a:pt x="1073277" y="385914"/>
                </a:lnTo>
                <a:lnTo>
                  <a:pt x="816101" y="252514"/>
                </a:lnTo>
                <a:lnTo>
                  <a:pt x="674751" y="174688"/>
                </a:lnTo>
                <a:lnTo>
                  <a:pt x="643001" y="165163"/>
                </a:lnTo>
                <a:close/>
              </a:path>
              <a:path w="3147695" h="780415">
                <a:moveTo>
                  <a:pt x="152400" y="0"/>
                </a:moveTo>
                <a:lnTo>
                  <a:pt x="57150" y="0"/>
                </a:lnTo>
                <a:lnTo>
                  <a:pt x="19050" y="39700"/>
                </a:lnTo>
                <a:lnTo>
                  <a:pt x="0" y="203276"/>
                </a:lnTo>
                <a:lnTo>
                  <a:pt x="95250" y="165163"/>
                </a:lnTo>
                <a:lnTo>
                  <a:pt x="643001" y="165163"/>
                </a:lnTo>
                <a:lnTo>
                  <a:pt x="579501" y="146113"/>
                </a:lnTo>
                <a:lnTo>
                  <a:pt x="446150" y="96875"/>
                </a:lnTo>
                <a:lnTo>
                  <a:pt x="295275" y="28587"/>
                </a:lnTo>
                <a:lnTo>
                  <a:pt x="219075" y="9525"/>
                </a:lnTo>
                <a:lnTo>
                  <a:pt x="15240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45067" name="object 11"/>
          <p:cNvSpPr>
            <a:spLocks noChangeArrowheads="1"/>
          </p:cNvSpPr>
          <p:nvPr/>
        </p:nvSpPr>
        <p:spPr bwMode="auto">
          <a:xfrm>
            <a:off x="4429126" y="6069014"/>
            <a:ext cx="112713" cy="96837"/>
          </a:xfrm>
          <a:prstGeom prst="rect">
            <a:avLst/>
          </a:prstGeom>
          <a:blipFill dpi="0" rotWithShape="1">
            <a:blip r:embed="rId6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45068" name="object 12"/>
          <p:cNvSpPr>
            <a:spLocks/>
          </p:cNvSpPr>
          <p:nvPr/>
        </p:nvSpPr>
        <p:spPr bwMode="auto">
          <a:xfrm>
            <a:off x="2879726" y="6099176"/>
            <a:ext cx="257175" cy="258763"/>
          </a:xfrm>
          <a:custGeom>
            <a:avLst/>
            <a:gdLst>
              <a:gd name="T0" fmla="*/ 47752 w 256540"/>
              <a:gd name="T1" fmla="*/ 0 h 259079"/>
              <a:gd name="T2" fmla="*/ 0 w 256540"/>
              <a:gd name="T3" fmla="*/ 0 h 259079"/>
              <a:gd name="T4" fmla="*/ 47752 w 256540"/>
              <a:gd name="T5" fmla="*/ 86359 h 259079"/>
              <a:gd name="T6" fmla="*/ 152653 w 256540"/>
              <a:gd name="T7" fmla="*/ 163118 h 259079"/>
              <a:gd name="T8" fmla="*/ 256031 w 256540"/>
              <a:gd name="T9" fmla="*/ 259079 h 259079"/>
              <a:gd name="T10" fmla="*/ 256031 w 256540"/>
              <a:gd name="T11" fmla="*/ 249478 h 259079"/>
              <a:gd name="T12" fmla="*/ 246506 w 256540"/>
              <a:gd name="T13" fmla="*/ 220700 h 259079"/>
              <a:gd name="T14" fmla="*/ 227456 w 256540"/>
              <a:gd name="T15" fmla="*/ 182321 h 259079"/>
              <a:gd name="T16" fmla="*/ 190881 w 256540"/>
              <a:gd name="T17" fmla="*/ 153530 h 259079"/>
              <a:gd name="T18" fmla="*/ 171703 w 256540"/>
              <a:gd name="T19" fmla="*/ 134340 h 259079"/>
              <a:gd name="T20" fmla="*/ 152653 w 256540"/>
              <a:gd name="T21" fmla="*/ 95961 h 259079"/>
              <a:gd name="T22" fmla="*/ 152653 w 256540"/>
              <a:gd name="T23" fmla="*/ 86359 h 259079"/>
              <a:gd name="T24" fmla="*/ 181228 w 256540"/>
              <a:gd name="T25" fmla="*/ 19189 h 259079"/>
              <a:gd name="T26" fmla="*/ 114553 w 256540"/>
              <a:gd name="T27" fmla="*/ 9601 h 259079"/>
              <a:gd name="T28" fmla="*/ 76327 w 256540"/>
              <a:gd name="T29" fmla="*/ 9601 h 259079"/>
              <a:gd name="T30" fmla="*/ 47752 w 256540"/>
              <a:gd name="T31" fmla="*/ 0 h 2590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56540" h="259079">
                <a:moveTo>
                  <a:pt x="47752" y="0"/>
                </a:moveTo>
                <a:lnTo>
                  <a:pt x="0" y="0"/>
                </a:lnTo>
                <a:lnTo>
                  <a:pt x="47752" y="86359"/>
                </a:lnTo>
                <a:lnTo>
                  <a:pt x="152653" y="163118"/>
                </a:lnTo>
                <a:lnTo>
                  <a:pt x="256031" y="259079"/>
                </a:lnTo>
                <a:lnTo>
                  <a:pt x="256031" y="249478"/>
                </a:lnTo>
                <a:lnTo>
                  <a:pt x="246506" y="220700"/>
                </a:lnTo>
                <a:lnTo>
                  <a:pt x="227456" y="182321"/>
                </a:lnTo>
                <a:lnTo>
                  <a:pt x="190881" y="153530"/>
                </a:lnTo>
                <a:lnTo>
                  <a:pt x="171703" y="134340"/>
                </a:lnTo>
                <a:lnTo>
                  <a:pt x="152653" y="95961"/>
                </a:lnTo>
                <a:lnTo>
                  <a:pt x="152653" y="86359"/>
                </a:lnTo>
                <a:lnTo>
                  <a:pt x="181228" y="19189"/>
                </a:lnTo>
                <a:lnTo>
                  <a:pt x="114553" y="9601"/>
                </a:lnTo>
                <a:lnTo>
                  <a:pt x="76327" y="9601"/>
                </a:lnTo>
                <a:lnTo>
                  <a:pt x="47752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45069" name="object 13"/>
          <p:cNvSpPr>
            <a:spLocks noChangeArrowheads="1"/>
          </p:cNvSpPr>
          <p:nvPr/>
        </p:nvSpPr>
        <p:spPr bwMode="auto">
          <a:xfrm>
            <a:off x="2646364" y="6116639"/>
            <a:ext cx="90487" cy="98425"/>
          </a:xfrm>
          <a:prstGeom prst="rect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45070" name="object 14"/>
          <p:cNvSpPr>
            <a:spLocks/>
          </p:cNvSpPr>
          <p:nvPr/>
        </p:nvSpPr>
        <p:spPr bwMode="auto">
          <a:xfrm>
            <a:off x="2152650" y="6049963"/>
            <a:ext cx="387350" cy="330200"/>
          </a:xfrm>
          <a:custGeom>
            <a:avLst/>
            <a:gdLst>
              <a:gd name="T0" fmla="*/ 18961 w 387350"/>
              <a:gd name="T1" fmla="*/ 0 h 329564"/>
              <a:gd name="T2" fmla="*/ 0 w 387350"/>
              <a:gd name="T3" fmla="*/ 0 h 329564"/>
              <a:gd name="T4" fmla="*/ 0 w 387350"/>
              <a:gd name="T5" fmla="*/ 19367 h 329564"/>
              <a:gd name="T6" fmla="*/ 93218 w 387350"/>
              <a:gd name="T7" fmla="*/ 58089 h 329564"/>
              <a:gd name="T8" fmla="*/ 140614 w 387350"/>
              <a:gd name="T9" fmla="*/ 106502 h 329564"/>
              <a:gd name="T10" fmla="*/ 74256 w 387350"/>
              <a:gd name="T11" fmla="*/ 135547 h 329564"/>
              <a:gd name="T12" fmla="*/ 121653 w 387350"/>
              <a:gd name="T13" fmla="*/ 213004 h 329564"/>
              <a:gd name="T14" fmla="*/ 282816 w 387350"/>
              <a:gd name="T15" fmla="*/ 329184 h 329564"/>
              <a:gd name="T16" fmla="*/ 263855 w 387350"/>
              <a:gd name="T17" fmla="*/ 251726 h 329564"/>
              <a:gd name="T18" fmla="*/ 225933 w 387350"/>
              <a:gd name="T19" fmla="*/ 213004 h 329564"/>
              <a:gd name="T20" fmla="*/ 330212 w 387350"/>
              <a:gd name="T21" fmla="*/ 135547 h 329564"/>
              <a:gd name="T22" fmla="*/ 387096 w 387350"/>
              <a:gd name="T23" fmla="*/ 67767 h 329564"/>
              <a:gd name="T24" fmla="*/ 368134 w 387350"/>
              <a:gd name="T25" fmla="*/ 58089 h 329564"/>
              <a:gd name="T26" fmla="*/ 320738 w 387350"/>
              <a:gd name="T27" fmla="*/ 38722 h 329564"/>
              <a:gd name="T28" fmla="*/ 235419 w 387350"/>
              <a:gd name="T29" fmla="*/ 29044 h 329564"/>
              <a:gd name="T30" fmla="*/ 225933 w 387350"/>
              <a:gd name="T31" fmla="*/ 29044 h 329564"/>
              <a:gd name="T32" fmla="*/ 197497 w 387350"/>
              <a:gd name="T33" fmla="*/ 19367 h 329564"/>
              <a:gd name="T34" fmla="*/ 159575 w 387350"/>
              <a:gd name="T35" fmla="*/ 19367 h 329564"/>
              <a:gd name="T36" fmla="*/ 140614 w 387350"/>
              <a:gd name="T37" fmla="*/ 9677 h 329564"/>
              <a:gd name="T38" fmla="*/ 74256 w 387350"/>
              <a:gd name="T39" fmla="*/ 9677 h 329564"/>
              <a:gd name="T40" fmla="*/ 18961 w 387350"/>
              <a:gd name="T41" fmla="*/ 0 h 3295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387350" h="329564">
                <a:moveTo>
                  <a:pt x="18961" y="0"/>
                </a:moveTo>
                <a:lnTo>
                  <a:pt x="0" y="0"/>
                </a:lnTo>
                <a:lnTo>
                  <a:pt x="0" y="19367"/>
                </a:lnTo>
                <a:lnTo>
                  <a:pt x="93218" y="58089"/>
                </a:lnTo>
                <a:lnTo>
                  <a:pt x="140614" y="106502"/>
                </a:lnTo>
                <a:lnTo>
                  <a:pt x="74256" y="135547"/>
                </a:lnTo>
                <a:lnTo>
                  <a:pt x="121653" y="213004"/>
                </a:lnTo>
                <a:lnTo>
                  <a:pt x="282816" y="329184"/>
                </a:lnTo>
                <a:lnTo>
                  <a:pt x="263855" y="251726"/>
                </a:lnTo>
                <a:lnTo>
                  <a:pt x="225933" y="213004"/>
                </a:lnTo>
                <a:lnTo>
                  <a:pt x="330212" y="135547"/>
                </a:lnTo>
                <a:lnTo>
                  <a:pt x="387096" y="67767"/>
                </a:lnTo>
                <a:lnTo>
                  <a:pt x="368134" y="58089"/>
                </a:lnTo>
                <a:lnTo>
                  <a:pt x="320738" y="38722"/>
                </a:lnTo>
                <a:lnTo>
                  <a:pt x="235419" y="29044"/>
                </a:lnTo>
                <a:lnTo>
                  <a:pt x="225933" y="29044"/>
                </a:lnTo>
                <a:lnTo>
                  <a:pt x="197497" y="19367"/>
                </a:lnTo>
                <a:lnTo>
                  <a:pt x="159575" y="19367"/>
                </a:lnTo>
                <a:lnTo>
                  <a:pt x="140614" y="9677"/>
                </a:lnTo>
                <a:lnTo>
                  <a:pt x="74256" y="9677"/>
                </a:lnTo>
                <a:lnTo>
                  <a:pt x="18961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5" name="object 15"/>
          <p:cNvSpPr txBox="1"/>
          <p:nvPr/>
        </p:nvSpPr>
        <p:spPr>
          <a:xfrm>
            <a:off x="1524000" y="2684464"/>
            <a:ext cx="9018588" cy="1489075"/>
          </a:xfrm>
          <a:prstGeom prst="rect">
            <a:avLst/>
          </a:prstGeom>
        </p:spPr>
        <p:txBody>
          <a:bodyPr lIns="0" tIns="74295" rIns="0" bIns="0">
            <a:spAutoFit/>
          </a:bodyPr>
          <a:lstStyle/>
          <a:p>
            <a:pPr marL="382270" indent="-344805">
              <a:spcBef>
                <a:spcPts val="585"/>
              </a:spcBef>
              <a:buClr>
                <a:srgbClr val="E2E2FF"/>
              </a:buClr>
              <a:buFontTx/>
              <a:buChar char="•"/>
              <a:tabLst>
                <a:tab pos="382270" algn="l"/>
                <a:tab pos="382905" algn="l"/>
              </a:tabLst>
              <a:defRPr/>
            </a:pP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Bitkiler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diğer canlılar gibi organik 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azot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(üre 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gibi)</a:t>
            </a:r>
            <a:r>
              <a:rPr sz="2000" spc="2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FFFF66"/>
                </a:solidFill>
                <a:latin typeface="Arial"/>
                <a:cs typeface="Arial"/>
              </a:rPr>
              <a:t>salgılayamaz</a:t>
            </a:r>
            <a:endParaRPr sz="2000" dirty="0">
              <a:latin typeface="Arial"/>
              <a:cs typeface="Arial"/>
            </a:endParaRPr>
          </a:p>
          <a:p>
            <a:pPr marL="382270" indent="-344805">
              <a:spcBef>
                <a:spcPts val="480"/>
              </a:spcBef>
              <a:buClr>
                <a:srgbClr val="E2E2FF"/>
              </a:buClr>
              <a:buFontTx/>
              <a:buChar char="•"/>
              <a:tabLst>
                <a:tab pos="382270" algn="l"/>
                <a:tab pos="382905" algn="l"/>
              </a:tabLst>
              <a:defRPr/>
            </a:pP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Bitkiler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yüksek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miktarlarda </a:t>
            </a:r>
            <a:r>
              <a:rPr sz="2000" b="1" spc="-5" dirty="0">
                <a:solidFill>
                  <a:srgbClr val="FFFF66"/>
                </a:solidFill>
                <a:latin typeface="Arial"/>
                <a:cs typeface="Arial"/>
              </a:rPr>
              <a:t>NO</a:t>
            </a:r>
            <a:r>
              <a:rPr sz="2025" b="1" spc="-7" baseline="-20576" dirty="0">
                <a:solidFill>
                  <a:srgbClr val="FFFF66"/>
                </a:solidFill>
                <a:latin typeface="Arial"/>
                <a:cs typeface="Arial"/>
              </a:rPr>
              <a:t>3</a:t>
            </a:r>
            <a:r>
              <a:rPr sz="2025" b="1" spc="262" baseline="-20576" dirty="0">
                <a:solidFill>
                  <a:srgbClr val="FFFF66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FFFF66"/>
                </a:solidFill>
                <a:latin typeface="Arial"/>
                <a:cs typeface="Arial"/>
              </a:rPr>
              <a:t>biriktirirler</a:t>
            </a:r>
            <a:endParaRPr sz="2000" dirty="0">
              <a:latin typeface="Arial"/>
              <a:cs typeface="Arial"/>
            </a:endParaRPr>
          </a:p>
          <a:p>
            <a:pPr marL="382270" indent="-344805">
              <a:spcBef>
                <a:spcPts val="484"/>
              </a:spcBef>
              <a:buClr>
                <a:srgbClr val="E2E2FF"/>
              </a:buClr>
              <a:buFontTx/>
              <a:buChar char="•"/>
              <a:tabLst>
                <a:tab pos="382270" algn="l"/>
                <a:tab pos="382905" algn="l"/>
              </a:tabLst>
              <a:defRPr/>
            </a:pP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Ancak organik bağlı 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azotu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tekrar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nitrata</a:t>
            </a:r>
            <a:r>
              <a:rPr sz="2000" spc="1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FFFF66"/>
                </a:solidFill>
                <a:latin typeface="Arial"/>
                <a:cs typeface="Arial"/>
              </a:rPr>
              <a:t>oksitleyemezler</a:t>
            </a:r>
            <a:endParaRPr sz="2000" dirty="0">
              <a:latin typeface="Arial"/>
              <a:cs typeface="Arial"/>
            </a:endParaRPr>
          </a:p>
          <a:p>
            <a:pPr marL="382270" indent="-344805">
              <a:spcBef>
                <a:spcPts val="480"/>
              </a:spcBef>
              <a:buClr>
                <a:srgbClr val="E2E2FF"/>
              </a:buClr>
              <a:buFontTx/>
              <a:buChar char="•"/>
              <a:tabLst>
                <a:tab pos="382270" algn="l"/>
                <a:tab pos="382905" algn="l"/>
              </a:tabLst>
              <a:defRPr/>
            </a:pP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Proteinler </a:t>
            </a:r>
            <a:r>
              <a:rPr sz="2000" spc="-15" dirty="0">
                <a:solidFill>
                  <a:srgbClr val="FFFF66"/>
                </a:solidFill>
                <a:latin typeface="Arial"/>
                <a:cs typeface="Arial"/>
              </a:rPr>
              <a:t>remobilize </a:t>
            </a:r>
            <a:r>
              <a:rPr sz="2000" spc="-10" dirty="0">
                <a:solidFill>
                  <a:srgbClr val="FFFF66"/>
                </a:solidFill>
                <a:latin typeface="Arial"/>
                <a:cs typeface="Arial"/>
              </a:rPr>
              <a:t>olarak bitkide taşınabilirler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(Amino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asit 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ve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amid</a:t>
            </a:r>
            <a:r>
              <a:rPr sz="2000" spc="4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halinde)</a:t>
            </a:r>
            <a:endParaRPr sz="2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34495779"/>
      </p:ext>
    </p:extLst>
  </p:cSld>
  <p:clrMapOvr>
    <a:masterClrMapping/>
  </p:clrMapOvr>
  <p:transition>
    <p:newsflash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object 2"/>
          <p:cNvSpPr>
            <a:spLocks noChangeArrowheads="1"/>
          </p:cNvSpPr>
          <p:nvPr/>
        </p:nvSpPr>
        <p:spPr bwMode="auto">
          <a:xfrm>
            <a:off x="152400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46083" name="object 3"/>
          <p:cNvSpPr>
            <a:spLocks/>
          </p:cNvSpPr>
          <p:nvPr/>
        </p:nvSpPr>
        <p:spPr bwMode="auto">
          <a:xfrm>
            <a:off x="7791451" y="6032500"/>
            <a:ext cx="1546225" cy="825500"/>
          </a:xfrm>
          <a:custGeom>
            <a:avLst/>
            <a:gdLst>
              <a:gd name="T0" fmla="*/ 670453 w 1546225"/>
              <a:gd name="T1" fmla="*/ 521144 h 826134"/>
              <a:gd name="T2" fmla="*/ 317627 w 1546225"/>
              <a:gd name="T3" fmla="*/ 521144 h 826134"/>
              <a:gd name="T4" fmla="*/ 935018 w 1546225"/>
              <a:gd name="T5" fmla="*/ 826004 h 826134"/>
              <a:gd name="T6" fmla="*/ 1545953 w 1546225"/>
              <a:gd name="T7" fmla="*/ 826004 h 826134"/>
              <a:gd name="T8" fmla="*/ 1315085 w 1546225"/>
              <a:gd name="T9" fmla="*/ 749253 h 826134"/>
              <a:gd name="T10" fmla="*/ 1010158 w 1546225"/>
              <a:gd name="T11" fmla="*/ 590842 h 826134"/>
              <a:gd name="T12" fmla="*/ 786130 w 1546225"/>
              <a:gd name="T13" fmla="*/ 586092 h 826134"/>
              <a:gd name="T14" fmla="*/ 670453 w 1546225"/>
              <a:gd name="T15" fmla="*/ 521144 h 826134"/>
              <a:gd name="T16" fmla="*/ 0 w 1546225"/>
              <a:gd name="T17" fmla="*/ 0 h 826134"/>
              <a:gd name="T18" fmla="*/ 34925 w 1546225"/>
              <a:gd name="T19" fmla="*/ 41186 h 826134"/>
              <a:gd name="T20" fmla="*/ 0 w 1546225"/>
              <a:gd name="T21" fmla="*/ 102958 h 826134"/>
              <a:gd name="T22" fmla="*/ 47625 w 1546225"/>
              <a:gd name="T23" fmla="*/ 188506 h 826134"/>
              <a:gd name="T24" fmla="*/ 119125 w 1546225"/>
              <a:gd name="T25" fmla="*/ 384924 h 826134"/>
              <a:gd name="T26" fmla="*/ 71500 w 1546225"/>
              <a:gd name="T27" fmla="*/ 668464 h 826134"/>
              <a:gd name="T28" fmla="*/ 317627 w 1546225"/>
              <a:gd name="T29" fmla="*/ 521144 h 826134"/>
              <a:gd name="T30" fmla="*/ 670453 w 1546225"/>
              <a:gd name="T31" fmla="*/ 521144 h 826134"/>
              <a:gd name="T32" fmla="*/ 444754 w 1546225"/>
              <a:gd name="T33" fmla="*/ 394423 h 826134"/>
              <a:gd name="T34" fmla="*/ 201675 w 1546225"/>
              <a:gd name="T35" fmla="*/ 104546 h 826134"/>
              <a:gd name="T36" fmla="*/ 0 w 1546225"/>
              <a:gd name="T37" fmla="*/ 0 h 826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546225" h="826134">
                <a:moveTo>
                  <a:pt x="670453" y="521144"/>
                </a:moveTo>
                <a:lnTo>
                  <a:pt x="317627" y="521144"/>
                </a:lnTo>
                <a:lnTo>
                  <a:pt x="935018" y="826004"/>
                </a:lnTo>
                <a:lnTo>
                  <a:pt x="1545953" y="826004"/>
                </a:lnTo>
                <a:lnTo>
                  <a:pt x="1315085" y="749253"/>
                </a:lnTo>
                <a:lnTo>
                  <a:pt x="1010158" y="590842"/>
                </a:lnTo>
                <a:lnTo>
                  <a:pt x="786130" y="586092"/>
                </a:lnTo>
                <a:lnTo>
                  <a:pt x="670453" y="521144"/>
                </a:lnTo>
                <a:close/>
              </a:path>
              <a:path w="1546225" h="826134">
                <a:moveTo>
                  <a:pt x="0" y="0"/>
                </a:moveTo>
                <a:lnTo>
                  <a:pt x="34925" y="41186"/>
                </a:lnTo>
                <a:lnTo>
                  <a:pt x="0" y="102958"/>
                </a:lnTo>
                <a:lnTo>
                  <a:pt x="47625" y="188506"/>
                </a:lnTo>
                <a:lnTo>
                  <a:pt x="119125" y="384924"/>
                </a:lnTo>
                <a:lnTo>
                  <a:pt x="71500" y="668464"/>
                </a:lnTo>
                <a:lnTo>
                  <a:pt x="317627" y="521144"/>
                </a:lnTo>
                <a:lnTo>
                  <a:pt x="670453" y="521144"/>
                </a:lnTo>
                <a:lnTo>
                  <a:pt x="444754" y="394423"/>
                </a:lnTo>
                <a:lnTo>
                  <a:pt x="201675" y="104546"/>
                </a:lnTo>
                <a:lnTo>
                  <a:pt x="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46084" name="object 4"/>
          <p:cNvSpPr>
            <a:spLocks/>
          </p:cNvSpPr>
          <p:nvPr/>
        </p:nvSpPr>
        <p:spPr bwMode="auto">
          <a:xfrm>
            <a:off x="5772151" y="6019800"/>
            <a:ext cx="296863" cy="628650"/>
          </a:xfrm>
          <a:custGeom>
            <a:avLst/>
            <a:gdLst>
              <a:gd name="T0" fmla="*/ 57276 w 295910"/>
              <a:gd name="T1" fmla="*/ 0 h 628015"/>
              <a:gd name="T2" fmla="*/ 85851 w 295910"/>
              <a:gd name="T3" fmla="*/ 32016 h 628015"/>
              <a:gd name="T4" fmla="*/ 38100 w 295910"/>
              <a:gd name="T5" fmla="*/ 53365 h 628015"/>
              <a:gd name="T6" fmla="*/ 28575 w 295910"/>
              <a:gd name="T7" fmla="*/ 117398 h 628015"/>
              <a:gd name="T8" fmla="*/ 66801 w 295910"/>
              <a:gd name="T9" fmla="*/ 202768 h 628015"/>
              <a:gd name="T10" fmla="*/ 76326 w 295910"/>
              <a:gd name="T11" fmla="*/ 288150 h 628015"/>
              <a:gd name="T12" fmla="*/ 0 w 295910"/>
              <a:gd name="T13" fmla="*/ 627888 h 628015"/>
              <a:gd name="T14" fmla="*/ 85851 w 295910"/>
              <a:gd name="T15" fmla="*/ 414439 h 628015"/>
              <a:gd name="T16" fmla="*/ 133476 w 295910"/>
              <a:gd name="T17" fmla="*/ 384200 h 628015"/>
              <a:gd name="T18" fmla="*/ 200278 w 295910"/>
              <a:gd name="T19" fmla="*/ 224116 h 628015"/>
              <a:gd name="T20" fmla="*/ 228853 w 295910"/>
              <a:gd name="T21" fmla="*/ 213448 h 628015"/>
              <a:gd name="T22" fmla="*/ 228853 w 295910"/>
              <a:gd name="T23" fmla="*/ 160083 h 628015"/>
              <a:gd name="T24" fmla="*/ 295655 w 295910"/>
              <a:gd name="T25" fmla="*/ 117398 h 628015"/>
              <a:gd name="T26" fmla="*/ 257555 w 295910"/>
              <a:gd name="T27" fmla="*/ 106718 h 628015"/>
              <a:gd name="T28" fmla="*/ 57276 w 295910"/>
              <a:gd name="T29" fmla="*/ 0 h 6280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95910" h="628015">
                <a:moveTo>
                  <a:pt x="57276" y="0"/>
                </a:moveTo>
                <a:lnTo>
                  <a:pt x="85851" y="32016"/>
                </a:lnTo>
                <a:lnTo>
                  <a:pt x="38100" y="53365"/>
                </a:lnTo>
                <a:lnTo>
                  <a:pt x="28575" y="117398"/>
                </a:lnTo>
                <a:lnTo>
                  <a:pt x="66801" y="202768"/>
                </a:lnTo>
                <a:lnTo>
                  <a:pt x="76326" y="288150"/>
                </a:lnTo>
                <a:lnTo>
                  <a:pt x="0" y="627888"/>
                </a:lnTo>
                <a:lnTo>
                  <a:pt x="85851" y="414439"/>
                </a:lnTo>
                <a:lnTo>
                  <a:pt x="133476" y="384200"/>
                </a:lnTo>
                <a:lnTo>
                  <a:pt x="200278" y="224116"/>
                </a:lnTo>
                <a:lnTo>
                  <a:pt x="228853" y="213448"/>
                </a:lnTo>
                <a:lnTo>
                  <a:pt x="228853" y="160083"/>
                </a:lnTo>
                <a:lnTo>
                  <a:pt x="295655" y="117398"/>
                </a:lnTo>
                <a:lnTo>
                  <a:pt x="257555" y="106718"/>
                </a:lnTo>
                <a:lnTo>
                  <a:pt x="57276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46085" name="object 5"/>
          <p:cNvSpPr>
            <a:spLocks/>
          </p:cNvSpPr>
          <p:nvPr/>
        </p:nvSpPr>
        <p:spPr bwMode="auto">
          <a:xfrm>
            <a:off x="6334126" y="6181726"/>
            <a:ext cx="600075" cy="430213"/>
          </a:xfrm>
          <a:custGeom>
            <a:avLst/>
            <a:gdLst>
              <a:gd name="T0" fmla="*/ 28575 w 600710"/>
              <a:gd name="T1" fmla="*/ 0 h 429895"/>
              <a:gd name="T2" fmla="*/ 19050 w 600710"/>
              <a:gd name="T3" fmla="*/ 20612 h 429895"/>
              <a:gd name="T4" fmla="*/ 0 w 600710"/>
              <a:gd name="T5" fmla="*/ 63436 h 429895"/>
              <a:gd name="T6" fmla="*/ 95250 w 600710"/>
              <a:gd name="T7" fmla="*/ 191884 h 429895"/>
              <a:gd name="T8" fmla="*/ 492378 w 600710"/>
              <a:gd name="T9" fmla="*/ 429767 h 429895"/>
              <a:gd name="T10" fmla="*/ 460628 w 600710"/>
              <a:gd name="T11" fmla="*/ 220433 h 429895"/>
              <a:gd name="T12" fmla="*/ 560500 w 600710"/>
              <a:gd name="T13" fmla="*/ 149072 h 429895"/>
              <a:gd name="T14" fmla="*/ 398652 w 600710"/>
              <a:gd name="T15" fmla="*/ 149072 h 429895"/>
              <a:gd name="T16" fmla="*/ 143001 w 600710"/>
              <a:gd name="T17" fmla="*/ 85636 h 429895"/>
              <a:gd name="T18" fmla="*/ 28575 w 600710"/>
              <a:gd name="T19" fmla="*/ 0 h 429895"/>
              <a:gd name="T20" fmla="*/ 600455 w 600710"/>
              <a:gd name="T21" fmla="*/ 120522 h 429895"/>
              <a:gd name="T22" fmla="*/ 398652 w 600710"/>
              <a:gd name="T23" fmla="*/ 149072 h 429895"/>
              <a:gd name="T24" fmla="*/ 560500 w 600710"/>
              <a:gd name="T25" fmla="*/ 149072 h 429895"/>
              <a:gd name="T26" fmla="*/ 600455 w 600710"/>
              <a:gd name="T27" fmla="*/ 120522 h 4298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00710" h="429895">
                <a:moveTo>
                  <a:pt x="28575" y="0"/>
                </a:moveTo>
                <a:lnTo>
                  <a:pt x="19050" y="20612"/>
                </a:lnTo>
                <a:lnTo>
                  <a:pt x="0" y="63436"/>
                </a:lnTo>
                <a:lnTo>
                  <a:pt x="95250" y="191884"/>
                </a:lnTo>
                <a:lnTo>
                  <a:pt x="492378" y="429767"/>
                </a:lnTo>
                <a:lnTo>
                  <a:pt x="460628" y="220433"/>
                </a:lnTo>
                <a:lnTo>
                  <a:pt x="560500" y="149072"/>
                </a:lnTo>
                <a:lnTo>
                  <a:pt x="398652" y="149072"/>
                </a:lnTo>
                <a:lnTo>
                  <a:pt x="143001" y="85636"/>
                </a:lnTo>
                <a:lnTo>
                  <a:pt x="28575" y="0"/>
                </a:lnTo>
                <a:close/>
              </a:path>
              <a:path w="600710" h="429895">
                <a:moveTo>
                  <a:pt x="600455" y="120522"/>
                </a:moveTo>
                <a:lnTo>
                  <a:pt x="398652" y="149072"/>
                </a:lnTo>
                <a:lnTo>
                  <a:pt x="560500" y="149072"/>
                </a:lnTo>
                <a:lnTo>
                  <a:pt x="600455" y="120522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46086" name="object 6"/>
          <p:cNvSpPr>
            <a:spLocks noChangeArrowheads="1"/>
          </p:cNvSpPr>
          <p:nvPr/>
        </p:nvSpPr>
        <p:spPr bwMode="auto">
          <a:xfrm>
            <a:off x="7285039" y="6138864"/>
            <a:ext cx="242887" cy="115887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46087" name="object 7"/>
          <p:cNvSpPr>
            <a:spLocks noChangeArrowheads="1"/>
          </p:cNvSpPr>
          <p:nvPr/>
        </p:nvSpPr>
        <p:spPr bwMode="auto">
          <a:xfrm>
            <a:off x="5470526" y="6126164"/>
            <a:ext cx="68263" cy="128587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46088" name="object 8"/>
          <p:cNvSpPr>
            <a:spLocks noChangeArrowheads="1"/>
          </p:cNvSpPr>
          <p:nvPr/>
        </p:nvSpPr>
        <p:spPr bwMode="auto">
          <a:xfrm>
            <a:off x="1524000" y="6019800"/>
            <a:ext cx="6218238" cy="838200"/>
          </a:xfrm>
          <a:prstGeom prst="rect">
            <a:avLst/>
          </a:prstGeom>
          <a:blipFill dpi="0" rotWithShape="1">
            <a:blip r:embed="rId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46089" name="object 9"/>
          <p:cNvSpPr>
            <a:spLocks/>
          </p:cNvSpPr>
          <p:nvPr/>
        </p:nvSpPr>
        <p:spPr bwMode="auto">
          <a:xfrm>
            <a:off x="3422650" y="6022976"/>
            <a:ext cx="579438" cy="460375"/>
          </a:xfrm>
          <a:custGeom>
            <a:avLst/>
            <a:gdLst>
              <a:gd name="T0" fmla="*/ 497466 w 579119"/>
              <a:gd name="T1" fmla="*/ 269417 h 460375"/>
              <a:gd name="T2" fmla="*/ 303021 w 579119"/>
              <a:gd name="T3" fmla="*/ 269417 h 460375"/>
              <a:gd name="T4" fmla="*/ 541019 w 579119"/>
              <a:gd name="T5" fmla="*/ 460247 h 460375"/>
              <a:gd name="T6" fmla="*/ 483869 w 579119"/>
              <a:gd name="T7" fmla="*/ 279031 h 460375"/>
              <a:gd name="T8" fmla="*/ 497466 w 579119"/>
              <a:gd name="T9" fmla="*/ 269417 h 460375"/>
              <a:gd name="T10" fmla="*/ 66675 w 579119"/>
              <a:gd name="T11" fmla="*/ 0 h 460375"/>
              <a:gd name="T12" fmla="*/ 47625 w 579119"/>
              <a:gd name="T13" fmla="*/ 0 h 460375"/>
              <a:gd name="T14" fmla="*/ 38100 w 579119"/>
              <a:gd name="T15" fmla="*/ 38480 h 460375"/>
              <a:gd name="T16" fmla="*/ 0 w 579119"/>
              <a:gd name="T17" fmla="*/ 96215 h 460375"/>
              <a:gd name="T18" fmla="*/ 104775 w 579119"/>
              <a:gd name="T19" fmla="*/ 173189 h 460375"/>
              <a:gd name="T20" fmla="*/ 226948 w 579119"/>
              <a:gd name="T21" fmla="*/ 288658 h 460375"/>
              <a:gd name="T22" fmla="*/ 303021 w 579119"/>
              <a:gd name="T23" fmla="*/ 269417 h 460375"/>
              <a:gd name="T24" fmla="*/ 497466 w 579119"/>
              <a:gd name="T25" fmla="*/ 269417 h 460375"/>
              <a:gd name="T26" fmla="*/ 579119 w 579119"/>
              <a:gd name="T27" fmla="*/ 211683 h 460375"/>
              <a:gd name="T28" fmla="*/ 569594 w 579119"/>
              <a:gd name="T29" fmla="*/ 202056 h 460375"/>
              <a:gd name="T30" fmla="*/ 531494 w 579119"/>
              <a:gd name="T31" fmla="*/ 182816 h 460375"/>
              <a:gd name="T32" fmla="*/ 474344 w 579119"/>
              <a:gd name="T33" fmla="*/ 144322 h 460375"/>
              <a:gd name="T34" fmla="*/ 274446 w 579119"/>
              <a:gd name="T35" fmla="*/ 57734 h 460375"/>
              <a:gd name="T36" fmla="*/ 226948 w 579119"/>
              <a:gd name="T37" fmla="*/ 38480 h 460375"/>
              <a:gd name="T38" fmla="*/ 207898 w 579119"/>
              <a:gd name="T39" fmla="*/ 28867 h 460375"/>
              <a:gd name="T40" fmla="*/ 150748 w 579119"/>
              <a:gd name="T41" fmla="*/ 28867 h 460375"/>
              <a:gd name="T42" fmla="*/ 114300 w 579119"/>
              <a:gd name="T43" fmla="*/ 19240 h 460375"/>
              <a:gd name="T44" fmla="*/ 104775 w 579119"/>
              <a:gd name="T45" fmla="*/ 19240 h 460375"/>
              <a:gd name="T46" fmla="*/ 66675 w 579119"/>
              <a:gd name="T47" fmla="*/ 0 h 460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79119" h="460375">
                <a:moveTo>
                  <a:pt x="497466" y="269417"/>
                </a:moveTo>
                <a:lnTo>
                  <a:pt x="303021" y="269417"/>
                </a:lnTo>
                <a:lnTo>
                  <a:pt x="541019" y="460247"/>
                </a:lnTo>
                <a:lnTo>
                  <a:pt x="483869" y="279031"/>
                </a:lnTo>
                <a:lnTo>
                  <a:pt x="497466" y="269417"/>
                </a:lnTo>
                <a:close/>
              </a:path>
              <a:path w="579119" h="460375">
                <a:moveTo>
                  <a:pt x="66675" y="0"/>
                </a:moveTo>
                <a:lnTo>
                  <a:pt x="47625" y="0"/>
                </a:lnTo>
                <a:lnTo>
                  <a:pt x="38100" y="38480"/>
                </a:lnTo>
                <a:lnTo>
                  <a:pt x="0" y="96215"/>
                </a:lnTo>
                <a:lnTo>
                  <a:pt x="104775" y="173189"/>
                </a:lnTo>
                <a:lnTo>
                  <a:pt x="226948" y="288658"/>
                </a:lnTo>
                <a:lnTo>
                  <a:pt x="303021" y="269417"/>
                </a:lnTo>
                <a:lnTo>
                  <a:pt x="497466" y="269417"/>
                </a:lnTo>
                <a:lnTo>
                  <a:pt x="579119" y="211683"/>
                </a:lnTo>
                <a:lnTo>
                  <a:pt x="569594" y="202056"/>
                </a:lnTo>
                <a:lnTo>
                  <a:pt x="531494" y="182816"/>
                </a:lnTo>
                <a:lnTo>
                  <a:pt x="474344" y="144322"/>
                </a:lnTo>
                <a:lnTo>
                  <a:pt x="274446" y="57734"/>
                </a:lnTo>
                <a:lnTo>
                  <a:pt x="226948" y="38480"/>
                </a:lnTo>
                <a:lnTo>
                  <a:pt x="207898" y="28867"/>
                </a:lnTo>
                <a:lnTo>
                  <a:pt x="150748" y="28867"/>
                </a:lnTo>
                <a:lnTo>
                  <a:pt x="114300" y="19240"/>
                </a:lnTo>
                <a:lnTo>
                  <a:pt x="104775" y="19240"/>
                </a:lnTo>
                <a:lnTo>
                  <a:pt x="66675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46090" name="object 10"/>
          <p:cNvSpPr>
            <a:spLocks/>
          </p:cNvSpPr>
          <p:nvPr/>
        </p:nvSpPr>
        <p:spPr bwMode="auto">
          <a:xfrm>
            <a:off x="4608513" y="6076950"/>
            <a:ext cx="3148012" cy="781050"/>
          </a:xfrm>
          <a:custGeom>
            <a:avLst/>
            <a:gdLst>
              <a:gd name="T0" fmla="*/ 643001 w 3147695"/>
              <a:gd name="T1" fmla="*/ 165163 h 780415"/>
              <a:gd name="T2" fmla="*/ 95250 w 3147695"/>
              <a:gd name="T3" fmla="*/ 165163 h 780415"/>
              <a:gd name="T4" fmla="*/ 142875 w 3147695"/>
              <a:gd name="T5" fmla="*/ 212813 h 780415"/>
              <a:gd name="T6" fmla="*/ 238125 w 3147695"/>
              <a:gd name="T7" fmla="*/ 242989 h 780415"/>
              <a:gd name="T8" fmla="*/ 331850 w 3147695"/>
              <a:gd name="T9" fmla="*/ 433565 h 780415"/>
              <a:gd name="T10" fmla="*/ 636651 w 3147695"/>
              <a:gd name="T11" fmla="*/ 570141 h 780415"/>
              <a:gd name="T12" fmla="*/ 1233677 w 3147695"/>
              <a:gd name="T13" fmla="*/ 570141 h 780415"/>
              <a:gd name="T14" fmla="*/ 3118472 w 3147695"/>
              <a:gd name="T15" fmla="*/ 780286 h 780415"/>
              <a:gd name="T16" fmla="*/ 3147146 w 3147695"/>
              <a:gd name="T17" fmla="*/ 780286 h 780415"/>
              <a:gd name="T18" fmla="*/ 1073277 w 3147695"/>
              <a:gd name="T19" fmla="*/ 385914 h 780415"/>
              <a:gd name="T20" fmla="*/ 816101 w 3147695"/>
              <a:gd name="T21" fmla="*/ 252514 h 780415"/>
              <a:gd name="T22" fmla="*/ 674751 w 3147695"/>
              <a:gd name="T23" fmla="*/ 174688 h 780415"/>
              <a:gd name="T24" fmla="*/ 643001 w 3147695"/>
              <a:gd name="T25" fmla="*/ 165163 h 780415"/>
              <a:gd name="T26" fmla="*/ 152400 w 3147695"/>
              <a:gd name="T27" fmla="*/ 0 h 780415"/>
              <a:gd name="T28" fmla="*/ 57150 w 3147695"/>
              <a:gd name="T29" fmla="*/ 0 h 780415"/>
              <a:gd name="T30" fmla="*/ 19050 w 3147695"/>
              <a:gd name="T31" fmla="*/ 39700 h 780415"/>
              <a:gd name="T32" fmla="*/ 0 w 3147695"/>
              <a:gd name="T33" fmla="*/ 203276 h 780415"/>
              <a:gd name="T34" fmla="*/ 95250 w 3147695"/>
              <a:gd name="T35" fmla="*/ 165163 h 780415"/>
              <a:gd name="T36" fmla="*/ 643001 w 3147695"/>
              <a:gd name="T37" fmla="*/ 165163 h 780415"/>
              <a:gd name="T38" fmla="*/ 579501 w 3147695"/>
              <a:gd name="T39" fmla="*/ 146113 h 780415"/>
              <a:gd name="T40" fmla="*/ 446150 w 3147695"/>
              <a:gd name="T41" fmla="*/ 96875 h 780415"/>
              <a:gd name="T42" fmla="*/ 295275 w 3147695"/>
              <a:gd name="T43" fmla="*/ 28587 h 780415"/>
              <a:gd name="T44" fmla="*/ 219075 w 3147695"/>
              <a:gd name="T45" fmla="*/ 9525 h 780415"/>
              <a:gd name="T46" fmla="*/ 152400 w 3147695"/>
              <a:gd name="T47" fmla="*/ 0 h 780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147695" h="780415">
                <a:moveTo>
                  <a:pt x="643001" y="165163"/>
                </a:moveTo>
                <a:lnTo>
                  <a:pt x="95250" y="165163"/>
                </a:lnTo>
                <a:lnTo>
                  <a:pt x="142875" y="212813"/>
                </a:lnTo>
                <a:lnTo>
                  <a:pt x="238125" y="242989"/>
                </a:lnTo>
                <a:lnTo>
                  <a:pt x="331850" y="433565"/>
                </a:lnTo>
                <a:lnTo>
                  <a:pt x="636651" y="570141"/>
                </a:lnTo>
                <a:lnTo>
                  <a:pt x="1233677" y="570141"/>
                </a:lnTo>
                <a:lnTo>
                  <a:pt x="3118472" y="780286"/>
                </a:lnTo>
                <a:lnTo>
                  <a:pt x="3147146" y="780286"/>
                </a:lnTo>
                <a:lnTo>
                  <a:pt x="1073277" y="385914"/>
                </a:lnTo>
                <a:lnTo>
                  <a:pt x="816101" y="252514"/>
                </a:lnTo>
                <a:lnTo>
                  <a:pt x="674751" y="174688"/>
                </a:lnTo>
                <a:lnTo>
                  <a:pt x="643001" y="165163"/>
                </a:lnTo>
                <a:close/>
              </a:path>
              <a:path w="3147695" h="780415">
                <a:moveTo>
                  <a:pt x="152400" y="0"/>
                </a:moveTo>
                <a:lnTo>
                  <a:pt x="57150" y="0"/>
                </a:lnTo>
                <a:lnTo>
                  <a:pt x="19050" y="39700"/>
                </a:lnTo>
                <a:lnTo>
                  <a:pt x="0" y="203276"/>
                </a:lnTo>
                <a:lnTo>
                  <a:pt x="95250" y="165163"/>
                </a:lnTo>
                <a:lnTo>
                  <a:pt x="643001" y="165163"/>
                </a:lnTo>
                <a:lnTo>
                  <a:pt x="579501" y="146113"/>
                </a:lnTo>
                <a:lnTo>
                  <a:pt x="446150" y="96875"/>
                </a:lnTo>
                <a:lnTo>
                  <a:pt x="295275" y="28587"/>
                </a:lnTo>
                <a:lnTo>
                  <a:pt x="219075" y="9525"/>
                </a:lnTo>
                <a:lnTo>
                  <a:pt x="15240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46091" name="object 11"/>
          <p:cNvSpPr>
            <a:spLocks noChangeArrowheads="1"/>
          </p:cNvSpPr>
          <p:nvPr/>
        </p:nvSpPr>
        <p:spPr bwMode="auto">
          <a:xfrm>
            <a:off x="4429126" y="6069014"/>
            <a:ext cx="112713" cy="96837"/>
          </a:xfrm>
          <a:prstGeom prst="rect">
            <a:avLst/>
          </a:prstGeom>
          <a:blipFill dpi="0" rotWithShape="1">
            <a:blip r:embed="rId6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46092" name="object 12"/>
          <p:cNvSpPr>
            <a:spLocks/>
          </p:cNvSpPr>
          <p:nvPr/>
        </p:nvSpPr>
        <p:spPr bwMode="auto">
          <a:xfrm>
            <a:off x="2879726" y="6099176"/>
            <a:ext cx="257175" cy="258763"/>
          </a:xfrm>
          <a:custGeom>
            <a:avLst/>
            <a:gdLst>
              <a:gd name="T0" fmla="*/ 47752 w 256540"/>
              <a:gd name="T1" fmla="*/ 0 h 259079"/>
              <a:gd name="T2" fmla="*/ 0 w 256540"/>
              <a:gd name="T3" fmla="*/ 0 h 259079"/>
              <a:gd name="T4" fmla="*/ 47752 w 256540"/>
              <a:gd name="T5" fmla="*/ 86359 h 259079"/>
              <a:gd name="T6" fmla="*/ 152653 w 256540"/>
              <a:gd name="T7" fmla="*/ 163118 h 259079"/>
              <a:gd name="T8" fmla="*/ 256031 w 256540"/>
              <a:gd name="T9" fmla="*/ 259079 h 259079"/>
              <a:gd name="T10" fmla="*/ 256031 w 256540"/>
              <a:gd name="T11" fmla="*/ 249478 h 259079"/>
              <a:gd name="T12" fmla="*/ 246506 w 256540"/>
              <a:gd name="T13" fmla="*/ 220700 h 259079"/>
              <a:gd name="T14" fmla="*/ 227456 w 256540"/>
              <a:gd name="T15" fmla="*/ 182321 h 259079"/>
              <a:gd name="T16" fmla="*/ 190881 w 256540"/>
              <a:gd name="T17" fmla="*/ 153530 h 259079"/>
              <a:gd name="T18" fmla="*/ 171703 w 256540"/>
              <a:gd name="T19" fmla="*/ 134340 h 259079"/>
              <a:gd name="T20" fmla="*/ 152653 w 256540"/>
              <a:gd name="T21" fmla="*/ 95961 h 259079"/>
              <a:gd name="T22" fmla="*/ 152653 w 256540"/>
              <a:gd name="T23" fmla="*/ 86359 h 259079"/>
              <a:gd name="T24" fmla="*/ 181228 w 256540"/>
              <a:gd name="T25" fmla="*/ 19189 h 259079"/>
              <a:gd name="T26" fmla="*/ 114553 w 256540"/>
              <a:gd name="T27" fmla="*/ 9601 h 259079"/>
              <a:gd name="T28" fmla="*/ 76327 w 256540"/>
              <a:gd name="T29" fmla="*/ 9601 h 259079"/>
              <a:gd name="T30" fmla="*/ 47752 w 256540"/>
              <a:gd name="T31" fmla="*/ 0 h 2590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56540" h="259079">
                <a:moveTo>
                  <a:pt x="47752" y="0"/>
                </a:moveTo>
                <a:lnTo>
                  <a:pt x="0" y="0"/>
                </a:lnTo>
                <a:lnTo>
                  <a:pt x="47752" y="86359"/>
                </a:lnTo>
                <a:lnTo>
                  <a:pt x="152653" y="163118"/>
                </a:lnTo>
                <a:lnTo>
                  <a:pt x="256031" y="259079"/>
                </a:lnTo>
                <a:lnTo>
                  <a:pt x="256031" y="249478"/>
                </a:lnTo>
                <a:lnTo>
                  <a:pt x="246506" y="220700"/>
                </a:lnTo>
                <a:lnTo>
                  <a:pt x="227456" y="182321"/>
                </a:lnTo>
                <a:lnTo>
                  <a:pt x="190881" y="153530"/>
                </a:lnTo>
                <a:lnTo>
                  <a:pt x="171703" y="134340"/>
                </a:lnTo>
                <a:lnTo>
                  <a:pt x="152653" y="95961"/>
                </a:lnTo>
                <a:lnTo>
                  <a:pt x="152653" y="86359"/>
                </a:lnTo>
                <a:lnTo>
                  <a:pt x="181228" y="19189"/>
                </a:lnTo>
                <a:lnTo>
                  <a:pt x="114553" y="9601"/>
                </a:lnTo>
                <a:lnTo>
                  <a:pt x="76327" y="9601"/>
                </a:lnTo>
                <a:lnTo>
                  <a:pt x="47752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46093" name="object 13"/>
          <p:cNvSpPr>
            <a:spLocks noChangeArrowheads="1"/>
          </p:cNvSpPr>
          <p:nvPr/>
        </p:nvSpPr>
        <p:spPr bwMode="auto">
          <a:xfrm>
            <a:off x="2646364" y="6116639"/>
            <a:ext cx="90487" cy="98425"/>
          </a:xfrm>
          <a:prstGeom prst="rect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46094" name="object 14"/>
          <p:cNvSpPr>
            <a:spLocks/>
          </p:cNvSpPr>
          <p:nvPr/>
        </p:nvSpPr>
        <p:spPr bwMode="auto">
          <a:xfrm>
            <a:off x="2152650" y="6049963"/>
            <a:ext cx="387350" cy="330200"/>
          </a:xfrm>
          <a:custGeom>
            <a:avLst/>
            <a:gdLst>
              <a:gd name="T0" fmla="*/ 18961 w 387350"/>
              <a:gd name="T1" fmla="*/ 0 h 329564"/>
              <a:gd name="T2" fmla="*/ 0 w 387350"/>
              <a:gd name="T3" fmla="*/ 0 h 329564"/>
              <a:gd name="T4" fmla="*/ 0 w 387350"/>
              <a:gd name="T5" fmla="*/ 19367 h 329564"/>
              <a:gd name="T6" fmla="*/ 93218 w 387350"/>
              <a:gd name="T7" fmla="*/ 58089 h 329564"/>
              <a:gd name="T8" fmla="*/ 140614 w 387350"/>
              <a:gd name="T9" fmla="*/ 106502 h 329564"/>
              <a:gd name="T10" fmla="*/ 74256 w 387350"/>
              <a:gd name="T11" fmla="*/ 135547 h 329564"/>
              <a:gd name="T12" fmla="*/ 121653 w 387350"/>
              <a:gd name="T13" fmla="*/ 213004 h 329564"/>
              <a:gd name="T14" fmla="*/ 282816 w 387350"/>
              <a:gd name="T15" fmla="*/ 329184 h 329564"/>
              <a:gd name="T16" fmla="*/ 263855 w 387350"/>
              <a:gd name="T17" fmla="*/ 251726 h 329564"/>
              <a:gd name="T18" fmla="*/ 225933 w 387350"/>
              <a:gd name="T19" fmla="*/ 213004 h 329564"/>
              <a:gd name="T20" fmla="*/ 330212 w 387350"/>
              <a:gd name="T21" fmla="*/ 135547 h 329564"/>
              <a:gd name="T22" fmla="*/ 387096 w 387350"/>
              <a:gd name="T23" fmla="*/ 67767 h 329564"/>
              <a:gd name="T24" fmla="*/ 368134 w 387350"/>
              <a:gd name="T25" fmla="*/ 58089 h 329564"/>
              <a:gd name="T26" fmla="*/ 320738 w 387350"/>
              <a:gd name="T27" fmla="*/ 38722 h 329564"/>
              <a:gd name="T28" fmla="*/ 235419 w 387350"/>
              <a:gd name="T29" fmla="*/ 29044 h 329564"/>
              <a:gd name="T30" fmla="*/ 225933 w 387350"/>
              <a:gd name="T31" fmla="*/ 29044 h 329564"/>
              <a:gd name="T32" fmla="*/ 197497 w 387350"/>
              <a:gd name="T33" fmla="*/ 19367 h 329564"/>
              <a:gd name="T34" fmla="*/ 159575 w 387350"/>
              <a:gd name="T35" fmla="*/ 19367 h 329564"/>
              <a:gd name="T36" fmla="*/ 140614 w 387350"/>
              <a:gd name="T37" fmla="*/ 9677 h 329564"/>
              <a:gd name="T38" fmla="*/ 74256 w 387350"/>
              <a:gd name="T39" fmla="*/ 9677 h 329564"/>
              <a:gd name="T40" fmla="*/ 18961 w 387350"/>
              <a:gd name="T41" fmla="*/ 0 h 3295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387350" h="329564">
                <a:moveTo>
                  <a:pt x="18961" y="0"/>
                </a:moveTo>
                <a:lnTo>
                  <a:pt x="0" y="0"/>
                </a:lnTo>
                <a:lnTo>
                  <a:pt x="0" y="19367"/>
                </a:lnTo>
                <a:lnTo>
                  <a:pt x="93218" y="58089"/>
                </a:lnTo>
                <a:lnTo>
                  <a:pt x="140614" y="106502"/>
                </a:lnTo>
                <a:lnTo>
                  <a:pt x="74256" y="135547"/>
                </a:lnTo>
                <a:lnTo>
                  <a:pt x="121653" y="213004"/>
                </a:lnTo>
                <a:lnTo>
                  <a:pt x="282816" y="329184"/>
                </a:lnTo>
                <a:lnTo>
                  <a:pt x="263855" y="251726"/>
                </a:lnTo>
                <a:lnTo>
                  <a:pt x="225933" y="213004"/>
                </a:lnTo>
                <a:lnTo>
                  <a:pt x="330212" y="135547"/>
                </a:lnTo>
                <a:lnTo>
                  <a:pt x="387096" y="67767"/>
                </a:lnTo>
                <a:lnTo>
                  <a:pt x="368134" y="58089"/>
                </a:lnTo>
                <a:lnTo>
                  <a:pt x="320738" y="38722"/>
                </a:lnTo>
                <a:lnTo>
                  <a:pt x="235419" y="29044"/>
                </a:lnTo>
                <a:lnTo>
                  <a:pt x="225933" y="29044"/>
                </a:lnTo>
                <a:lnTo>
                  <a:pt x="197497" y="19367"/>
                </a:lnTo>
                <a:lnTo>
                  <a:pt x="159575" y="19367"/>
                </a:lnTo>
                <a:lnTo>
                  <a:pt x="140614" y="9677"/>
                </a:lnTo>
                <a:lnTo>
                  <a:pt x="74256" y="9677"/>
                </a:lnTo>
                <a:lnTo>
                  <a:pt x="18961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5" name="object 15"/>
          <p:cNvSpPr txBox="1"/>
          <p:nvPr/>
        </p:nvSpPr>
        <p:spPr>
          <a:xfrm>
            <a:off x="1644651" y="2276475"/>
            <a:ext cx="8551863" cy="1735138"/>
          </a:xfrm>
          <a:prstGeom prst="rect">
            <a:avLst/>
          </a:prstGeom>
        </p:spPr>
        <p:txBody>
          <a:bodyPr lIns="0" tIns="13970" rIns="0" bIns="0">
            <a:spAutoFit/>
          </a:bodyPr>
          <a:lstStyle/>
          <a:p>
            <a:pPr marL="382270" indent="-344805">
              <a:spcBef>
                <a:spcPts val="110"/>
              </a:spcBef>
              <a:buClr>
                <a:srgbClr val="E2E2FF"/>
              </a:buClr>
              <a:buFontTx/>
              <a:buChar char="•"/>
              <a:tabLst>
                <a:tab pos="382270" algn="l"/>
                <a:tab pos="382905" algn="l"/>
              </a:tabLst>
              <a:defRPr/>
            </a:pPr>
            <a:r>
              <a:rPr sz="1600" spc="10" dirty="0">
                <a:solidFill>
                  <a:srgbClr val="FFFFFF"/>
                </a:solidFill>
                <a:latin typeface="Arial"/>
                <a:cs typeface="Arial"/>
              </a:rPr>
              <a:t>Amin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ve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poliaminlerin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biyosentezi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aminoasitlerin dekarboksilasyonu ile</a:t>
            </a:r>
            <a:r>
              <a:rPr sz="1600" spc="-2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gerçekleşir</a:t>
            </a:r>
            <a:endParaRPr sz="1600" dirty="0">
              <a:latin typeface="Arial"/>
              <a:cs typeface="Arial"/>
            </a:endParaRPr>
          </a:p>
          <a:p>
            <a:pPr marL="382270" indent="-344805">
              <a:buClr>
                <a:srgbClr val="E2E2FF"/>
              </a:buClr>
              <a:buFontTx/>
              <a:buChar char="•"/>
              <a:tabLst>
                <a:tab pos="382270" algn="l"/>
                <a:tab pos="382905" algn="l"/>
              </a:tabLst>
              <a:defRPr/>
            </a:pPr>
            <a:r>
              <a:rPr sz="1600" spc="5" dirty="0">
                <a:solidFill>
                  <a:srgbClr val="FFFFFF"/>
                </a:solidFill>
                <a:latin typeface="Arial"/>
                <a:cs typeface="Arial"/>
              </a:rPr>
              <a:t>Aminler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biyomembranların lipid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fonksiyonlarının</a:t>
            </a:r>
            <a:r>
              <a:rPr sz="1600" spc="-1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komponentleridir</a:t>
            </a:r>
            <a:endParaRPr sz="1600" dirty="0">
              <a:latin typeface="Arial"/>
              <a:cs typeface="Arial"/>
            </a:endParaRPr>
          </a:p>
          <a:p>
            <a:pPr marL="382270" indent="-344805">
              <a:buClr>
                <a:srgbClr val="E2E2FF"/>
              </a:buClr>
              <a:buFontTx/>
              <a:buChar char="•"/>
              <a:tabLst>
                <a:tab pos="382270" algn="l"/>
                <a:tab pos="382905" algn="l"/>
              </a:tabLst>
              <a:defRPr/>
            </a:pP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Poliaminler sekonder </a:t>
            </a:r>
            <a:r>
              <a:rPr sz="1600" spc="5" dirty="0">
                <a:solidFill>
                  <a:srgbClr val="FFFFFF"/>
                </a:solidFill>
                <a:latin typeface="Arial"/>
                <a:cs typeface="Arial"/>
              </a:rPr>
              <a:t>mesaj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taşıyıcılar ve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membranların</a:t>
            </a:r>
            <a:r>
              <a:rPr sz="1600" spc="-1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koruyucularıdır</a:t>
            </a:r>
            <a:endParaRPr sz="1600" dirty="0">
              <a:latin typeface="Arial"/>
              <a:cs typeface="Arial"/>
            </a:endParaRPr>
          </a:p>
          <a:p>
            <a:pPr marL="382270" indent="-344805">
              <a:buClr>
                <a:srgbClr val="E2E2FF"/>
              </a:buClr>
              <a:buFontTx/>
              <a:buChar char="•"/>
              <a:tabLst>
                <a:tab pos="382270" algn="l"/>
                <a:tab pos="382905" algn="l"/>
              </a:tabLst>
              <a:defRPr/>
            </a:pP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Poliaminler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polivalent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katyonlar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olup </a:t>
            </a:r>
            <a:r>
              <a:rPr sz="1600" spc="5" dirty="0">
                <a:solidFill>
                  <a:srgbClr val="FFFFFF"/>
                </a:solidFill>
                <a:latin typeface="Arial"/>
                <a:cs typeface="Arial"/>
              </a:rPr>
              <a:t>iki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veya daha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fazla </a:t>
            </a:r>
            <a:r>
              <a:rPr sz="1600" spc="5" dirty="0">
                <a:solidFill>
                  <a:srgbClr val="FFFFFF"/>
                </a:solidFill>
                <a:latin typeface="Arial"/>
                <a:cs typeface="Arial"/>
              </a:rPr>
              <a:t>amino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grubu</a:t>
            </a:r>
            <a:r>
              <a:rPr sz="1600" spc="-1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içerirler</a:t>
            </a:r>
            <a:endParaRPr sz="1600" dirty="0">
              <a:latin typeface="Arial"/>
              <a:cs typeface="Arial"/>
            </a:endParaRPr>
          </a:p>
          <a:p>
            <a:pPr marL="382270" indent="-344805">
              <a:spcBef>
                <a:spcPts val="5"/>
              </a:spcBef>
              <a:buClr>
                <a:srgbClr val="E2E2FF"/>
              </a:buClr>
              <a:buFontTx/>
              <a:buChar char="•"/>
              <a:tabLst>
                <a:tab pos="382270" algn="l"/>
                <a:tab pos="382905" algn="l"/>
              </a:tabLst>
              <a:defRPr/>
            </a:pP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Poliaminlerin sentezlenmesini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arginin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aminoasidi</a:t>
            </a:r>
            <a:r>
              <a:rPr sz="1600" spc="-2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sağlar</a:t>
            </a:r>
            <a:endParaRPr sz="1600" dirty="0">
              <a:latin typeface="Arial"/>
              <a:cs typeface="Arial"/>
            </a:endParaRPr>
          </a:p>
          <a:p>
            <a:pPr marL="382270" indent="-344805">
              <a:buClr>
                <a:srgbClr val="E2E2FF"/>
              </a:buClr>
              <a:buFontTx/>
              <a:buChar char="•"/>
              <a:tabLst>
                <a:tab pos="382270" algn="l"/>
                <a:tab pos="382905" algn="l"/>
              </a:tabLst>
              <a:defRPr/>
            </a:pPr>
            <a:r>
              <a:rPr sz="1600" spc="5" dirty="0">
                <a:solidFill>
                  <a:srgbClr val="66FFFF"/>
                </a:solidFill>
                <a:latin typeface="Arial"/>
                <a:cs typeface="Arial"/>
              </a:rPr>
              <a:t>Önemli </a:t>
            </a:r>
            <a:r>
              <a:rPr sz="1600" dirty="0">
                <a:solidFill>
                  <a:srgbClr val="66FFFF"/>
                </a:solidFill>
                <a:latin typeface="Arial"/>
                <a:cs typeface="Arial"/>
              </a:rPr>
              <a:t>Poliaminler;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Putresin kadaverin, </a:t>
            </a:r>
            <a:r>
              <a:rPr sz="1600" spc="5" dirty="0">
                <a:solidFill>
                  <a:srgbClr val="FFFFFF"/>
                </a:solidFill>
                <a:latin typeface="Arial"/>
                <a:cs typeface="Arial"/>
              </a:rPr>
              <a:t>spermidin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ve </a:t>
            </a:r>
            <a:r>
              <a:rPr sz="1600" spc="5" dirty="0">
                <a:solidFill>
                  <a:srgbClr val="FFFFFF"/>
                </a:solidFill>
                <a:latin typeface="Arial"/>
                <a:cs typeface="Arial"/>
              </a:rPr>
              <a:t>spermin</a:t>
            </a:r>
            <a:r>
              <a:rPr sz="1600" spc="-2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dir</a:t>
            </a:r>
            <a:endParaRPr sz="1600" dirty="0">
              <a:latin typeface="Arial"/>
              <a:cs typeface="Arial"/>
            </a:endParaRPr>
          </a:p>
          <a:p>
            <a:pPr marL="382270" indent="-344805">
              <a:buClr>
                <a:srgbClr val="E2E2FF"/>
              </a:buClr>
              <a:buFontTx/>
              <a:buChar char="•"/>
              <a:tabLst>
                <a:tab pos="382270" algn="l"/>
                <a:tab pos="382905" algn="l"/>
              </a:tabLst>
              <a:defRPr/>
            </a:pP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Aşırı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NH</a:t>
            </a:r>
            <a:r>
              <a:rPr sz="1575" spc="-15" baseline="-21164" dirty="0">
                <a:solidFill>
                  <a:srgbClr val="FFFFFF"/>
                </a:solidFill>
                <a:latin typeface="Arial"/>
                <a:cs typeface="Arial"/>
              </a:rPr>
              <a:t>4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ve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az </a:t>
            </a:r>
            <a:r>
              <a:rPr sz="1600" spc="5" dirty="0">
                <a:solidFill>
                  <a:srgbClr val="FFFFFF"/>
                </a:solidFill>
                <a:latin typeface="Arial"/>
                <a:cs typeface="Arial"/>
              </a:rPr>
              <a:t>K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ile beslenen bitkilerin </a:t>
            </a:r>
            <a:r>
              <a:rPr sz="1600" spc="5" dirty="0">
                <a:solidFill>
                  <a:srgbClr val="FFFFFF"/>
                </a:solidFill>
                <a:latin typeface="Arial"/>
                <a:cs typeface="Arial"/>
              </a:rPr>
              <a:t>meristematik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dokularında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poliaminler fazla</a:t>
            </a:r>
            <a:r>
              <a:rPr sz="1600" spc="-3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bulunur</a:t>
            </a:r>
            <a:endParaRPr sz="16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74380473"/>
      </p:ext>
    </p:extLst>
  </p:cSld>
  <p:clrMapOvr>
    <a:masterClrMapping/>
  </p:clrMapOvr>
  <p:transition>
    <p:newsflash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object 2"/>
          <p:cNvSpPr>
            <a:spLocks noChangeArrowheads="1"/>
          </p:cNvSpPr>
          <p:nvPr/>
        </p:nvSpPr>
        <p:spPr bwMode="auto">
          <a:xfrm>
            <a:off x="152400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47107" name="object 3"/>
          <p:cNvSpPr>
            <a:spLocks/>
          </p:cNvSpPr>
          <p:nvPr/>
        </p:nvSpPr>
        <p:spPr bwMode="auto">
          <a:xfrm>
            <a:off x="7791451" y="6032500"/>
            <a:ext cx="1546225" cy="825500"/>
          </a:xfrm>
          <a:custGeom>
            <a:avLst/>
            <a:gdLst>
              <a:gd name="T0" fmla="*/ 670453 w 1546225"/>
              <a:gd name="T1" fmla="*/ 521144 h 826134"/>
              <a:gd name="T2" fmla="*/ 317627 w 1546225"/>
              <a:gd name="T3" fmla="*/ 521144 h 826134"/>
              <a:gd name="T4" fmla="*/ 935018 w 1546225"/>
              <a:gd name="T5" fmla="*/ 826004 h 826134"/>
              <a:gd name="T6" fmla="*/ 1545953 w 1546225"/>
              <a:gd name="T7" fmla="*/ 826004 h 826134"/>
              <a:gd name="T8" fmla="*/ 1315085 w 1546225"/>
              <a:gd name="T9" fmla="*/ 749253 h 826134"/>
              <a:gd name="T10" fmla="*/ 1010158 w 1546225"/>
              <a:gd name="T11" fmla="*/ 590842 h 826134"/>
              <a:gd name="T12" fmla="*/ 786130 w 1546225"/>
              <a:gd name="T13" fmla="*/ 586092 h 826134"/>
              <a:gd name="T14" fmla="*/ 670453 w 1546225"/>
              <a:gd name="T15" fmla="*/ 521144 h 826134"/>
              <a:gd name="T16" fmla="*/ 0 w 1546225"/>
              <a:gd name="T17" fmla="*/ 0 h 826134"/>
              <a:gd name="T18" fmla="*/ 34925 w 1546225"/>
              <a:gd name="T19" fmla="*/ 41186 h 826134"/>
              <a:gd name="T20" fmla="*/ 0 w 1546225"/>
              <a:gd name="T21" fmla="*/ 102958 h 826134"/>
              <a:gd name="T22" fmla="*/ 47625 w 1546225"/>
              <a:gd name="T23" fmla="*/ 188506 h 826134"/>
              <a:gd name="T24" fmla="*/ 119125 w 1546225"/>
              <a:gd name="T25" fmla="*/ 384924 h 826134"/>
              <a:gd name="T26" fmla="*/ 71500 w 1546225"/>
              <a:gd name="T27" fmla="*/ 668464 h 826134"/>
              <a:gd name="T28" fmla="*/ 317627 w 1546225"/>
              <a:gd name="T29" fmla="*/ 521144 h 826134"/>
              <a:gd name="T30" fmla="*/ 670453 w 1546225"/>
              <a:gd name="T31" fmla="*/ 521144 h 826134"/>
              <a:gd name="T32" fmla="*/ 444754 w 1546225"/>
              <a:gd name="T33" fmla="*/ 394423 h 826134"/>
              <a:gd name="T34" fmla="*/ 201675 w 1546225"/>
              <a:gd name="T35" fmla="*/ 104546 h 826134"/>
              <a:gd name="T36" fmla="*/ 0 w 1546225"/>
              <a:gd name="T37" fmla="*/ 0 h 826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546225" h="826134">
                <a:moveTo>
                  <a:pt x="670453" y="521144"/>
                </a:moveTo>
                <a:lnTo>
                  <a:pt x="317627" y="521144"/>
                </a:lnTo>
                <a:lnTo>
                  <a:pt x="935018" y="826004"/>
                </a:lnTo>
                <a:lnTo>
                  <a:pt x="1545953" y="826004"/>
                </a:lnTo>
                <a:lnTo>
                  <a:pt x="1315085" y="749253"/>
                </a:lnTo>
                <a:lnTo>
                  <a:pt x="1010158" y="590842"/>
                </a:lnTo>
                <a:lnTo>
                  <a:pt x="786130" y="586092"/>
                </a:lnTo>
                <a:lnTo>
                  <a:pt x="670453" y="521144"/>
                </a:lnTo>
                <a:close/>
              </a:path>
              <a:path w="1546225" h="826134">
                <a:moveTo>
                  <a:pt x="0" y="0"/>
                </a:moveTo>
                <a:lnTo>
                  <a:pt x="34925" y="41186"/>
                </a:lnTo>
                <a:lnTo>
                  <a:pt x="0" y="102958"/>
                </a:lnTo>
                <a:lnTo>
                  <a:pt x="47625" y="188506"/>
                </a:lnTo>
                <a:lnTo>
                  <a:pt x="119125" y="384924"/>
                </a:lnTo>
                <a:lnTo>
                  <a:pt x="71500" y="668464"/>
                </a:lnTo>
                <a:lnTo>
                  <a:pt x="317627" y="521144"/>
                </a:lnTo>
                <a:lnTo>
                  <a:pt x="670453" y="521144"/>
                </a:lnTo>
                <a:lnTo>
                  <a:pt x="444754" y="394423"/>
                </a:lnTo>
                <a:lnTo>
                  <a:pt x="201675" y="104546"/>
                </a:lnTo>
                <a:lnTo>
                  <a:pt x="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47108" name="object 4"/>
          <p:cNvSpPr>
            <a:spLocks/>
          </p:cNvSpPr>
          <p:nvPr/>
        </p:nvSpPr>
        <p:spPr bwMode="auto">
          <a:xfrm>
            <a:off x="5772151" y="6019800"/>
            <a:ext cx="296863" cy="628650"/>
          </a:xfrm>
          <a:custGeom>
            <a:avLst/>
            <a:gdLst>
              <a:gd name="T0" fmla="*/ 57276 w 295910"/>
              <a:gd name="T1" fmla="*/ 0 h 628015"/>
              <a:gd name="T2" fmla="*/ 85851 w 295910"/>
              <a:gd name="T3" fmla="*/ 32016 h 628015"/>
              <a:gd name="T4" fmla="*/ 38100 w 295910"/>
              <a:gd name="T5" fmla="*/ 53365 h 628015"/>
              <a:gd name="T6" fmla="*/ 28575 w 295910"/>
              <a:gd name="T7" fmla="*/ 117398 h 628015"/>
              <a:gd name="T8" fmla="*/ 66801 w 295910"/>
              <a:gd name="T9" fmla="*/ 202768 h 628015"/>
              <a:gd name="T10" fmla="*/ 76326 w 295910"/>
              <a:gd name="T11" fmla="*/ 288150 h 628015"/>
              <a:gd name="T12" fmla="*/ 0 w 295910"/>
              <a:gd name="T13" fmla="*/ 627888 h 628015"/>
              <a:gd name="T14" fmla="*/ 85851 w 295910"/>
              <a:gd name="T15" fmla="*/ 414439 h 628015"/>
              <a:gd name="T16" fmla="*/ 133476 w 295910"/>
              <a:gd name="T17" fmla="*/ 384200 h 628015"/>
              <a:gd name="T18" fmla="*/ 200278 w 295910"/>
              <a:gd name="T19" fmla="*/ 224116 h 628015"/>
              <a:gd name="T20" fmla="*/ 228853 w 295910"/>
              <a:gd name="T21" fmla="*/ 213448 h 628015"/>
              <a:gd name="T22" fmla="*/ 228853 w 295910"/>
              <a:gd name="T23" fmla="*/ 160083 h 628015"/>
              <a:gd name="T24" fmla="*/ 295655 w 295910"/>
              <a:gd name="T25" fmla="*/ 117398 h 628015"/>
              <a:gd name="T26" fmla="*/ 257555 w 295910"/>
              <a:gd name="T27" fmla="*/ 106718 h 628015"/>
              <a:gd name="T28" fmla="*/ 57276 w 295910"/>
              <a:gd name="T29" fmla="*/ 0 h 6280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95910" h="628015">
                <a:moveTo>
                  <a:pt x="57276" y="0"/>
                </a:moveTo>
                <a:lnTo>
                  <a:pt x="85851" y="32016"/>
                </a:lnTo>
                <a:lnTo>
                  <a:pt x="38100" y="53365"/>
                </a:lnTo>
                <a:lnTo>
                  <a:pt x="28575" y="117398"/>
                </a:lnTo>
                <a:lnTo>
                  <a:pt x="66801" y="202768"/>
                </a:lnTo>
                <a:lnTo>
                  <a:pt x="76326" y="288150"/>
                </a:lnTo>
                <a:lnTo>
                  <a:pt x="0" y="627888"/>
                </a:lnTo>
                <a:lnTo>
                  <a:pt x="85851" y="414439"/>
                </a:lnTo>
                <a:lnTo>
                  <a:pt x="133476" y="384200"/>
                </a:lnTo>
                <a:lnTo>
                  <a:pt x="200278" y="224116"/>
                </a:lnTo>
                <a:lnTo>
                  <a:pt x="228853" y="213448"/>
                </a:lnTo>
                <a:lnTo>
                  <a:pt x="228853" y="160083"/>
                </a:lnTo>
                <a:lnTo>
                  <a:pt x="295655" y="117398"/>
                </a:lnTo>
                <a:lnTo>
                  <a:pt x="257555" y="106718"/>
                </a:lnTo>
                <a:lnTo>
                  <a:pt x="57276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47109" name="object 5"/>
          <p:cNvSpPr>
            <a:spLocks/>
          </p:cNvSpPr>
          <p:nvPr/>
        </p:nvSpPr>
        <p:spPr bwMode="auto">
          <a:xfrm>
            <a:off x="6334126" y="6181726"/>
            <a:ext cx="600075" cy="430213"/>
          </a:xfrm>
          <a:custGeom>
            <a:avLst/>
            <a:gdLst>
              <a:gd name="T0" fmla="*/ 28575 w 600710"/>
              <a:gd name="T1" fmla="*/ 0 h 429895"/>
              <a:gd name="T2" fmla="*/ 19050 w 600710"/>
              <a:gd name="T3" fmla="*/ 20612 h 429895"/>
              <a:gd name="T4" fmla="*/ 0 w 600710"/>
              <a:gd name="T5" fmla="*/ 63436 h 429895"/>
              <a:gd name="T6" fmla="*/ 95250 w 600710"/>
              <a:gd name="T7" fmla="*/ 191884 h 429895"/>
              <a:gd name="T8" fmla="*/ 492378 w 600710"/>
              <a:gd name="T9" fmla="*/ 429767 h 429895"/>
              <a:gd name="T10" fmla="*/ 460628 w 600710"/>
              <a:gd name="T11" fmla="*/ 220433 h 429895"/>
              <a:gd name="T12" fmla="*/ 560500 w 600710"/>
              <a:gd name="T13" fmla="*/ 149072 h 429895"/>
              <a:gd name="T14" fmla="*/ 398652 w 600710"/>
              <a:gd name="T15" fmla="*/ 149072 h 429895"/>
              <a:gd name="T16" fmla="*/ 143001 w 600710"/>
              <a:gd name="T17" fmla="*/ 85636 h 429895"/>
              <a:gd name="T18" fmla="*/ 28575 w 600710"/>
              <a:gd name="T19" fmla="*/ 0 h 429895"/>
              <a:gd name="T20" fmla="*/ 600455 w 600710"/>
              <a:gd name="T21" fmla="*/ 120522 h 429895"/>
              <a:gd name="T22" fmla="*/ 398652 w 600710"/>
              <a:gd name="T23" fmla="*/ 149072 h 429895"/>
              <a:gd name="T24" fmla="*/ 560500 w 600710"/>
              <a:gd name="T25" fmla="*/ 149072 h 429895"/>
              <a:gd name="T26" fmla="*/ 600455 w 600710"/>
              <a:gd name="T27" fmla="*/ 120522 h 4298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00710" h="429895">
                <a:moveTo>
                  <a:pt x="28575" y="0"/>
                </a:moveTo>
                <a:lnTo>
                  <a:pt x="19050" y="20612"/>
                </a:lnTo>
                <a:lnTo>
                  <a:pt x="0" y="63436"/>
                </a:lnTo>
                <a:lnTo>
                  <a:pt x="95250" y="191884"/>
                </a:lnTo>
                <a:lnTo>
                  <a:pt x="492378" y="429767"/>
                </a:lnTo>
                <a:lnTo>
                  <a:pt x="460628" y="220433"/>
                </a:lnTo>
                <a:lnTo>
                  <a:pt x="560500" y="149072"/>
                </a:lnTo>
                <a:lnTo>
                  <a:pt x="398652" y="149072"/>
                </a:lnTo>
                <a:lnTo>
                  <a:pt x="143001" y="85636"/>
                </a:lnTo>
                <a:lnTo>
                  <a:pt x="28575" y="0"/>
                </a:lnTo>
                <a:close/>
              </a:path>
              <a:path w="600710" h="429895">
                <a:moveTo>
                  <a:pt x="600455" y="120522"/>
                </a:moveTo>
                <a:lnTo>
                  <a:pt x="398652" y="149072"/>
                </a:lnTo>
                <a:lnTo>
                  <a:pt x="560500" y="149072"/>
                </a:lnTo>
                <a:lnTo>
                  <a:pt x="600455" y="120522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47110" name="object 6"/>
          <p:cNvSpPr>
            <a:spLocks noChangeArrowheads="1"/>
          </p:cNvSpPr>
          <p:nvPr/>
        </p:nvSpPr>
        <p:spPr bwMode="auto">
          <a:xfrm>
            <a:off x="7285039" y="6138864"/>
            <a:ext cx="242887" cy="115887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47111" name="object 7"/>
          <p:cNvSpPr>
            <a:spLocks noChangeArrowheads="1"/>
          </p:cNvSpPr>
          <p:nvPr/>
        </p:nvSpPr>
        <p:spPr bwMode="auto">
          <a:xfrm>
            <a:off x="5470526" y="6126164"/>
            <a:ext cx="68263" cy="128587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47112" name="object 8"/>
          <p:cNvSpPr>
            <a:spLocks noChangeArrowheads="1"/>
          </p:cNvSpPr>
          <p:nvPr/>
        </p:nvSpPr>
        <p:spPr bwMode="auto">
          <a:xfrm>
            <a:off x="1524000" y="6019800"/>
            <a:ext cx="6218238" cy="838200"/>
          </a:xfrm>
          <a:prstGeom prst="rect">
            <a:avLst/>
          </a:prstGeom>
          <a:blipFill dpi="0" rotWithShape="1">
            <a:blip r:embed="rId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47113" name="object 9"/>
          <p:cNvSpPr>
            <a:spLocks/>
          </p:cNvSpPr>
          <p:nvPr/>
        </p:nvSpPr>
        <p:spPr bwMode="auto">
          <a:xfrm>
            <a:off x="3422650" y="6022976"/>
            <a:ext cx="579438" cy="460375"/>
          </a:xfrm>
          <a:custGeom>
            <a:avLst/>
            <a:gdLst>
              <a:gd name="T0" fmla="*/ 497466 w 579119"/>
              <a:gd name="T1" fmla="*/ 269417 h 460375"/>
              <a:gd name="T2" fmla="*/ 303021 w 579119"/>
              <a:gd name="T3" fmla="*/ 269417 h 460375"/>
              <a:gd name="T4" fmla="*/ 541019 w 579119"/>
              <a:gd name="T5" fmla="*/ 460247 h 460375"/>
              <a:gd name="T6" fmla="*/ 483869 w 579119"/>
              <a:gd name="T7" fmla="*/ 279031 h 460375"/>
              <a:gd name="T8" fmla="*/ 497466 w 579119"/>
              <a:gd name="T9" fmla="*/ 269417 h 460375"/>
              <a:gd name="T10" fmla="*/ 66675 w 579119"/>
              <a:gd name="T11" fmla="*/ 0 h 460375"/>
              <a:gd name="T12" fmla="*/ 47625 w 579119"/>
              <a:gd name="T13" fmla="*/ 0 h 460375"/>
              <a:gd name="T14" fmla="*/ 38100 w 579119"/>
              <a:gd name="T15" fmla="*/ 38480 h 460375"/>
              <a:gd name="T16" fmla="*/ 0 w 579119"/>
              <a:gd name="T17" fmla="*/ 96215 h 460375"/>
              <a:gd name="T18" fmla="*/ 104775 w 579119"/>
              <a:gd name="T19" fmla="*/ 173189 h 460375"/>
              <a:gd name="T20" fmla="*/ 226948 w 579119"/>
              <a:gd name="T21" fmla="*/ 288658 h 460375"/>
              <a:gd name="T22" fmla="*/ 303021 w 579119"/>
              <a:gd name="T23" fmla="*/ 269417 h 460375"/>
              <a:gd name="T24" fmla="*/ 497466 w 579119"/>
              <a:gd name="T25" fmla="*/ 269417 h 460375"/>
              <a:gd name="T26" fmla="*/ 579119 w 579119"/>
              <a:gd name="T27" fmla="*/ 211683 h 460375"/>
              <a:gd name="T28" fmla="*/ 569594 w 579119"/>
              <a:gd name="T29" fmla="*/ 202056 h 460375"/>
              <a:gd name="T30" fmla="*/ 531494 w 579119"/>
              <a:gd name="T31" fmla="*/ 182816 h 460375"/>
              <a:gd name="T32" fmla="*/ 474344 w 579119"/>
              <a:gd name="T33" fmla="*/ 144322 h 460375"/>
              <a:gd name="T34" fmla="*/ 274446 w 579119"/>
              <a:gd name="T35" fmla="*/ 57734 h 460375"/>
              <a:gd name="T36" fmla="*/ 226948 w 579119"/>
              <a:gd name="T37" fmla="*/ 38480 h 460375"/>
              <a:gd name="T38" fmla="*/ 207898 w 579119"/>
              <a:gd name="T39" fmla="*/ 28867 h 460375"/>
              <a:gd name="T40" fmla="*/ 150748 w 579119"/>
              <a:gd name="T41" fmla="*/ 28867 h 460375"/>
              <a:gd name="T42" fmla="*/ 114300 w 579119"/>
              <a:gd name="T43" fmla="*/ 19240 h 460375"/>
              <a:gd name="T44" fmla="*/ 104775 w 579119"/>
              <a:gd name="T45" fmla="*/ 19240 h 460375"/>
              <a:gd name="T46" fmla="*/ 66675 w 579119"/>
              <a:gd name="T47" fmla="*/ 0 h 460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79119" h="460375">
                <a:moveTo>
                  <a:pt x="497466" y="269417"/>
                </a:moveTo>
                <a:lnTo>
                  <a:pt x="303021" y="269417"/>
                </a:lnTo>
                <a:lnTo>
                  <a:pt x="541019" y="460247"/>
                </a:lnTo>
                <a:lnTo>
                  <a:pt x="483869" y="279031"/>
                </a:lnTo>
                <a:lnTo>
                  <a:pt x="497466" y="269417"/>
                </a:lnTo>
                <a:close/>
              </a:path>
              <a:path w="579119" h="460375">
                <a:moveTo>
                  <a:pt x="66675" y="0"/>
                </a:moveTo>
                <a:lnTo>
                  <a:pt x="47625" y="0"/>
                </a:lnTo>
                <a:lnTo>
                  <a:pt x="38100" y="38480"/>
                </a:lnTo>
                <a:lnTo>
                  <a:pt x="0" y="96215"/>
                </a:lnTo>
                <a:lnTo>
                  <a:pt x="104775" y="173189"/>
                </a:lnTo>
                <a:lnTo>
                  <a:pt x="226948" y="288658"/>
                </a:lnTo>
                <a:lnTo>
                  <a:pt x="303021" y="269417"/>
                </a:lnTo>
                <a:lnTo>
                  <a:pt x="497466" y="269417"/>
                </a:lnTo>
                <a:lnTo>
                  <a:pt x="579119" y="211683"/>
                </a:lnTo>
                <a:lnTo>
                  <a:pt x="569594" y="202056"/>
                </a:lnTo>
                <a:lnTo>
                  <a:pt x="531494" y="182816"/>
                </a:lnTo>
                <a:lnTo>
                  <a:pt x="474344" y="144322"/>
                </a:lnTo>
                <a:lnTo>
                  <a:pt x="274446" y="57734"/>
                </a:lnTo>
                <a:lnTo>
                  <a:pt x="226948" y="38480"/>
                </a:lnTo>
                <a:lnTo>
                  <a:pt x="207898" y="28867"/>
                </a:lnTo>
                <a:lnTo>
                  <a:pt x="150748" y="28867"/>
                </a:lnTo>
                <a:lnTo>
                  <a:pt x="114300" y="19240"/>
                </a:lnTo>
                <a:lnTo>
                  <a:pt x="104775" y="19240"/>
                </a:lnTo>
                <a:lnTo>
                  <a:pt x="66675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47114" name="object 10"/>
          <p:cNvSpPr>
            <a:spLocks/>
          </p:cNvSpPr>
          <p:nvPr/>
        </p:nvSpPr>
        <p:spPr bwMode="auto">
          <a:xfrm>
            <a:off x="4608513" y="6076950"/>
            <a:ext cx="3148012" cy="781050"/>
          </a:xfrm>
          <a:custGeom>
            <a:avLst/>
            <a:gdLst>
              <a:gd name="T0" fmla="*/ 643001 w 3147695"/>
              <a:gd name="T1" fmla="*/ 165163 h 780415"/>
              <a:gd name="T2" fmla="*/ 95250 w 3147695"/>
              <a:gd name="T3" fmla="*/ 165163 h 780415"/>
              <a:gd name="T4" fmla="*/ 142875 w 3147695"/>
              <a:gd name="T5" fmla="*/ 212813 h 780415"/>
              <a:gd name="T6" fmla="*/ 238125 w 3147695"/>
              <a:gd name="T7" fmla="*/ 242989 h 780415"/>
              <a:gd name="T8" fmla="*/ 331850 w 3147695"/>
              <a:gd name="T9" fmla="*/ 433565 h 780415"/>
              <a:gd name="T10" fmla="*/ 636651 w 3147695"/>
              <a:gd name="T11" fmla="*/ 570141 h 780415"/>
              <a:gd name="T12" fmla="*/ 1233677 w 3147695"/>
              <a:gd name="T13" fmla="*/ 570141 h 780415"/>
              <a:gd name="T14" fmla="*/ 3118472 w 3147695"/>
              <a:gd name="T15" fmla="*/ 780286 h 780415"/>
              <a:gd name="T16" fmla="*/ 3147146 w 3147695"/>
              <a:gd name="T17" fmla="*/ 780286 h 780415"/>
              <a:gd name="T18" fmla="*/ 1073277 w 3147695"/>
              <a:gd name="T19" fmla="*/ 385914 h 780415"/>
              <a:gd name="T20" fmla="*/ 816101 w 3147695"/>
              <a:gd name="T21" fmla="*/ 252514 h 780415"/>
              <a:gd name="T22" fmla="*/ 674751 w 3147695"/>
              <a:gd name="T23" fmla="*/ 174688 h 780415"/>
              <a:gd name="T24" fmla="*/ 643001 w 3147695"/>
              <a:gd name="T25" fmla="*/ 165163 h 780415"/>
              <a:gd name="T26" fmla="*/ 152400 w 3147695"/>
              <a:gd name="T27" fmla="*/ 0 h 780415"/>
              <a:gd name="T28" fmla="*/ 57150 w 3147695"/>
              <a:gd name="T29" fmla="*/ 0 h 780415"/>
              <a:gd name="T30" fmla="*/ 19050 w 3147695"/>
              <a:gd name="T31" fmla="*/ 39700 h 780415"/>
              <a:gd name="T32" fmla="*/ 0 w 3147695"/>
              <a:gd name="T33" fmla="*/ 203276 h 780415"/>
              <a:gd name="T34" fmla="*/ 95250 w 3147695"/>
              <a:gd name="T35" fmla="*/ 165163 h 780415"/>
              <a:gd name="T36" fmla="*/ 643001 w 3147695"/>
              <a:gd name="T37" fmla="*/ 165163 h 780415"/>
              <a:gd name="T38" fmla="*/ 579501 w 3147695"/>
              <a:gd name="T39" fmla="*/ 146113 h 780415"/>
              <a:gd name="T40" fmla="*/ 446150 w 3147695"/>
              <a:gd name="T41" fmla="*/ 96875 h 780415"/>
              <a:gd name="T42" fmla="*/ 295275 w 3147695"/>
              <a:gd name="T43" fmla="*/ 28587 h 780415"/>
              <a:gd name="T44" fmla="*/ 219075 w 3147695"/>
              <a:gd name="T45" fmla="*/ 9525 h 780415"/>
              <a:gd name="T46" fmla="*/ 152400 w 3147695"/>
              <a:gd name="T47" fmla="*/ 0 h 780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147695" h="780415">
                <a:moveTo>
                  <a:pt x="643001" y="165163"/>
                </a:moveTo>
                <a:lnTo>
                  <a:pt x="95250" y="165163"/>
                </a:lnTo>
                <a:lnTo>
                  <a:pt x="142875" y="212813"/>
                </a:lnTo>
                <a:lnTo>
                  <a:pt x="238125" y="242989"/>
                </a:lnTo>
                <a:lnTo>
                  <a:pt x="331850" y="433565"/>
                </a:lnTo>
                <a:lnTo>
                  <a:pt x="636651" y="570141"/>
                </a:lnTo>
                <a:lnTo>
                  <a:pt x="1233677" y="570141"/>
                </a:lnTo>
                <a:lnTo>
                  <a:pt x="3118472" y="780286"/>
                </a:lnTo>
                <a:lnTo>
                  <a:pt x="3147146" y="780286"/>
                </a:lnTo>
                <a:lnTo>
                  <a:pt x="1073277" y="385914"/>
                </a:lnTo>
                <a:lnTo>
                  <a:pt x="816101" y="252514"/>
                </a:lnTo>
                <a:lnTo>
                  <a:pt x="674751" y="174688"/>
                </a:lnTo>
                <a:lnTo>
                  <a:pt x="643001" y="165163"/>
                </a:lnTo>
                <a:close/>
              </a:path>
              <a:path w="3147695" h="780415">
                <a:moveTo>
                  <a:pt x="152400" y="0"/>
                </a:moveTo>
                <a:lnTo>
                  <a:pt x="57150" y="0"/>
                </a:lnTo>
                <a:lnTo>
                  <a:pt x="19050" y="39700"/>
                </a:lnTo>
                <a:lnTo>
                  <a:pt x="0" y="203276"/>
                </a:lnTo>
                <a:lnTo>
                  <a:pt x="95250" y="165163"/>
                </a:lnTo>
                <a:lnTo>
                  <a:pt x="643001" y="165163"/>
                </a:lnTo>
                <a:lnTo>
                  <a:pt x="579501" y="146113"/>
                </a:lnTo>
                <a:lnTo>
                  <a:pt x="446150" y="96875"/>
                </a:lnTo>
                <a:lnTo>
                  <a:pt x="295275" y="28587"/>
                </a:lnTo>
                <a:lnTo>
                  <a:pt x="219075" y="9525"/>
                </a:lnTo>
                <a:lnTo>
                  <a:pt x="15240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47115" name="object 11"/>
          <p:cNvSpPr>
            <a:spLocks noChangeArrowheads="1"/>
          </p:cNvSpPr>
          <p:nvPr/>
        </p:nvSpPr>
        <p:spPr bwMode="auto">
          <a:xfrm>
            <a:off x="4429126" y="6069014"/>
            <a:ext cx="112713" cy="96837"/>
          </a:xfrm>
          <a:prstGeom prst="rect">
            <a:avLst/>
          </a:prstGeom>
          <a:blipFill dpi="0" rotWithShape="1">
            <a:blip r:embed="rId6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47116" name="object 12"/>
          <p:cNvSpPr>
            <a:spLocks/>
          </p:cNvSpPr>
          <p:nvPr/>
        </p:nvSpPr>
        <p:spPr bwMode="auto">
          <a:xfrm>
            <a:off x="2879726" y="6099176"/>
            <a:ext cx="257175" cy="258763"/>
          </a:xfrm>
          <a:custGeom>
            <a:avLst/>
            <a:gdLst>
              <a:gd name="T0" fmla="*/ 47752 w 256540"/>
              <a:gd name="T1" fmla="*/ 0 h 259079"/>
              <a:gd name="T2" fmla="*/ 0 w 256540"/>
              <a:gd name="T3" fmla="*/ 0 h 259079"/>
              <a:gd name="T4" fmla="*/ 47752 w 256540"/>
              <a:gd name="T5" fmla="*/ 86359 h 259079"/>
              <a:gd name="T6" fmla="*/ 152653 w 256540"/>
              <a:gd name="T7" fmla="*/ 163118 h 259079"/>
              <a:gd name="T8" fmla="*/ 256031 w 256540"/>
              <a:gd name="T9" fmla="*/ 259079 h 259079"/>
              <a:gd name="T10" fmla="*/ 256031 w 256540"/>
              <a:gd name="T11" fmla="*/ 249478 h 259079"/>
              <a:gd name="T12" fmla="*/ 246506 w 256540"/>
              <a:gd name="T13" fmla="*/ 220700 h 259079"/>
              <a:gd name="T14" fmla="*/ 227456 w 256540"/>
              <a:gd name="T15" fmla="*/ 182321 h 259079"/>
              <a:gd name="T16" fmla="*/ 190881 w 256540"/>
              <a:gd name="T17" fmla="*/ 153530 h 259079"/>
              <a:gd name="T18" fmla="*/ 171703 w 256540"/>
              <a:gd name="T19" fmla="*/ 134340 h 259079"/>
              <a:gd name="T20" fmla="*/ 152653 w 256540"/>
              <a:gd name="T21" fmla="*/ 95961 h 259079"/>
              <a:gd name="T22" fmla="*/ 152653 w 256540"/>
              <a:gd name="T23" fmla="*/ 86359 h 259079"/>
              <a:gd name="T24" fmla="*/ 181228 w 256540"/>
              <a:gd name="T25" fmla="*/ 19189 h 259079"/>
              <a:gd name="T26" fmla="*/ 114553 w 256540"/>
              <a:gd name="T27" fmla="*/ 9601 h 259079"/>
              <a:gd name="T28" fmla="*/ 76327 w 256540"/>
              <a:gd name="T29" fmla="*/ 9601 h 259079"/>
              <a:gd name="T30" fmla="*/ 47752 w 256540"/>
              <a:gd name="T31" fmla="*/ 0 h 2590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56540" h="259079">
                <a:moveTo>
                  <a:pt x="47752" y="0"/>
                </a:moveTo>
                <a:lnTo>
                  <a:pt x="0" y="0"/>
                </a:lnTo>
                <a:lnTo>
                  <a:pt x="47752" y="86359"/>
                </a:lnTo>
                <a:lnTo>
                  <a:pt x="152653" y="163118"/>
                </a:lnTo>
                <a:lnTo>
                  <a:pt x="256031" y="259079"/>
                </a:lnTo>
                <a:lnTo>
                  <a:pt x="256031" y="249478"/>
                </a:lnTo>
                <a:lnTo>
                  <a:pt x="246506" y="220700"/>
                </a:lnTo>
                <a:lnTo>
                  <a:pt x="227456" y="182321"/>
                </a:lnTo>
                <a:lnTo>
                  <a:pt x="190881" y="153530"/>
                </a:lnTo>
                <a:lnTo>
                  <a:pt x="171703" y="134340"/>
                </a:lnTo>
                <a:lnTo>
                  <a:pt x="152653" y="95961"/>
                </a:lnTo>
                <a:lnTo>
                  <a:pt x="152653" y="86359"/>
                </a:lnTo>
                <a:lnTo>
                  <a:pt x="181228" y="19189"/>
                </a:lnTo>
                <a:lnTo>
                  <a:pt x="114553" y="9601"/>
                </a:lnTo>
                <a:lnTo>
                  <a:pt x="76327" y="9601"/>
                </a:lnTo>
                <a:lnTo>
                  <a:pt x="47752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47117" name="object 13"/>
          <p:cNvSpPr>
            <a:spLocks noChangeArrowheads="1"/>
          </p:cNvSpPr>
          <p:nvPr/>
        </p:nvSpPr>
        <p:spPr bwMode="auto">
          <a:xfrm>
            <a:off x="2646364" y="6116639"/>
            <a:ext cx="90487" cy="98425"/>
          </a:xfrm>
          <a:prstGeom prst="rect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47118" name="object 14"/>
          <p:cNvSpPr>
            <a:spLocks/>
          </p:cNvSpPr>
          <p:nvPr/>
        </p:nvSpPr>
        <p:spPr bwMode="auto">
          <a:xfrm>
            <a:off x="2152650" y="6049963"/>
            <a:ext cx="387350" cy="330200"/>
          </a:xfrm>
          <a:custGeom>
            <a:avLst/>
            <a:gdLst>
              <a:gd name="T0" fmla="*/ 18961 w 387350"/>
              <a:gd name="T1" fmla="*/ 0 h 329564"/>
              <a:gd name="T2" fmla="*/ 0 w 387350"/>
              <a:gd name="T3" fmla="*/ 0 h 329564"/>
              <a:gd name="T4" fmla="*/ 0 w 387350"/>
              <a:gd name="T5" fmla="*/ 19367 h 329564"/>
              <a:gd name="T6" fmla="*/ 93218 w 387350"/>
              <a:gd name="T7" fmla="*/ 58089 h 329564"/>
              <a:gd name="T8" fmla="*/ 140614 w 387350"/>
              <a:gd name="T9" fmla="*/ 106502 h 329564"/>
              <a:gd name="T10" fmla="*/ 74256 w 387350"/>
              <a:gd name="T11" fmla="*/ 135547 h 329564"/>
              <a:gd name="T12" fmla="*/ 121653 w 387350"/>
              <a:gd name="T13" fmla="*/ 213004 h 329564"/>
              <a:gd name="T14" fmla="*/ 282816 w 387350"/>
              <a:gd name="T15" fmla="*/ 329184 h 329564"/>
              <a:gd name="T16" fmla="*/ 263855 w 387350"/>
              <a:gd name="T17" fmla="*/ 251726 h 329564"/>
              <a:gd name="T18" fmla="*/ 225933 w 387350"/>
              <a:gd name="T19" fmla="*/ 213004 h 329564"/>
              <a:gd name="T20" fmla="*/ 330212 w 387350"/>
              <a:gd name="T21" fmla="*/ 135547 h 329564"/>
              <a:gd name="T22" fmla="*/ 387096 w 387350"/>
              <a:gd name="T23" fmla="*/ 67767 h 329564"/>
              <a:gd name="T24" fmla="*/ 368134 w 387350"/>
              <a:gd name="T25" fmla="*/ 58089 h 329564"/>
              <a:gd name="T26" fmla="*/ 320738 w 387350"/>
              <a:gd name="T27" fmla="*/ 38722 h 329564"/>
              <a:gd name="T28" fmla="*/ 235419 w 387350"/>
              <a:gd name="T29" fmla="*/ 29044 h 329564"/>
              <a:gd name="T30" fmla="*/ 225933 w 387350"/>
              <a:gd name="T31" fmla="*/ 29044 h 329564"/>
              <a:gd name="T32" fmla="*/ 197497 w 387350"/>
              <a:gd name="T33" fmla="*/ 19367 h 329564"/>
              <a:gd name="T34" fmla="*/ 159575 w 387350"/>
              <a:gd name="T35" fmla="*/ 19367 h 329564"/>
              <a:gd name="T36" fmla="*/ 140614 w 387350"/>
              <a:gd name="T37" fmla="*/ 9677 h 329564"/>
              <a:gd name="T38" fmla="*/ 74256 w 387350"/>
              <a:gd name="T39" fmla="*/ 9677 h 329564"/>
              <a:gd name="T40" fmla="*/ 18961 w 387350"/>
              <a:gd name="T41" fmla="*/ 0 h 3295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387350" h="329564">
                <a:moveTo>
                  <a:pt x="18961" y="0"/>
                </a:moveTo>
                <a:lnTo>
                  <a:pt x="0" y="0"/>
                </a:lnTo>
                <a:lnTo>
                  <a:pt x="0" y="19367"/>
                </a:lnTo>
                <a:lnTo>
                  <a:pt x="93218" y="58089"/>
                </a:lnTo>
                <a:lnTo>
                  <a:pt x="140614" y="106502"/>
                </a:lnTo>
                <a:lnTo>
                  <a:pt x="74256" y="135547"/>
                </a:lnTo>
                <a:lnTo>
                  <a:pt x="121653" y="213004"/>
                </a:lnTo>
                <a:lnTo>
                  <a:pt x="282816" y="329184"/>
                </a:lnTo>
                <a:lnTo>
                  <a:pt x="263855" y="251726"/>
                </a:lnTo>
                <a:lnTo>
                  <a:pt x="225933" y="213004"/>
                </a:lnTo>
                <a:lnTo>
                  <a:pt x="330212" y="135547"/>
                </a:lnTo>
                <a:lnTo>
                  <a:pt x="387096" y="67767"/>
                </a:lnTo>
                <a:lnTo>
                  <a:pt x="368134" y="58089"/>
                </a:lnTo>
                <a:lnTo>
                  <a:pt x="320738" y="38722"/>
                </a:lnTo>
                <a:lnTo>
                  <a:pt x="235419" y="29044"/>
                </a:lnTo>
                <a:lnTo>
                  <a:pt x="225933" y="29044"/>
                </a:lnTo>
                <a:lnTo>
                  <a:pt x="197497" y="19367"/>
                </a:lnTo>
                <a:lnTo>
                  <a:pt x="159575" y="19367"/>
                </a:lnTo>
                <a:lnTo>
                  <a:pt x="140614" y="9677"/>
                </a:lnTo>
                <a:lnTo>
                  <a:pt x="74256" y="9677"/>
                </a:lnTo>
                <a:lnTo>
                  <a:pt x="18961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5" name="object 15"/>
          <p:cNvSpPr txBox="1"/>
          <p:nvPr/>
        </p:nvSpPr>
        <p:spPr>
          <a:xfrm>
            <a:off x="1603375" y="417514"/>
            <a:ext cx="8680450" cy="4140877"/>
          </a:xfrm>
          <a:prstGeom prst="rect">
            <a:avLst/>
          </a:prstGeom>
        </p:spPr>
        <p:txBody>
          <a:bodyPr lIns="0" tIns="39370" rIns="0" bIns="0">
            <a:spAutoFit/>
          </a:bodyPr>
          <a:lstStyle>
            <a:lvl1pPr marL="127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ts val="313"/>
              </a:spcBef>
            </a:pPr>
            <a:r>
              <a:rPr lang="tr-TR" altLang="tr-TR">
                <a:solidFill>
                  <a:srgbClr val="66FF33"/>
                </a:solidFill>
                <a:cs typeface="Arial" panose="020B0604020202020204" pitchFamily="34" charset="0"/>
              </a:rPr>
              <a:t>Poliaminler;</a:t>
            </a:r>
            <a:endParaRPr lang="tr-TR" altLang="tr-TR">
              <a:cs typeface="Arial" panose="020B0604020202020204" pitchFamily="34" charset="0"/>
            </a:endParaRPr>
          </a:p>
          <a:p>
            <a:pPr>
              <a:spcBef>
                <a:spcPts val="225"/>
              </a:spcBef>
              <a:buClr>
                <a:srgbClr val="FFFF66"/>
              </a:buClr>
              <a:buFont typeface="Wingdings" panose="05000000000000000000" pitchFamily="2" charset="2"/>
              <a:buChar char=""/>
            </a:pPr>
            <a:r>
              <a:rPr lang="tr-TR" altLang="tr-TR">
                <a:solidFill>
                  <a:srgbClr val="FFFFFF"/>
                </a:solidFill>
                <a:cs typeface="Arial" panose="020B0604020202020204" pitchFamily="34" charset="0"/>
              </a:rPr>
              <a:t>hücre bölünmesi	</a:t>
            </a:r>
            <a:r>
              <a:rPr lang="tr-TR" altLang="tr-TR">
                <a:solidFill>
                  <a:srgbClr val="FFFF66"/>
                </a:solidFill>
                <a:latin typeface="Wingdings" panose="05000000000000000000" pitchFamily="2" charset="2"/>
                <a:ea typeface="Wingdings" panose="05000000000000000000" pitchFamily="2" charset="2"/>
                <a:cs typeface="Wingdings" panose="05000000000000000000" pitchFamily="2" charset="2"/>
              </a:rPr>
              <a:t></a:t>
            </a:r>
            <a:r>
              <a:rPr lang="tr-TR" altLang="tr-TR">
                <a:solidFill>
                  <a:srgbClr val="FFFFFF"/>
                </a:solidFill>
                <a:cs typeface="Arial" panose="020B0604020202020204" pitchFamily="34" charset="0"/>
              </a:rPr>
              <a:t>embriyogenesis</a:t>
            </a:r>
            <a:endParaRPr lang="tr-TR" altLang="tr-TR">
              <a:cs typeface="Arial" panose="020B0604020202020204" pitchFamily="34" charset="0"/>
            </a:endParaRPr>
          </a:p>
          <a:p>
            <a:pPr>
              <a:spcBef>
                <a:spcPts val="213"/>
              </a:spcBef>
              <a:buClr>
                <a:srgbClr val="FFFF66"/>
              </a:buClr>
              <a:buFont typeface="Wingdings" panose="05000000000000000000" pitchFamily="2" charset="2"/>
              <a:buChar char=""/>
            </a:pPr>
            <a:r>
              <a:rPr lang="tr-TR" altLang="tr-TR">
                <a:solidFill>
                  <a:srgbClr val="FFFFFF"/>
                </a:solidFill>
                <a:cs typeface="Arial" panose="020B0604020202020204" pitchFamily="34" charset="0"/>
              </a:rPr>
              <a:t>yaşlanmayı geciktirme (asit proteinazı inhibe ederek)</a:t>
            </a:r>
            <a:endParaRPr lang="tr-TR" altLang="tr-TR">
              <a:cs typeface="Arial" panose="020B0604020202020204" pitchFamily="34" charset="0"/>
            </a:endParaRPr>
          </a:p>
          <a:p>
            <a:pPr>
              <a:spcBef>
                <a:spcPts val="213"/>
              </a:spcBef>
              <a:buClr>
                <a:srgbClr val="FFFF66"/>
              </a:buClr>
              <a:buFont typeface="Wingdings" panose="05000000000000000000" pitchFamily="2" charset="2"/>
              <a:buChar char=""/>
            </a:pPr>
            <a:r>
              <a:rPr lang="tr-TR" altLang="tr-TR">
                <a:solidFill>
                  <a:srgbClr val="FFFFFF"/>
                </a:solidFill>
                <a:cs typeface="Arial" panose="020B0604020202020204" pitchFamily="34" charset="0"/>
              </a:rPr>
              <a:t>çiçeklenme	</a:t>
            </a:r>
            <a:r>
              <a:rPr lang="tr-TR" altLang="tr-TR">
                <a:solidFill>
                  <a:srgbClr val="FFFF66"/>
                </a:solidFill>
                <a:latin typeface="Wingdings" panose="05000000000000000000" pitchFamily="2" charset="2"/>
                <a:ea typeface="Wingdings" panose="05000000000000000000" pitchFamily="2" charset="2"/>
                <a:cs typeface="Wingdings" panose="05000000000000000000" pitchFamily="2" charset="2"/>
              </a:rPr>
              <a:t></a:t>
            </a:r>
            <a:r>
              <a:rPr lang="tr-TR" altLang="tr-TR">
                <a:solidFill>
                  <a:srgbClr val="FFFFFF"/>
                </a:solidFill>
                <a:cs typeface="Arial" panose="020B0604020202020204" pitchFamily="34" charset="0"/>
              </a:rPr>
              <a:t>etilen biyosentezinde</a:t>
            </a:r>
            <a:endParaRPr lang="tr-TR" altLang="tr-TR">
              <a:cs typeface="Arial" panose="020B0604020202020204" pitchFamily="34" charset="0"/>
            </a:endParaRPr>
          </a:p>
          <a:p>
            <a:pPr>
              <a:spcBef>
                <a:spcPts val="225"/>
              </a:spcBef>
              <a:buClr>
                <a:srgbClr val="FFFF66"/>
              </a:buClr>
              <a:buFont typeface="Wingdings" panose="05000000000000000000" pitchFamily="2" charset="2"/>
              <a:buChar char=""/>
            </a:pPr>
            <a:r>
              <a:rPr lang="tr-TR" altLang="tr-TR">
                <a:solidFill>
                  <a:srgbClr val="FFFFFF"/>
                </a:solidFill>
                <a:cs typeface="Arial" panose="020B0604020202020204" pitchFamily="34" charset="0"/>
              </a:rPr>
              <a:t>membran stabilitesinde </a:t>
            </a:r>
            <a:r>
              <a:rPr lang="tr-TR" altLang="tr-TR" b="1">
                <a:solidFill>
                  <a:srgbClr val="FFFF66"/>
                </a:solidFill>
                <a:cs typeface="Arial" panose="020B0604020202020204" pitchFamily="34" charset="0"/>
              </a:rPr>
              <a:t>önemli fonksiyona sahiptir</a:t>
            </a:r>
            <a:endParaRPr lang="tr-TR" altLang="tr-TR">
              <a:cs typeface="Arial" panose="020B0604020202020204" pitchFamily="34" charset="0"/>
            </a:endParaRPr>
          </a:p>
          <a:p>
            <a:endParaRPr lang="tr-TR" altLang="tr-TR" sz="25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altLang="tr-TR" sz="2000" b="1">
                <a:solidFill>
                  <a:srgbClr val="66FFFF"/>
                </a:solidFill>
                <a:cs typeface="Arial" panose="020B0604020202020204" pitchFamily="34" charset="0"/>
              </a:rPr>
              <a:t>Küçük molekül ağırlıklı organik azotlu bileşikler</a:t>
            </a:r>
            <a:endParaRPr lang="tr-TR" altLang="tr-TR" sz="2000"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ts val="475"/>
              </a:spcBef>
            </a:pPr>
            <a:r>
              <a:rPr lang="tr-TR" altLang="tr-TR" sz="2000" b="1">
                <a:solidFill>
                  <a:srgbClr val="FFFFFF"/>
                </a:solidFill>
                <a:cs typeface="Arial" panose="020B0604020202020204" pitchFamily="34" charset="0"/>
              </a:rPr>
              <a:t>(Poliaminler, betain, glisin betain, sistein, amino asitler) </a:t>
            </a:r>
            <a:r>
              <a:rPr lang="tr-TR" altLang="tr-TR" sz="2000" b="1">
                <a:solidFill>
                  <a:srgbClr val="FF0066"/>
                </a:solidFill>
                <a:cs typeface="Arial" panose="020B0604020202020204" pitchFamily="34" charset="0"/>
              </a:rPr>
              <a:t>bitkilerin </a:t>
            </a:r>
            <a:r>
              <a:rPr lang="tr-TR" altLang="tr-TR" sz="2000" b="1">
                <a:solidFill>
                  <a:srgbClr val="33CCCC"/>
                </a:solidFill>
                <a:cs typeface="Arial" panose="020B0604020202020204" pitchFamily="34" charset="0"/>
              </a:rPr>
              <a:t>tuz,  ağır metal, kuraklık, sıcaklık vb </a:t>
            </a:r>
            <a:r>
              <a:rPr lang="tr-TR" altLang="tr-TR" sz="2000" b="1">
                <a:solidFill>
                  <a:srgbClr val="FFFF66"/>
                </a:solidFill>
                <a:cs typeface="Arial" panose="020B0604020202020204" pitchFamily="34" charset="0"/>
              </a:rPr>
              <a:t>çevresel stres koşullarına  adaptasyonunda oldukça önemlidir</a:t>
            </a:r>
            <a:endParaRPr lang="tr-TR" altLang="tr-TR" sz="2000">
              <a:cs typeface="Arial" panose="020B0604020202020204" pitchFamily="34" charset="0"/>
            </a:endParaRPr>
          </a:p>
          <a:p>
            <a:endParaRPr lang="tr-TR" altLang="tr-TR" sz="25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altLang="tr-TR" sz="2000">
                <a:solidFill>
                  <a:srgbClr val="FFFFFF"/>
                </a:solidFill>
                <a:cs typeface="Arial" panose="020B0604020202020204" pitchFamily="34" charset="0"/>
              </a:rPr>
              <a:t>Protein özelliğinde olmayan aminoasitler</a:t>
            </a:r>
            <a:endParaRPr lang="tr-TR" altLang="tr-TR" sz="2000">
              <a:cs typeface="Arial" panose="020B0604020202020204" pitchFamily="34" charset="0"/>
            </a:endParaRPr>
          </a:p>
          <a:p>
            <a:pPr>
              <a:spcBef>
                <a:spcPts val="238"/>
              </a:spcBef>
              <a:buClr>
                <a:srgbClr val="E2E2FF"/>
              </a:buClr>
              <a:buFont typeface="Arial" panose="020B0604020202020204" pitchFamily="34" charset="0"/>
              <a:buChar char="•"/>
            </a:pPr>
            <a:r>
              <a:rPr lang="tr-TR" altLang="tr-TR" sz="2000" b="1">
                <a:solidFill>
                  <a:srgbClr val="FFFF66"/>
                </a:solidFill>
                <a:cs typeface="Arial" panose="020B0604020202020204" pitchFamily="34" charset="0"/>
              </a:rPr>
              <a:t>Kleyt ajanı </a:t>
            </a:r>
            <a:r>
              <a:rPr lang="tr-TR" altLang="tr-TR" sz="2000">
                <a:solidFill>
                  <a:srgbClr val="FFFFFF"/>
                </a:solidFill>
                <a:cs typeface="Arial" panose="020B0604020202020204" pitchFamily="34" charset="0"/>
              </a:rPr>
              <a:t>ve </a:t>
            </a:r>
            <a:r>
              <a:rPr lang="tr-TR" altLang="tr-TR" sz="2000">
                <a:solidFill>
                  <a:srgbClr val="FFFF66"/>
                </a:solidFill>
                <a:cs typeface="Arial" panose="020B0604020202020204" pitchFamily="34" charset="0"/>
              </a:rPr>
              <a:t>Fitosiderofor </a:t>
            </a:r>
            <a:r>
              <a:rPr lang="tr-TR" altLang="tr-TR" sz="2000">
                <a:solidFill>
                  <a:srgbClr val="FFFFFF"/>
                </a:solidFill>
                <a:cs typeface="Arial" panose="020B0604020202020204" pitchFamily="34" charset="0"/>
              </a:rPr>
              <a:t>olarak </a:t>
            </a:r>
            <a:r>
              <a:rPr lang="tr-TR" altLang="tr-TR" sz="2000">
                <a:solidFill>
                  <a:srgbClr val="FF0066"/>
                </a:solidFill>
                <a:cs typeface="Arial" panose="020B0604020202020204" pitchFamily="34" charset="0"/>
              </a:rPr>
              <a:t>mikroelement alımına katkıda bulunur</a:t>
            </a:r>
            <a:endParaRPr lang="tr-TR" altLang="tr-TR" sz="200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3664178"/>
      </p:ext>
    </p:extLst>
  </p:cSld>
  <p:clrMapOvr>
    <a:masterClrMapping/>
  </p:clrMapOvr>
  <p:transition>
    <p:newsflash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object 2"/>
          <p:cNvSpPr>
            <a:spLocks noChangeArrowheads="1"/>
          </p:cNvSpPr>
          <p:nvPr/>
        </p:nvSpPr>
        <p:spPr bwMode="auto">
          <a:xfrm>
            <a:off x="152400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48131" name="object 3"/>
          <p:cNvSpPr>
            <a:spLocks/>
          </p:cNvSpPr>
          <p:nvPr/>
        </p:nvSpPr>
        <p:spPr bwMode="auto">
          <a:xfrm>
            <a:off x="7791451" y="6032500"/>
            <a:ext cx="1546225" cy="825500"/>
          </a:xfrm>
          <a:custGeom>
            <a:avLst/>
            <a:gdLst>
              <a:gd name="T0" fmla="*/ 670453 w 1546225"/>
              <a:gd name="T1" fmla="*/ 521144 h 826134"/>
              <a:gd name="T2" fmla="*/ 317627 w 1546225"/>
              <a:gd name="T3" fmla="*/ 521144 h 826134"/>
              <a:gd name="T4" fmla="*/ 935018 w 1546225"/>
              <a:gd name="T5" fmla="*/ 826004 h 826134"/>
              <a:gd name="T6" fmla="*/ 1545953 w 1546225"/>
              <a:gd name="T7" fmla="*/ 826004 h 826134"/>
              <a:gd name="T8" fmla="*/ 1315085 w 1546225"/>
              <a:gd name="T9" fmla="*/ 749253 h 826134"/>
              <a:gd name="T10" fmla="*/ 1010158 w 1546225"/>
              <a:gd name="T11" fmla="*/ 590842 h 826134"/>
              <a:gd name="T12" fmla="*/ 786130 w 1546225"/>
              <a:gd name="T13" fmla="*/ 586092 h 826134"/>
              <a:gd name="T14" fmla="*/ 670453 w 1546225"/>
              <a:gd name="T15" fmla="*/ 521144 h 826134"/>
              <a:gd name="T16" fmla="*/ 0 w 1546225"/>
              <a:gd name="T17" fmla="*/ 0 h 826134"/>
              <a:gd name="T18" fmla="*/ 34925 w 1546225"/>
              <a:gd name="T19" fmla="*/ 41186 h 826134"/>
              <a:gd name="T20" fmla="*/ 0 w 1546225"/>
              <a:gd name="T21" fmla="*/ 102958 h 826134"/>
              <a:gd name="T22" fmla="*/ 47625 w 1546225"/>
              <a:gd name="T23" fmla="*/ 188506 h 826134"/>
              <a:gd name="T24" fmla="*/ 119125 w 1546225"/>
              <a:gd name="T25" fmla="*/ 384924 h 826134"/>
              <a:gd name="T26" fmla="*/ 71500 w 1546225"/>
              <a:gd name="T27" fmla="*/ 668464 h 826134"/>
              <a:gd name="T28" fmla="*/ 317627 w 1546225"/>
              <a:gd name="T29" fmla="*/ 521144 h 826134"/>
              <a:gd name="T30" fmla="*/ 670453 w 1546225"/>
              <a:gd name="T31" fmla="*/ 521144 h 826134"/>
              <a:gd name="T32" fmla="*/ 444754 w 1546225"/>
              <a:gd name="T33" fmla="*/ 394423 h 826134"/>
              <a:gd name="T34" fmla="*/ 201675 w 1546225"/>
              <a:gd name="T35" fmla="*/ 104546 h 826134"/>
              <a:gd name="T36" fmla="*/ 0 w 1546225"/>
              <a:gd name="T37" fmla="*/ 0 h 826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546225" h="826134">
                <a:moveTo>
                  <a:pt x="670453" y="521144"/>
                </a:moveTo>
                <a:lnTo>
                  <a:pt x="317627" y="521144"/>
                </a:lnTo>
                <a:lnTo>
                  <a:pt x="935018" y="826004"/>
                </a:lnTo>
                <a:lnTo>
                  <a:pt x="1545953" y="826004"/>
                </a:lnTo>
                <a:lnTo>
                  <a:pt x="1315085" y="749253"/>
                </a:lnTo>
                <a:lnTo>
                  <a:pt x="1010158" y="590842"/>
                </a:lnTo>
                <a:lnTo>
                  <a:pt x="786130" y="586092"/>
                </a:lnTo>
                <a:lnTo>
                  <a:pt x="670453" y="521144"/>
                </a:lnTo>
                <a:close/>
              </a:path>
              <a:path w="1546225" h="826134">
                <a:moveTo>
                  <a:pt x="0" y="0"/>
                </a:moveTo>
                <a:lnTo>
                  <a:pt x="34925" y="41186"/>
                </a:lnTo>
                <a:lnTo>
                  <a:pt x="0" y="102958"/>
                </a:lnTo>
                <a:lnTo>
                  <a:pt x="47625" y="188506"/>
                </a:lnTo>
                <a:lnTo>
                  <a:pt x="119125" y="384924"/>
                </a:lnTo>
                <a:lnTo>
                  <a:pt x="71500" y="668464"/>
                </a:lnTo>
                <a:lnTo>
                  <a:pt x="317627" y="521144"/>
                </a:lnTo>
                <a:lnTo>
                  <a:pt x="670453" y="521144"/>
                </a:lnTo>
                <a:lnTo>
                  <a:pt x="444754" y="394423"/>
                </a:lnTo>
                <a:lnTo>
                  <a:pt x="201675" y="104546"/>
                </a:lnTo>
                <a:lnTo>
                  <a:pt x="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48132" name="object 4"/>
          <p:cNvSpPr>
            <a:spLocks/>
          </p:cNvSpPr>
          <p:nvPr/>
        </p:nvSpPr>
        <p:spPr bwMode="auto">
          <a:xfrm>
            <a:off x="5772151" y="6019800"/>
            <a:ext cx="296863" cy="628650"/>
          </a:xfrm>
          <a:custGeom>
            <a:avLst/>
            <a:gdLst>
              <a:gd name="T0" fmla="*/ 57276 w 295910"/>
              <a:gd name="T1" fmla="*/ 0 h 628015"/>
              <a:gd name="T2" fmla="*/ 85851 w 295910"/>
              <a:gd name="T3" fmla="*/ 32016 h 628015"/>
              <a:gd name="T4" fmla="*/ 38100 w 295910"/>
              <a:gd name="T5" fmla="*/ 53365 h 628015"/>
              <a:gd name="T6" fmla="*/ 28575 w 295910"/>
              <a:gd name="T7" fmla="*/ 117398 h 628015"/>
              <a:gd name="T8" fmla="*/ 66801 w 295910"/>
              <a:gd name="T9" fmla="*/ 202768 h 628015"/>
              <a:gd name="T10" fmla="*/ 76326 w 295910"/>
              <a:gd name="T11" fmla="*/ 288150 h 628015"/>
              <a:gd name="T12" fmla="*/ 0 w 295910"/>
              <a:gd name="T13" fmla="*/ 627888 h 628015"/>
              <a:gd name="T14" fmla="*/ 85851 w 295910"/>
              <a:gd name="T15" fmla="*/ 414439 h 628015"/>
              <a:gd name="T16" fmla="*/ 133476 w 295910"/>
              <a:gd name="T17" fmla="*/ 384200 h 628015"/>
              <a:gd name="T18" fmla="*/ 200278 w 295910"/>
              <a:gd name="T19" fmla="*/ 224116 h 628015"/>
              <a:gd name="T20" fmla="*/ 228853 w 295910"/>
              <a:gd name="T21" fmla="*/ 213448 h 628015"/>
              <a:gd name="T22" fmla="*/ 228853 w 295910"/>
              <a:gd name="T23" fmla="*/ 160083 h 628015"/>
              <a:gd name="T24" fmla="*/ 295655 w 295910"/>
              <a:gd name="T25" fmla="*/ 117398 h 628015"/>
              <a:gd name="T26" fmla="*/ 257555 w 295910"/>
              <a:gd name="T27" fmla="*/ 106718 h 628015"/>
              <a:gd name="T28" fmla="*/ 57276 w 295910"/>
              <a:gd name="T29" fmla="*/ 0 h 6280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95910" h="628015">
                <a:moveTo>
                  <a:pt x="57276" y="0"/>
                </a:moveTo>
                <a:lnTo>
                  <a:pt x="85851" y="32016"/>
                </a:lnTo>
                <a:lnTo>
                  <a:pt x="38100" y="53365"/>
                </a:lnTo>
                <a:lnTo>
                  <a:pt x="28575" y="117398"/>
                </a:lnTo>
                <a:lnTo>
                  <a:pt x="66801" y="202768"/>
                </a:lnTo>
                <a:lnTo>
                  <a:pt x="76326" y="288150"/>
                </a:lnTo>
                <a:lnTo>
                  <a:pt x="0" y="627888"/>
                </a:lnTo>
                <a:lnTo>
                  <a:pt x="85851" y="414439"/>
                </a:lnTo>
                <a:lnTo>
                  <a:pt x="133476" y="384200"/>
                </a:lnTo>
                <a:lnTo>
                  <a:pt x="200278" y="224116"/>
                </a:lnTo>
                <a:lnTo>
                  <a:pt x="228853" y="213448"/>
                </a:lnTo>
                <a:lnTo>
                  <a:pt x="228853" y="160083"/>
                </a:lnTo>
                <a:lnTo>
                  <a:pt x="295655" y="117398"/>
                </a:lnTo>
                <a:lnTo>
                  <a:pt x="257555" y="106718"/>
                </a:lnTo>
                <a:lnTo>
                  <a:pt x="57276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48133" name="object 5"/>
          <p:cNvSpPr>
            <a:spLocks/>
          </p:cNvSpPr>
          <p:nvPr/>
        </p:nvSpPr>
        <p:spPr bwMode="auto">
          <a:xfrm>
            <a:off x="6334126" y="6181726"/>
            <a:ext cx="600075" cy="430213"/>
          </a:xfrm>
          <a:custGeom>
            <a:avLst/>
            <a:gdLst>
              <a:gd name="T0" fmla="*/ 28575 w 600710"/>
              <a:gd name="T1" fmla="*/ 0 h 429895"/>
              <a:gd name="T2" fmla="*/ 19050 w 600710"/>
              <a:gd name="T3" fmla="*/ 20612 h 429895"/>
              <a:gd name="T4" fmla="*/ 0 w 600710"/>
              <a:gd name="T5" fmla="*/ 63436 h 429895"/>
              <a:gd name="T6" fmla="*/ 95250 w 600710"/>
              <a:gd name="T7" fmla="*/ 191884 h 429895"/>
              <a:gd name="T8" fmla="*/ 492378 w 600710"/>
              <a:gd name="T9" fmla="*/ 429767 h 429895"/>
              <a:gd name="T10" fmla="*/ 460628 w 600710"/>
              <a:gd name="T11" fmla="*/ 220433 h 429895"/>
              <a:gd name="T12" fmla="*/ 560500 w 600710"/>
              <a:gd name="T13" fmla="*/ 149072 h 429895"/>
              <a:gd name="T14" fmla="*/ 398652 w 600710"/>
              <a:gd name="T15" fmla="*/ 149072 h 429895"/>
              <a:gd name="T16" fmla="*/ 143001 w 600710"/>
              <a:gd name="T17" fmla="*/ 85636 h 429895"/>
              <a:gd name="T18" fmla="*/ 28575 w 600710"/>
              <a:gd name="T19" fmla="*/ 0 h 429895"/>
              <a:gd name="T20" fmla="*/ 600455 w 600710"/>
              <a:gd name="T21" fmla="*/ 120522 h 429895"/>
              <a:gd name="T22" fmla="*/ 398652 w 600710"/>
              <a:gd name="T23" fmla="*/ 149072 h 429895"/>
              <a:gd name="T24" fmla="*/ 560500 w 600710"/>
              <a:gd name="T25" fmla="*/ 149072 h 429895"/>
              <a:gd name="T26" fmla="*/ 600455 w 600710"/>
              <a:gd name="T27" fmla="*/ 120522 h 4298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00710" h="429895">
                <a:moveTo>
                  <a:pt x="28575" y="0"/>
                </a:moveTo>
                <a:lnTo>
                  <a:pt x="19050" y="20612"/>
                </a:lnTo>
                <a:lnTo>
                  <a:pt x="0" y="63436"/>
                </a:lnTo>
                <a:lnTo>
                  <a:pt x="95250" y="191884"/>
                </a:lnTo>
                <a:lnTo>
                  <a:pt x="492378" y="429767"/>
                </a:lnTo>
                <a:lnTo>
                  <a:pt x="460628" y="220433"/>
                </a:lnTo>
                <a:lnTo>
                  <a:pt x="560500" y="149072"/>
                </a:lnTo>
                <a:lnTo>
                  <a:pt x="398652" y="149072"/>
                </a:lnTo>
                <a:lnTo>
                  <a:pt x="143001" y="85636"/>
                </a:lnTo>
                <a:lnTo>
                  <a:pt x="28575" y="0"/>
                </a:lnTo>
                <a:close/>
              </a:path>
              <a:path w="600710" h="429895">
                <a:moveTo>
                  <a:pt x="600455" y="120522"/>
                </a:moveTo>
                <a:lnTo>
                  <a:pt x="398652" y="149072"/>
                </a:lnTo>
                <a:lnTo>
                  <a:pt x="560500" y="149072"/>
                </a:lnTo>
                <a:lnTo>
                  <a:pt x="600455" y="120522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48134" name="object 6"/>
          <p:cNvSpPr>
            <a:spLocks noChangeArrowheads="1"/>
          </p:cNvSpPr>
          <p:nvPr/>
        </p:nvSpPr>
        <p:spPr bwMode="auto">
          <a:xfrm>
            <a:off x="7285039" y="6138864"/>
            <a:ext cx="242887" cy="115887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48135" name="object 7"/>
          <p:cNvSpPr>
            <a:spLocks noChangeArrowheads="1"/>
          </p:cNvSpPr>
          <p:nvPr/>
        </p:nvSpPr>
        <p:spPr bwMode="auto">
          <a:xfrm>
            <a:off x="5470526" y="6126164"/>
            <a:ext cx="68263" cy="128587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48136" name="object 8"/>
          <p:cNvSpPr>
            <a:spLocks noChangeArrowheads="1"/>
          </p:cNvSpPr>
          <p:nvPr/>
        </p:nvSpPr>
        <p:spPr bwMode="auto">
          <a:xfrm>
            <a:off x="1524000" y="6019800"/>
            <a:ext cx="6218238" cy="838200"/>
          </a:xfrm>
          <a:prstGeom prst="rect">
            <a:avLst/>
          </a:prstGeom>
          <a:blipFill dpi="0" rotWithShape="1">
            <a:blip r:embed="rId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48137" name="object 9"/>
          <p:cNvSpPr>
            <a:spLocks/>
          </p:cNvSpPr>
          <p:nvPr/>
        </p:nvSpPr>
        <p:spPr bwMode="auto">
          <a:xfrm>
            <a:off x="3422650" y="6022976"/>
            <a:ext cx="579438" cy="460375"/>
          </a:xfrm>
          <a:custGeom>
            <a:avLst/>
            <a:gdLst>
              <a:gd name="T0" fmla="*/ 497466 w 579119"/>
              <a:gd name="T1" fmla="*/ 269417 h 460375"/>
              <a:gd name="T2" fmla="*/ 303021 w 579119"/>
              <a:gd name="T3" fmla="*/ 269417 h 460375"/>
              <a:gd name="T4" fmla="*/ 541019 w 579119"/>
              <a:gd name="T5" fmla="*/ 460247 h 460375"/>
              <a:gd name="T6" fmla="*/ 483869 w 579119"/>
              <a:gd name="T7" fmla="*/ 279031 h 460375"/>
              <a:gd name="T8" fmla="*/ 497466 w 579119"/>
              <a:gd name="T9" fmla="*/ 269417 h 460375"/>
              <a:gd name="T10" fmla="*/ 66675 w 579119"/>
              <a:gd name="T11" fmla="*/ 0 h 460375"/>
              <a:gd name="T12" fmla="*/ 47625 w 579119"/>
              <a:gd name="T13" fmla="*/ 0 h 460375"/>
              <a:gd name="T14" fmla="*/ 38100 w 579119"/>
              <a:gd name="T15" fmla="*/ 38480 h 460375"/>
              <a:gd name="T16" fmla="*/ 0 w 579119"/>
              <a:gd name="T17" fmla="*/ 96215 h 460375"/>
              <a:gd name="T18" fmla="*/ 104775 w 579119"/>
              <a:gd name="T19" fmla="*/ 173189 h 460375"/>
              <a:gd name="T20" fmla="*/ 226948 w 579119"/>
              <a:gd name="T21" fmla="*/ 288658 h 460375"/>
              <a:gd name="T22" fmla="*/ 303021 w 579119"/>
              <a:gd name="T23" fmla="*/ 269417 h 460375"/>
              <a:gd name="T24" fmla="*/ 497466 w 579119"/>
              <a:gd name="T25" fmla="*/ 269417 h 460375"/>
              <a:gd name="T26" fmla="*/ 579119 w 579119"/>
              <a:gd name="T27" fmla="*/ 211683 h 460375"/>
              <a:gd name="T28" fmla="*/ 569594 w 579119"/>
              <a:gd name="T29" fmla="*/ 202056 h 460375"/>
              <a:gd name="T30" fmla="*/ 531494 w 579119"/>
              <a:gd name="T31" fmla="*/ 182816 h 460375"/>
              <a:gd name="T32" fmla="*/ 474344 w 579119"/>
              <a:gd name="T33" fmla="*/ 144322 h 460375"/>
              <a:gd name="T34" fmla="*/ 274446 w 579119"/>
              <a:gd name="T35" fmla="*/ 57734 h 460375"/>
              <a:gd name="T36" fmla="*/ 226948 w 579119"/>
              <a:gd name="T37" fmla="*/ 38480 h 460375"/>
              <a:gd name="T38" fmla="*/ 207898 w 579119"/>
              <a:gd name="T39" fmla="*/ 28867 h 460375"/>
              <a:gd name="T40" fmla="*/ 150748 w 579119"/>
              <a:gd name="T41" fmla="*/ 28867 h 460375"/>
              <a:gd name="T42" fmla="*/ 114300 w 579119"/>
              <a:gd name="T43" fmla="*/ 19240 h 460375"/>
              <a:gd name="T44" fmla="*/ 104775 w 579119"/>
              <a:gd name="T45" fmla="*/ 19240 h 460375"/>
              <a:gd name="T46" fmla="*/ 66675 w 579119"/>
              <a:gd name="T47" fmla="*/ 0 h 460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79119" h="460375">
                <a:moveTo>
                  <a:pt x="497466" y="269417"/>
                </a:moveTo>
                <a:lnTo>
                  <a:pt x="303021" y="269417"/>
                </a:lnTo>
                <a:lnTo>
                  <a:pt x="541019" y="460247"/>
                </a:lnTo>
                <a:lnTo>
                  <a:pt x="483869" y="279031"/>
                </a:lnTo>
                <a:lnTo>
                  <a:pt x="497466" y="269417"/>
                </a:lnTo>
                <a:close/>
              </a:path>
              <a:path w="579119" h="460375">
                <a:moveTo>
                  <a:pt x="66675" y="0"/>
                </a:moveTo>
                <a:lnTo>
                  <a:pt x="47625" y="0"/>
                </a:lnTo>
                <a:lnTo>
                  <a:pt x="38100" y="38480"/>
                </a:lnTo>
                <a:lnTo>
                  <a:pt x="0" y="96215"/>
                </a:lnTo>
                <a:lnTo>
                  <a:pt x="104775" y="173189"/>
                </a:lnTo>
                <a:lnTo>
                  <a:pt x="226948" y="288658"/>
                </a:lnTo>
                <a:lnTo>
                  <a:pt x="303021" y="269417"/>
                </a:lnTo>
                <a:lnTo>
                  <a:pt x="497466" y="269417"/>
                </a:lnTo>
                <a:lnTo>
                  <a:pt x="579119" y="211683"/>
                </a:lnTo>
                <a:lnTo>
                  <a:pt x="569594" y="202056"/>
                </a:lnTo>
                <a:lnTo>
                  <a:pt x="531494" y="182816"/>
                </a:lnTo>
                <a:lnTo>
                  <a:pt x="474344" y="144322"/>
                </a:lnTo>
                <a:lnTo>
                  <a:pt x="274446" y="57734"/>
                </a:lnTo>
                <a:lnTo>
                  <a:pt x="226948" y="38480"/>
                </a:lnTo>
                <a:lnTo>
                  <a:pt x="207898" y="28867"/>
                </a:lnTo>
                <a:lnTo>
                  <a:pt x="150748" y="28867"/>
                </a:lnTo>
                <a:lnTo>
                  <a:pt x="114300" y="19240"/>
                </a:lnTo>
                <a:lnTo>
                  <a:pt x="104775" y="19240"/>
                </a:lnTo>
                <a:lnTo>
                  <a:pt x="66675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48138" name="object 10"/>
          <p:cNvSpPr>
            <a:spLocks/>
          </p:cNvSpPr>
          <p:nvPr/>
        </p:nvSpPr>
        <p:spPr bwMode="auto">
          <a:xfrm>
            <a:off x="4608513" y="6076950"/>
            <a:ext cx="3148012" cy="781050"/>
          </a:xfrm>
          <a:custGeom>
            <a:avLst/>
            <a:gdLst>
              <a:gd name="T0" fmla="*/ 643001 w 3147695"/>
              <a:gd name="T1" fmla="*/ 165163 h 780415"/>
              <a:gd name="T2" fmla="*/ 95250 w 3147695"/>
              <a:gd name="T3" fmla="*/ 165163 h 780415"/>
              <a:gd name="T4" fmla="*/ 142875 w 3147695"/>
              <a:gd name="T5" fmla="*/ 212813 h 780415"/>
              <a:gd name="T6" fmla="*/ 238125 w 3147695"/>
              <a:gd name="T7" fmla="*/ 242989 h 780415"/>
              <a:gd name="T8" fmla="*/ 331850 w 3147695"/>
              <a:gd name="T9" fmla="*/ 433565 h 780415"/>
              <a:gd name="T10" fmla="*/ 636651 w 3147695"/>
              <a:gd name="T11" fmla="*/ 570141 h 780415"/>
              <a:gd name="T12" fmla="*/ 1233677 w 3147695"/>
              <a:gd name="T13" fmla="*/ 570141 h 780415"/>
              <a:gd name="T14" fmla="*/ 3118472 w 3147695"/>
              <a:gd name="T15" fmla="*/ 780286 h 780415"/>
              <a:gd name="T16" fmla="*/ 3147146 w 3147695"/>
              <a:gd name="T17" fmla="*/ 780286 h 780415"/>
              <a:gd name="T18" fmla="*/ 1073277 w 3147695"/>
              <a:gd name="T19" fmla="*/ 385914 h 780415"/>
              <a:gd name="T20" fmla="*/ 816101 w 3147695"/>
              <a:gd name="T21" fmla="*/ 252514 h 780415"/>
              <a:gd name="T22" fmla="*/ 674751 w 3147695"/>
              <a:gd name="T23" fmla="*/ 174688 h 780415"/>
              <a:gd name="T24" fmla="*/ 643001 w 3147695"/>
              <a:gd name="T25" fmla="*/ 165163 h 780415"/>
              <a:gd name="T26" fmla="*/ 152400 w 3147695"/>
              <a:gd name="T27" fmla="*/ 0 h 780415"/>
              <a:gd name="T28" fmla="*/ 57150 w 3147695"/>
              <a:gd name="T29" fmla="*/ 0 h 780415"/>
              <a:gd name="T30" fmla="*/ 19050 w 3147695"/>
              <a:gd name="T31" fmla="*/ 39700 h 780415"/>
              <a:gd name="T32" fmla="*/ 0 w 3147695"/>
              <a:gd name="T33" fmla="*/ 203276 h 780415"/>
              <a:gd name="T34" fmla="*/ 95250 w 3147695"/>
              <a:gd name="T35" fmla="*/ 165163 h 780415"/>
              <a:gd name="T36" fmla="*/ 643001 w 3147695"/>
              <a:gd name="T37" fmla="*/ 165163 h 780415"/>
              <a:gd name="T38" fmla="*/ 579501 w 3147695"/>
              <a:gd name="T39" fmla="*/ 146113 h 780415"/>
              <a:gd name="T40" fmla="*/ 446150 w 3147695"/>
              <a:gd name="T41" fmla="*/ 96875 h 780415"/>
              <a:gd name="T42" fmla="*/ 295275 w 3147695"/>
              <a:gd name="T43" fmla="*/ 28587 h 780415"/>
              <a:gd name="T44" fmla="*/ 219075 w 3147695"/>
              <a:gd name="T45" fmla="*/ 9525 h 780415"/>
              <a:gd name="T46" fmla="*/ 152400 w 3147695"/>
              <a:gd name="T47" fmla="*/ 0 h 780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147695" h="780415">
                <a:moveTo>
                  <a:pt x="643001" y="165163"/>
                </a:moveTo>
                <a:lnTo>
                  <a:pt x="95250" y="165163"/>
                </a:lnTo>
                <a:lnTo>
                  <a:pt x="142875" y="212813"/>
                </a:lnTo>
                <a:lnTo>
                  <a:pt x="238125" y="242989"/>
                </a:lnTo>
                <a:lnTo>
                  <a:pt x="331850" y="433565"/>
                </a:lnTo>
                <a:lnTo>
                  <a:pt x="636651" y="570141"/>
                </a:lnTo>
                <a:lnTo>
                  <a:pt x="1233677" y="570141"/>
                </a:lnTo>
                <a:lnTo>
                  <a:pt x="3118472" y="780286"/>
                </a:lnTo>
                <a:lnTo>
                  <a:pt x="3147146" y="780286"/>
                </a:lnTo>
                <a:lnTo>
                  <a:pt x="1073277" y="385914"/>
                </a:lnTo>
                <a:lnTo>
                  <a:pt x="816101" y="252514"/>
                </a:lnTo>
                <a:lnTo>
                  <a:pt x="674751" y="174688"/>
                </a:lnTo>
                <a:lnTo>
                  <a:pt x="643001" y="165163"/>
                </a:lnTo>
                <a:close/>
              </a:path>
              <a:path w="3147695" h="780415">
                <a:moveTo>
                  <a:pt x="152400" y="0"/>
                </a:moveTo>
                <a:lnTo>
                  <a:pt x="57150" y="0"/>
                </a:lnTo>
                <a:lnTo>
                  <a:pt x="19050" y="39700"/>
                </a:lnTo>
                <a:lnTo>
                  <a:pt x="0" y="203276"/>
                </a:lnTo>
                <a:lnTo>
                  <a:pt x="95250" y="165163"/>
                </a:lnTo>
                <a:lnTo>
                  <a:pt x="643001" y="165163"/>
                </a:lnTo>
                <a:lnTo>
                  <a:pt x="579501" y="146113"/>
                </a:lnTo>
                <a:lnTo>
                  <a:pt x="446150" y="96875"/>
                </a:lnTo>
                <a:lnTo>
                  <a:pt x="295275" y="28587"/>
                </a:lnTo>
                <a:lnTo>
                  <a:pt x="219075" y="9525"/>
                </a:lnTo>
                <a:lnTo>
                  <a:pt x="15240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48139" name="object 11"/>
          <p:cNvSpPr>
            <a:spLocks noChangeArrowheads="1"/>
          </p:cNvSpPr>
          <p:nvPr/>
        </p:nvSpPr>
        <p:spPr bwMode="auto">
          <a:xfrm>
            <a:off x="4429126" y="6069014"/>
            <a:ext cx="112713" cy="96837"/>
          </a:xfrm>
          <a:prstGeom prst="rect">
            <a:avLst/>
          </a:prstGeom>
          <a:blipFill dpi="0" rotWithShape="1">
            <a:blip r:embed="rId6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48140" name="object 12"/>
          <p:cNvSpPr>
            <a:spLocks/>
          </p:cNvSpPr>
          <p:nvPr/>
        </p:nvSpPr>
        <p:spPr bwMode="auto">
          <a:xfrm>
            <a:off x="2879726" y="6099176"/>
            <a:ext cx="257175" cy="258763"/>
          </a:xfrm>
          <a:custGeom>
            <a:avLst/>
            <a:gdLst>
              <a:gd name="T0" fmla="*/ 47752 w 256540"/>
              <a:gd name="T1" fmla="*/ 0 h 259079"/>
              <a:gd name="T2" fmla="*/ 0 w 256540"/>
              <a:gd name="T3" fmla="*/ 0 h 259079"/>
              <a:gd name="T4" fmla="*/ 47752 w 256540"/>
              <a:gd name="T5" fmla="*/ 86359 h 259079"/>
              <a:gd name="T6" fmla="*/ 152653 w 256540"/>
              <a:gd name="T7" fmla="*/ 163118 h 259079"/>
              <a:gd name="T8" fmla="*/ 256031 w 256540"/>
              <a:gd name="T9" fmla="*/ 259079 h 259079"/>
              <a:gd name="T10" fmla="*/ 256031 w 256540"/>
              <a:gd name="T11" fmla="*/ 249478 h 259079"/>
              <a:gd name="T12" fmla="*/ 246506 w 256540"/>
              <a:gd name="T13" fmla="*/ 220700 h 259079"/>
              <a:gd name="T14" fmla="*/ 227456 w 256540"/>
              <a:gd name="T15" fmla="*/ 182321 h 259079"/>
              <a:gd name="T16" fmla="*/ 190881 w 256540"/>
              <a:gd name="T17" fmla="*/ 153530 h 259079"/>
              <a:gd name="T18" fmla="*/ 171703 w 256540"/>
              <a:gd name="T19" fmla="*/ 134340 h 259079"/>
              <a:gd name="T20" fmla="*/ 152653 w 256540"/>
              <a:gd name="T21" fmla="*/ 95961 h 259079"/>
              <a:gd name="T22" fmla="*/ 152653 w 256540"/>
              <a:gd name="T23" fmla="*/ 86359 h 259079"/>
              <a:gd name="T24" fmla="*/ 181228 w 256540"/>
              <a:gd name="T25" fmla="*/ 19189 h 259079"/>
              <a:gd name="T26" fmla="*/ 114553 w 256540"/>
              <a:gd name="T27" fmla="*/ 9601 h 259079"/>
              <a:gd name="T28" fmla="*/ 76327 w 256540"/>
              <a:gd name="T29" fmla="*/ 9601 h 259079"/>
              <a:gd name="T30" fmla="*/ 47752 w 256540"/>
              <a:gd name="T31" fmla="*/ 0 h 2590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56540" h="259079">
                <a:moveTo>
                  <a:pt x="47752" y="0"/>
                </a:moveTo>
                <a:lnTo>
                  <a:pt x="0" y="0"/>
                </a:lnTo>
                <a:lnTo>
                  <a:pt x="47752" y="86359"/>
                </a:lnTo>
                <a:lnTo>
                  <a:pt x="152653" y="163118"/>
                </a:lnTo>
                <a:lnTo>
                  <a:pt x="256031" y="259079"/>
                </a:lnTo>
                <a:lnTo>
                  <a:pt x="256031" y="249478"/>
                </a:lnTo>
                <a:lnTo>
                  <a:pt x="246506" y="220700"/>
                </a:lnTo>
                <a:lnTo>
                  <a:pt x="227456" y="182321"/>
                </a:lnTo>
                <a:lnTo>
                  <a:pt x="190881" y="153530"/>
                </a:lnTo>
                <a:lnTo>
                  <a:pt x="171703" y="134340"/>
                </a:lnTo>
                <a:lnTo>
                  <a:pt x="152653" y="95961"/>
                </a:lnTo>
                <a:lnTo>
                  <a:pt x="152653" y="86359"/>
                </a:lnTo>
                <a:lnTo>
                  <a:pt x="181228" y="19189"/>
                </a:lnTo>
                <a:lnTo>
                  <a:pt x="114553" y="9601"/>
                </a:lnTo>
                <a:lnTo>
                  <a:pt x="76327" y="9601"/>
                </a:lnTo>
                <a:lnTo>
                  <a:pt x="47752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48141" name="object 13"/>
          <p:cNvSpPr>
            <a:spLocks noChangeArrowheads="1"/>
          </p:cNvSpPr>
          <p:nvPr/>
        </p:nvSpPr>
        <p:spPr bwMode="auto">
          <a:xfrm>
            <a:off x="2646364" y="6116639"/>
            <a:ext cx="90487" cy="98425"/>
          </a:xfrm>
          <a:prstGeom prst="rect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48142" name="object 14"/>
          <p:cNvSpPr>
            <a:spLocks/>
          </p:cNvSpPr>
          <p:nvPr/>
        </p:nvSpPr>
        <p:spPr bwMode="auto">
          <a:xfrm>
            <a:off x="2152650" y="6049963"/>
            <a:ext cx="387350" cy="330200"/>
          </a:xfrm>
          <a:custGeom>
            <a:avLst/>
            <a:gdLst>
              <a:gd name="T0" fmla="*/ 18961 w 387350"/>
              <a:gd name="T1" fmla="*/ 0 h 329564"/>
              <a:gd name="T2" fmla="*/ 0 w 387350"/>
              <a:gd name="T3" fmla="*/ 0 h 329564"/>
              <a:gd name="T4" fmla="*/ 0 w 387350"/>
              <a:gd name="T5" fmla="*/ 19367 h 329564"/>
              <a:gd name="T6" fmla="*/ 93218 w 387350"/>
              <a:gd name="T7" fmla="*/ 58089 h 329564"/>
              <a:gd name="T8" fmla="*/ 140614 w 387350"/>
              <a:gd name="T9" fmla="*/ 106502 h 329564"/>
              <a:gd name="T10" fmla="*/ 74256 w 387350"/>
              <a:gd name="T11" fmla="*/ 135547 h 329564"/>
              <a:gd name="T12" fmla="*/ 121653 w 387350"/>
              <a:gd name="T13" fmla="*/ 213004 h 329564"/>
              <a:gd name="T14" fmla="*/ 282816 w 387350"/>
              <a:gd name="T15" fmla="*/ 329184 h 329564"/>
              <a:gd name="T16" fmla="*/ 263855 w 387350"/>
              <a:gd name="T17" fmla="*/ 251726 h 329564"/>
              <a:gd name="T18" fmla="*/ 225933 w 387350"/>
              <a:gd name="T19" fmla="*/ 213004 h 329564"/>
              <a:gd name="T20" fmla="*/ 330212 w 387350"/>
              <a:gd name="T21" fmla="*/ 135547 h 329564"/>
              <a:gd name="T22" fmla="*/ 387096 w 387350"/>
              <a:gd name="T23" fmla="*/ 67767 h 329564"/>
              <a:gd name="T24" fmla="*/ 368134 w 387350"/>
              <a:gd name="T25" fmla="*/ 58089 h 329564"/>
              <a:gd name="T26" fmla="*/ 320738 w 387350"/>
              <a:gd name="T27" fmla="*/ 38722 h 329564"/>
              <a:gd name="T28" fmla="*/ 235419 w 387350"/>
              <a:gd name="T29" fmla="*/ 29044 h 329564"/>
              <a:gd name="T30" fmla="*/ 225933 w 387350"/>
              <a:gd name="T31" fmla="*/ 29044 h 329564"/>
              <a:gd name="T32" fmla="*/ 197497 w 387350"/>
              <a:gd name="T33" fmla="*/ 19367 h 329564"/>
              <a:gd name="T34" fmla="*/ 159575 w 387350"/>
              <a:gd name="T35" fmla="*/ 19367 h 329564"/>
              <a:gd name="T36" fmla="*/ 140614 w 387350"/>
              <a:gd name="T37" fmla="*/ 9677 h 329564"/>
              <a:gd name="T38" fmla="*/ 74256 w 387350"/>
              <a:gd name="T39" fmla="*/ 9677 h 329564"/>
              <a:gd name="T40" fmla="*/ 18961 w 387350"/>
              <a:gd name="T41" fmla="*/ 0 h 3295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387350" h="329564">
                <a:moveTo>
                  <a:pt x="18961" y="0"/>
                </a:moveTo>
                <a:lnTo>
                  <a:pt x="0" y="0"/>
                </a:lnTo>
                <a:lnTo>
                  <a:pt x="0" y="19367"/>
                </a:lnTo>
                <a:lnTo>
                  <a:pt x="93218" y="58089"/>
                </a:lnTo>
                <a:lnTo>
                  <a:pt x="140614" y="106502"/>
                </a:lnTo>
                <a:lnTo>
                  <a:pt x="74256" y="135547"/>
                </a:lnTo>
                <a:lnTo>
                  <a:pt x="121653" y="213004"/>
                </a:lnTo>
                <a:lnTo>
                  <a:pt x="282816" y="329184"/>
                </a:lnTo>
                <a:lnTo>
                  <a:pt x="263855" y="251726"/>
                </a:lnTo>
                <a:lnTo>
                  <a:pt x="225933" y="213004"/>
                </a:lnTo>
                <a:lnTo>
                  <a:pt x="330212" y="135547"/>
                </a:lnTo>
                <a:lnTo>
                  <a:pt x="387096" y="67767"/>
                </a:lnTo>
                <a:lnTo>
                  <a:pt x="368134" y="58089"/>
                </a:lnTo>
                <a:lnTo>
                  <a:pt x="320738" y="38722"/>
                </a:lnTo>
                <a:lnTo>
                  <a:pt x="235419" y="29044"/>
                </a:lnTo>
                <a:lnTo>
                  <a:pt x="225933" y="29044"/>
                </a:lnTo>
                <a:lnTo>
                  <a:pt x="197497" y="19367"/>
                </a:lnTo>
                <a:lnTo>
                  <a:pt x="159575" y="19367"/>
                </a:lnTo>
                <a:lnTo>
                  <a:pt x="140614" y="9677"/>
                </a:lnTo>
                <a:lnTo>
                  <a:pt x="74256" y="9677"/>
                </a:lnTo>
                <a:lnTo>
                  <a:pt x="18961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5" name="object 15"/>
          <p:cNvSpPr txBox="1"/>
          <p:nvPr/>
        </p:nvSpPr>
        <p:spPr>
          <a:xfrm>
            <a:off x="1930401" y="1554163"/>
            <a:ext cx="6873875" cy="227626"/>
          </a:xfrm>
          <a:prstGeom prst="rect">
            <a:avLst/>
          </a:prstGeom>
        </p:spPr>
        <p:txBody>
          <a:bodyPr lIns="0" tIns="12065" rIns="0" bIns="0">
            <a:spAutoFit/>
          </a:bodyPr>
          <a:lstStyle/>
          <a:p>
            <a:pPr marL="12700">
              <a:spcBef>
                <a:spcPts val="95"/>
              </a:spcBef>
              <a:defRPr/>
            </a:pPr>
            <a:r>
              <a:rPr sz="1400" b="1" spc="-10" dirty="0">
                <a:solidFill>
                  <a:srgbClr val="FFFFFF"/>
                </a:solidFill>
                <a:latin typeface="Arial"/>
                <a:cs typeface="Arial"/>
              </a:rPr>
              <a:t>Çizelge </a:t>
            </a:r>
            <a:r>
              <a:rPr sz="1400" b="1" spc="-15" dirty="0">
                <a:solidFill>
                  <a:srgbClr val="FFFFFF"/>
                </a:solidFill>
                <a:latin typeface="Arial"/>
                <a:cs typeface="Arial"/>
              </a:rPr>
              <a:t>12.10. </a:t>
            </a: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Bazı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baklagil 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ve </a:t>
            </a: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tahıl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bitkilerinin protein içerikleri 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ve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aminoasit</a:t>
            </a:r>
            <a:r>
              <a:rPr sz="1400" spc="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bileşimleri</a:t>
            </a:r>
            <a:endParaRPr sz="1400" dirty="0">
              <a:latin typeface="Arial"/>
              <a:cs typeface="Arial"/>
            </a:endParaRPr>
          </a:p>
        </p:txBody>
      </p:sp>
      <p:graphicFrame>
        <p:nvGraphicFramePr>
          <p:cNvPr id="16" name="object 16"/>
          <p:cNvGraphicFramePr>
            <a:graphicFrameLocks noGrp="1"/>
          </p:cNvGraphicFramePr>
          <p:nvPr/>
        </p:nvGraphicFramePr>
        <p:xfrm>
          <a:off x="1930400" y="2038350"/>
          <a:ext cx="8504238" cy="347503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925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53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98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56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25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9256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9129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5031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4840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6433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144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457242">
                <a:tc rowSpan="2"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2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Bitki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2549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T w="12700">
                      <a:solidFill>
                        <a:srgbClr val="FFFF66"/>
                      </a:solidFill>
                      <a:prstDash val="solid"/>
                    </a:lnT>
                    <a:lnB w="12700">
                      <a:solidFill>
                        <a:srgbClr val="FFFF66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Protein</a:t>
                      </a:r>
                      <a:r>
                        <a:rPr sz="1200" b="1" spc="-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%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2549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T w="12700">
                      <a:solidFill>
                        <a:srgbClr val="FFFF66"/>
                      </a:solidFill>
                      <a:prstDash val="solid"/>
                    </a:lnT>
                    <a:lnB w="12700">
                      <a:solidFill>
                        <a:srgbClr val="FFFF66"/>
                      </a:solidFill>
                      <a:prstDash val="solid"/>
                    </a:lnB>
                  </a:tcPr>
                </a:tc>
                <a:tc gridSpan="9"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Amino-asit</a:t>
                      </a:r>
                      <a:r>
                        <a:rPr sz="1200" b="1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bileşimi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200" spc="-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(Toplam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proteinin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%’</a:t>
                      </a:r>
                      <a:r>
                        <a:rPr sz="1200" spc="-17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si)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0009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T w="12700">
                      <a:solidFill>
                        <a:srgbClr val="FFFF66"/>
                      </a:solidFill>
                      <a:prstDash val="solid"/>
                    </a:lnT>
                    <a:lnB w="12700">
                      <a:solidFill>
                        <a:srgbClr val="FFFF66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4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2545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T w="12700">
                      <a:solidFill>
                        <a:srgbClr val="FFFF66"/>
                      </a:solidFill>
                      <a:prstDash val="solid"/>
                    </a:lnT>
                    <a:lnB w="12700">
                      <a:solidFill>
                        <a:srgbClr val="FFFF66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2545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T w="12700">
                      <a:solidFill>
                        <a:srgbClr val="FFFF66"/>
                      </a:solidFill>
                      <a:prstDash val="solid"/>
                    </a:lnT>
                    <a:lnB w="12700">
                      <a:solidFill>
                        <a:srgbClr val="FFFF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200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Lisin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3184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T w="12700">
                      <a:solidFill>
                        <a:srgbClr val="FFFF66"/>
                      </a:solidFill>
                      <a:prstDash val="solid"/>
                    </a:lnT>
                    <a:lnB w="12700">
                      <a:solidFill>
                        <a:srgbClr val="FFFF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Methionin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3184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T w="12700">
                      <a:solidFill>
                        <a:srgbClr val="FFFF66"/>
                      </a:solidFill>
                      <a:prstDash val="solid"/>
                    </a:lnT>
                    <a:lnB w="12700">
                      <a:solidFill>
                        <a:srgbClr val="FFFF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Threonin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3184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T w="12700">
                      <a:solidFill>
                        <a:srgbClr val="FFFF66"/>
                      </a:solidFill>
                      <a:prstDash val="solid"/>
                    </a:lnT>
                    <a:lnB w="12700">
                      <a:solidFill>
                        <a:srgbClr val="FFFF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Triptofan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3184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T w="12700">
                      <a:solidFill>
                        <a:srgbClr val="FFFF66"/>
                      </a:solidFill>
                      <a:prstDash val="solid"/>
                    </a:lnT>
                    <a:lnB w="12700">
                      <a:solidFill>
                        <a:srgbClr val="FFFF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200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İsoleusin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3184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T w="12700">
                      <a:solidFill>
                        <a:srgbClr val="FFFF66"/>
                      </a:solidFill>
                      <a:prstDash val="solid"/>
                    </a:lnT>
                    <a:lnB w="12700">
                      <a:solidFill>
                        <a:srgbClr val="FFFF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Leusin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3184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T w="12700">
                      <a:solidFill>
                        <a:srgbClr val="FFFF66"/>
                      </a:solidFill>
                      <a:prstDash val="solid"/>
                    </a:lnT>
                    <a:lnB w="12700">
                      <a:solidFill>
                        <a:srgbClr val="FFFF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Tirösin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3184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T w="12700">
                      <a:solidFill>
                        <a:srgbClr val="FFFF66"/>
                      </a:solidFill>
                      <a:prstDash val="solid"/>
                    </a:lnT>
                    <a:lnB w="12700">
                      <a:solidFill>
                        <a:srgbClr val="FFFF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Fenilalain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3184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T w="12700">
                      <a:solidFill>
                        <a:srgbClr val="FFFF66"/>
                      </a:solidFill>
                      <a:prstDash val="solid"/>
                    </a:lnT>
                    <a:lnB w="12700">
                      <a:solidFill>
                        <a:srgbClr val="FFFF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200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Valin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3184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T w="12700">
                      <a:solidFill>
                        <a:srgbClr val="FFFF66"/>
                      </a:solidFill>
                      <a:prstDash val="solid"/>
                    </a:lnT>
                    <a:lnB w="12700">
                      <a:solidFill>
                        <a:srgbClr val="FFFF66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218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Soya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3184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T w="12700">
                      <a:solidFill>
                        <a:srgbClr val="FFFF66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40.5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3184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T w="12700">
                      <a:solidFill>
                        <a:srgbClr val="FFFF66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6.9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3184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T w="12700">
                      <a:solidFill>
                        <a:srgbClr val="FFFF66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1.5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3184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T w="12700">
                      <a:solidFill>
                        <a:srgbClr val="FFFF66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4.3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3184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T w="12700">
                      <a:solidFill>
                        <a:srgbClr val="FFFF66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1.5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3184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T w="12700">
                      <a:solidFill>
                        <a:srgbClr val="FFFF66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5.9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3184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T w="12700">
                      <a:solidFill>
                        <a:srgbClr val="FFFF66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8.4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3184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T w="12700">
                      <a:solidFill>
                        <a:srgbClr val="FFFF66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3.5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3184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T w="12700">
                      <a:solidFill>
                        <a:srgbClr val="FFFF66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5.4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3184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T w="12700">
                      <a:solidFill>
                        <a:srgbClr val="FFFF66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5.7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3184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T w="12700">
                      <a:solidFill>
                        <a:srgbClr val="FFFF66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43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Bezelye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23.8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7.3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1.2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3.9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1.1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5.6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8.3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4.0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5.0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5.6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207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Fasulye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21.4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7.4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1.0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4.3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0.9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5.7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8.6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3.9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5.5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6.1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642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Yulaf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14.2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3.7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1.5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3.3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1.3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5.2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7.5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3.7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5.3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6.0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301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Arpa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12.8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3.4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1.4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3.4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1.3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4.3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6.9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3.6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5.2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5.0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7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Buğday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12.3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3.1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1.5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2.9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1.2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4.3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6.7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3.7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4.9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4.6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503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Çavdar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12.1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4.1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1.6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3.7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1.1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4.3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6.7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3.2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4.7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5.2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4207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Sorgum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11.0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2.7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1.7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3.6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1.1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5.4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16.1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2.8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5.0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5.7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4642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Mısır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10.0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2.9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1.9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4.0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0.6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4.6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13.0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6.1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4.5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5.1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7583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Çeltik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B w="12700">
                      <a:solidFill>
                        <a:srgbClr val="FFFF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7.5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B w="12700">
                      <a:solidFill>
                        <a:srgbClr val="FFFF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4.0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B w="12700">
                      <a:solidFill>
                        <a:srgbClr val="FFFF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1.8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B w="12700">
                      <a:solidFill>
                        <a:srgbClr val="FFFF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3.9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B w="12700">
                      <a:solidFill>
                        <a:srgbClr val="FFFF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1.1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B w="12700">
                      <a:solidFill>
                        <a:srgbClr val="FFFF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4.7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B w="12700">
                      <a:solidFill>
                        <a:srgbClr val="FFFF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8.6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B w="12700">
                      <a:solidFill>
                        <a:srgbClr val="FFFF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4.6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B w="12700">
                      <a:solidFill>
                        <a:srgbClr val="FFFF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5.0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B w="12700">
                      <a:solidFill>
                        <a:srgbClr val="FFFF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7.0</a:t>
                      </a: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37468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B w="12700">
                      <a:solidFill>
                        <a:srgbClr val="FFFF66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7373848"/>
      </p:ext>
    </p:extLst>
  </p:cSld>
  <p:clrMapOvr>
    <a:masterClrMapping/>
  </p:clrMapOvr>
  <p:transition>
    <p:newsflash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object 2"/>
          <p:cNvSpPr>
            <a:spLocks noChangeArrowheads="1"/>
          </p:cNvSpPr>
          <p:nvPr/>
        </p:nvSpPr>
        <p:spPr bwMode="auto">
          <a:xfrm>
            <a:off x="1497013" y="-22225"/>
            <a:ext cx="9144001" cy="6858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49155" name="object 3"/>
          <p:cNvSpPr>
            <a:spLocks/>
          </p:cNvSpPr>
          <p:nvPr/>
        </p:nvSpPr>
        <p:spPr bwMode="auto">
          <a:xfrm>
            <a:off x="7791451" y="6032500"/>
            <a:ext cx="1546225" cy="825500"/>
          </a:xfrm>
          <a:custGeom>
            <a:avLst/>
            <a:gdLst>
              <a:gd name="T0" fmla="*/ 670453 w 1546225"/>
              <a:gd name="T1" fmla="*/ 521144 h 826134"/>
              <a:gd name="T2" fmla="*/ 317627 w 1546225"/>
              <a:gd name="T3" fmla="*/ 521144 h 826134"/>
              <a:gd name="T4" fmla="*/ 935018 w 1546225"/>
              <a:gd name="T5" fmla="*/ 826004 h 826134"/>
              <a:gd name="T6" fmla="*/ 1545953 w 1546225"/>
              <a:gd name="T7" fmla="*/ 826004 h 826134"/>
              <a:gd name="T8" fmla="*/ 1315085 w 1546225"/>
              <a:gd name="T9" fmla="*/ 749253 h 826134"/>
              <a:gd name="T10" fmla="*/ 1010158 w 1546225"/>
              <a:gd name="T11" fmla="*/ 590842 h 826134"/>
              <a:gd name="T12" fmla="*/ 786130 w 1546225"/>
              <a:gd name="T13" fmla="*/ 586092 h 826134"/>
              <a:gd name="T14" fmla="*/ 670453 w 1546225"/>
              <a:gd name="T15" fmla="*/ 521144 h 826134"/>
              <a:gd name="T16" fmla="*/ 0 w 1546225"/>
              <a:gd name="T17" fmla="*/ 0 h 826134"/>
              <a:gd name="T18" fmla="*/ 34925 w 1546225"/>
              <a:gd name="T19" fmla="*/ 41186 h 826134"/>
              <a:gd name="T20" fmla="*/ 0 w 1546225"/>
              <a:gd name="T21" fmla="*/ 102958 h 826134"/>
              <a:gd name="T22" fmla="*/ 47625 w 1546225"/>
              <a:gd name="T23" fmla="*/ 188506 h 826134"/>
              <a:gd name="T24" fmla="*/ 119125 w 1546225"/>
              <a:gd name="T25" fmla="*/ 384924 h 826134"/>
              <a:gd name="T26" fmla="*/ 71500 w 1546225"/>
              <a:gd name="T27" fmla="*/ 668464 h 826134"/>
              <a:gd name="T28" fmla="*/ 317627 w 1546225"/>
              <a:gd name="T29" fmla="*/ 521144 h 826134"/>
              <a:gd name="T30" fmla="*/ 670453 w 1546225"/>
              <a:gd name="T31" fmla="*/ 521144 h 826134"/>
              <a:gd name="T32" fmla="*/ 444754 w 1546225"/>
              <a:gd name="T33" fmla="*/ 394423 h 826134"/>
              <a:gd name="T34" fmla="*/ 201675 w 1546225"/>
              <a:gd name="T35" fmla="*/ 104546 h 826134"/>
              <a:gd name="T36" fmla="*/ 0 w 1546225"/>
              <a:gd name="T37" fmla="*/ 0 h 826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546225" h="826134">
                <a:moveTo>
                  <a:pt x="670453" y="521144"/>
                </a:moveTo>
                <a:lnTo>
                  <a:pt x="317627" y="521144"/>
                </a:lnTo>
                <a:lnTo>
                  <a:pt x="935018" y="826004"/>
                </a:lnTo>
                <a:lnTo>
                  <a:pt x="1545953" y="826004"/>
                </a:lnTo>
                <a:lnTo>
                  <a:pt x="1315085" y="749253"/>
                </a:lnTo>
                <a:lnTo>
                  <a:pt x="1010158" y="590842"/>
                </a:lnTo>
                <a:lnTo>
                  <a:pt x="786130" y="586092"/>
                </a:lnTo>
                <a:lnTo>
                  <a:pt x="670453" y="521144"/>
                </a:lnTo>
                <a:close/>
              </a:path>
              <a:path w="1546225" h="826134">
                <a:moveTo>
                  <a:pt x="0" y="0"/>
                </a:moveTo>
                <a:lnTo>
                  <a:pt x="34925" y="41186"/>
                </a:lnTo>
                <a:lnTo>
                  <a:pt x="0" y="102958"/>
                </a:lnTo>
                <a:lnTo>
                  <a:pt x="47625" y="188506"/>
                </a:lnTo>
                <a:lnTo>
                  <a:pt x="119125" y="384924"/>
                </a:lnTo>
                <a:lnTo>
                  <a:pt x="71500" y="668464"/>
                </a:lnTo>
                <a:lnTo>
                  <a:pt x="317627" y="521144"/>
                </a:lnTo>
                <a:lnTo>
                  <a:pt x="670453" y="521144"/>
                </a:lnTo>
                <a:lnTo>
                  <a:pt x="444754" y="394423"/>
                </a:lnTo>
                <a:lnTo>
                  <a:pt x="201675" y="104546"/>
                </a:lnTo>
                <a:lnTo>
                  <a:pt x="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49156" name="object 4"/>
          <p:cNvSpPr>
            <a:spLocks/>
          </p:cNvSpPr>
          <p:nvPr/>
        </p:nvSpPr>
        <p:spPr bwMode="auto">
          <a:xfrm>
            <a:off x="5772151" y="6019800"/>
            <a:ext cx="296863" cy="628650"/>
          </a:xfrm>
          <a:custGeom>
            <a:avLst/>
            <a:gdLst>
              <a:gd name="T0" fmla="*/ 57276 w 295910"/>
              <a:gd name="T1" fmla="*/ 0 h 628015"/>
              <a:gd name="T2" fmla="*/ 85851 w 295910"/>
              <a:gd name="T3" fmla="*/ 32016 h 628015"/>
              <a:gd name="T4" fmla="*/ 38100 w 295910"/>
              <a:gd name="T5" fmla="*/ 53365 h 628015"/>
              <a:gd name="T6" fmla="*/ 28575 w 295910"/>
              <a:gd name="T7" fmla="*/ 117398 h 628015"/>
              <a:gd name="T8" fmla="*/ 66801 w 295910"/>
              <a:gd name="T9" fmla="*/ 202768 h 628015"/>
              <a:gd name="T10" fmla="*/ 76326 w 295910"/>
              <a:gd name="T11" fmla="*/ 288150 h 628015"/>
              <a:gd name="T12" fmla="*/ 0 w 295910"/>
              <a:gd name="T13" fmla="*/ 627888 h 628015"/>
              <a:gd name="T14" fmla="*/ 85851 w 295910"/>
              <a:gd name="T15" fmla="*/ 414439 h 628015"/>
              <a:gd name="T16" fmla="*/ 133476 w 295910"/>
              <a:gd name="T17" fmla="*/ 384200 h 628015"/>
              <a:gd name="T18" fmla="*/ 200278 w 295910"/>
              <a:gd name="T19" fmla="*/ 224116 h 628015"/>
              <a:gd name="T20" fmla="*/ 228853 w 295910"/>
              <a:gd name="T21" fmla="*/ 213448 h 628015"/>
              <a:gd name="T22" fmla="*/ 228853 w 295910"/>
              <a:gd name="T23" fmla="*/ 160083 h 628015"/>
              <a:gd name="T24" fmla="*/ 295655 w 295910"/>
              <a:gd name="T25" fmla="*/ 117398 h 628015"/>
              <a:gd name="T26" fmla="*/ 257555 w 295910"/>
              <a:gd name="T27" fmla="*/ 106718 h 628015"/>
              <a:gd name="T28" fmla="*/ 57276 w 295910"/>
              <a:gd name="T29" fmla="*/ 0 h 6280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95910" h="628015">
                <a:moveTo>
                  <a:pt x="57276" y="0"/>
                </a:moveTo>
                <a:lnTo>
                  <a:pt x="85851" y="32016"/>
                </a:lnTo>
                <a:lnTo>
                  <a:pt x="38100" y="53365"/>
                </a:lnTo>
                <a:lnTo>
                  <a:pt x="28575" y="117398"/>
                </a:lnTo>
                <a:lnTo>
                  <a:pt x="66801" y="202768"/>
                </a:lnTo>
                <a:lnTo>
                  <a:pt x="76326" y="288150"/>
                </a:lnTo>
                <a:lnTo>
                  <a:pt x="0" y="627888"/>
                </a:lnTo>
                <a:lnTo>
                  <a:pt x="85851" y="414439"/>
                </a:lnTo>
                <a:lnTo>
                  <a:pt x="133476" y="384200"/>
                </a:lnTo>
                <a:lnTo>
                  <a:pt x="200278" y="224116"/>
                </a:lnTo>
                <a:lnTo>
                  <a:pt x="228853" y="213448"/>
                </a:lnTo>
                <a:lnTo>
                  <a:pt x="228853" y="160083"/>
                </a:lnTo>
                <a:lnTo>
                  <a:pt x="295655" y="117398"/>
                </a:lnTo>
                <a:lnTo>
                  <a:pt x="257555" y="106718"/>
                </a:lnTo>
                <a:lnTo>
                  <a:pt x="57276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49157" name="object 5"/>
          <p:cNvSpPr>
            <a:spLocks/>
          </p:cNvSpPr>
          <p:nvPr/>
        </p:nvSpPr>
        <p:spPr bwMode="auto">
          <a:xfrm>
            <a:off x="6334126" y="6181726"/>
            <a:ext cx="600075" cy="430213"/>
          </a:xfrm>
          <a:custGeom>
            <a:avLst/>
            <a:gdLst>
              <a:gd name="T0" fmla="*/ 28575 w 600710"/>
              <a:gd name="T1" fmla="*/ 0 h 429895"/>
              <a:gd name="T2" fmla="*/ 19050 w 600710"/>
              <a:gd name="T3" fmla="*/ 20612 h 429895"/>
              <a:gd name="T4" fmla="*/ 0 w 600710"/>
              <a:gd name="T5" fmla="*/ 63436 h 429895"/>
              <a:gd name="T6" fmla="*/ 95250 w 600710"/>
              <a:gd name="T7" fmla="*/ 191884 h 429895"/>
              <a:gd name="T8" fmla="*/ 492378 w 600710"/>
              <a:gd name="T9" fmla="*/ 429767 h 429895"/>
              <a:gd name="T10" fmla="*/ 460628 w 600710"/>
              <a:gd name="T11" fmla="*/ 220433 h 429895"/>
              <a:gd name="T12" fmla="*/ 560500 w 600710"/>
              <a:gd name="T13" fmla="*/ 149072 h 429895"/>
              <a:gd name="T14" fmla="*/ 398652 w 600710"/>
              <a:gd name="T15" fmla="*/ 149072 h 429895"/>
              <a:gd name="T16" fmla="*/ 143001 w 600710"/>
              <a:gd name="T17" fmla="*/ 85636 h 429895"/>
              <a:gd name="T18" fmla="*/ 28575 w 600710"/>
              <a:gd name="T19" fmla="*/ 0 h 429895"/>
              <a:gd name="T20" fmla="*/ 600455 w 600710"/>
              <a:gd name="T21" fmla="*/ 120522 h 429895"/>
              <a:gd name="T22" fmla="*/ 398652 w 600710"/>
              <a:gd name="T23" fmla="*/ 149072 h 429895"/>
              <a:gd name="T24" fmla="*/ 560500 w 600710"/>
              <a:gd name="T25" fmla="*/ 149072 h 429895"/>
              <a:gd name="T26" fmla="*/ 600455 w 600710"/>
              <a:gd name="T27" fmla="*/ 120522 h 4298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00710" h="429895">
                <a:moveTo>
                  <a:pt x="28575" y="0"/>
                </a:moveTo>
                <a:lnTo>
                  <a:pt x="19050" y="20612"/>
                </a:lnTo>
                <a:lnTo>
                  <a:pt x="0" y="63436"/>
                </a:lnTo>
                <a:lnTo>
                  <a:pt x="95250" y="191884"/>
                </a:lnTo>
                <a:lnTo>
                  <a:pt x="492378" y="429767"/>
                </a:lnTo>
                <a:lnTo>
                  <a:pt x="460628" y="220433"/>
                </a:lnTo>
                <a:lnTo>
                  <a:pt x="560500" y="149072"/>
                </a:lnTo>
                <a:lnTo>
                  <a:pt x="398652" y="149072"/>
                </a:lnTo>
                <a:lnTo>
                  <a:pt x="143001" y="85636"/>
                </a:lnTo>
                <a:lnTo>
                  <a:pt x="28575" y="0"/>
                </a:lnTo>
                <a:close/>
              </a:path>
              <a:path w="600710" h="429895">
                <a:moveTo>
                  <a:pt x="600455" y="120522"/>
                </a:moveTo>
                <a:lnTo>
                  <a:pt x="398652" y="149072"/>
                </a:lnTo>
                <a:lnTo>
                  <a:pt x="560500" y="149072"/>
                </a:lnTo>
                <a:lnTo>
                  <a:pt x="600455" y="120522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49158" name="object 6"/>
          <p:cNvSpPr>
            <a:spLocks noChangeArrowheads="1"/>
          </p:cNvSpPr>
          <p:nvPr/>
        </p:nvSpPr>
        <p:spPr bwMode="auto">
          <a:xfrm>
            <a:off x="7285039" y="6138864"/>
            <a:ext cx="242887" cy="115887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49159" name="object 7"/>
          <p:cNvSpPr>
            <a:spLocks noChangeArrowheads="1"/>
          </p:cNvSpPr>
          <p:nvPr/>
        </p:nvSpPr>
        <p:spPr bwMode="auto">
          <a:xfrm>
            <a:off x="5470526" y="6126164"/>
            <a:ext cx="68263" cy="128587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49160" name="object 8"/>
          <p:cNvSpPr>
            <a:spLocks noChangeArrowheads="1"/>
          </p:cNvSpPr>
          <p:nvPr/>
        </p:nvSpPr>
        <p:spPr bwMode="auto">
          <a:xfrm>
            <a:off x="1524000" y="6019800"/>
            <a:ext cx="6218238" cy="838200"/>
          </a:xfrm>
          <a:prstGeom prst="rect">
            <a:avLst/>
          </a:prstGeom>
          <a:blipFill dpi="0" rotWithShape="1">
            <a:blip r:embed="rId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49161" name="object 9"/>
          <p:cNvSpPr>
            <a:spLocks/>
          </p:cNvSpPr>
          <p:nvPr/>
        </p:nvSpPr>
        <p:spPr bwMode="auto">
          <a:xfrm>
            <a:off x="3422650" y="6022976"/>
            <a:ext cx="579438" cy="460375"/>
          </a:xfrm>
          <a:custGeom>
            <a:avLst/>
            <a:gdLst>
              <a:gd name="T0" fmla="*/ 497466 w 579119"/>
              <a:gd name="T1" fmla="*/ 269417 h 460375"/>
              <a:gd name="T2" fmla="*/ 303021 w 579119"/>
              <a:gd name="T3" fmla="*/ 269417 h 460375"/>
              <a:gd name="T4" fmla="*/ 541019 w 579119"/>
              <a:gd name="T5" fmla="*/ 460247 h 460375"/>
              <a:gd name="T6" fmla="*/ 483869 w 579119"/>
              <a:gd name="T7" fmla="*/ 279031 h 460375"/>
              <a:gd name="T8" fmla="*/ 497466 w 579119"/>
              <a:gd name="T9" fmla="*/ 269417 h 460375"/>
              <a:gd name="T10" fmla="*/ 66675 w 579119"/>
              <a:gd name="T11" fmla="*/ 0 h 460375"/>
              <a:gd name="T12" fmla="*/ 47625 w 579119"/>
              <a:gd name="T13" fmla="*/ 0 h 460375"/>
              <a:gd name="T14" fmla="*/ 38100 w 579119"/>
              <a:gd name="T15" fmla="*/ 38480 h 460375"/>
              <a:gd name="T16" fmla="*/ 0 w 579119"/>
              <a:gd name="T17" fmla="*/ 96215 h 460375"/>
              <a:gd name="T18" fmla="*/ 104775 w 579119"/>
              <a:gd name="T19" fmla="*/ 173189 h 460375"/>
              <a:gd name="T20" fmla="*/ 226948 w 579119"/>
              <a:gd name="T21" fmla="*/ 288658 h 460375"/>
              <a:gd name="T22" fmla="*/ 303021 w 579119"/>
              <a:gd name="T23" fmla="*/ 269417 h 460375"/>
              <a:gd name="T24" fmla="*/ 497466 w 579119"/>
              <a:gd name="T25" fmla="*/ 269417 h 460375"/>
              <a:gd name="T26" fmla="*/ 579119 w 579119"/>
              <a:gd name="T27" fmla="*/ 211683 h 460375"/>
              <a:gd name="T28" fmla="*/ 569594 w 579119"/>
              <a:gd name="T29" fmla="*/ 202056 h 460375"/>
              <a:gd name="T30" fmla="*/ 531494 w 579119"/>
              <a:gd name="T31" fmla="*/ 182816 h 460375"/>
              <a:gd name="T32" fmla="*/ 474344 w 579119"/>
              <a:gd name="T33" fmla="*/ 144322 h 460375"/>
              <a:gd name="T34" fmla="*/ 274446 w 579119"/>
              <a:gd name="T35" fmla="*/ 57734 h 460375"/>
              <a:gd name="T36" fmla="*/ 226948 w 579119"/>
              <a:gd name="T37" fmla="*/ 38480 h 460375"/>
              <a:gd name="T38" fmla="*/ 207898 w 579119"/>
              <a:gd name="T39" fmla="*/ 28867 h 460375"/>
              <a:gd name="T40" fmla="*/ 150748 w 579119"/>
              <a:gd name="T41" fmla="*/ 28867 h 460375"/>
              <a:gd name="T42" fmla="*/ 114300 w 579119"/>
              <a:gd name="T43" fmla="*/ 19240 h 460375"/>
              <a:gd name="T44" fmla="*/ 104775 w 579119"/>
              <a:gd name="T45" fmla="*/ 19240 h 460375"/>
              <a:gd name="T46" fmla="*/ 66675 w 579119"/>
              <a:gd name="T47" fmla="*/ 0 h 460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79119" h="460375">
                <a:moveTo>
                  <a:pt x="497466" y="269417"/>
                </a:moveTo>
                <a:lnTo>
                  <a:pt x="303021" y="269417"/>
                </a:lnTo>
                <a:lnTo>
                  <a:pt x="541019" y="460247"/>
                </a:lnTo>
                <a:lnTo>
                  <a:pt x="483869" y="279031"/>
                </a:lnTo>
                <a:lnTo>
                  <a:pt x="497466" y="269417"/>
                </a:lnTo>
                <a:close/>
              </a:path>
              <a:path w="579119" h="460375">
                <a:moveTo>
                  <a:pt x="66675" y="0"/>
                </a:moveTo>
                <a:lnTo>
                  <a:pt x="47625" y="0"/>
                </a:lnTo>
                <a:lnTo>
                  <a:pt x="38100" y="38480"/>
                </a:lnTo>
                <a:lnTo>
                  <a:pt x="0" y="96215"/>
                </a:lnTo>
                <a:lnTo>
                  <a:pt x="104775" y="173189"/>
                </a:lnTo>
                <a:lnTo>
                  <a:pt x="226948" y="288658"/>
                </a:lnTo>
                <a:lnTo>
                  <a:pt x="303021" y="269417"/>
                </a:lnTo>
                <a:lnTo>
                  <a:pt x="497466" y="269417"/>
                </a:lnTo>
                <a:lnTo>
                  <a:pt x="579119" y="211683"/>
                </a:lnTo>
                <a:lnTo>
                  <a:pt x="569594" y="202056"/>
                </a:lnTo>
                <a:lnTo>
                  <a:pt x="531494" y="182816"/>
                </a:lnTo>
                <a:lnTo>
                  <a:pt x="474344" y="144322"/>
                </a:lnTo>
                <a:lnTo>
                  <a:pt x="274446" y="57734"/>
                </a:lnTo>
                <a:lnTo>
                  <a:pt x="226948" y="38480"/>
                </a:lnTo>
                <a:lnTo>
                  <a:pt x="207898" y="28867"/>
                </a:lnTo>
                <a:lnTo>
                  <a:pt x="150748" y="28867"/>
                </a:lnTo>
                <a:lnTo>
                  <a:pt x="114300" y="19240"/>
                </a:lnTo>
                <a:lnTo>
                  <a:pt x="104775" y="19240"/>
                </a:lnTo>
                <a:lnTo>
                  <a:pt x="66675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49162" name="object 10"/>
          <p:cNvSpPr>
            <a:spLocks/>
          </p:cNvSpPr>
          <p:nvPr/>
        </p:nvSpPr>
        <p:spPr bwMode="auto">
          <a:xfrm>
            <a:off x="4608513" y="6076950"/>
            <a:ext cx="3148012" cy="781050"/>
          </a:xfrm>
          <a:custGeom>
            <a:avLst/>
            <a:gdLst>
              <a:gd name="T0" fmla="*/ 643001 w 3147695"/>
              <a:gd name="T1" fmla="*/ 165163 h 780415"/>
              <a:gd name="T2" fmla="*/ 95250 w 3147695"/>
              <a:gd name="T3" fmla="*/ 165163 h 780415"/>
              <a:gd name="T4" fmla="*/ 142875 w 3147695"/>
              <a:gd name="T5" fmla="*/ 212813 h 780415"/>
              <a:gd name="T6" fmla="*/ 238125 w 3147695"/>
              <a:gd name="T7" fmla="*/ 242989 h 780415"/>
              <a:gd name="T8" fmla="*/ 331850 w 3147695"/>
              <a:gd name="T9" fmla="*/ 433565 h 780415"/>
              <a:gd name="T10" fmla="*/ 636651 w 3147695"/>
              <a:gd name="T11" fmla="*/ 570141 h 780415"/>
              <a:gd name="T12" fmla="*/ 1233677 w 3147695"/>
              <a:gd name="T13" fmla="*/ 570141 h 780415"/>
              <a:gd name="T14" fmla="*/ 3118472 w 3147695"/>
              <a:gd name="T15" fmla="*/ 780286 h 780415"/>
              <a:gd name="T16" fmla="*/ 3147146 w 3147695"/>
              <a:gd name="T17" fmla="*/ 780286 h 780415"/>
              <a:gd name="T18" fmla="*/ 1073277 w 3147695"/>
              <a:gd name="T19" fmla="*/ 385914 h 780415"/>
              <a:gd name="T20" fmla="*/ 816101 w 3147695"/>
              <a:gd name="T21" fmla="*/ 252514 h 780415"/>
              <a:gd name="T22" fmla="*/ 674751 w 3147695"/>
              <a:gd name="T23" fmla="*/ 174688 h 780415"/>
              <a:gd name="T24" fmla="*/ 643001 w 3147695"/>
              <a:gd name="T25" fmla="*/ 165163 h 780415"/>
              <a:gd name="T26" fmla="*/ 152400 w 3147695"/>
              <a:gd name="T27" fmla="*/ 0 h 780415"/>
              <a:gd name="T28" fmla="*/ 57150 w 3147695"/>
              <a:gd name="T29" fmla="*/ 0 h 780415"/>
              <a:gd name="T30" fmla="*/ 19050 w 3147695"/>
              <a:gd name="T31" fmla="*/ 39700 h 780415"/>
              <a:gd name="T32" fmla="*/ 0 w 3147695"/>
              <a:gd name="T33" fmla="*/ 203276 h 780415"/>
              <a:gd name="T34" fmla="*/ 95250 w 3147695"/>
              <a:gd name="T35" fmla="*/ 165163 h 780415"/>
              <a:gd name="T36" fmla="*/ 643001 w 3147695"/>
              <a:gd name="T37" fmla="*/ 165163 h 780415"/>
              <a:gd name="T38" fmla="*/ 579501 w 3147695"/>
              <a:gd name="T39" fmla="*/ 146113 h 780415"/>
              <a:gd name="T40" fmla="*/ 446150 w 3147695"/>
              <a:gd name="T41" fmla="*/ 96875 h 780415"/>
              <a:gd name="T42" fmla="*/ 295275 w 3147695"/>
              <a:gd name="T43" fmla="*/ 28587 h 780415"/>
              <a:gd name="T44" fmla="*/ 219075 w 3147695"/>
              <a:gd name="T45" fmla="*/ 9525 h 780415"/>
              <a:gd name="T46" fmla="*/ 152400 w 3147695"/>
              <a:gd name="T47" fmla="*/ 0 h 780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147695" h="780415">
                <a:moveTo>
                  <a:pt x="643001" y="165163"/>
                </a:moveTo>
                <a:lnTo>
                  <a:pt x="95250" y="165163"/>
                </a:lnTo>
                <a:lnTo>
                  <a:pt x="142875" y="212813"/>
                </a:lnTo>
                <a:lnTo>
                  <a:pt x="238125" y="242989"/>
                </a:lnTo>
                <a:lnTo>
                  <a:pt x="331850" y="433565"/>
                </a:lnTo>
                <a:lnTo>
                  <a:pt x="636651" y="570141"/>
                </a:lnTo>
                <a:lnTo>
                  <a:pt x="1233677" y="570141"/>
                </a:lnTo>
                <a:lnTo>
                  <a:pt x="3118472" y="780286"/>
                </a:lnTo>
                <a:lnTo>
                  <a:pt x="3147146" y="780286"/>
                </a:lnTo>
                <a:lnTo>
                  <a:pt x="1073277" y="385914"/>
                </a:lnTo>
                <a:lnTo>
                  <a:pt x="816101" y="252514"/>
                </a:lnTo>
                <a:lnTo>
                  <a:pt x="674751" y="174688"/>
                </a:lnTo>
                <a:lnTo>
                  <a:pt x="643001" y="165163"/>
                </a:lnTo>
                <a:close/>
              </a:path>
              <a:path w="3147695" h="780415">
                <a:moveTo>
                  <a:pt x="152400" y="0"/>
                </a:moveTo>
                <a:lnTo>
                  <a:pt x="57150" y="0"/>
                </a:lnTo>
                <a:lnTo>
                  <a:pt x="19050" y="39700"/>
                </a:lnTo>
                <a:lnTo>
                  <a:pt x="0" y="203276"/>
                </a:lnTo>
                <a:lnTo>
                  <a:pt x="95250" y="165163"/>
                </a:lnTo>
                <a:lnTo>
                  <a:pt x="643001" y="165163"/>
                </a:lnTo>
                <a:lnTo>
                  <a:pt x="579501" y="146113"/>
                </a:lnTo>
                <a:lnTo>
                  <a:pt x="446150" y="96875"/>
                </a:lnTo>
                <a:lnTo>
                  <a:pt x="295275" y="28587"/>
                </a:lnTo>
                <a:lnTo>
                  <a:pt x="219075" y="9525"/>
                </a:lnTo>
                <a:lnTo>
                  <a:pt x="15240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49163" name="object 11"/>
          <p:cNvSpPr>
            <a:spLocks noChangeArrowheads="1"/>
          </p:cNvSpPr>
          <p:nvPr/>
        </p:nvSpPr>
        <p:spPr bwMode="auto">
          <a:xfrm>
            <a:off x="4429126" y="6069014"/>
            <a:ext cx="112713" cy="96837"/>
          </a:xfrm>
          <a:prstGeom prst="rect">
            <a:avLst/>
          </a:prstGeom>
          <a:blipFill dpi="0" rotWithShape="1">
            <a:blip r:embed="rId6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49164" name="object 12"/>
          <p:cNvSpPr>
            <a:spLocks/>
          </p:cNvSpPr>
          <p:nvPr/>
        </p:nvSpPr>
        <p:spPr bwMode="auto">
          <a:xfrm>
            <a:off x="2879726" y="6099176"/>
            <a:ext cx="257175" cy="258763"/>
          </a:xfrm>
          <a:custGeom>
            <a:avLst/>
            <a:gdLst>
              <a:gd name="T0" fmla="*/ 47752 w 256540"/>
              <a:gd name="T1" fmla="*/ 0 h 259079"/>
              <a:gd name="T2" fmla="*/ 0 w 256540"/>
              <a:gd name="T3" fmla="*/ 0 h 259079"/>
              <a:gd name="T4" fmla="*/ 47752 w 256540"/>
              <a:gd name="T5" fmla="*/ 86359 h 259079"/>
              <a:gd name="T6" fmla="*/ 152653 w 256540"/>
              <a:gd name="T7" fmla="*/ 163118 h 259079"/>
              <a:gd name="T8" fmla="*/ 256031 w 256540"/>
              <a:gd name="T9" fmla="*/ 259079 h 259079"/>
              <a:gd name="T10" fmla="*/ 256031 w 256540"/>
              <a:gd name="T11" fmla="*/ 249478 h 259079"/>
              <a:gd name="T12" fmla="*/ 246506 w 256540"/>
              <a:gd name="T13" fmla="*/ 220700 h 259079"/>
              <a:gd name="T14" fmla="*/ 227456 w 256540"/>
              <a:gd name="T15" fmla="*/ 182321 h 259079"/>
              <a:gd name="T16" fmla="*/ 190881 w 256540"/>
              <a:gd name="T17" fmla="*/ 153530 h 259079"/>
              <a:gd name="T18" fmla="*/ 171703 w 256540"/>
              <a:gd name="T19" fmla="*/ 134340 h 259079"/>
              <a:gd name="T20" fmla="*/ 152653 w 256540"/>
              <a:gd name="T21" fmla="*/ 95961 h 259079"/>
              <a:gd name="T22" fmla="*/ 152653 w 256540"/>
              <a:gd name="T23" fmla="*/ 86359 h 259079"/>
              <a:gd name="T24" fmla="*/ 181228 w 256540"/>
              <a:gd name="T25" fmla="*/ 19189 h 259079"/>
              <a:gd name="T26" fmla="*/ 114553 w 256540"/>
              <a:gd name="T27" fmla="*/ 9601 h 259079"/>
              <a:gd name="T28" fmla="*/ 76327 w 256540"/>
              <a:gd name="T29" fmla="*/ 9601 h 259079"/>
              <a:gd name="T30" fmla="*/ 47752 w 256540"/>
              <a:gd name="T31" fmla="*/ 0 h 2590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56540" h="259079">
                <a:moveTo>
                  <a:pt x="47752" y="0"/>
                </a:moveTo>
                <a:lnTo>
                  <a:pt x="0" y="0"/>
                </a:lnTo>
                <a:lnTo>
                  <a:pt x="47752" y="86359"/>
                </a:lnTo>
                <a:lnTo>
                  <a:pt x="152653" y="163118"/>
                </a:lnTo>
                <a:lnTo>
                  <a:pt x="256031" y="259079"/>
                </a:lnTo>
                <a:lnTo>
                  <a:pt x="256031" y="249478"/>
                </a:lnTo>
                <a:lnTo>
                  <a:pt x="246506" y="220700"/>
                </a:lnTo>
                <a:lnTo>
                  <a:pt x="227456" y="182321"/>
                </a:lnTo>
                <a:lnTo>
                  <a:pt x="190881" y="153530"/>
                </a:lnTo>
                <a:lnTo>
                  <a:pt x="171703" y="134340"/>
                </a:lnTo>
                <a:lnTo>
                  <a:pt x="152653" y="95961"/>
                </a:lnTo>
                <a:lnTo>
                  <a:pt x="152653" y="86359"/>
                </a:lnTo>
                <a:lnTo>
                  <a:pt x="181228" y="19189"/>
                </a:lnTo>
                <a:lnTo>
                  <a:pt x="114553" y="9601"/>
                </a:lnTo>
                <a:lnTo>
                  <a:pt x="76327" y="9601"/>
                </a:lnTo>
                <a:lnTo>
                  <a:pt x="47752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49165" name="object 13"/>
          <p:cNvSpPr>
            <a:spLocks noChangeArrowheads="1"/>
          </p:cNvSpPr>
          <p:nvPr/>
        </p:nvSpPr>
        <p:spPr bwMode="auto">
          <a:xfrm>
            <a:off x="2646364" y="6116639"/>
            <a:ext cx="90487" cy="98425"/>
          </a:xfrm>
          <a:prstGeom prst="rect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49166" name="object 14"/>
          <p:cNvSpPr>
            <a:spLocks/>
          </p:cNvSpPr>
          <p:nvPr/>
        </p:nvSpPr>
        <p:spPr bwMode="auto">
          <a:xfrm>
            <a:off x="2152650" y="6049963"/>
            <a:ext cx="387350" cy="330200"/>
          </a:xfrm>
          <a:custGeom>
            <a:avLst/>
            <a:gdLst>
              <a:gd name="T0" fmla="*/ 18961 w 387350"/>
              <a:gd name="T1" fmla="*/ 0 h 329564"/>
              <a:gd name="T2" fmla="*/ 0 w 387350"/>
              <a:gd name="T3" fmla="*/ 0 h 329564"/>
              <a:gd name="T4" fmla="*/ 0 w 387350"/>
              <a:gd name="T5" fmla="*/ 19367 h 329564"/>
              <a:gd name="T6" fmla="*/ 93218 w 387350"/>
              <a:gd name="T7" fmla="*/ 58089 h 329564"/>
              <a:gd name="T8" fmla="*/ 140614 w 387350"/>
              <a:gd name="T9" fmla="*/ 106502 h 329564"/>
              <a:gd name="T10" fmla="*/ 74256 w 387350"/>
              <a:gd name="T11" fmla="*/ 135547 h 329564"/>
              <a:gd name="T12" fmla="*/ 121653 w 387350"/>
              <a:gd name="T13" fmla="*/ 213004 h 329564"/>
              <a:gd name="T14" fmla="*/ 282816 w 387350"/>
              <a:gd name="T15" fmla="*/ 329184 h 329564"/>
              <a:gd name="T16" fmla="*/ 263855 w 387350"/>
              <a:gd name="T17" fmla="*/ 251726 h 329564"/>
              <a:gd name="T18" fmla="*/ 225933 w 387350"/>
              <a:gd name="T19" fmla="*/ 213004 h 329564"/>
              <a:gd name="T20" fmla="*/ 330212 w 387350"/>
              <a:gd name="T21" fmla="*/ 135547 h 329564"/>
              <a:gd name="T22" fmla="*/ 387096 w 387350"/>
              <a:gd name="T23" fmla="*/ 67767 h 329564"/>
              <a:gd name="T24" fmla="*/ 368134 w 387350"/>
              <a:gd name="T25" fmla="*/ 58089 h 329564"/>
              <a:gd name="T26" fmla="*/ 320738 w 387350"/>
              <a:gd name="T27" fmla="*/ 38722 h 329564"/>
              <a:gd name="T28" fmla="*/ 235419 w 387350"/>
              <a:gd name="T29" fmla="*/ 29044 h 329564"/>
              <a:gd name="T30" fmla="*/ 225933 w 387350"/>
              <a:gd name="T31" fmla="*/ 29044 h 329564"/>
              <a:gd name="T32" fmla="*/ 197497 w 387350"/>
              <a:gd name="T33" fmla="*/ 19367 h 329564"/>
              <a:gd name="T34" fmla="*/ 159575 w 387350"/>
              <a:gd name="T35" fmla="*/ 19367 h 329564"/>
              <a:gd name="T36" fmla="*/ 140614 w 387350"/>
              <a:gd name="T37" fmla="*/ 9677 h 329564"/>
              <a:gd name="T38" fmla="*/ 74256 w 387350"/>
              <a:gd name="T39" fmla="*/ 9677 h 329564"/>
              <a:gd name="T40" fmla="*/ 18961 w 387350"/>
              <a:gd name="T41" fmla="*/ 0 h 3295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387350" h="329564">
                <a:moveTo>
                  <a:pt x="18961" y="0"/>
                </a:moveTo>
                <a:lnTo>
                  <a:pt x="0" y="0"/>
                </a:lnTo>
                <a:lnTo>
                  <a:pt x="0" y="19367"/>
                </a:lnTo>
                <a:lnTo>
                  <a:pt x="93218" y="58089"/>
                </a:lnTo>
                <a:lnTo>
                  <a:pt x="140614" y="106502"/>
                </a:lnTo>
                <a:lnTo>
                  <a:pt x="74256" y="135547"/>
                </a:lnTo>
                <a:lnTo>
                  <a:pt x="121653" y="213004"/>
                </a:lnTo>
                <a:lnTo>
                  <a:pt x="282816" y="329184"/>
                </a:lnTo>
                <a:lnTo>
                  <a:pt x="263855" y="251726"/>
                </a:lnTo>
                <a:lnTo>
                  <a:pt x="225933" y="213004"/>
                </a:lnTo>
                <a:lnTo>
                  <a:pt x="330212" y="135547"/>
                </a:lnTo>
                <a:lnTo>
                  <a:pt x="387096" y="67767"/>
                </a:lnTo>
                <a:lnTo>
                  <a:pt x="368134" y="58089"/>
                </a:lnTo>
                <a:lnTo>
                  <a:pt x="320738" y="38722"/>
                </a:lnTo>
                <a:lnTo>
                  <a:pt x="235419" y="29044"/>
                </a:lnTo>
                <a:lnTo>
                  <a:pt x="225933" y="29044"/>
                </a:lnTo>
                <a:lnTo>
                  <a:pt x="197497" y="19367"/>
                </a:lnTo>
                <a:lnTo>
                  <a:pt x="159575" y="19367"/>
                </a:lnTo>
                <a:lnTo>
                  <a:pt x="140614" y="9677"/>
                </a:lnTo>
                <a:lnTo>
                  <a:pt x="74256" y="9677"/>
                </a:lnTo>
                <a:lnTo>
                  <a:pt x="18961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xfrm>
            <a:off x="1577975" y="23620"/>
            <a:ext cx="2687638" cy="335348"/>
          </a:xfrm>
        </p:spPr>
        <p:txBody>
          <a:bodyPr vert="horz" lIns="91440" tIns="12065" rIns="91440" bIns="45720" rtlCol="0" anchor="ctr">
            <a:spAutoFit/>
          </a:bodyPr>
          <a:lstStyle/>
          <a:p>
            <a:pPr marL="38100">
              <a:spcBef>
                <a:spcPts val="95"/>
              </a:spcBef>
              <a:defRPr/>
            </a:pPr>
            <a:r>
              <a:rPr sz="2000" spc="-5" dirty="0">
                <a:solidFill>
                  <a:srgbClr val="66FF33"/>
                </a:solidFill>
              </a:rPr>
              <a:t>NH</a:t>
            </a:r>
            <a:r>
              <a:rPr sz="2025" spc="-7" baseline="-20576" dirty="0">
                <a:solidFill>
                  <a:srgbClr val="66FF33"/>
                </a:solidFill>
              </a:rPr>
              <a:t>4 </a:t>
            </a:r>
            <a:r>
              <a:rPr sz="2000" spc="-5" dirty="0">
                <a:solidFill>
                  <a:srgbClr val="66FF33"/>
                </a:solidFill>
              </a:rPr>
              <a:t>: NO</a:t>
            </a:r>
            <a:r>
              <a:rPr sz="2025" spc="-7" baseline="-20576" dirty="0">
                <a:solidFill>
                  <a:srgbClr val="66FF33"/>
                </a:solidFill>
              </a:rPr>
              <a:t>3</a:t>
            </a:r>
            <a:r>
              <a:rPr sz="2025" spc="-120" baseline="-20576" dirty="0">
                <a:solidFill>
                  <a:srgbClr val="66FF33"/>
                </a:solidFill>
              </a:rPr>
              <a:t> </a:t>
            </a:r>
            <a:r>
              <a:rPr sz="2000" spc="-5" dirty="0">
                <a:solidFill>
                  <a:srgbClr val="66FF33"/>
                </a:solidFill>
              </a:rPr>
              <a:t>beslenmesi</a:t>
            </a:r>
            <a:endParaRPr sz="2000"/>
          </a:p>
        </p:txBody>
      </p:sp>
      <p:sp>
        <p:nvSpPr>
          <p:cNvPr id="16" name="object 16"/>
          <p:cNvSpPr txBox="1"/>
          <p:nvPr/>
        </p:nvSpPr>
        <p:spPr>
          <a:xfrm>
            <a:off x="1565276" y="330200"/>
            <a:ext cx="7356475" cy="2071688"/>
          </a:xfrm>
          <a:prstGeom prst="rect">
            <a:avLst/>
          </a:prstGeom>
        </p:spPr>
        <p:txBody>
          <a:bodyPr lIns="0" tIns="74295" rIns="0" bIns="0">
            <a:spAutoFit/>
          </a:bodyPr>
          <a:lstStyle/>
          <a:p>
            <a:pPr marL="394970" indent="-344805">
              <a:spcBef>
                <a:spcPts val="585"/>
              </a:spcBef>
              <a:buClr>
                <a:srgbClr val="E2E2FF"/>
              </a:buClr>
              <a:buFontTx/>
              <a:buChar char="•"/>
              <a:tabLst>
                <a:tab pos="394970" algn="l"/>
                <a:tab pos="395605" algn="l"/>
              </a:tabLst>
              <a:defRPr/>
            </a:pP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Bitkiler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temelde 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NH</a:t>
            </a:r>
            <a:r>
              <a:rPr sz="2025" spc="-22" baseline="-20576" dirty="0">
                <a:solidFill>
                  <a:srgbClr val="FFFFFF"/>
                </a:solidFill>
                <a:latin typeface="Arial"/>
                <a:cs typeface="Arial"/>
              </a:rPr>
              <a:t>4 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ve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NO</a:t>
            </a:r>
            <a:r>
              <a:rPr sz="2025" spc="-7" baseline="-20576" dirty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’ 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ile</a:t>
            </a:r>
            <a:r>
              <a:rPr sz="2000" spc="-1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beslenirler</a:t>
            </a:r>
            <a:endParaRPr sz="2000">
              <a:latin typeface="Arial"/>
              <a:cs typeface="Arial"/>
            </a:endParaRPr>
          </a:p>
          <a:p>
            <a:pPr marL="394970" indent="-344805">
              <a:spcBef>
                <a:spcPts val="480"/>
              </a:spcBef>
              <a:buClr>
                <a:srgbClr val="E2E2FF"/>
              </a:buClr>
              <a:buFontTx/>
              <a:buChar char="•"/>
              <a:tabLst>
                <a:tab pos="394970" algn="l"/>
                <a:tab pos="395605" algn="l"/>
              </a:tabLst>
              <a:defRPr/>
            </a:pP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Fazla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miktarda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alındığı için </a:t>
            </a:r>
            <a:r>
              <a:rPr sz="2000" b="1" spc="-10" dirty="0">
                <a:solidFill>
                  <a:srgbClr val="FFFF66"/>
                </a:solidFill>
                <a:latin typeface="Arial"/>
                <a:cs typeface="Arial"/>
              </a:rPr>
              <a:t>iyonik </a:t>
            </a:r>
            <a:r>
              <a:rPr sz="2000" b="1" spc="-5" dirty="0">
                <a:solidFill>
                  <a:srgbClr val="FFFF66"/>
                </a:solidFill>
                <a:latin typeface="Arial"/>
                <a:cs typeface="Arial"/>
              </a:rPr>
              <a:t>denge </a:t>
            </a:r>
            <a:r>
              <a:rPr sz="2000" spc="-35" dirty="0">
                <a:solidFill>
                  <a:srgbClr val="FFFFFF"/>
                </a:solidFill>
                <a:latin typeface="Arial"/>
                <a:cs typeface="Arial"/>
              </a:rPr>
              <a:t>yi</a:t>
            </a:r>
            <a:r>
              <a:rPr sz="2000" spc="2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etkiler</a:t>
            </a:r>
            <a:endParaRPr sz="2000">
              <a:latin typeface="Arial"/>
              <a:cs typeface="Arial"/>
            </a:endParaRPr>
          </a:p>
          <a:p>
            <a:pPr marL="394970" indent="-344805">
              <a:spcBef>
                <a:spcPts val="480"/>
              </a:spcBef>
              <a:buClr>
                <a:srgbClr val="E2E2FF"/>
              </a:buClr>
              <a:buFontTx/>
              <a:buChar char="•"/>
              <a:tabLst>
                <a:tab pos="394970" algn="l"/>
                <a:tab pos="395605" algn="l"/>
                <a:tab pos="5074920" algn="l"/>
              </a:tabLst>
              <a:defRPr/>
            </a:pP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Bitkiler </a:t>
            </a:r>
            <a:r>
              <a:rPr sz="2000" spc="-15" dirty="0">
                <a:solidFill>
                  <a:srgbClr val="66FFFF"/>
                </a:solidFill>
                <a:latin typeface="Arial"/>
                <a:cs typeface="Arial"/>
              </a:rPr>
              <a:t>katyon ve </a:t>
            </a:r>
            <a:r>
              <a:rPr sz="2000" spc="-20" dirty="0">
                <a:solidFill>
                  <a:srgbClr val="66FFFF"/>
                </a:solidFill>
                <a:latin typeface="Arial"/>
                <a:cs typeface="Arial"/>
              </a:rPr>
              <a:t>anyonları</a:t>
            </a:r>
            <a:r>
              <a:rPr sz="2000" spc="260" dirty="0">
                <a:solidFill>
                  <a:srgbClr val="66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66FFFF"/>
                </a:solidFill>
                <a:latin typeface="Arial"/>
                <a:cs typeface="Arial"/>
              </a:rPr>
              <a:t>eşit</a:t>
            </a:r>
            <a:r>
              <a:rPr sz="2000" spc="30" dirty="0">
                <a:solidFill>
                  <a:srgbClr val="66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66FFFF"/>
                </a:solidFill>
                <a:latin typeface="Arial"/>
                <a:cs typeface="Arial"/>
              </a:rPr>
              <a:t>miktarda	</a:t>
            </a:r>
            <a:r>
              <a:rPr sz="2000" spc="-15" dirty="0">
                <a:solidFill>
                  <a:srgbClr val="66FFFF"/>
                </a:solidFill>
                <a:latin typeface="Arial"/>
                <a:cs typeface="Arial"/>
              </a:rPr>
              <a:t>almazlar</a:t>
            </a:r>
            <a:endParaRPr sz="2000">
              <a:latin typeface="Arial"/>
              <a:cs typeface="Arial"/>
            </a:endParaRPr>
          </a:p>
          <a:p>
            <a:pPr marL="394970" indent="-344805">
              <a:spcBef>
                <a:spcPts val="484"/>
              </a:spcBef>
              <a:buClr>
                <a:srgbClr val="E2E2FF"/>
              </a:buClr>
              <a:buFontTx/>
              <a:buChar char="•"/>
              <a:tabLst>
                <a:tab pos="394970" algn="l"/>
                <a:tab pos="395605" algn="l"/>
              </a:tabLst>
              <a:defRPr/>
            </a:pP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İyonların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aktif 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yolla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alınmaları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ve metabolize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edilmeleri</a:t>
            </a:r>
            <a:r>
              <a:rPr sz="2000" spc="3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bitkide</a:t>
            </a:r>
            <a:endParaRPr sz="2000">
              <a:latin typeface="Arial"/>
              <a:cs typeface="Arial"/>
            </a:endParaRPr>
          </a:p>
          <a:p>
            <a:pPr marL="394970">
              <a:defRPr/>
            </a:pPr>
            <a:r>
              <a:rPr sz="2000" b="1" spc="-10" dirty="0">
                <a:solidFill>
                  <a:srgbClr val="FF0066"/>
                </a:solidFill>
                <a:latin typeface="Arial"/>
                <a:cs typeface="Arial"/>
              </a:rPr>
              <a:t>karboksilatların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(organik 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anyon) </a:t>
            </a:r>
            <a:r>
              <a:rPr sz="2000" b="1" spc="-5" dirty="0">
                <a:solidFill>
                  <a:srgbClr val="66FFFF"/>
                </a:solidFill>
                <a:latin typeface="Arial"/>
                <a:cs typeface="Arial"/>
              </a:rPr>
              <a:t>miktarını</a:t>
            </a:r>
            <a:r>
              <a:rPr sz="2000" b="1" spc="195" dirty="0">
                <a:solidFill>
                  <a:srgbClr val="66FFFF"/>
                </a:solidFill>
                <a:latin typeface="Arial"/>
                <a:cs typeface="Arial"/>
              </a:rPr>
              <a:t> </a:t>
            </a:r>
            <a:r>
              <a:rPr sz="2000" b="1" spc="-5" dirty="0">
                <a:solidFill>
                  <a:srgbClr val="66FFFF"/>
                </a:solidFill>
                <a:latin typeface="Arial"/>
                <a:cs typeface="Arial"/>
              </a:rPr>
              <a:t>artırır</a:t>
            </a:r>
            <a:endParaRPr sz="2000">
              <a:latin typeface="Arial"/>
              <a:cs typeface="Arial"/>
            </a:endParaRPr>
          </a:p>
          <a:p>
            <a:pPr marL="85725">
              <a:spcBef>
                <a:spcPts val="500"/>
              </a:spcBef>
              <a:defRPr/>
            </a:pPr>
            <a:r>
              <a:rPr sz="1400" b="1" spc="-10" dirty="0">
                <a:solidFill>
                  <a:srgbClr val="FFFFFF"/>
                </a:solidFill>
                <a:latin typeface="Arial"/>
                <a:cs typeface="Arial"/>
              </a:rPr>
              <a:t>Çizelge </a:t>
            </a:r>
            <a:r>
              <a:rPr sz="1400" b="1" spc="-25" dirty="0">
                <a:solidFill>
                  <a:srgbClr val="FFFFFF"/>
                </a:solidFill>
                <a:latin typeface="Arial"/>
                <a:cs typeface="Arial"/>
              </a:rPr>
              <a:t>12.11. 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Bitkilerde karboksilat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miktarlarını etkileyen</a:t>
            </a:r>
            <a:r>
              <a:rPr sz="1400" spc="2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prosesler</a:t>
            </a:r>
            <a:endParaRPr sz="1400">
              <a:latin typeface="Arial"/>
              <a:cs typeface="Arial"/>
            </a:endParaRPr>
          </a:p>
        </p:txBody>
      </p:sp>
      <p:sp>
        <p:nvSpPr>
          <p:cNvPr id="49169" name="object 17"/>
          <p:cNvSpPr>
            <a:spLocks/>
          </p:cNvSpPr>
          <p:nvPr/>
        </p:nvSpPr>
        <p:spPr bwMode="auto">
          <a:xfrm>
            <a:off x="5087938" y="2486025"/>
            <a:ext cx="0" cy="1841500"/>
          </a:xfrm>
          <a:custGeom>
            <a:avLst/>
            <a:gdLst>
              <a:gd name="T0" fmla="*/ 0 h 1841500"/>
              <a:gd name="T1" fmla="*/ 1841500 h 1841500"/>
            </a:gdLst>
            <a:ahLst/>
            <a:cxnLst>
              <a:cxn ang="0">
                <a:pos x="0" y="T0"/>
              </a:cxn>
              <a:cxn ang="0">
                <a:pos x="0" y="T1"/>
              </a:cxn>
            </a:cxnLst>
            <a:rect l="0" t="0" r="r" b="b"/>
            <a:pathLst>
              <a:path h="1841500">
                <a:moveTo>
                  <a:pt x="0" y="0"/>
                </a:moveTo>
                <a:lnTo>
                  <a:pt x="0" y="1841500"/>
                </a:lnTo>
              </a:path>
            </a:pathLst>
          </a:custGeom>
          <a:noFill/>
          <a:ln w="12700">
            <a:solidFill>
              <a:srgbClr val="FFFF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49170" name="object 18"/>
          <p:cNvSpPr>
            <a:spLocks/>
          </p:cNvSpPr>
          <p:nvPr/>
        </p:nvSpPr>
        <p:spPr bwMode="auto">
          <a:xfrm>
            <a:off x="1552576" y="2949575"/>
            <a:ext cx="4621213" cy="0"/>
          </a:xfrm>
          <a:custGeom>
            <a:avLst/>
            <a:gdLst>
              <a:gd name="T0" fmla="*/ 0 w 4621530"/>
              <a:gd name="T1" fmla="*/ 4621276 w 4621530"/>
            </a:gdLst>
            <a:ahLst/>
            <a:cxnLst>
              <a:cxn ang="0">
                <a:pos x="T0" y="0"/>
              </a:cxn>
              <a:cxn ang="0">
                <a:pos x="T1" y="0"/>
              </a:cxn>
            </a:cxnLst>
            <a:rect l="0" t="0" r="r" b="b"/>
            <a:pathLst>
              <a:path w="4621530">
                <a:moveTo>
                  <a:pt x="0" y="0"/>
                </a:moveTo>
                <a:lnTo>
                  <a:pt x="4621276" y="0"/>
                </a:lnTo>
              </a:path>
            </a:pathLst>
          </a:custGeom>
          <a:noFill/>
          <a:ln w="12700">
            <a:solidFill>
              <a:srgbClr val="FFFF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49171" name="object 19"/>
          <p:cNvSpPr>
            <a:spLocks/>
          </p:cNvSpPr>
          <p:nvPr/>
        </p:nvSpPr>
        <p:spPr bwMode="auto">
          <a:xfrm>
            <a:off x="1552576" y="3224213"/>
            <a:ext cx="3541713" cy="0"/>
          </a:xfrm>
          <a:custGeom>
            <a:avLst/>
            <a:gdLst>
              <a:gd name="T0" fmla="*/ 0 w 3542029"/>
              <a:gd name="T1" fmla="*/ 3541776 w 3542029"/>
            </a:gdLst>
            <a:ahLst/>
            <a:cxnLst>
              <a:cxn ang="0">
                <a:pos x="T0" y="0"/>
              </a:cxn>
              <a:cxn ang="0">
                <a:pos x="T1" y="0"/>
              </a:cxn>
            </a:cxnLst>
            <a:rect l="0" t="0" r="r" b="b"/>
            <a:pathLst>
              <a:path w="3542029">
                <a:moveTo>
                  <a:pt x="0" y="0"/>
                </a:moveTo>
                <a:lnTo>
                  <a:pt x="3541776" y="0"/>
                </a:lnTo>
              </a:path>
            </a:pathLst>
          </a:cu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49172" name="object 20"/>
          <p:cNvSpPr>
            <a:spLocks/>
          </p:cNvSpPr>
          <p:nvPr/>
        </p:nvSpPr>
        <p:spPr bwMode="auto">
          <a:xfrm>
            <a:off x="5094288" y="3224213"/>
            <a:ext cx="1079500" cy="0"/>
          </a:xfrm>
          <a:custGeom>
            <a:avLst/>
            <a:gdLst>
              <a:gd name="T0" fmla="*/ 0 w 1079500"/>
              <a:gd name="T1" fmla="*/ 1079500 w 1079500"/>
            </a:gdLst>
            <a:ahLst/>
            <a:cxnLst>
              <a:cxn ang="0">
                <a:pos x="T0" y="0"/>
              </a:cxn>
              <a:cxn ang="0">
                <a:pos x="T1" y="0"/>
              </a:cxn>
            </a:cxnLst>
            <a:rect l="0" t="0" r="r" b="b"/>
            <a:pathLst>
              <a:path w="1079500">
                <a:moveTo>
                  <a:pt x="0" y="0"/>
                </a:moveTo>
                <a:lnTo>
                  <a:pt x="1079500" y="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49173" name="object 21"/>
          <p:cNvSpPr>
            <a:spLocks/>
          </p:cNvSpPr>
          <p:nvPr/>
        </p:nvSpPr>
        <p:spPr bwMode="auto">
          <a:xfrm>
            <a:off x="1552576" y="3498850"/>
            <a:ext cx="4621213" cy="0"/>
          </a:xfrm>
          <a:custGeom>
            <a:avLst/>
            <a:gdLst>
              <a:gd name="T0" fmla="*/ 0 w 4621530"/>
              <a:gd name="T1" fmla="*/ 4621276 w 4621530"/>
            </a:gdLst>
            <a:ahLst/>
            <a:cxnLst>
              <a:cxn ang="0">
                <a:pos x="T0" y="0"/>
              </a:cxn>
              <a:cxn ang="0">
                <a:pos x="T1" y="0"/>
              </a:cxn>
            </a:cxnLst>
            <a:rect l="0" t="0" r="r" b="b"/>
            <a:pathLst>
              <a:path w="4621530">
                <a:moveTo>
                  <a:pt x="0" y="0"/>
                </a:moveTo>
                <a:lnTo>
                  <a:pt x="4621276" y="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49174" name="object 22"/>
          <p:cNvSpPr>
            <a:spLocks/>
          </p:cNvSpPr>
          <p:nvPr/>
        </p:nvSpPr>
        <p:spPr bwMode="auto">
          <a:xfrm>
            <a:off x="1552576" y="3771900"/>
            <a:ext cx="4621213" cy="0"/>
          </a:xfrm>
          <a:custGeom>
            <a:avLst/>
            <a:gdLst>
              <a:gd name="T0" fmla="*/ 0 w 4621530"/>
              <a:gd name="T1" fmla="*/ 4621276 w 4621530"/>
            </a:gdLst>
            <a:ahLst/>
            <a:cxnLst>
              <a:cxn ang="0">
                <a:pos x="T0" y="0"/>
              </a:cxn>
              <a:cxn ang="0">
                <a:pos x="T1" y="0"/>
              </a:cxn>
            </a:cxnLst>
            <a:rect l="0" t="0" r="r" b="b"/>
            <a:pathLst>
              <a:path w="4621530">
                <a:moveTo>
                  <a:pt x="0" y="0"/>
                </a:moveTo>
                <a:lnTo>
                  <a:pt x="4621276" y="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49175" name="object 23"/>
          <p:cNvSpPr>
            <a:spLocks/>
          </p:cNvSpPr>
          <p:nvPr/>
        </p:nvSpPr>
        <p:spPr bwMode="auto">
          <a:xfrm>
            <a:off x="1552576" y="4046538"/>
            <a:ext cx="3541713" cy="0"/>
          </a:xfrm>
          <a:custGeom>
            <a:avLst/>
            <a:gdLst>
              <a:gd name="T0" fmla="*/ 0 w 3542029"/>
              <a:gd name="T1" fmla="*/ 3541776 w 3542029"/>
            </a:gdLst>
            <a:ahLst/>
            <a:cxnLst>
              <a:cxn ang="0">
                <a:pos x="T0" y="0"/>
              </a:cxn>
              <a:cxn ang="0">
                <a:pos x="T1" y="0"/>
              </a:cxn>
            </a:cxnLst>
            <a:rect l="0" t="0" r="r" b="b"/>
            <a:pathLst>
              <a:path w="3542029">
                <a:moveTo>
                  <a:pt x="0" y="0"/>
                </a:moveTo>
                <a:lnTo>
                  <a:pt x="3541776" y="0"/>
                </a:lnTo>
              </a:path>
            </a:pathLst>
          </a:cu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49176" name="object 24"/>
          <p:cNvSpPr>
            <a:spLocks/>
          </p:cNvSpPr>
          <p:nvPr/>
        </p:nvSpPr>
        <p:spPr bwMode="auto">
          <a:xfrm>
            <a:off x="5094288" y="4046538"/>
            <a:ext cx="1079500" cy="0"/>
          </a:xfrm>
          <a:custGeom>
            <a:avLst/>
            <a:gdLst>
              <a:gd name="T0" fmla="*/ 0 w 1079500"/>
              <a:gd name="T1" fmla="*/ 1079500 w 1079500"/>
            </a:gdLst>
            <a:ahLst/>
            <a:cxnLst>
              <a:cxn ang="0">
                <a:pos x="T0" y="0"/>
              </a:cxn>
              <a:cxn ang="0">
                <a:pos x="T1" y="0"/>
              </a:cxn>
            </a:cxnLst>
            <a:rect l="0" t="0" r="r" b="b"/>
            <a:pathLst>
              <a:path w="1079500">
                <a:moveTo>
                  <a:pt x="0" y="0"/>
                </a:moveTo>
                <a:lnTo>
                  <a:pt x="1079500" y="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49177" name="object 25"/>
          <p:cNvSpPr>
            <a:spLocks/>
          </p:cNvSpPr>
          <p:nvPr/>
        </p:nvSpPr>
        <p:spPr bwMode="auto">
          <a:xfrm>
            <a:off x="1558925" y="2486025"/>
            <a:ext cx="0" cy="1841500"/>
          </a:xfrm>
          <a:custGeom>
            <a:avLst/>
            <a:gdLst>
              <a:gd name="T0" fmla="*/ 0 h 1841500"/>
              <a:gd name="T1" fmla="*/ 1841500 h 1841500"/>
            </a:gdLst>
            <a:ahLst/>
            <a:cxnLst>
              <a:cxn ang="0">
                <a:pos x="0" y="T0"/>
              </a:cxn>
              <a:cxn ang="0">
                <a:pos x="0" y="T1"/>
              </a:cxn>
            </a:cxnLst>
            <a:rect l="0" t="0" r="r" b="b"/>
            <a:pathLst>
              <a:path h="1841500">
                <a:moveTo>
                  <a:pt x="0" y="0"/>
                </a:moveTo>
                <a:lnTo>
                  <a:pt x="0" y="1841500"/>
                </a:lnTo>
              </a:path>
            </a:pathLst>
          </a:custGeom>
          <a:noFill/>
          <a:ln w="12700">
            <a:solidFill>
              <a:srgbClr val="FFFF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49178" name="object 26"/>
          <p:cNvSpPr>
            <a:spLocks/>
          </p:cNvSpPr>
          <p:nvPr/>
        </p:nvSpPr>
        <p:spPr bwMode="auto">
          <a:xfrm>
            <a:off x="6167438" y="2486025"/>
            <a:ext cx="0" cy="1841500"/>
          </a:xfrm>
          <a:custGeom>
            <a:avLst/>
            <a:gdLst>
              <a:gd name="T0" fmla="*/ 0 h 1841500"/>
              <a:gd name="T1" fmla="*/ 1841500 h 1841500"/>
            </a:gdLst>
            <a:ahLst/>
            <a:cxnLst>
              <a:cxn ang="0">
                <a:pos x="0" y="T0"/>
              </a:cxn>
              <a:cxn ang="0">
                <a:pos x="0" y="T1"/>
              </a:cxn>
            </a:cxnLst>
            <a:rect l="0" t="0" r="r" b="b"/>
            <a:pathLst>
              <a:path h="1841500">
                <a:moveTo>
                  <a:pt x="0" y="0"/>
                </a:moveTo>
                <a:lnTo>
                  <a:pt x="0" y="1841500"/>
                </a:lnTo>
              </a:path>
            </a:pathLst>
          </a:custGeom>
          <a:noFill/>
          <a:ln w="12700">
            <a:solidFill>
              <a:srgbClr val="FFFF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49179" name="object 27"/>
          <p:cNvSpPr>
            <a:spLocks/>
          </p:cNvSpPr>
          <p:nvPr/>
        </p:nvSpPr>
        <p:spPr bwMode="auto">
          <a:xfrm>
            <a:off x="1552576" y="2492375"/>
            <a:ext cx="4621213" cy="0"/>
          </a:xfrm>
          <a:custGeom>
            <a:avLst/>
            <a:gdLst>
              <a:gd name="T0" fmla="*/ 0 w 4621530"/>
              <a:gd name="T1" fmla="*/ 4621276 w 4621530"/>
            </a:gdLst>
            <a:ahLst/>
            <a:cxnLst>
              <a:cxn ang="0">
                <a:pos x="T0" y="0"/>
              </a:cxn>
              <a:cxn ang="0">
                <a:pos x="T1" y="0"/>
              </a:cxn>
            </a:cxnLst>
            <a:rect l="0" t="0" r="r" b="b"/>
            <a:pathLst>
              <a:path w="4621530">
                <a:moveTo>
                  <a:pt x="0" y="0"/>
                </a:moveTo>
                <a:lnTo>
                  <a:pt x="4621276" y="0"/>
                </a:lnTo>
              </a:path>
            </a:pathLst>
          </a:custGeom>
          <a:noFill/>
          <a:ln w="12700">
            <a:solidFill>
              <a:srgbClr val="FFFF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49180" name="object 28"/>
          <p:cNvSpPr>
            <a:spLocks/>
          </p:cNvSpPr>
          <p:nvPr/>
        </p:nvSpPr>
        <p:spPr bwMode="auto">
          <a:xfrm>
            <a:off x="1552576" y="4321175"/>
            <a:ext cx="4621213" cy="0"/>
          </a:xfrm>
          <a:custGeom>
            <a:avLst/>
            <a:gdLst>
              <a:gd name="T0" fmla="*/ 0 w 4621530"/>
              <a:gd name="T1" fmla="*/ 4621276 w 4621530"/>
            </a:gdLst>
            <a:ahLst/>
            <a:cxnLst>
              <a:cxn ang="0">
                <a:pos x="T0" y="0"/>
              </a:cxn>
              <a:cxn ang="0">
                <a:pos x="T1" y="0"/>
              </a:cxn>
            </a:cxnLst>
            <a:rect l="0" t="0" r="r" b="b"/>
            <a:pathLst>
              <a:path w="4621530">
                <a:moveTo>
                  <a:pt x="0" y="0"/>
                </a:moveTo>
                <a:lnTo>
                  <a:pt x="4621276" y="0"/>
                </a:lnTo>
              </a:path>
            </a:pathLst>
          </a:custGeom>
          <a:noFill/>
          <a:ln w="12700">
            <a:solidFill>
              <a:srgbClr val="FFFF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29" name="object 29"/>
          <p:cNvSpPr txBox="1"/>
          <p:nvPr/>
        </p:nvSpPr>
        <p:spPr>
          <a:xfrm>
            <a:off x="1638300" y="2524125"/>
            <a:ext cx="533400" cy="197490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>
              <a:spcBef>
                <a:spcPts val="100"/>
              </a:spcBef>
              <a:defRPr/>
            </a:pPr>
            <a:r>
              <a:rPr sz="1200" b="1" spc="-10" dirty="0">
                <a:solidFill>
                  <a:srgbClr val="66FFFF"/>
                </a:solidFill>
                <a:latin typeface="Arial"/>
                <a:cs typeface="Arial"/>
              </a:rPr>
              <a:t>P</a:t>
            </a:r>
            <a:r>
              <a:rPr sz="1200" b="1" spc="-20" dirty="0">
                <a:solidFill>
                  <a:srgbClr val="66FFFF"/>
                </a:solidFill>
                <a:latin typeface="Arial"/>
                <a:cs typeface="Arial"/>
              </a:rPr>
              <a:t>r</a:t>
            </a:r>
            <a:r>
              <a:rPr sz="1200" b="1" spc="5" dirty="0">
                <a:solidFill>
                  <a:srgbClr val="66FFFF"/>
                </a:solidFill>
                <a:latin typeface="Arial"/>
                <a:cs typeface="Arial"/>
              </a:rPr>
              <a:t>o</a:t>
            </a:r>
            <a:r>
              <a:rPr sz="1200" b="1" spc="-5" dirty="0">
                <a:solidFill>
                  <a:srgbClr val="66FFFF"/>
                </a:solidFill>
                <a:latin typeface="Arial"/>
                <a:cs typeface="Arial"/>
              </a:rPr>
              <a:t>ses</a:t>
            </a:r>
            <a:endParaRPr sz="12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167313" y="2524126"/>
            <a:ext cx="857250" cy="390525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>
              <a:spcBef>
                <a:spcPts val="100"/>
              </a:spcBef>
              <a:defRPr/>
            </a:pPr>
            <a:r>
              <a:rPr sz="1200" b="1" spc="-5" dirty="0">
                <a:solidFill>
                  <a:srgbClr val="66FFFF"/>
                </a:solidFill>
                <a:latin typeface="Arial"/>
                <a:cs typeface="Arial"/>
              </a:rPr>
              <a:t>Karboksilat</a:t>
            </a:r>
            <a:endParaRPr sz="1200">
              <a:latin typeface="Arial"/>
              <a:cs typeface="Arial"/>
            </a:endParaRPr>
          </a:p>
          <a:p>
            <a:pPr marL="12700">
              <a:defRPr/>
            </a:pPr>
            <a:r>
              <a:rPr sz="1200" b="1" spc="-10" dirty="0">
                <a:solidFill>
                  <a:srgbClr val="66FFFF"/>
                </a:solidFill>
                <a:latin typeface="Arial"/>
                <a:cs typeface="Arial"/>
              </a:rPr>
              <a:t>(K-A)</a:t>
            </a:r>
            <a:endParaRPr sz="12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612901" y="2981325"/>
            <a:ext cx="3419475" cy="197490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38100">
              <a:spcBef>
                <a:spcPts val="100"/>
              </a:spcBef>
              <a:defRPr/>
            </a:pPr>
            <a:r>
              <a:rPr sz="1200" dirty="0">
                <a:solidFill>
                  <a:srgbClr val="FFFF66"/>
                </a:solidFill>
                <a:latin typeface="Arial"/>
                <a:cs typeface="Arial"/>
              </a:rPr>
              <a:t>1. </a:t>
            </a:r>
            <a:r>
              <a:rPr sz="1200" spc="-5" dirty="0">
                <a:solidFill>
                  <a:srgbClr val="FFFFFF"/>
                </a:solidFill>
                <a:latin typeface="Arial"/>
                <a:cs typeface="Arial"/>
              </a:rPr>
              <a:t>Na+K+Ca+Mg alımı </a:t>
            </a:r>
            <a:r>
              <a:rPr sz="1200" b="1" dirty="0">
                <a:solidFill>
                  <a:srgbClr val="FF0000"/>
                </a:solidFill>
                <a:latin typeface="Arial"/>
                <a:cs typeface="Arial"/>
              </a:rPr>
              <a:t>&lt; </a:t>
            </a:r>
            <a:r>
              <a:rPr sz="1200" spc="-5" dirty="0">
                <a:solidFill>
                  <a:srgbClr val="FFFFFF"/>
                </a:solidFill>
                <a:latin typeface="Arial"/>
                <a:cs typeface="Arial"/>
              </a:rPr>
              <a:t>NO</a:t>
            </a:r>
            <a:r>
              <a:rPr sz="1200" spc="-7" baseline="-24305" dirty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r>
              <a:rPr sz="1200" spc="-5" dirty="0">
                <a:solidFill>
                  <a:srgbClr val="FFFFFF"/>
                </a:solidFill>
                <a:latin typeface="Arial"/>
                <a:cs typeface="Arial"/>
              </a:rPr>
              <a:t>+Cl+SO</a:t>
            </a:r>
            <a:r>
              <a:rPr sz="1200" spc="-7" baseline="-24305" dirty="0">
                <a:solidFill>
                  <a:srgbClr val="FFFFFF"/>
                </a:solidFill>
                <a:latin typeface="Arial"/>
                <a:cs typeface="Arial"/>
              </a:rPr>
              <a:t>4</a:t>
            </a:r>
            <a:r>
              <a:rPr sz="1200" spc="-5" dirty="0">
                <a:solidFill>
                  <a:srgbClr val="FFFFFF"/>
                </a:solidFill>
                <a:latin typeface="Arial"/>
                <a:cs typeface="Arial"/>
              </a:rPr>
              <a:t>+H</a:t>
            </a:r>
            <a:r>
              <a:rPr sz="1200" spc="-7" baseline="-24305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r>
              <a:rPr sz="1200" spc="-5" dirty="0">
                <a:solidFill>
                  <a:srgbClr val="FFFFFF"/>
                </a:solidFill>
                <a:latin typeface="Arial"/>
                <a:cs typeface="Arial"/>
              </a:rPr>
              <a:t>PO</a:t>
            </a:r>
            <a:r>
              <a:rPr sz="1200" spc="-7" baseline="-24305" dirty="0">
                <a:solidFill>
                  <a:srgbClr val="FFFFFF"/>
                </a:solidFill>
                <a:latin typeface="Arial"/>
                <a:cs typeface="Arial"/>
              </a:rPr>
              <a:t>4</a:t>
            </a:r>
            <a:r>
              <a:rPr sz="1200" spc="232" baseline="-243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5" dirty="0">
                <a:solidFill>
                  <a:srgbClr val="FFFFFF"/>
                </a:solidFill>
                <a:latin typeface="Arial"/>
                <a:cs typeface="Arial"/>
              </a:rPr>
              <a:t>ise</a:t>
            </a:r>
            <a:endParaRPr sz="12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5167313" y="2981325"/>
            <a:ext cx="438150" cy="197490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>
              <a:spcBef>
                <a:spcPts val="100"/>
              </a:spcBef>
              <a:defRPr/>
            </a:pPr>
            <a:r>
              <a:rPr sz="1200" b="1" spc="-30" dirty="0">
                <a:solidFill>
                  <a:srgbClr val="FF00FF"/>
                </a:solidFill>
                <a:latin typeface="Arial"/>
                <a:cs typeface="Arial"/>
              </a:rPr>
              <a:t>A</a:t>
            </a:r>
            <a:r>
              <a:rPr sz="1200" b="1" dirty="0">
                <a:solidFill>
                  <a:srgbClr val="FF00FF"/>
                </a:solidFill>
                <a:latin typeface="Arial"/>
                <a:cs typeface="Arial"/>
              </a:rPr>
              <a:t>zalır</a:t>
            </a:r>
            <a:endParaRPr sz="12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612901" y="3255963"/>
            <a:ext cx="3419475" cy="197490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38100">
              <a:spcBef>
                <a:spcPts val="100"/>
              </a:spcBef>
              <a:defRPr/>
            </a:pPr>
            <a:r>
              <a:rPr sz="1200" dirty="0">
                <a:solidFill>
                  <a:srgbClr val="FFFF66"/>
                </a:solidFill>
                <a:latin typeface="Arial"/>
                <a:cs typeface="Arial"/>
              </a:rPr>
              <a:t>2. </a:t>
            </a:r>
            <a:r>
              <a:rPr sz="1200" spc="-5" dirty="0">
                <a:solidFill>
                  <a:srgbClr val="FFFFFF"/>
                </a:solidFill>
                <a:latin typeface="Arial"/>
                <a:cs typeface="Arial"/>
              </a:rPr>
              <a:t>Na+K+Ca+Mg alımı </a:t>
            </a:r>
            <a:r>
              <a:rPr sz="1200" b="1" dirty="0">
                <a:solidFill>
                  <a:srgbClr val="FF0000"/>
                </a:solidFill>
                <a:latin typeface="Arial"/>
                <a:cs typeface="Arial"/>
              </a:rPr>
              <a:t>&gt; </a:t>
            </a:r>
            <a:r>
              <a:rPr sz="1200" spc="-5" dirty="0">
                <a:solidFill>
                  <a:srgbClr val="FFFFFF"/>
                </a:solidFill>
                <a:latin typeface="Arial"/>
                <a:cs typeface="Arial"/>
              </a:rPr>
              <a:t>NO</a:t>
            </a:r>
            <a:r>
              <a:rPr sz="1200" spc="-7" baseline="-24305" dirty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r>
              <a:rPr sz="1200" spc="-5" dirty="0">
                <a:solidFill>
                  <a:srgbClr val="FFFFFF"/>
                </a:solidFill>
                <a:latin typeface="Arial"/>
                <a:cs typeface="Arial"/>
              </a:rPr>
              <a:t>+Cl+SO</a:t>
            </a:r>
            <a:r>
              <a:rPr sz="1200" spc="-7" baseline="-24305" dirty="0">
                <a:solidFill>
                  <a:srgbClr val="FFFFFF"/>
                </a:solidFill>
                <a:latin typeface="Arial"/>
                <a:cs typeface="Arial"/>
              </a:rPr>
              <a:t>4</a:t>
            </a:r>
            <a:r>
              <a:rPr sz="1200" spc="-5" dirty="0">
                <a:solidFill>
                  <a:srgbClr val="FFFFFF"/>
                </a:solidFill>
                <a:latin typeface="Arial"/>
                <a:cs typeface="Arial"/>
              </a:rPr>
              <a:t>+H</a:t>
            </a:r>
            <a:r>
              <a:rPr sz="1200" spc="-7" baseline="-24305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r>
              <a:rPr sz="1200" spc="-5" dirty="0">
                <a:solidFill>
                  <a:srgbClr val="FFFFFF"/>
                </a:solidFill>
                <a:latin typeface="Arial"/>
                <a:cs typeface="Arial"/>
              </a:rPr>
              <a:t>PO</a:t>
            </a:r>
            <a:r>
              <a:rPr sz="1200" spc="-7" baseline="-24305" dirty="0">
                <a:solidFill>
                  <a:srgbClr val="FFFFFF"/>
                </a:solidFill>
                <a:latin typeface="Arial"/>
                <a:cs typeface="Arial"/>
              </a:rPr>
              <a:t>4</a:t>
            </a:r>
            <a:r>
              <a:rPr sz="1200" spc="232" baseline="-243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5" dirty="0">
                <a:solidFill>
                  <a:srgbClr val="FFFFFF"/>
                </a:solidFill>
                <a:latin typeface="Arial"/>
                <a:cs typeface="Arial"/>
              </a:rPr>
              <a:t>ise</a:t>
            </a:r>
            <a:endParaRPr sz="120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5167314" y="3255963"/>
            <a:ext cx="357187" cy="197490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>
              <a:spcBef>
                <a:spcPts val="100"/>
              </a:spcBef>
              <a:defRPr/>
            </a:pPr>
            <a:r>
              <a:rPr sz="1200" spc="-1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200" spc="5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200" spc="5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endParaRPr sz="120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638301" y="3530600"/>
            <a:ext cx="1465263" cy="197490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>
              <a:spcBef>
                <a:spcPts val="100"/>
              </a:spcBef>
              <a:defRPr/>
            </a:pPr>
            <a:r>
              <a:rPr sz="1200" dirty="0">
                <a:solidFill>
                  <a:srgbClr val="FFFF66"/>
                </a:solidFill>
                <a:latin typeface="Arial"/>
                <a:cs typeface="Arial"/>
              </a:rPr>
              <a:t>3.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Nitrat</a:t>
            </a:r>
            <a:r>
              <a:rPr sz="1200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Arial"/>
                <a:cs typeface="Arial"/>
              </a:rPr>
              <a:t>indirgenmesi</a:t>
            </a:r>
            <a:endParaRPr sz="120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5167314" y="3530600"/>
            <a:ext cx="357187" cy="197490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>
              <a:spcBef>
                <a:spcPts val="100"/>
              </a:spcBef>
              <a:defRPr/>
            </a:pPr>
            <a:r>
              <a:rPr sz="1200" spc="-1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200" spc="5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200" spc="5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endParaRPr sz="1200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1638301" y="3803650"/>
            <a:ext cx="1490663" cy="197490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>
              <a:spcBef>
                <a:spcPts val="100"/>
              </a:spcBef>
              <a:defRPr/>
            </a:pPr>
            <a:r>
              <a:rPr sz="1200" dirty="0">
                <a:solidFill>
                  <a:srgbClr val="FFFF66"/>
                </a:solidFill>
                <a:latin typeface="Arial"/>
                <a:cs typeface="Arial"/>
              </a:rPr>
              <a:t>4.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Sülfat</a:t>
            </a:r>
            <a:r>
              <a:rPr sz="1200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Arial"/>
                <a:cs typeface="Arial"/>
              </a:rPr>
              <a:t>indirgenmesi</a:t>
            </a:r>
            <a:endParaRPr sz="120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5167314" y="3803650"/>
            <a:ext cx="357187" cy="197490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>
              <a:spcBef>
                <a:spcPts val="100"/>
              </a:spcBef>
              <a:defRPr/>
            </a:pPr>
            <a:r>
              <a:rPr sz="1200" spc="-1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200" spc="5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200" spc="5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endParaRPr sz="1200"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638300" y="4078288"/>
            <a:ext cx="2992438" cy="197490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>
              <a:spcBef>
                <a:spcPts val="100"/>
              </a:spcBef>
              <a:defRPr/>
            </a:pPr>
            <a:r>
              <a:rPr sz="1200" dirty="0">
                <a:solidFill>
                  <a:srgbClr val="FFFF66"/>
                </a:solidFill>
                <a:latin typeface="Arial"/>
                <a:cs typeface="Arial"/>
              </a:rPr>
              <a:t>5. </a:t>
            </a:r>
            <a:r>
              <a:rPr sz="1200" spc="-15" dirty="0">
                <a:solidFill>
                  <a:srgbClr val="FFFFFF"/>
                </a:solidFill>
                <a:latin typeface="Arial"/>
                <a:cs typeface="Arial"/>
              </a:rPr>
              <a:t>Amonyum’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un </a:t>
            </a:r>
            <a:r>
              <a:rPr sz="1200" spc="5" dirty="0">
                <a:solidFill>
                  <a:srgbClr val="FFFFFF"/>
                </a:solidFill>
                <a:latin typeface="Arial"/>
                <a:cs typeface="Arial"/>
              </a:rPr>
              <a:t>organik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azota</a:t>
            </a:r>
            <a:r>
              <a:rPr sz="1200" spc="-1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asimilasyonu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5167313" y="4078288"/>
            <a:ext cx="438150" cy="197490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>
              <a:spcBef>
                <a:spcPts val="100"/>
              </a:spcBef>
              <a:defRPr/>
            </a:pPr>
            <a:r>
              <a:rPr sz="1200" b="1" spc="-30" dirty="0">
                <a:solidFill>
                  <a:srgbClr val="FF00FF"/>
                </a:solidFill>
                <a:latin typeface="Arial"/>
                <a:cs typeface="Arial"/>
              </a:rPr>
              <a:t>A</a:t>
            </a:r>
            <a:r>
              <a:rPr sz="1200" b="1" dirty="0">
                <a:solidFill>
                  <a:srgbClr val="FF00FF"/>
                </a:solidFill>
                <a:latin typeface="Arial"/>
                <a:cs typeface="Arial"/>
              </a:rPr>
              <a:t>zalır</a:t>
            </a:r>
            <a:endParaRPr sz="120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636713" y="4903789"/>
            <a:ext cx="7994650" cy="574675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38100">
              <a:spcBef>
                <a:spcPts val="100"/>
              </a:spcBef>
              <a:defRPr/>
            </a:pPr>
            <a:r>
              <a:rPr spc="-5" dirty="0">
                <a:solidFill>
                  <a:srgbClr val="FFFFFF"/>
                </a:solidFill>
                <a:latin typeface="Arial"/>
                <a:cs typeface="Arial"/>
              </a:rPr>
              <a:t>İyon </a:t>
            </a:r>
            <a:r>
              <a:rPr spc="5" dirty="0">
                <a:solidFill>
                  <a:srgbClr val="FFFFFF"/>
                </a:solidFill>
                <a:latin typeface="Arial"/>
                <a:cs typeface="Arial"/>
              </a:rPr>
              <a:t>alımı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sırasında bitkilerde</a:t>
            </a:r>
            <a:r>
              <a:rPr spc="-1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elektronötralite;</a:t>
            </a:r>
            <a:endParaRPr dirty="0">
              <a:latin typeface="Arial"/>
              <a:cs typeface="Arial"/>
            </a:endParaRPr>
          </a:p>
          <a:p>
            <a:pPr marL="118745" indent="-81280">
              <a:spcBef>
                <a:spcPts val="5"/>
              </a:spcBef>
              <a:buSzPct val="94444"/>
              <a:buFontTx/>
              <a:buChar char="•"/>
              <a:tabLst>
                <a:tab pos="119380" algn="l"/>
              </a:tabLst>
              <a:defRPr/>
            </a:pPr>
            <a:r>
              <a:rPr dirty="0">
                <a:solidFill>
                  <a:srgbClr val="FFFF66"/>
                </a:solidFill>
                <a:latin typeface="Arial"/>
                <a:cs typeface="Arial"/>
              </a:rPr>
              <a:t>ortamdan H</a:t>
            </a:r>
            <a:r>
              <a:rPr baseline="25462" dirty="0">
                <a:solidFill>
                  <a:srgbClr val="FFFF66"/>
                </a:solidFill>
                <a:latin typeface="Arial"/>
                <a:cs typeface="Arial"/>
              </a:rPr>
              <a:t>+</a:t>
            </a:r>
            <a:r>
              <a:rPr dirty="0">
                <a:solidFill>
                  <a:srgbClr val="FFFF66"/>
                </a:solidFill>
                <a:latin typeface="Arial"/>
                <a:cs typeface="Arial"/>
              </a:rPr>
              <a:t>, </a:t>
            </a:r>
            <a:r>
              <a:rPr spc="-5" dirty="0">
                <a:solidFill>
                  <a:srgbClr val="FFFF66"/>
                </a:solidFill>
                <a:latin typeface="Arial"/>
                <a:cs typeface="Arial"/>
              </a:rPr>
              <a:t>OH</a:t>
            </a:r>
            <a:r>
              <a:rPr spc="-7" baseline="25462" dirty="0">
                <a:solidFill>
                  <a:srgbClr val="FFFF66"/>
                </a:solidFill>
                <a:latin typeface="Arial"/>
                <a:cs typeface="Arial"/>
              </a:rPr>
              <a:t>- </a:t>
            </a:r>
            <a:r>
              <a:rPr spc="-10" dirty="0">
                <a:solidFill>
                  <a:srgbClr val="FFFF66"/>
                </a:solidFill>
                <a:latin typeface="Arial"/>
                <a:cs typeface="Arial"/>
              </a:rPr>
              <a:t>veya </a:t>
            </a:r>
            <a:r>
              <a:rPr spc="-5" dirty="0">
                <a:solidFill>
                  <a:srgbClr val="FFFF66"/>
                </a:solidFill>
                <a:latin typeface="Arial"/>
                <a:cs typeface="Arial"/>
              </a:rPr>
              <a:t>HCO</a:t>
            </a:r>
            <a:r>
              <a:rPr spc="-7" baseline="-20833" dirty="0">
                <a:solidFill>
                  <a:srgbClr val="FFFF66"/>
                </a:solidFill>
                <a:latin typeface="Arial"/>
                <a:cs typeface="Arial"/>
              </a:rPr>
              <a:t>3</a:t>
            </a:r>
            <a:r>
              <a:rPr spc="-7" baseline="25462" dirty="0">
                <a:solidFill>
                  <a:srgbClr val="FFFF66"/>
                </a:solidFill>
                <a:latin typeface="Arial"/>
                <a:cs typeface="Arial"/>
              </a:rPr>
              <a:t>- </a:t>
            </a:r>
            <a:r>
              <a:rPr dirty="0">
                <a:solidFill>
                  <a:srgbClr val="FF0000"/>
                </a:solidFill>
                <a:latin typeface="Arial"/>
                <a:cs typeface="Arial"/>
              </a:rPr>
              <a:t>alınarak </a:t>
            </a:r>
            <a:r>
              <a:rPr spc="-10" dirty="0">
                <a:solidFill>
                  <a:srgbClr val="FFFF66"/>
                </a:solidFill>
                <a:latin typeface="Arial"/>
                <a:cs typeface="Arial"/>
              </a:rPr>
              <a:t>veya </a:t>
            </a:r>
            <a:r>
              <a:rPr dirty="0">
                <a:solidFill>
                  <a:srgbClr val="FFFF66"/>
                </a:solidFill>
                <a:latin typeface="Arial"/>
                <a:cs typeface="Arial"/>
              </a:rPr>
              <a:t>ortama </a:t>
            </a:r>
            <a:r>
              <a:rPr dirty="0">
                <a:solidFill>
                  <a:srgbClr val="FF0000"/>
                </a:solidFill>
                <a:latin typeface="Arial"/>
                <a:cs typeface="Arial"/>
              </a:rPr>
              <a:t>verilerek</a:t>
            </a:r>
            <a:r>
              <a:rPr spc="-32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66FF33"/>
                </a:solidFill>
                <a:latin typeface="Arial"/>
                <a:cs typeface="Arial"/>
              </a:rPr>
              <a:t>korunmaktadır</a:t>
            </a:r>
            <a:endParaRPr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17610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object 2"/>
          <p:cNvSpPr>
            <a:spLocks noChangeArrowheads="1"/>
          </p:cNvSpPr>
          <p:nvPr/>
        </p:nvSpPr>
        <p:spPr bwMode="auto">
          <a:xfrm>
            <a:off x="152400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0179" name="object 3"/>
          <p:cNvSpPr>
            <a:spLocks/>
          </p:cNvSpPr>
          <p:nvPr/>
        </p:nvSpPr>
        <p:spPr bwMode="auto">
          <a:xfrm>
            <a:off x="7791451" y="6032500"/>
            <a:ext cx="1546225" cy="825500"/>
          </a:xfrm>
          <a:custGeom>
            <a:avLst/>
            <a:gdLst>
              <a:gd name="T0" fmla="*/ 670453 w 1546225"/>
              <a:gd name="T1" fmla="*/ 521144 h 826134"/>
              <a:gd name="T2" fmla="*/ 317627 w 1546225"/>
              <a:gd name="T3" fmla="*/ 521144 h 826134"/>
              <a:gd name="T4" fmla="*/ 935018 w 1546225"/>
              <a:gd name="T5" fmla="*/ 826004 h 826134"/>
              <a:gd name="T6" fmla="*/ 1545953 w 1546225"/>
              <a:gd name="T7" fmla="*/ 826004 h 826134"/>
              <a:gd name="T8" fmla="*/ 1315085 w 1546225"/>
              <a:gd name="T9" fmla="*/ 749253 h 826134"/>
              <a:gd name="T10" fmla="*/ 1010158 w 1546225"/>
              <a:gd name="T11" fmla="*/ 590842 h 826134"/>
              <a:gd name="T12" fmla="*/ 786130 w 1546225"/>
              <a:gd name="T13" fmla="*/ 586092 h 826134"/>
              <a:gd name="T14" fmla="*/ 670453 w 1546225"/>
              <a:gd name="T15" fmla="*/ 521144 h 826134"/>
              <a:gd name="T16" fmla="*/ 0 w 1546225"/>
              <a:gd name="T17" fmla="*/ 0 h 826134"/>
              <a:gd name="T18" fmla="*/ 34925 w 1546225"/>
              <a:gd name="T19" fmla="*/ 41186 h 826134"/>
              <a:gd name="T20" fmla="*/ 0 w 1546225"/>
              <a:gd name="T21" fmla="*/ 102958 h 826134"/>
              <a:gd name="T22" fmla="*/ 47625 w 1546225"/>
              <a:gd name="T23" fmla="*/ 188506 h 826134"/>
              <a:gd name="T24" fmla="*/ 119125 w 1546225"/>
              <a:gd name="T25" fmla="*/ 384924 h 826134"/>
              <a:gd name="T26" fmla="*/ 71500 w 1546225"/>
              <a:gd name="T27" fmla="*/ 668464 h 826134"/>
              <a:gd name="T28" fmla="*/ 317627 w 1546225"/>
              <a:gd name="T29" fmla="*/ 521144 h 826134"/>
              <a:gd name="T30" fmla="*/ 670453 w 1546225"/>
              <a:gd name="T31" fmla="*/ 521144 h 826134"/>
              <a:gd name="T32" fmla="*/ 444754 w 1546225"/>
              <a:gd name="T33" fmla="*/ 394423 h 826134"/>
              <a:gd name="T34" fmla="*/ 201675 w 1546225"/>
              <a:gd name="T35" fmla="*/ 104546 h 826134"/>
              <a:gd name="T36" fmla="*/ 0 w 1546225"/>
              <a:gd name="T37" fmla="*/ 0 h 826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546225" h="826134">
                <a:moveTo>
                  <a:pt x="670453" y="521144"/>
                </a:moveTo>
                <a:lnTo>
                  <a:pt x="317627" y="521144"/>
                </a:lnTo>
                <a:lnTo>
                  <a:pt x="935018" y="826004"/>
                </a:lnTo>
                <a:lnTo>
                  <a:pt x="1545953" y="826004"/>
                </a:lnTo>
                <a:lnTo>
                  <a:pt x="1315085" y="749253"/>
                </a:lnTo>
                <a:lnTo>
                  <a:pt x="1010158" y="590842"/>
                </a:lnTo>
                <a:lnTo>
                  <a:pt x="786130" y="586092"/>
                </a:lnTo>
                <a:lnTo>
                  <a:pt x="670453" y="521144"/>
                </a:lnTo>
                <a:close/>
              </a:path>
              <a:path w="1546225" h="826134">
                <a:moveTo>
                  <a:pt x="0" y="0"/>
                </a:moveTo>
                <a:lnTo>
                  <a:pt x="34925" y="41186"/>
                </a:lnTo>
                <a:lnTo>
                  <a:pt x="0" y="102958"/>
                </a:lnTo>
                <a:lnTo>
                  <a:pt x="47625" y="188506"/>
                </a:lnTo>
                <a:lnTo>
                  <a:pt x="119125" y="384924"/>
                </a:lnTo>
                <a:lnTo>
                  <a:pt x="71500" y="668464"/>
                </a:lnTo>
                <a:lnTo>
                  <a:pt x="317627" y="521144"/>
                </a:lnTo>
                <a:lnTo>
                  <a:pt x="670453" y="521144"/>
                </a:lnTo>
                <a:lnTo>
                  <a:pt x="444754" y="394423"/>
                </a:lnTo>
                <a:lnTo>
                  <a:pt x="201675" y="104546"/>
                </a:lnTo>
                <a:lnTo>
                  <a:pt x="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50180" name="object 4"/>
          <p:cNvSpPr>
            <a:spLocks/>
          </p:cNvSpPr>
          <p:nvPr/>
        </p:nvSpPr>
        <p:spPr bwMode="auto">
          <a:xfrm>
            <a:off x="5772151" y="6019800"/>
            <a:ext cx="296863" cy="628650"/>
          </a:xfrm>
          <a:custGeom>
            <a:avLst/>
            <a:gdLst>
              <a:gd name="T0" fmla="*/ 57276 w 295910"/>
              <a:gd name="T1" fmla="*/ 0 h 628015"/>
              <a:gd name="T2" fmla="*/ 85851 w 295910"/>
              <a:gd name="T3" fmla="*/ 32016 h 628015"/>
              <a:gd name="T4" fmla="*/ 38100 w 295910"/>
              <a:gd name="T5" fmla="*/ 53365 h 628015"/>
              <a:gd name="T6" fmla="*/ 28575 w 295910"/>
              <a:gd name="T7" fmla="*/ 117398 h 628015"/>
              <a:gd name="T8" fmla="*/ 66801 w 295910"/>
              <a:gd name="T9" fmla="*/ 202768 h 628015"/>
              <a:gd name="T10" fmla="*/ 76326 w 295910"/>
              <a:gd name="T11" fmla="*/ 288150 h 628015"/>
              <a:gd name="T12" fmla="*/ 0 w 295910"/>
              <a:gd name="T13" fmla="*/ 627888 h 628015"/>
              <a:gd name="T14" fmla="*/ 85851 w 295910"/>
              <a:gd name="T15" fmla="*/ 414439 h 628015"/>
              <a:gd name="T16" fmla="*/ 133476 w 295910"/>
              <a:gd name="T17" fmla="*/ 384200 h 628015"/>
              <a:gd name="T18" fmla="*/ 200278 w 295910"/>
              <a:gd name="T19" fmla="*/ 224116 h 628015"/>
              <a:gd name="T20" fmla="*/ 228853 w 295910"/>
              <a:gd name="T21" fmla="*/ 213448 h 628015"/>
              <a:gd name="T22" fmla="*/ 228853 w 295910"/>
              <a:gd name="T23" fmla="*/ 160083 h 628015"/>
              <a:gd name="T24" fmla="*/ 295655 w 295910"/>
              <a:gd name="T25" fmla="*/ 117398 h 628015"/>
              <a:gd name="T26" fmla="*/ 257555 w 295910"/>
              <a:gd name="T27" fmla="*/ 106718 h 628015"/>
              <a:gd name="T28" fmla="*/ 57276 w 295910"/>
              <a:gd name="T29" fmla="*/ 0 h 6280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95910" h="628015">
                <a:moveTo>
                  <a:pt x="57276" y="0"/>
                </a:moveTo>
                <a:lnTo>
                  <a:pt x="85851" y="32016"/>
                </a:lnTo>
                <a:lnTo>
                  <a:pt x="38100" y="53365"/>
                </a:lnTo>
                <a:lnTo>
                  <a:pt x="28575" y="117398"/>
                </a:lnTo>
                <a:lnTo>
                  <a:pt x="66801" y="202768"/>
                </a:lnTo>
                <a:lnTo>
                  <a:pt x="76326" y="288150"/>
                </a:lnTo>
                <a:lnTo>
                  <a:pt x="0" y="627888"/>
                </a:lnTo>
                <a:lnTo>
                  <a:pt x="85851" y="414439"/>
                </a:lnTo>
                <a:lnTo>
                  <a:pt x="133476" y="384200"/>
                </a:lnTo>
                <a:lnTo>
                  <a:pt x="200278" y="224116"/>
                </a:lnTo>
                <a:lnTo>
                  <a:pt x="228853" y="213448"/>
                </a:lnTo>
                <a:lnTo>
                  <a:pt x="228853" y="160083"/>
                </a:lnTo>
                <a:lnTo>
                  <a:pt x="295655" y="117398"/>
                </a:lnTo>
                <a:lnTo>
                  <a:pt x="257555" y="106718"/>
                </a:lnTo>
                <a:lnTo>
                  <a:pt x="57276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50181" name="object 5"/>
          <p:cNvSpPr>
            <a:spLocks/>
          </p:cNvSpPr>
          <p:nvPr/>
        </p:nvSpPr>
        <p:spPr bwMode="auto">
          <a:xfrm>
            <a:off x="6334126" y="6181726"/>
            <a:ext cx="600075" cy="430213"/>
          </a:xfrm>
          <a:custGeom>
            <a:avLst/>
            <a:gdLst>
              <a:gd name="T0" fmla="*/ 28575 w 600710"/>
              <a:gd name="T1" fmla="*/ 0 h 429895"/>
              <a:gd name="T2" fmla="*/ 19050 w 600710"/>
              <a:gd name="T3" fmla="*/ 20612 h 429895"/>
              <a:gd name="T4" fmla="*/ 0 w 600710"/>
              <a:gd name="T5" fmla="*/ 63436 h 429895"/>
              <a:gd name="T6" fmla="*/ 95250 w 600710"/>
              <a:gd name="T7" fmla="*/ 191884 h 429895"/>
              <a:gd name="T8" fmla="*/ 492378 w 600710"/>
              <a:gd name="T9" fmla="*/ 429767 h 429895"/>
              <a:gd name="T10" fmla="*/ 460628 w 600710"/>
              <a:gd name="T11" fmla="*/ 220433 h 429895"/>
              <a:gd name="T12" fmla="*/ 560500 w 600710"/>
              <a:gd name="T13" fmla="*/ 149072 h 429895"/>
              <a:gd name="T14" fmla="*/ 398652 w 600710"/>
              <a:gd name="T15" fmla="*/ 149072 h 429895"/>
              <a:gd name="T16" fmla="*/ 143001 w 600710"/>
              <a:gd name="T17" fmla="*/ 85636 h 429895"/>
              <a:gd name="T18" fmla="*/ 28575 w 600710"/>
              <a:gd name="T19" fmla="*/ 0 h 429895"/>
              <a:gd name="T20" fmla="*/ 600455 w 600710"/>
              <a:gd name="T21" fmla="*/ 120522 h 429895"/>
              <a:gd name="T22" fmla="*/ 398652 w 600710"/>
              <a:gd name="T23" fmla="*/ 149072 h 429895"/>
              <a:gd name="T24" fmla="*/ 560500 w 600710"/>
              <a:gd name="T25" fmla="*/ 149072 h 429895"/>
              <a:gd name="T26" fmla="*/ 600455 w 600710"/>
              <a:gd name="T27" fmla="*/ 120522 h 4298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00710" h="429895">
                <a:moveTo>
                  <a:pt x="28575" y="0"/>
                </a:moveTo>
                <a:lnTo>
                  <a:pt x="19050" y="20612"/>
                </a:lnTo>
                <a:lnTo>
                  <a:pt x="0" y="63436"/>
                </a:lnTo>
                <a:lnTo>
                  <a:pt x="95250" y="191884"/>
                </a:lnTo>
                <a:lnTo>
                  <a:pt x="492378" y="429767"/>
                </a:lnTo>
                <a:lnTo>
                  <a:pt x="460628" y="220433"/>
                </a:lnTo>
                <a:lnTo>
                  <a:pt x="560500" y="149072"/>
                </a:lnTo>
                <a:lnTo>
                  <a:pt x="398652" y="149072"/>
                </a:lnTo>
                <a:lnTo>
                  <a:pt x="143001" y="85636"/>
                </a:lnTo>
                <a:lnTo>
                  <a:pt x="28575" y="0"/>
                </a:lnTo>
                <a:close/>
              </a:path>
              <a:path w="600710" h="429895">
                <a:moveTo>
                  <a:pt x="600455" y="120522"/>
                </a:moveTo>
                <a:lnTo>
                  <a:pt x="398652" y="149072"/>
                </a:lnTo>
                <a:lnTo>
                  <a:pt x="560500" y="149072"/>
                </a:lnTo>
                <a:lnTo>
                  <a:pt x="600455" y="120522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50182" name="object 6"/>
          <p:cNvSpPr>
            <a:spLocks noChangeArrowheads="1"/>
          </p:cNvSpPr>
          <p:nvPr/>
        </p:nvSpPr>
        <p:spPr bwMode="auto">
          <a:xfrm>
            <a:off x="7285039" y="6138864"/>
            <a:ext cx="242887" cy="115887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0183" name="object 7"/>
          <p:cNvSpPr>
            <a:spLocks noChangeArrowheads="1"/>
          </p:cNvSpPr>
          <p:nvPr/>
        </p:nvSpPr>
        <p:spPr bwMode="auto">
          <a:xfrm>
            <a:off x="5470526" y="6126164"/>
            <a:ext cx="68263" cy="128587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0184" name="object 8"/>
          <p:cNvSpPr>
            <a:spLocks noChangeArrowheads="1"/>
          </p:cNvSpPr>
          <p:nvPr/>
        </p:nvSpPr>
        <p:spPr bwMode="auto">
          <a:xfrm>
            <a:off x="1524000" y="6019800"/>
            <a:ext cx="6218238" cy="838200"/>
          </a:xfrm>
          <a:prstGeom prst="rect">
            <a:avLst/>
          </a:prstGeom>
          <a:blipFill dpi="0" rotWithShape="1">
            <a:blip r:embed="rId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0185" name="object 9"/>
          <p:cNvSpPr>
            <a:spLocks/>
          </p:cNvSpPr>
          <p:nvPr/>
        </p:nvSpPr>
        <p:spPr bwMode="auto">
          <a:xfrm>
            <a:off x="3422650" y="6022976"/>
            <a:ext cx="579438" cy="460375"/>
          </a:xfrm>
          <a:custGeom>
            <a:avLst/>
            <a:gdLst>
              <a:gd name="T0" fmla="*/ 497466 w 579119"/>
              <a:gd name="T1" fmla="*/ 269417 h 460375"/>
              <a:gd name="T2" fmla="*/ 303021 w 579119"/>
              <a:gd name="T3" fmla="*/ 269417 h 460375"/>
              <a:gd name="T4" fmla="*/ 541019 w 579119"/>
              <a:gd name="T5" fmla="*/ 460247 h 460375"/>
              <a:gd name="T6" fmla="*/ 483869 w 579119"/>
              <a:gd name="T7" fmla="*/ 279031 h 460375"/>
              <a:gd name="T8" fmla="*/ 497466 w 579119"/>
              <a:gd name="T9" fmla="*/ 269417 h 460375"/>
              <a:gd name="T10" fmla="*/ 66675 w 579119"/>
              <a:gd name="T11" fmla="*/ 0 h 460375"/>
              <a:gd name="T12" fmla="*/ 47625 w 579119"/>
              <a:gd name="T13" fmla="*/ 0 h 460375"/>
              <a:gd name="T14" fmla="*/ 38100 w 579119"/>
              <a:gd name="T15" fmla="*/ 38480 h 460375"/>
              <a:gd name="T16" fmla="*/ 0 w 579119"/>
              <a:gd name="T17" fmla="*/ 96215 h 460375"/>
              <a:gd name="T18" fmla="*/ 104775 w 579119"/>
              <a:gd name="T19" fmla="*/ 173189 h 460375"/>
              <a:gd name="T20" fmla="*/ 226948 w 579119"/>
              <a:gd name="T21" fmla="*/ 288658 h 460375"/>
              <a:gd name="T22" fmla="*/ 303021 w 579119"/>
              <a:gd name="T23" fmla="*/ 269417 h 460375"/>
              <a:gd name="T24" fmla="*/ 497466 w 579119"/>
              <a:gd name="T25" fmla="*/ 269417 h 460375"/>
              <a:gd name="T26" fmla="*/ 579119 w 579119"/>
              <a:gd name="T27" fmla="*/ 211683 h 460375"/>
              <a:gd name="T28" fmla="*/ 569594 w 579119"/>
              <a:gd name="T29" fmla="*/ 202056 h 460375"/>
              <a:gd name="T30" fmla="*/ 531494 w 579119"/>
              <a:gd name="T31" fmla="*/ 182816 h 460375"/>
              <a:gd name="T32" fmla="*/ 474344 w 579119"/>
              <a:gd name="T33" fmla="*/ 144322 h 460375"/>
              <a:gd name="T34" fmla="*/ 274446 w 579119"/>
              <a:gd name="T35" fmla="*/ 57734 h 460375"/>
              <a:gd name="T36" fmla="*/ 226948 w 579119"/>
              <a:gd name="T37" fmla="*/ 38480 h 460375"/>
              <a:gd name="T38" fmla="*/ 207898 w 579119"/>
              <a:gd name="T39" fmla="*/ 28867 h 460375"/>
              <a:gd name="T40" fmla="*/ 150748 w 579119"/>
              <a:gd name="T41" fmla="*/ 28867 h 460375"/>
              <a:gd name="T42" fmla="*/ 114300 w 579119"/>
              <a:gd name="T43" fmla="*/ 19240 h 460375"/>
              <a:gd name="T44" fmla="*/ 104775 w 579119"/>
              <a:gd name="T45" fmla="*/ 19240 h 460375"/>
              <a:gd name="T46" fmla="*/ 66675 w 579119"/>
              <a:gd name="T47" fmla="*/ 0 h 460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79119" h="460375">
                <a:moveTo>
                  <a:pt x="497466" y="269417"/>
                </a:moveTo>
                <a:lnTo>
                  <a:pt x="303021" y="269417"/>
                </a:lnTo>
                <a:lnTo>
                  <a:pt x="541019" y="460247"/>
                </a:lnTo>
                <a:lnTo>
                  <a:pt x="483869" y="279031"/>
                </a:lnTo>
                <a:lnTo>
                  <a:pt x="497466" y="269417"/>
                </a:lnTo>
                <a:close/>
              </a:path>
              <a:path w="579119" h="460375">
                <a:moveTo>
                  <a:pt x="66675" y="0"/>
                </a:moveTo>
                <a:lnTo>
                  <a:pt x="47625" y="0"/>
                </a:lnTo>
                <a:lnTo>
                  <a:pt x="38100" y="38480"/>
                </a:lnTo>
                <a:lnTo>
                  <a:pt x="0" y="96215"/>
                </a:lnTo>
                <a:lnTo>
                  <a:pt x="104775" y="173189"/>
                </a:lnTo>
                <a:lnTo>
                  <a:pt x="226948" y="288658"/>
                </a:lnTo>
                <a:lnTo>
                  <a:pt x="303021" y="269417"/>
                </a:lnTo>
                <a:lnTo>
                  <a:pt x="497466" y="269417"/>
                </a:lnTo>
                <a:lnTo>
                  <a:pt x="579119" y="211683"/>
                </a:lnTo>
                <a:lnTo>
                  <a:pt x="569594" y="202056"/>
                </a:lnTo>
                <a:lnTo>
                  <a:pt x="531494" y="182816"/>
                </a:lnTo>
                <a:lnTo>
                  <a:pt x="474344" y="144322"/>
                </a:lnTo>
                <a:lnTo>
                  <a:pt x="274446" y="57734"/>
                </a:lnTo>
                <a:lnTo>
                  <a:pt x="226948" y="38480"/>
                </a:lnTo>
                <a:lnTo>
                  <a:pt x="207898" y="28867"/>
                </a:lnTo>
                <a:lnTo>
                  <a:pt x="150748" y="28867"/>
                </a:lnTo>
                <a:lnTo>
                  <a:pt x="114300" y="19240"/>
                </a:lnTo>
                <a:lnTo>
                  <a:pt x="104775" y="19240"/>
                </a:lnTo>
                <a:lnTo>
                  <a:pt x="66675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50186" name="object 10"/>
          <p:cNvSpPr>
            <a:spLocks/>
          </p:cNvSpPr>
          <p:nvPr/>
        </p:nvSpPr>
        <p:spPr bwMode="auto">
          <a:xfrm>
            <a:off x="4608513" y="6076950"/>
            <a:ext cx="3148012" cy="781050"/>
          </a:xfrm>
          <a:custGeom>
            <a:avLst/>
            <a:gdLst>
              <a:gd name="T0" fmla="*/ 643001 w 3147695"/>
              <a:gd name="T1" fmla="*/ 165163 h 780415"/>
              <a:gd name="T2" fmla="*/ 95250 w 3147695"/>
              <a:gd name="T3" fmla="*/ 165163 h 780415"/>
              <a:gd name="T4" fmla="*/ 142875 w 3147695"/>
              <a:gd name="T5" fmla="*/ 212813 h 780415"/>
              <a:gd name="T6" fmla="*/ 238125 w 3147695"/>
              <a:gd name="T7" fmla="*/ 242989 h 780415"/>
              <a:gd name="T8" fmla="*/ 331850 w 3147695"/>
              <a:gd name="T9" fmla="*/ 433565 h 780415"/>
              <a:gd name="T10" fmla="*/ 636651 w 3147695"/>
              <a:gd name="T11" fmla="*/ 570141 h 780415"/>
              <a:gd name="T12" fmla="*/ 1233677 w 3147695"/>
              <a:gd name="T13" fmla="*/ 570141 h 780415"/>
              <a:gd name="T14" fmla="*/ 3118472 w 3147695"/>
              <a:gd name="T15" fmla="*/ 780286 h 780415"/>
              <a:gd name="T16" fmla="*/ 3147146 w 3147695"/>
              <a:gd name="T17" fmla="*/ 780286 h 780415"/>
              <a:gd name="T18" fmla="*/ 1073277 w 3147695"/>
              <a:gd name="T19" fmla="*/ 385914 h 780415"/>
              <a:gd name="T20" fmla="*/ 816101 w 3147695"/>
              <a:gd name="T21" fmla="*/ 252514 h 780415"/>
              <a:gd name="T22" fmla="*/ 674751 w 3147695"/>
              <a:gd name="T23" fmla="*/ 174688 h 780415"/>
              <a:gd name="T24" fmla="*/ 643001 w 3147695"/>
              <a:gd name="T25" fmla="*/ 165163 h 780415"/>
              <a:gd name="T26" fmla="*/ 152400 w 3147695"/>
              <a:gd name="T27" fmla="*/ 0 h 780415"/>
              <a:gd name="T28" fmla="*/ 57150 w 3147695"/>
              <a:gd name="T29" fmla="*/ 0 h 780415"/>
              <a:gd name="T30" fmla="*/ 19050 w 3147695"/>
              <a:gd name="T31" fmla="*/ 39700 h 780415"/>
              <a:gd name="T32" fmla="*/ 0 w 3147695"/>
              <a:gd name="T33" fmla="*/ 203276 h 780415"/>
              <a:gd name="T34" fmla="*/ 95250 w 3147695"/>
              <a:gd name="T35" fmla="*/ 165163 h 780415"/>
              <a:gd name="T36" fmla="*/ 643001 w 3147695"/>
              <a:gd name="T37" fmla="*/ 165163 h 780415"/>
              <a:gd name="T38" fmla="*/ 579501 w 3147695"/>
              <a:gd name="T39" fmla="*/ 146113 h 780415"/>
              <a:gd name="T40" fmla="*/ 446150 w 3147695"/>
              <a:gd name="T41" fmla="*/ 96875 h 780415"/>
              <a:gd name="T42" fmla="*/ 295275 w 3147695"/>
              <a:gd name="T43" fmla="*/ 28587 h 780415"/>
              <a:gd name="T44" fmla="*/ 219075 w 3147695"/>
              <a:gd name="T45" fmla="*/ 9525 h 780415"/>
              <a:gd name="T46" fmla="*/ 152400 w 3147695"/>
              <a:gd name="T47" fmla="*/ 0 h 780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147695" h="780415">
                <a:moveTo>
                  <a:pt x="643001" y="165163"/>
                </a:moveTo>
                <a:lnTo>
                  <a:pt x="95250" y="165163"/>
                </a:lnTo>
                <a:lnTo>
                  <a:pt x="142875" y="212813"/>
                </a:lnTo>
                <a:lnTo>
                  <a:pt x="238125" y="242989"/>
                </a:lnTo>
                <a:lnTo>
                  <a:pt x="331850" y="433565"/>
                </a:lnTo>
                <a:lnTo>
                  <a:pt x="636651" y="570141"/>
                </a:lnTo>
                <a:lnTo>
                  <a:pt x="1233677" y="570141"/>
                </a:lnTo>
                <a:lnTo>
                  <a:pt x="3118472" y="780286"/>
                </a:lnTo>
                <a:lnTo>
                  <a:pt x="3147146" y="780286"/>
                </a:lnTo>
                <a:lnTo>
                  <a:pt x="1073277" y="385914"/>
                </a:lnTo>
                <a:lnTo>
                  <a:pt x="816101" y="252514"/>
                </a:lnTo>
                <a:lnTo>
                  <a:pt x="674751" y="174688"/>
                </a:lnTo>
                <a:lnTo>
                  <a:pt x="643001" y="165163"/>
                </a:lnTo>
                <a:close/>
              </a:path>
              <a:path w="3147695" h="780415">
                <a:moveTo>
                  <a:pt x="152400" y="0"/>
                </a:moveTo>
                <a:lnTo>
                  <a:pt x="57150" y="0"/>
                </a:lnTo>
                <a:lnTo>
                  <a:pt x="19050" y="39700"/>
                </a:lnTo>
                <a:lnTo>
                  <a:pt x="0" y="203276"/>
                </a:lnTo>
                <a:lnTo>
                  <a:pt x="95250" y="165163"/>
                </a:lnTo>
                <a:lnTo>
                  <a:pt x="643001" y="165163"/>
                </a:lnTo>
                <a:lnTo>
                  <a:pt x="579501" y="146113"/>
                </a:lnTo>
                <a:lnTo>
                  <a:pt x="446150" y="96875"/>
                </a:lnTo>
                <a:lnTo>
                  <a:pt x="295275" y="28587"/>
                </a:lnTo>
                <a:lnTo>
                  <a:pt x="219075" y="9525"/>
                </a:lnTo>
                <a:lnTo>
                  <a:pt x="15240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50187" name="object 11"/>
          <p:cNvSpPr>
            <a:spLocks noChangeArrowheads="1"/>
          </p:cNvSpPr>
          <p:nvPr/>
        </p:nvSpPr>
        <p:spPr bwMode="auto">
          <a:xfrm>
            <a:off x="4429126" y="6069014"/>
            <a:ext cx="112713" cy="96837"/>
          </a:xfrm>
          <a:prstGeom prst="rect">
            <a:avLst/>
          </a:prstGeom>
          <a:blipFill dpi="0" rotWithShape="1">
            <a:blip r:embed="rId6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0188" name="object 12"/>
          <p:cNvSpPr>
            <a:spLocks/>
          </p:cNvSpPr>
          <p:nvPr/>
        </p:nvSpPr>
        <p:spPr bwMode="auto">
          <a:xfrm>
            <a:off x="2879726" y="6099176"/>
            <a:ext cx="257175" cy="258763"/>
          </a:xfrm>
          <a:custGeom>
            <a:avLst/>
            <a:gdLst>
              <a:gd name="T0" fmla="*/ 47752 w 256540"/>
              <a:gd name="T1" fmla="*/ 0 h 259079"/>
              <a:gd name="T2" fmla="*/ 0 w 256540"/>
              <a:gd name="T3" fmla="*/ 0 h 259079"/>
              <a:gd name="T4" fmla="*/ 47752 w 256540"/>
              <a:gd name="T5" fmla="*/ 86359 h 259079"/>
              <a:gd name="T6" fmla="*/ 152653 w 256540"/>
              <a:gd name="T7" fmla="*/ 163118 h 259079"/>
              <a:gd name="T8" fmla="*/ 256031 w 256540"/>
              <a:gd name="T9" fmla="*/ 259079 h 259079"/>
              <a:gd name="T10" fmla="*/ 256031 w 256540"/>
              <a:gd name="T11" fmla="*/ 249478 h 259079"/>
              <a:gd name="T12" fmla="*/ 246506 w 256540"/>
              <a:gd name="T13" fmla="*/ 220700 h 259079"/>
              <a:gd name="T14" fmla="*/ 227456 w 256540"/>
              <a:gd name="T15" fmla="*/ 182321 h 259079"/>
              <a:gd name="T16" fmla="*/ 190881 w 256540"/>
              <a:gd name="T17" fmla="*/ 153530 h 259079"/>
              <a:gd name="T18" fmla="*/ 171703 w 256540"/>
              <a:gd name="T19" fmla="*/ 134340 h 259079"/>
              <a:gd name="T20" fmla="*/ 152653 w 256540"/>
              <a:gd name="T21" fmla="*/ 95961 h 259079"/>
              <a:gd name="T22" fmla="*/ 152653 w 256540"/>
              <a:gd name="T23" fmla="*/ 86359 h 259079"/>
              <a:gd name="T24" fmla="*/ 181228 w 256540"/>
              <a:gd name="T25" fmla="*/ 19189 h 259079"/>
              <a:gd name="T26" fmla="*/ 114553 w 256540"/>
              <a:gd name="T27" fmla="*/ 9601 h 259079"/>
              <a:gd name="T28" fmla="*/ 76327 w 256540"/>
              <a:gd name="T29" fmla="*/ 9601 h 259079"/>
              <a:gd name="T30" fmla="*/ 47752 w 256540"/>
              <a:gd name="T31" fmla="*/ 0 h 2590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56540" h="259079">
                <a:moveTo>
                  <a:pt x="47752" y="0"/>
                </a:moveTo>
                <a:lnTo>
                  <a:pt x="0" y="0"/>
                </a:lnTo>
                <a:lnTo>
                  <a:pt x="47752" y="86359"/>
                </a:lnTo>
                <a:lnTo>
                  <a:pt x="152653" y="163118"/>
                </a:lnTo>
                <a:lnTo>
                  <a:pt x="256031" y="259079"/>
                </a:lnTo>
                <a:lnTo>
                  <a:pt x="256031" y="249478"/>
                </a:lnTo>
                <a:lnTo>
                  <a:pt x="246506" y="220700"/>
                </a:lnTo>
                <a:lnTo>
                  <a:pt x="227456" y="182321"/>
                </a:lnTo>
                <a:lnTo>
                  <a:pt x="190881" y="153530"/>
                </a:lnTo>
                <a:lnTo>
                  <a:pt x="171703" y="134340"/>
                </a:lnTo>
                <a:lnTo>
                  <a:pt x="152653" y="95961"/>
                </a:lnTo>
                <a:lnTo>
                  <a:pt x="152653" y="86359"/>
                </a:lnTo>
                <a:lnTo>
                  <a:pt x="181228" y="19189"/>
                </a:lnTo>
                <a:lnTo>
                  <a:pt x="114553" y="9601"/>
                </a:lnTo>
                <a:lnTo>
                  <a:pt x="76327" y="9601"/>
                </a:lnTo>
                <a:lnTo>
                  <a:pt x="47752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50189" name="object 13"/>
          <p:cNvSpPr>
            <a:spLocks noChangeArrowheads="1"/>
          </p:cNvSpPr>
          <p:nvPr/>
        </p:nvSpPr>
        <p:spPr bwMode="auto">
          <a:xfrm>
            <a:off x="2646364" y="6116639"/>
            <a:ext cx="90487" cy="98425"/>
          </a:xfrm>
          <a:prstGeom prst="rect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0190" name="object 14"/>
          <p:cNvSpPr>
            <a:spLocks/>
          </p:cNvSpPr>
          <p:nvPr/>
        </p:nvSpPr>
        <p:spPr bwMode="auto">
          <a:xfrm>
            <a:off x="2152650" y="6049963"/>
            <a:ext cx="387350" cy="330200"/>
          </a:xfrm>
          <a:custGeom>
            <a:avLst/>
            <a:gdLst>
              <a:gd name="T0" fmla="*/ 18961 w 387350"/>
              <a:gd name="T1" fmla="*/ 0 h 329564"/>
              <a:gd name="T2" fmla="*/ 0 w 387350"/>
              <a:gd name="T3" fmla="*/ 0 h 329564"/>
              <a:gd name="T4" fmla="*/ 0 w 387350"/>
              <a:gd name="T5" fmla="*/ 19367 h 329564"/>
              <a:gd name="T6" fmla="*/ 93218 w 387350"/>
              <a:gd name="T7" fmla="*/ 58089 h 329564"/>
              <a:gd name="T8" fmla="*/ 140614 w 387350"/>
              <a:gd name="T9" fmla="*/ 106502 h 329564"/>
              <a:gd name="T10" fmla="*/ 74256 w 387350"/>
              <a:gd name="T11" fmla="*/ 135547 h 329564"/>
              <a:gd name="T12" fmla="*/ 121653 w 387350"/>
              <a:gd name="T13" fmla="*/ 213004 h 329564"/>
              <a:gd name="T14" fmla="*/ 282816 w 387350"/>
              <a:gd name="T15" fmla="*/ 329184 h 329564"/>
              <a:gd name="T16" fmla="*/ 263855 w 387350"/>
              <a:gd name="T17" fmla="*/ 251726 h 329564"/>
              <a:gd name="T18" fmla="*/ 225933 w 387350"/>
              <a:gd name="T19" fmla="*/ 213004 h 329564"/>
              <a:gd name="T20" fmla="*/ 330212 w 387350"/>
              <a:gd name="T21" fmla="*/ 135547 h 329564"/>
              <a:gd name="T22" fmla="*/ 387096 w 387350"/>
              <a:gd name="T23" fmla="*/ 67767 h 329564"/>
              <a:gd name="T24" fmla="*/ 368134 w 387350"/>
              <a:gd name="T25" fmla="*/ 58089 h 329564"/>
              <a:gd name="T26" fmla="*/ 320738 w 387350"/>
              <a:gd name="T27" fmla="*/ 38722 h 329564"/>
              <a:gd name="T28" fmla="*/ 235419 w 387350"/>
              <a:gd name="T29" fmla="*/ 29044 h 329564"/>
              <a:gd name="T30" fmla="*/ 225933 w 387350"/>
              <a:gd name="T31" fmla="*/ 29044 h 329564"/>
              <a:gd name="T32" fmla="*/ 197497 w 387350"/>
              <a:gd name="T33" fmla="*/ 19367 h 329564"/>
              <a:gd name="T34" fmla="*/ 159575 w 387350"/>
              <a:gd name="T35" fmla="*/ 19367 h 329564"/>
              <a:gd name="T36" fmla="*/ 140614 w 387350"/>
              <a:gd name="T37" fmla="*/ 9677 h 329564"/>
              <a:gd name="T38" fmla="*/ 74256 w 387350"/>
              <a:gd name="T39" fmla="*/ 9677 h 329564"/>
              <a:gd name="T40" fmla="*/ 18961 w 387350"/>
              <a:gd name="T41" fmla="*/ 0 h 3295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387350" h="329564">
                <a:moveTo>
                  <a:pt x="18961" y="0"/>
                </a:moveTo>
                <a:lnTo>
                  <a:pt x="0" y="0"/>
                </a:lnTo>
                <a:lnTo>
                  <a:pt x="0" y="19367"/>
                </a:lnTo>
                <a:lnTo>
                  <a:pt x="93218" y="58089"/>
                </a:lnTo>
                <a:lnTo>
                  <a:pt x="140614" y="106502"/>
                </a:lnTo>
                <a:lnTo>
                  <a:pt x="74256" y="135547"/>
                </a:lnTo>
                <a:lnTo>
                  <a:pt x="121653" y="213004"/>
                </a:lnTo>
                <a:lnTo>
                  <a:pt x="282816" y="329184"/>
                </a:lnTo>
                <a:lnTo>
                  <a:pt x="263855" y="251726"/>
                </a:lnTo>
                <a:lnTo>
                  <a:pt x="225933" y="213004"/>
                </a:lnTo>
                <a:lnTo>
                  <a:pt x="330212" y="135547"/>
                </a:lnTo>
                <a:lnTo>
                  <a:pt x="387096" y="67767"/>
                </a:lnTo>
                <a:lnTo>
                  <a:pt x="368134" y="58089"/>
                </a:lnTo>
                <a:lnTo>
                  <a:pt x="320738" y="38722"/>
                </a:lnTo>
                <a:lnTo>
                  <a:pt x="235419" y="29044"/>
                </a:lnTo>
                <a:lnTo>
                  <a:pt x="225933" y="29044"/>
                </a:lnTo>
                <a:lnTo>
                  <a:pt x="197497" y="19367"/>
                </a:lnTo>
                <a:lnTo>
                  <a:pt x="159575" y="19367"/>
                </a:lnTo>
                <a:lnTo>
                  <a:pt x="140614" y="9677"/>
                </a:lnTo>
                <a:lnTo>
                  <a:pt x="74256" y="9677"/>
                </a:lnTo>
                <a:lnTo>
                  <a:pt x="18961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5" name="object 15"/>
          <p:cNvSpPr txBox="1"/>
          <p:nvPr/>
        </p:nvSpPr>
        <p:spPr>
          <a:xfrm>
            <a:off x="1636713" y="1312864"/>
            <a:ext cx="7535862" cy="1946275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88900">
              <a:spcBef>
                <a:spcPts val="100"/>
              </a:spcBef>
              <a:defRPr/>
            </a:pPr>
            <a:r>
              <a:rPr dirty="0">
                <a:solidFill>
                  <a:srgbClr val="FFFF66"/>
                </a:solidFill>
                <a:latin typeface="Arial"/>
                <a:cs typeface="Arial"/>
              </a:rPr>
              <a:t>Bitkilerin </a:t>
            </a:r>
            <a:r>
              <a:rPr spc="-5" dirty="0">
                <a:solidFill>
                  <a:srgbClr val="FFFF66"/>
                </a:solidFill>
                <a:latin typeface="Arial"/>
                <a:cs typeface="Arial"/>
              </a:rPr>
              <a:t>iyon </a:t>
            </a:r>
            <a:r>
              <a:rPr dirty="0">
                <a:solidFill>
                  <a:srgbClr val="FFFF66"/>
                </a:solidFill>
                <a:latin typeface="Arial"/>
                <a:cs typeface="Arial"/>
              </a:rPr>
              <a:t>alımları kök bölgesi (rizosfer) </a:t>
            </a:r>
            <a:r>
              <a:rPr spc="-5" dirty="0">
                <a:solidFill>
                  <a:srgbClr val="FFFF66"/>
                </a:solidFill>
                <a:latin typeface="Arial"/>
                <a:cs typeface="Arial"/>
              </a:rPr>
              <a:t>pH’ </a:t>
            </a:r>
            <a:r>
              <a:rPr dirty="0">
                <a:solidFill>
                  <a:srgbClr val="FFFF66"/>
                </a:solidFill>
                <a:latin typeface="Arial"/>
                <a:cs typeface="Arial"/>
              </a:rPr>
              <a:t>sını</a:t>
            </a:r>
            <a:r>
              <a:rPr spc="-330" dirty="0">
                <a:solidFill>
                  <a:srgbClr val="FFFF66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66"/>
                </a:solidFill>
                <a:latin typeface="Arial"/>
                <a:cs typeface="Arial"/>
              </a:rPr>
              <a:t>etkiler</a:t>
            </a:r>
            <a:endParaRPr dirty="0">
              <a:latin typeface="Arial"/>
              <a:cs typeface="Arial"/>
            </a:endParaRPr>
          </a:p>
          <a:p>
            <a:pPr marL="433070" indent="-344805">
              <a:spcBef>
                <a:spcPts val="5"/>
              </a:spcBef>
              <a:buClr>
                <a:srgbClr val="E2E2FF"/>
              </a:buClr>
              <a:buFontTx/>
              <a:buChar char="•"/>
              <a:tabLst>
                <a:tab pos="433070" algn="l"/>
                <a:tab pos="433705" algn="l"/>
              </a:tabLst>
              <a:defRPr/>
            </a:pP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NO</a:t>
            </a:r>
            <a:r>
              <a:rPr spc="-15" baseline="-20833" dirty="0">
                <a:solidFill>
                  <a:srgbClr val="FFFFFF"/>
                </a:solidFill>
                <a:latin typeface="Arial"/>
                <a:cs typeface="Arial"/>
              </a:rPr>
              <a:t>3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alınıyorsa </a:t>
            </a:r>
            <a:r>
              <a:rPr spc="5" dirty="0">
                <a:solidFill>
                  <a:srgbClr val="FFFFFF"/>
                </a:solidFill>
                <a:latin typeface="Arial"/>
                <a:cs typeface="Arial"/>
              </a:rPr>
              <a:t>kök bölgesi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(rizosfer) pH’ </a:t>
            </a:r>
            <a:r>
              <a:rPr spc="5" dirty="0">
                <a:solidFill>
                  <a:srgbClr val="FFFFFF"/>
                </a:solidFill>
                <a:latin typeface="Arial"/>
                <a:cs typeface="Arial"/>
              </a:rPr>
              <a:t>sı</a:t>
            </a:r>
            <a:r>
              <a:rPr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0000"/>
                </a:solidFill>
                <a:latin typeface="Wingdings"/>
                <a:cs typeface="Wingdings"/>
              </a:rPr>
              <a:t></a:t>
            </a:r>
            <a:endParaRPr dirty="0">
              <a:latin typeface="Wingdings"/>
              <a:cs typeface="Wingdings"/>
            </a:endParaRPr>
          </a:p>
          <a:p>
            <a:pPr marL="433070" indent="-344805">
              <a:buClr>
                <a:srgbClr val="E2E2FF"/>
              </a:buClr>
              <a:buFontTx/>
              <a:buChar char="•"/>
              <a:tabLst>
                <a:tab pos="433070" algn="l"/>
                <a:tab pos="433705" algn="l"/>
              </a:tabLst>
              <a:defRPr/>
            </a:pPr>
            <a:r>
              <a:rPr spc="-5" dirty="0">
                <a:solidFill>
                  <a:srgbClr val="FFFFFF"/>
                </a:solidFill>
                <a:latin typeface="Arial"/>
                <a:cs typeface="Arial"/>
              </a:rPr>
              <a:t>NH</a:t>
            </a:r>
            <a:r>
              <a:rPr spc="-7" baseline="-20833" dirty="0">
                <a:solidFill>
                  <a:srgbClr val="FFFFFF"/>
                </a:solidFill>
                <a:latin typeface="Arial"/>
                <a:cs typeface="Arial"/>
              </a:rPr>
              <a:t>4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alınıyorsa </a:t>
            </a:r>
            <a:r>
              <a:rPr spc="5" dirty="0">
                <a:solidFill>
                  <a:srgbClr val="FFFFFF"/>
                </a:solidFill>
                <a:latin typeface="Arial"/>
                <a:cs typeface="Arial"/>
              </a:rPr>
              <a:t>kök bölgesi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(rizosfer) pH’ </a:t>
            </a:r>
            <a:r>
              <a:rPr spc="5" dirty="0">
                <a:solidFill>
                  <a:srgbClr val="FFFFFF"/>
                </a:solidFill>
                <a:latin typeface="Arial"/>
                <a:cs typeface="Arial"/>
              </a:rPr>
              <a:t>sı</a:t>
            </a:r>
            <a:r>
              <a:rPr spc="-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66"/>
                </a:solidFill>
                <a:latin typeface="Wingdings"/>
                <a:cs typeface="Wingdings"/>
              </a:rPr>
              <a:t></a:t>
            </a:r>
            <a:endParaRPr dirty="0">
              <a:latin typeface="Wingdings"/>
              <a:cs typeface="Wingdings"/>
            </a:endParaRPr>
          </a:p>
          <a:p>
            <a:pPr marL="88900">
              <a:defRPr/>
            </a:pP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Burada; indirgenen 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NO3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miktarı = Karboksilat (malat) miktarı</a:t>
            </a:r>
            <a:r>
              <a:rPr spc="-1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olduğundan</a:t>
            </a:r>
            <a:endParaRPr dirty="0">
              <a:latin typeface="Arial"/>
              <a:cs typeface="Arial"/>
            </a:endParaRPr>
          </a:p>
          <a:p>
            <a:pPr marL="433070" indent="-344805">
              <a:buClr>
                <a:srgbClr val="E2E2FF"/>
              </a:buClr>
              <a:buFont typeface="Arial"/>
              <a:buChar char="•"/>
              <a:tabLst>
                <a:tab pos="433070" algn="l"/>
                <a:tab pos="433705" algn="l"/>
              </a:tabLst>
              <a:defRPr/>
            </a:pPr>
            <a:r>
              <a:rPr dirty="0">
                <a:solidFill>
                  <a:srgbClr val="FFFFFF"/>
                </a:solidFill>
                <a:latin typeface="Symbol"/>
                <a:cs typeface="Symbol"/>
              </a:rPr>
              <a:t></a:t>
            </a:r>
            <a:r>
              <a:rPr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A = </a:t>
            </a:r>
            <a:r>
              <a:rPr dirty="0">
                <a:solidFill>
                  <a:srgbClr val="FFFFFF"/>
                </a:solidFill>
                <a:latin typeface="Symbol"/>
                <a:cs typeface="Symbol"/>
              </a:rPr>
              <a:t></a:t>
            </a:r>
            <a:r>
              <a:rPr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pc="-1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Symbol"/>
                <a:cs typeface="Symbol"/>
              </a:rPr>
              <a:t></a:t>
            </a:r>
            <a:endParaRPr dirty="0">
              <a:latin typeface="Symbol"/>
              <a:cs typeface="Symbol"/>
            </a:endParaRPr>
          </a:p>
          <a:p>
            <a:pPr marL="433070" indent="-344805">
              <a:buClr>
                <a:srgbClr val="E2E2FF"/>
              </a:buClr>
              <a:buFontTx/>
              <a:buChar char="•"/>
              <a:tabLst>
                <a:tab pos="433070" algn="l"/>
                <a:tab pos="433705" algn="l"/>
              </a:tabLst>
              <a:defRPr/>
            </a:pPr>
            <a:r>
              <a:rPr spc="5" dirty="0">
                <a:solidFill>
                  <a:srgbClr val="66FFFF"/>
                </a:solidFill>
                <a:latin typeface="Arial"/>
                <a:cs typeface="Arial"/>
              </a:rPr>
              <a:t>absorbe edilen </a:t>
            </a:r>
            <a:r>
              <a:rPr spc="-10" dirty="0">
                <a:solidFill>
                  <a:srgbClr val="66FFFF"/>
                </a:solidFill>
                <a:latin typeface="Arial"/>
                <a:cs typeface="Arial"/>
              </a:rPr>
              <a:t>ve </a:t>
            </a:r>
            <a:r>
              <a:rPr spc="5" dirty="0">
                <a:solidFill>
                  <a:srgbClr val="66FFFF"/>
                </a:solidFill>
                <a:latin typeface="Arial"/>
                <a:cs typeface="Arial"/>
              </a:rPr>
              <a:t>asimile edilen </a:t>
            </a:r>
            <a:r>
              <a:rPr dirty="0">
                <a:solidFill>
                  <a:srgbClr val="66FFFF"/>
                </a:solidFill>
                <a:latin typeface="Arial"/>
                <a:cs typeface="Arial"/>
              </a:rPr>
              <a:t>anyon </a:t>
            </a:r>
            <a:r>
              <a:rPr spc="5" dirty="0">
                <a:solidFill>
                  <a:srgbClr val="66FFFF"/>
                </a:solidFill>
                <a:latin typeface="Arial"/>
                <a:cs typeface="Arial"/>
              </a:rPr>
              <a:t>kadar </a:t>
            </a:r>
            <a:r>
              <a:rPr dirty="0">
                <a:solidFill>
                  <a:srgbClr val="66FFFF"/>
                </a:solidFill>
                <a:latin typeface="Arial"/>
                <a:cs typeface="Arial"/>
              </a:rPr>
              <a:t>karboksilat </a:t>
            </a:r>
            <a:r>
              <a:rPr spc="5" dirty="0">
                <a:solidFill>
                  <a:srgbClr val="66FFFF"/>
                </a:solidFill>
                <a:latin typeface="Arial"/>
                <a:cs typeface="Arial"/>
              </a:rPr>
              <a:t>oluştuğu</a:t>
            </a:r>
            <a:r>
              <a:rPr spc="-365" dirty="0">
                <a:solidFill>
                  <a:srgbClr val="66FFFF"/>
                </a:solidFill>
                <a:latin typeface="Arial"/>
                <a:cs typeface="Arial"/>
              </a:rPr>
              <a:t> </a:t>
            </a:r>
            <a:r>
              <a:rPr spc="5" dirty="0">
                <a:solidFill>
                  <a:srgbClr val="66FFFF"/>
                </a:solidFill>
                <a:latin typeface="Arial"/>
                <a:cs typeface="Arial"/>
              </a:rPr>
              <a:t>için</a:t>
            </a:r>
            <a:endParaRPr dirty="0">
              <a:latin typeface="Arial"/>
              <a:cs typeface="Arial"/>
            </a:endParaRPr>
          </a:p>
          <a:p>
            <a:pPr marL="433070" indent="-344805">
              <a:spcBef>
                <a:spcPts val="5"/>
              </a:spcBef>
              <a:buClr>
                <a:srgbClr val="E2E2FF"/>
              </a:buClr>
              <a:buFontTx/>
              <a:buChar char="•"/>
              <a:tabLst>
                <a:tab pos="433070" algn="l"/>
                <a:tab pos="433705" algn="l"/>
              </a:tabLst>
              <a:defRPr/>
            </a:pPr>
            <a:r>
              <a:rPr dirty="0">
                <a:solidFill>
                  <a:srgbClr val="66FFFF"/>
                </a:solidFill>
                <a:latin typeface="Arial"/>
                <a:cs typeface="Arial"/>
              </a:rPr>
              <a:t>pratikte rizosfer pH’ sının, </a:t>
            </a:r>
            <a:r>
              <a:rPr b="1" dirty="0">
                <a:solidFill>
                  <a:srgbClr val="FF9900"/>
                </a:solidFill>
                <a:latin typeface="Arial"/>
                <a:cs typeface="Arial"/>
              </a:rPr>
              <a:t>nötral olması</a:t>
            </a:r>
            <a:r>
              <a:rPr b="1" spc="-235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FF9900"/>
                </a:solidFill>
                <a:latin typeface="Arial"/>
                <a:cs typeface="Arial"/>
              </a:rPr>
              <a:t>gerekir</a:t>
            </a:r>
            <a:endParaRPr dirty="0">
              <a:latin typeface="Arial"/>
              <a:cs typeface="Arial"/>
            </a:endParaRPr>
          </a:p>
        </p:txBody>
      </p:sp>
      <p:sp>
        <p:nvSpPr>
          <p:cNvPr id="50192" name="object 16"/>
          <p:cNvSpPr txBox="1">
            <a:spLocks noChangeArrowheads="1"/>
          </p:cNvSpPr>
          <p:nvPr/>
        </p:nvSpPr>
        <p:spPr bwMode="auto">
          <a:xfrm>
            <a:off x="1603376" y="3209925"/>
            <a:ext cx="104775" cy="30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700" rIns="0" bIns="0">
            <a:spAutoFit/>
          </a:bodyPr>
          <a:lstStyle>
            <a:lvl1pPr marL="127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ts val="100"/>
              </a:spcBef>
            </a:pPr>
            <a:r>
              <a:rPr lang="tr-TR" altLang="tr-TR">
                <a:solidFill>
                  <a:srgbClr val="E2E2FF"/>
                </a:solidFill>
                <a:cs typeface="Arial" panose="020B0604020202020204" pitchFamily="34" charset="0"/>
              </a:rPr>
              <a:t>•</a:t>
            </a:r>
            <a:endParaRPr lang="tr-TR" altLang="tr-TR">
              <a:cs typeface="Arial" panose="020B0604020202020204" pitchFamily="34" charset="0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655763" y="3646489"/>
            <a:ext cx="8680450" cy="1343025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382270" indent="-344805">
              <a:spcBef>
                <a:spcPts val="100"/>
              </a:spcBef>
              <a:buClr>
                <a:srgbClr val="E2E2FF"/>
              </a:buClr>
              <a:buFontTx/>
              <a:buChar char="•"/>
              <a:tabLst>
                <a:tab pos="382270" algn="l"/>
                <a:tab pos="382905" algn="l"/>
              </a:tabLst>
              <a:defRPr/>
            </a:pP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Ben Zioni </a:t>
            </a:r>
            <a:r>
              <a:rPr spc="-5" dirty="0">
                <a:solidFill>
                  <a:srgbClr val="FFFFFF"/>
                </a:solidFill>
                <a:latin typeface="Arial"/>
                <a:cs typeface="Arial"/>
              </a:rPr>
              <a:t>ve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Lips </a:t>
            </a:r>
            <a:r>
              <a:rPr spc="5" dirty="0">
                <a:solidFill>
                  <a:srgbClr val="FFFFFF"/>
                </a:solidFill>
                <a:latin typeface="Arial"/>
                <a:cs typeface="Arial"/>
              </a:rPr>
              <a:t>modeli aşağıdaki şekilde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modifiye</a:t>
            </a:r>
            <a:r>
              <a:rPr spc="-2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pc="5" dirty="0">
                <a:solidFill>
                  <a:srgbClr val="FFFFFF"/>
                </a:solidFill>
                <a:latin typeface="Arial"/>
                <a:cs typeface="Arial"/>
              </a:rPr>
              <a:t>edilmiştir</a:t>
            </a:r>
            <a:endParaRPr dirty="0">
              <a:latin typeface="Arial"/>
              <a:cs typeface="Arial"/>
            </a:endParaRPr>
          </a:p>
          <a:p>
            <a:pPr marL="382270" indent="-344805">
              <a:buClr>
                <a:srgbClr val="E2E2FF"/>
              </a:buClr>
              <a:buFontTx/>
              <a:buChar char="•"/>
              <a:tabLst>
                <a:tab pos="382270" algn="l"/>
                <a:tab pos="382905" algn="l"/>
                <a:tab pos="2891790" algn="l"/>
              </a:tabLst>
              <a:defRPr/>
            </a:pPr>
            <a:r>
              <a:rPr dirty="0">
                <a:solidFill>
                  <a:srgbClr val="66FFFF"/>
                </a:solidFill>
                <a:latin typeface="Arial"/>
                <a:cs typeface="Arial"/>
              </a:rPr>
              <a:t>Burada ise </a:t>
            </a:r>
            <a:r>
              <a:rPr dirty="0">
                <a:solidFill>
                  <a:srgbClr val="66FFFF"/>
                </a:solidFill>
                <a:latin typeface="Symbol"/>
                <a:cs typeface="Symbol"/>
              </a:rPr>
              <a:t></a:t>
            </a:r>
            <a:r>
              <a:rPr dirty="0">
                <a:solidFill>
                  <a:srgbClr val="66FFFF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66FFFF"/>
                </a:solidFill>
                <a:latin typeface="Arial"/>
                <a:cs typeface="Arial"/>
              </a:rPr>
              <a:t>A = </a:t>
            </a:r>
            <a:r>
              <a:rPr dirty="0">
                <a:solidFill>
                  <a:srgbClr val="66FFFF"/>
                </a:solidFill>
                <a:latin typeface="Symbol"/>
                <a:cs typeface="Symbol"/>
              </a:rPr>
              <a:t></a:t>
            </a:r>
            <a:r>
              <a:rPr spc="-140" dirty="0">
                <a:solidFill>
                  <a:srgbClr val="66FFFF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66FFFF"/>
                </a:solidFill>
                <a:latin typeface="Arial"/>
                <a:cs typeface="Arial"/>
              </a:rPr>
              <a:t>K</a:t>
            </a:r>
            <a:r>
              <a:rPr spc="-20" dirty="0">
                <a:solidFill>
                  <a:srgbClr val="66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66FFFF"/>
                </a:solidFill>
                <a:latin typeface="Symbol"/>
                <a:cs typeface="Symbol"/>
              </a:rPr>
              <a:t></a:t>
            </a:r>
            <a:r>
              <a:rPr dirty="0">
                <a:solidFill>
                  <a:srgbClr val="66FFFF"/>
                </a:solidFill>
                <a:latin typeface="Times New Roman"/>
                <a:cs typeface="Times New Roman"/>
              </a:rPr>
              <a:t>	</a:t>
            </a:r>
            <a:r>
              <a:rPr dirty="0">
                <a:solidFill>
                  <a:srgbClr val="66FFFF"/>
                </a:solidFill>
                <a:latin typeface="Arial"/>
                <a:cs typeface="Arial"/>
              </a:rPr>
              <a:t>(genellikle </a:t>
            </a:r>
            <a:r>
              <a:rPr spc="5" dirty="0">
                <a:solidFill>
                  <a:srgbClr val="66FFFF"/>
                </a:solidFill>
                <a:latin typeface="Arial"/>
                <a:cs typeface="Arial"/>
              </a:rPr>
              <a:t>çiftçenekli</a:t>
            </a:r>
            <a:r>
              <a:rPr spc="-170" dirty="0">
                <a:solidFill>
                  <a:srgbClr val="66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66FFFF"/>
                </a:solidFill>
                <a:latin typeface="Arial"/>
                <a:cs typeface="Arial"/>
              </a:rPr>
              <a:t>bitkiler)</a:t>
            </a:r>
            <a:endParaRPr dirty="0">
              <a:latin typeface="Arial"/>
              <a:cs typeface="Arial"/>
            </a:endParaRPr>
          </a:p>
          <a:p>
            <a:pPr marL="382270" indent="-344805">
              <a:lnSpc>
                <a:spcPts val="1945"/>
              </a:lnSpc>
              <a:buClr>
                <a:srgbClr val="E2E2FF"/>
              </a:buClr>
              <a:buFontTx/>
              <a:buChar char="•"/>
              <a:tabLst>
                <a:tab pos="382270" algn="l"/>
                <a:tab pos="382905" algn="l"/>
              </a:tabLst>
              <a:defRPr/>
            </a:pP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NO</a:t>
            </a:r>
            <a:r>
              <a:rPr spc="-15" baseline="-20833" dirty="0">
                <a:solidFill>
                  <a:srgbClr val="FFFFFF"/>
                </a:solidFill>
                <a:latin typeface="Arial"/>
                <a:cs typeface="Arial"/>
              </a:rPr>
              <a:t>3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ile alınan </a:t>
            </a:r>
            <a:r>
              <a:rPr spc="-5" dirty="0">
                <a:solidFill>
                  <a:srgbClr val="FFFFFF"/>
                </a:solidFill>
                <a:latin typeface="Arial"/>
                <a:cs typeface="Arial"/>
              </a:rPr>
              <a:t>Na,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K, </a:t>
            </a:r>
            <a:r>
              <a:rPr spc="-5" dirty="0">
                <a:solidFill>
                  <a:srgbClr val="FFFFFF"/>
                </a:solidFill>
                <a:latin typeface="Arial"/>
                <a:cs typeface="Arial"/>
              </a:rPr>
              <a:t>Ca 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ve </a:t>
            </a:r>
            <a:r>
              <a:rPr spc="-20" dirty="0">
                <a:solidFill>
                  <a:srgbClr val="FFFFFF"/>
                </a:solidFill>
                <a:latin typeface="Arial"/>
                <a:cs typeface="Arial"/>
              </a:rPr>
              <a:t>Mg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iyonları, malat, sitrat, okzalat 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ve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pektatlar</a:t>
            </a:r>
            <a:r>
              <a:rPr spc="-2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şeklinde</a:t>
            </a:r>
            <a:endParaRPr dirty="0">
              <a:latin typeface="Arial"/>
              <a:cs typeface="Arial"/>
            </a:endParaRPr>
          </a:p>
          <a:p>
            <a:pPr marL="382270">
              <a:lnSpc>
                <a:spcPts val="1945"/>
              </a:lnSpc>
              <a:defRPr/>
            </a:pPr>
            <a:r>
              <a:rPr spc="5" dirty="0">
                <a:solidFill>
                  <a:srgbClr val="FFFFFF"/>
                </a:solidFill>
                <a:latin typeface="Arial"/>
                <a:cs typeface="Arial"/>
              </a:rPr>
              <a:t>akümüle</a:t>
            </a:r>
            <a:r>
              <a:rPr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olur</a:t>
            </a:r>
            <a:endParaRPr dirty="0">
              <a:latin typeface="Arial"/>
              <a:cs typeface="Arial"/>
            </a:endParaRPr>
          </a:p>
          <a:p>
            <a:pPr marL="952500">
              <a:defRPr/>
            </a:pPr>
            <a:r>
              <a:rPr spc="-5" dirty="0">
                <a:solidFill>
                  <a:srgbClr val="FFFF66"/>
                </a:solidFill>
                <a:latin typeface="Arial"/>
                <a:cs typeface="Arial"/>
              </a:rPr>
              <a:t>NH</a:t>
            </a:r>
            <a:r>
              <a:rPr spc="-7" baseline="-20833" dirty="0">
                <a:solidFill>
                  <a:srgbClr val="FFFF66"/>
                </a:solidFill>
                <a:latin typeface="Arial"/>
                <a:cs typeface="Arial"/>
              </a:rPr>
              <a:t>4 </a:t>
            </a:r>
            <a:r>
              <a:rPr dirty="0">
                <a:solidFill>
                  <a:srgbClr val="FFFF66"/>
                </a:solidFill>
                <a:latin typeface="Arial"/>
                <a:cs typeface="Arial"/>
              </a:rPr>
              <a:t>alımı rizosfer pH’ sını </a:t>
            </a:r>
            <a:r>
              <a:rPr dirty="0">
                <a:solidFill>
                  <a:srgbClr val="FF0000"/>
                </a:solidFill>
                <a:latin typeface="Wingdings"/>
                <a:cs typeface="Wingdings"/>
              </a:rPr>
              <a:t></a:t>
            </a:r>
            <a:r>
              <a:rPr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FFFF66"/>
                </a:solidFill>
                <a:latin typeface="Arial"/>
                <a:cs typeface="Arial"/>
              </a:rPr>
              <a:t>Karboksilat miktarını</a:t>
            </a:r>
            <a:r>
              <a:rPr spc="-65" dirty="0">
                <a:solidFill>
                  <a:srgbClr val="FFFF66"/>
                </a:solidFill>
                <a:latin typeface="Arial"/>
                <a:cs typeface="Arial"/>
              </a:rPr>
              <a:t> </a:t>
            </a:r>
            <a:r>
              <a:rPr spc="5" dirty="0">
                <a:solidFill>
                  <a:srgbClr val="FFFF66"/>
                </a:solidFill>
                <a:latin typeface="Arial"/>
                <a:cs typeface="Arial"/>
              </a:rPr>
              <a:t>etkilemez</a:t>
            </a:r>
            <a:endParaRPr dirty="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708151" y="4921251"/>
            <a:ext cx="8239125" cy="574675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382270" indent="-344805">
              <a:spcBef>
                <a:spcPts val="100"/>
              </a:spcBef>
              <a:buClr>
                <a:srgbClr val="E2E2FF"/>
              </a:buClr>
              <a:buFontTx/>
              <a:buChar char="•"/>
              <a:tabLst>
                <a:tab pos="382270" algn="l"/>
                <a:tab pos="382905" algn="l"/>
              </a:tabLst>
              <a:defRPr/>
            </a:pP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(Katyon alımı)-(H+ salgılanması) = </a:t>
            </a:r>
            <a:r>
              <a:rPr spc="-5" dirty="0">
                <a:solidFill>
                  <a:srgbClr val="FFFFFF"/>
                </a:solidFill>
                <a:latin typeface="Arial"/>
                <a:cs typeface="Arial"/>
              </a:rPr>
              <a:t>(Anyon</a:t>
            </a:r>
            <a:r>
              <a:rPr spc="-1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alımı)</a:t>
            </a:r>
            <a:endParaRPr dirty="0">
              <a:latin typeface="Arial"/>
              <a:cs typeface="Arial"/>
            </a:endParaRPr>
          </a:p>
          <a:p>
            <a:pPr marL="382270" indent="-344805">
              <a:buClr>
                <a:srgbClr val="E2E2FF"/>
              </a:buClr>
              <a:buFontTx/>
              <a:buChar char="•"/>
              <a:tabLst>
                <a:tab pos="382270" algn="l"/>
                <a:tab pos="382905" algn="l"/>
              </a:tabLst>
              <a:defRPr/>
            </a:pPr>
            <a:r>
              <a:rPr spc="-5" dirty="0">
                <a:solidFill>
                  <a:srgbClr val="FFFFFF"/>
                </a:solidFill>
                <a:latin typeface="Arial"/>
                <a:cs typeface="Arial"/>
              </a:rPr>
              <a:t>(NH</a:t>
            </a:r>
            <a:r>
              <a:rPr spc="-7" baseline="-20833" dirty="0">
                <a:solidFill>
                  <a:srgbClr val="FFFFFF"/>
                </a:solidFill>
                <a:latin typeface="Arial"/>
                <a:cs typeface="Arial"/>
              </a:rPr>
              <a:t>4</a:t>
            </a:r>
            <a:r>
              <a:rPr spc="-5" dirty="0">
                <a:solidFill>
                  <a:srgbClr val="FFFFFF"/>
                </a:solidFill>
                <a:latin typeface="Arial"/>
                <a:cs typeface="Arial"/>
              </a:rPr>
              <a:t>+K+Na+Ca+Mg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alımı)+ </a:t>
            </a:r>
            <a:r>
              <a:rPr spc="-5" dirty="0">
                <a:solidFill>
                  <a:srgbClr val="FFFFFF"/>
                </a:solidFill>
                <a:latin typeface="Arial"/>
                <a:cs typeface="Arial"/>
              </a:rPr>
              <a:t>(H+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salgılanması) = (NO</a:t>
            </a:r>
            <a:r>
              <a:rPr baseline="-20833" dirty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+Cl+SO</a:t>
            </a:r>
            <a:r>
              <a:rPr baseline="-20833" dirty="0">
                <a:solidFill>
                  <a:srgbClr val="FFFFFF"/>
                </a:solidFill>
                <a:latin typeface="Arial"/>
                <a:cs typeface="Arial"/>
              </a:rPr>
              <a:t>4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+H</a:t>
            </a:r>
            <a:r>
              <a:rPr baseline="-20833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PO</a:t>
            </a:r>
            <a:r>
              <a:rPr baseline="-20833" dirty="0">
                <a:solidFill>
                  <a:srgbClr val="FFFFFF"/>
                </a:solidFill>
                <a:latin typeface="Arial"/>
                <a:cs typeface="Arial"/>
              </a:rPr>
              <a:t>4</a:t>
            </a:r>
            <a:r>
              <a:rPr spc="44" baseline="-20833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alımı)</a:t>
            </a:r>
            <a:endParaRPr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71909178"/>
      </p:ext>
    </p:extLst>
  </p:cSld>
  <p:clrMapOvr>
    <a:masterClrMapping/>
  </p:clrMapOvr>
  <p:transition>
    <p:newsflash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object 2"/>
          <p:cNvSpPr>
            <a:spLocks noChangeArrowheads="1"/>
          </p:cNvSpPr>
          <p:nvPr/>
        </p:nvSpPr>
        <p:spPr bwMode="auto">
          <a:xfrm>
            <a:off x="152400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1203" name="object 3"/>
          <p:cNvSpPr>
            <a:spLocks/>
          </p:cNvSpPr>
          <p:nvPr/>
        </p:nvSpPr>
        <p:spPr bwMode="auto">
          <a:xfrm>
            <a:off x="7791451" y="6032500"/>
            <a:ext cx="1546225" cy="825500"/>
          </a:xfrm>
          <a:custGeom>
            <a:avLst/>
            <a:gdLst>
              <a:gd name="T0" fmla="*/ 670453 w 1546225"/>
              <a:gd name="T1" fmla="*/ 521144 h 826134"/>
              <a:gd name="T2" fmla="*/ 317627 w 1546225"/>
              <a:gd name="T3" fmla="*/ 521144 h 826134"/>
              <a:gd name="T4" fmla="*/ 935018 w 1546225"/>
              <a:gd name="T5" fmla="*/ 826004 h 826134"/>
              <a:gd name="T6" fmla="*/ 1545953 w 1546225"/>
              <a:gd name="T7" fmla="*/ 826004 h 826134"/>
              <a:gd name="T8" fmla="*/ 1315085 w 1546225"/>
              <a:gd name="T9" fmla="*/ 749253 h 826134"/>
              <a:gd name="T10" fmla="*/ 1010158 w 1546225"/>
              <a:gd name="T11" fmla="*/ 590842 h 826134"/>
              <a:gd name="T12" fmla="*/ 786130 w 1546225"/>
              <a:gd name="T13" fmla="*/ 586092 h 826134"/>
              <a:gd name="T14" fmla="*/ 670453 w 1546225"/>
              <a:gd name="T15" fmla="*/ 521144 h 826134"/>
              <a:gd name="T16" fmla="*/ 0 w 1546225"/>
              <a:gd name="T17" fmla="*/ 0 h 826134"/>
              <a:gd name="T18" fmla="*/ 34925 w 1546225"/>
              <a:gd name="T19" fmla="*/ 41186 h 826134"/>
              <a:gd name="T20" fmla="*/ 0 w 1546225"/>
              <a:gd name="T21" fmla="*/ 102958 h 826134"/>
              <a:gd name="T22" fmla="*/ 47625 w 1546225"/>
              <a:gd name="T23" fmla="*/ 188506 h 826134"/>
              <a:gd name="T24" fmla="*/ 119125 w 1546225"/>
              <a:gd name="T25" fmla="*/ 384924 h 826134"/>
              <a:gd name="T26" fmla="*/ 71500 w 1546225"/>
              <a:gd name="T27" fmla="*/ 668464 h 826134"/>
              <a:gd name="T28" fmla="*/ 317627 w 1546225"/>
              <a:gd name="T29" fmla="*/ 521144 h 826134"/>
              <a:gd name="T30" fmla="*/ 670453 w 1546225"/>
              <a:gd name="T31" fmla="*/ 521144 h 826134"/>
              <a:gd name="T32" fmla="*/ 444754 w 1546225"/>
              <a:gd name="T33" fmla="*/ 394423 h 826134"/>
              <a:gd name="T34" fmla="*/ 201675 w 1546225"/>
              <a:gd name="T35" fmla="*/ 104546 h 826134"/>
              <a:gd name="T36" fmla="*/ 0 w 1546225"/>
              <a:gd name="T37" fmla="*/ 0 h 826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546225" h="826134">
                <a:moveTo>
                  <a:pt x="670453" y="521144"/>
                </a:moveTo>
                <a:lnTo>
                  <a:pt x="317627" y="521144"/>
                </a:lnTo>
                <a:lnTo>
                  <a:pt x="935018" y="826004"/>
                </a:lnTo>
                <a:lnTo>
                  <a:pt x="1545953" y="826004"/>
                </a:lnTo>
                <a:lnTo>
                  <a:pt x="1315085" y="749253"/>
                </a:lnTo>
                <a:lnTo>
                  <a:pt x="1010158" y="590842"/>
                </a:lnTo>
                <a:lnTo>
                  <a:pt x="786130" y="586092"/>
                </a:lnTo>
                <a:lnTo>
                  <a:pt x="670453" y="521144"/>
                </a:lnTo>
                <a:close/>
              </a:path>
              <a:path w="1546225" h="826134">
                <a:moveTo>
                  <a:pt x="0" y="0"/>
                </a:moveTo>
                <a:lnTo>
                  <a:pt x="34925" y="41186"/>
                </a:lnTo>
                <a:lnTo>
                  <a:pt x="0" y="102958"/>
                </a:lnTo>
                <a:lnTo>
                  <a:pt x="47625" y="188506"/>
                </a:lnTo>
                <a:lnTo>
                  <a:pt x="119125" y="384924"/>
                </a:lnTo>
                <a:lnTo>
                  <a:pt x="71500" y="668464"/>
                </a:lnTo>
                <a:lnTo>
                  <a:pt x="317627" y="521144"/>
                </a:lnTo>
                <a:lnTo>
                  <a:pt x="670453" y="521144"/>
                </a:lnTo>
                <a:lnTo>
                  <a:pt x="444754" y="394423"/>
                </a:lnTo>
                <a:lnTo>
                  <a:pt x="201675" y="104546"/>
                </a:lnTo>
                <a:lnTo>
                  <a:pt x="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51204" name="object 4"/>
          <p:cNvSpPr>
            <a:spLocks/>
          </p:cNvSpPr>
          <p:nvPr/>
        </p:nvSpPr>
        <p:spPr bwMode="auto">
          <a:xfrm>
            <a:off x="5772151" y="6019800"/>
            <a:ext cx="296863" cy="628650"/>
          </a:xfrm>
          <a:custGeom>
            <a:avLst/>
            <a:gdLst>
              <a:gd name="T0" fmla="*/ 57276 w 295910"/>
              <a:gd name="T1" fmla="*/ 0 h 628015"/>
              <a:gd name="T2" fmla="*/ 85851 w 295910"/>
              <a:gd name="T3" fmla="*/ 32016 h 628015"/>
              <a:gd name="T4" fmla="*/ 38100 w 295910"/>
              <a:gd name="T5" fmla="*/ 53365 h 628015"/>
              <a:gd name="T6" fmla="*/ 28575 w 295910"/>
              <a:gd name="T7" fmla="*/ 117398 h 628015"/>
              <a:gd name="T8" fmla="*/ 66801 w 295910"/>
              <a:gd name="T9" fmla="*/ 202768 h 628015"/>
              <a:gd name="T10" fmla="*/ 76326 w 295910"/>
              <a:gd name="T11" fmla="*/ 288150 h 628015"/>
              <a:gd name="T12" fmla="*/ 0 w 295910"/>
              <a:gd name="T13" fmla="*/ 627888 h 628015"/>
              <a:gd name="T14" fmla="*/ 85851 w 295910"/>
              <a:gd name="T15" fmla="*/ 414439 h 628015"/>
              <a:gd name="T16" fmla="*/ 133476 w 295910"/>
              <a:gd name="T17" fmla="*/ 384200 h 628015"/>
              <a:gd name="T18" fmla="*/ 200278 w 295910"/>
              <a:gd name="T19" fmla="*/ 224116 h 628015"/>
              <a:gd name="T20" fmla="*/ 228853 w 295910"/>
              <a:gd name="T21" fmla="*/ 213448 h 628015"/>
              <a:gd name="T22" fmla="*/ 228853 w 295910"/>
              <a:gd name="T23" fmla="*/ 160083 h 628015"/>
              <a:gd name="T24" fmla="*/ 295655 w 295910"/>
              <a:gd name="T25" fmla="*/ 117398 h 628015"/>
              <a:gd name="T26" fmla="*/ 257555 w 295910"/>
              <a:gd name="T27" fmla="*/ 106718 h 628015"/>
              <a:gd name="T28" fmla="*/ 57276 w 295910"/>
              <a:gd name="T29" fmla="*/ 0 h 6280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95910" h="628015">
                <a:moveTo>
                  <a:pt x="57276" y="0"/>
                </a:moveTo>
                <a:lnTo>
                  <a:pt x="85851" y="32016"/>
                </a:lnTo>
                <a:lnTo>
                  <a:pt x="38100" y="53365"/>
                </a:lnTo>
                <a:lnTo>
                  <a:pt x="28575" y="117398"/>
                </a:lnTo>
                <a:lnTo>
                  <a:pt x="66801" y="202768"/>
                </a:lnTo>
                <a:lnTo>
                  <a:pt x="76326" y="288150"/>
                </a:lnTo>
                <a:lnTo>
                  <a:pt x="0" y="627888"/>
                </a:lnTo>
                <a:lnTo>
                  <a:pt x="85851" y="414439"/>
                </a:lnTo>
                <a:lnTo>
                  <a:pt x="133476" y="384200"/>
                </a:lnTo>
                <a:lnTo>
                  <a:pt x="200278" y="224116"/>
                </a:lnTo>
                <a:lnTo>
                  <a:pt x="228853" y="213448"/>
                </a:lnTo>
                <a:lnTo>
                  <a:pt x="228853" y="160083"/>
                </a:lnTo>
                <a:lnTo>
                  <a:pt x="295655" y="117398"/>
                </a:lnTo>
                <a:lnTo>
                  <a:pt x="257555" y="106718"/>
                </a:lnTo>
                <a:lnTo>
                  <a:pt x="57276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51205" name="object 5"/>
          <p:cNvSpPr>
            <a:spLocks/>
          </p:cNvSpPr>
          <p:nvPr/>
        </p:nvSpPr>
        <p:spPr bwMode="auto">
          <a:xfrm>
            <a:off x="6334126" y="6181726"/>
            <a:ext cx="600075" cy="430213"/>
          </a:xfrm>
          <a:custGeom>
            <a:avLst/>
            <a:gdLst>
              <a:gd name="T0" fmla="*/ 28575 w 600710"/>
              <a:gd name="T1" fmla="*/ 0 h 429895"/>
              <a:gd name="T2" fmla="*/ 19050 w 600710"/>
              <a:gd name="T3" fmla="*/ 20612 h 429895"/>
              <a:gd name="T4" fmla="*/ 0 w 600710"/>
              <a:gd name="T5" fmla="*/ 63436 h 429895"/>
              <a:gd name="T6" fmla="*/ 95250 w 600710"/>
              <a:gd name="T7" fmla="*/ 191884 h 429895"/>
              <a:gd name="T8" fmla="*/ 492378 w 600710"/>
              <a:gd name="T9" fmla="*/ 429767 h 429895"/>
              <a:gd name="T10" fmla="*/ 460628 w 600710"/>
              <a:gd name="T11" fmla="*/ 220433 h 429895"/>
              <a:gd name="T12" fmla="*/ 560500 w 600710"/>
              <a:gd name="T13" fmla="*/ 149072 h 429895"/>
              <a:gd name="T14" fmla="*/ 398652 w 600710"/>
              <a:gd name="T15" fmla="*/ 149072 h 429895"/>
              <a:gd name="T16" fmla="*/ 143001 w 600710"/>
              <a:gd name="T17" fmla="*/ 85636 h 429895"/>
              <a:gd name="T18" fmla="*/ 28575 w 600710"/>
              <a:gd name="T19" fmla="*/ 0 h 429895"/>
              <a:gd name="T20" fmla="*/ 600455 w 600710"/>
              <a:gd name="T21" fmla="*/ 120522 h 429895"/>
              <a:gd name="T22" fmla="*/ 398652 w 600710"/>
              <a:gd name="T23" fmla="*/ 149072 h 429895"/>
              <a:gd name="T24" fmla="*/ 560500 w 600710"/>
              <a:gd name="T25" fmla="*/ 149072 h 429895"/>
              <a:gd name="T26" fmla="*/ 600455 w 600710"/>
              <a:gd name="T27" fmla="*/ 120522 h 4298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00710" h="429895">
                <a:moveTo>
                  <a:pt x="28575" y="0"/>
                </a:moveTo>
                <a:lnTo>
                  <a:pt x="19050" y="20612"/>
                </a:lnTo>
                <a:lnTo>
                  <a:pt x="0" y="63436"/>
                </a:lnTo>
                <a:lnTo>
                  <a:pt x="95250" y="191884"/>
                </a:lnTo>
                <a:lnTo>
                  <a:pt x="492378" y="429767"/>
                </a:lnTo>
                <a:lnTo>
                  <a:pt x="460628" y="220433"/>
                </a:lnTo>
                <a:lnTo>
                  <a:pt x="560500" y="149072"/>
                </a:lnTo>
                <a:lnTo>
                  <a:pt x="398652" y="149072"/>
                </a:lnTo>
                <a:lnTo>
                  <a:pt x="143001" y="85636"/>
                </a:lnTo>
                <a:lnTo>
                  <a:pt x="28575" y="0"/>
                </a:lnTo>
                <a:close/>
              </a:path>
              <a:path w="600710" h="429895">
                <a:moveTo>
                  <a:pt x="600455" y="120522"/>
                </a:moveTo>
                <a:lnTo>
                  <a:pt x="398652" y="149072"/>
                </a:lnTo>
                <a:lnTo>
                  <a:pt x="560500" y="149072"/>
                </a:lnTo>
                <a:lnTo>
                  <a:pt x="600455" y="120522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51206" name="object 6"/>
          <p:cNvSpPr>
            <a:spLocks noChangeArrowheads="1"/>
          </p:cNvSpPr>
          <p:nvPr/>
        </p:nvSpPr>
        <p:spPr bwMode="auto">
          <a:xfrm>
            <a:off x="7285039" y="6138864"/>
            <a:ext cx="242887" cy="115887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1207" name="object 7"/>
          <p:cNvSpPr>
            <a:spLocks noChangeArrowheads="1"/>
          </p:cNvSpPr>
          <p:nvPr/>
        </p:nvSpPr>
        <p:spPr bwMode="auto">
          <a:xfrm>
            <a:off x="5470526" y="6126164"/>
            <a:ext cx="68263" cy="128587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1208" name="object 8"/>
          <p:cNvSpPr>
            <a:spLocks noChangeArrowheads="1"/>
          </p:cNvSpPr>
          <p:nvPr/>
        </p:nvSpPr>
        <p:spPr bwMode="auto">
          <a:xfrm>
            <a:off x="1524000" y="6019800"/>
            <a:ext cx="6218238" cy="838200"/>
          </a:xfrm>
          <a:prstGeom prst="rect">
            <a:avLst/>
          </a:prstGeom>
          <a:blipFill dpi="0" rotWithShape="1">
            <a:blip r:embed="rId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1209" name="object 9"/>
          <p:cNvSpPr>
            <a:spLocks/>
          </p:cNvSpPr>
          <p:nvPr/>
        </p:nvSpPr>
        <p:spPr bwMode="auto">
          <a:xfrm>
            <a:off x="3422650" y="6022976"/>
            <a:ext cx="579438" cy="460375"/>
          </a:xfrm>
          <a:custGeom>
            <a:avLst/>
            <a:gdLst>
              <a:gd name="T0" fmla="*/ 497466 w 579119"/>
              <a:gd name="T1" fmla="*/ 269417 h 460375"/>
              <a:gd name="T2" fmla="*/ 303021 w 579119"/>
              <a:gd name="T3" fmla="*/ 269417 h 460375"/>
              <a:gd name="T4" fmla="*/ 541019 w 579119"/>
              <a:gd name="T5" fmla="*/ 460247 h 460375"/>
              <a:gd name="T6" fmla="*/ 483869 w 579119"/>
              <a:gd name="T7" fmla="*/ 279031 h 460375"/>
              <a:gd name="T8" fmla="*/ 497466 w 579119"/>
              <a:gd name="T9" fmla="*/ 269417 h 460375"/>
              <a:gd name="T10" fmla="*/ 66675 w 579119"/>
              <a:gd name="T11" fmla="*/ 0 h 460375"/>
              <a:gd name="T12" fmla="*/ 47625 w 579119"/>
              <a:gd name="T13" fmla="*/ 0 h 460375"/>
              <a:gd name="T14" fmla="*/ 38100 w 579119"/>
              <a:gd name="T15" fmla="*/ 38480 h 460375"/>
              <a:gd name="T16" fmla="*/ 0 w 579119"/>
              <a:gd name="T17" fmla="*/ 96215 h 460375"/>
              <a:gd name="T18" fmla="*/ 104775 w 579119"/>
              <a:gd name="T19" fmla="*/ 173189 h 460375"/>
              <a:gd name="T20" fmla="*/ 226948 w 579119"/>
              <a:gd name="T21" fmla="*/ 288658 h 460375"/>
              <a:gd name="T22" fmla="*/ 303021 w 579119"/>
              <a:gd name="T23" fmla="*/ 269417 h 460375"/>
              <a:gd name="T24" fmla="*/ 497466 w 579119"/>
              <a:gd name="T25" fmla="*/ 269417 h 460375"/>
              <a:gd name="T26" fmla="*/ 579119 w 579119"/>
              <a:gd name="T27" fmla="*/ 211683 h 460375"/>
              <a:gd name="T28" fmla="*/ 569594 w 579119"/>
              <a:gd name="T29" fmla="*/ 202056 h 460375"/>
              <a:gd name="T30" fmla="*/ 531494 w 579119"/>
              <a:gd name="T31" fmla="*/ 182816 h 460375"/>
              <a:gd name="T32" fmla="*/ 474344 w 579119"/>
              <a:gd name="T33" fmla="*/ 144322 h 460375"/>
              <a:gd name="T34" fmla="*/ 274446 w 579119"/>
              <a:gd name="T35" fmla="*/ 57734 h 460375"/>
              <a:gd name="T36" fmla="*/ 226948 w 579119"/>
              <a:gd name="T37" fmla="*/ 38480 h 460375"/>
              <a:gd name="T38" fmla="*/ 207898 w 579119"/>
              <a:gd name="T39" fmla="*/ 28867 h 460375"/>
              <a:gd name="T40" fmla="*/ 150748 w 579119"/>
              <a:gd name="T41" fmla="*/ 28867 h 460375"/>
              <a:gd name="T42" fmla="*/ 114300 w 579119"/>
              <a:gd name="T43" fmla="*/ 19240 h 460375"/>
              <a:gd name="T44" fmla="*/ 104775 w 579119"/>
              <a:gd name="T45" fmla="*/ 19240 h 460375"/>
              <a:gd name="T46" fmla="*/ 66675 w 579119"/>
              <a:gd name="T47" fmla="*/ 0 h 460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79119" h="460375">
                <a:moveTo>
                  <a:pt x="497466" y="269417"/>
                </a:moveTo>
                <a:lnTo>
                  <a:pt x="303021" y="269417"/>
                </a:lnTo>
                <a:lnTo>
                  <a:pt x="541019" y="460247"/>
                </a:lnTo>
                <a:lnTo>
                  <a:pt x="483869" y="279031"/>
                </a:lnTo>
                <a:lnTo>
                  <a:pt x="497466" y="269417"/>
                </a:lnTo>
                <a:close/>
              </a:path>
              <a:path w="579119" h="460375">
                <a:moveTo>
                  <a:pt x="66675" y="0"/>
                </a:moveTo>
                <a:lnTo>
                  <a:pt x="47625" y="0"/>
                </a:lnTo>
                <a:lnTo>
                  <a:pt x="38100" y="38480"/>
                </a:lnTo>
                <a:lnTo>
                  <a:pt x="0" y="96215"/>
                </a:lnTo>
                <a:lnTo>
                  <a:pt x="104775" y="173189"/>
                </a:lnTo>
                <a:lnTo>
                  <a:pt x="226948" y="288658"/>
                </a:lnTo>
                <a:lnTo>
                  <a:pt x="303021" y="269417"/>
                </a:lnTo>
                <a:lnTo>
                  <a:pt x="497466" y="269417"/>
                </a:lnTo>
                <a:lnTo>
                  <a:pt x="579119" y="211683"/>
                </a:lnTo>
                <a:lnTo>
                  <a:pt x="569594" y="202056"/>
                </a:lnTo>
                <a:lnTo>
                  <a:pt x="531494" y="182816"/>
                </a:lnTo>
                <a:lnTo>
                  <a:pt x="474344" y="144322"/>
                </a:lnTo>
                <a:lnTo>
                  <a:pt x="274446" y="57734"/>
                </a:lnTo>
                <a:lnTo>
                  <a:pt x="226948" y="38480"/>
                </a:lnTo>
                <a:lnTo>
                  <a:pt x="207898" y="28867"/>
                </a:lnTo>
                <a:lnTo>
                  <a:pt x="150748" y="28867"/>
                </a:lnTo>
                <a:lnTo>
                  <a:pt x="114300" y="19240"/>
                </a:lnTo>
                <a:lnTo>
                  <a:pt x="104775" y="19240"/>
                </a:lnTo>
                <a:lnTo>
                  <a:pt x="66675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51210" name="object 10"/>
          <p:cNvSpPr>
            <a:spLocks/>
          </p:cNvSpPr>
          <p:nvPr/>
        </p:nvSpPr>
        <p:spPr bwMode="auto">
          <a:xfrm>
            <a:off x="4608513" y="6076950"/>
            <a:ext cx="3148012" cy="781050"/>
          </a:xfrm>
          <a:custGeom>
            <a:avLst/>
            <a:gdLst>
              <a:gd name="T0" fmla="*/ 643001 w 3147695"/>
              <a:gd name="T1" fmla="*/ 165163 h 780415"/>
              <a:gd name="T2" fmla="*/ 95250 w 3147695"/>
              <a:gd name="T3" fmla="*/ 165163 h 780415"/>
              <a:gd name="T4" fmla="*/ 142875 w 3147695"/>
              <a:gd name="T5" fmla="*/ 212813 h 780415"/>
              <a:gd name="T6" fmla="*/ 238125 w 3147695"/>
              <a:gd name="T7" fmla="*/ 242989 h 780415"/>
              <a:gd name="T8" fmla="*/ 331850 w 3147695"/>
              <a:gd name="T9" fmla="*/ 433565 h 780415"/>
              <a:gd name="T10" fmla="*/ 636651 w 3147695"/>
              <a:gd name="T11" fmla="*/ 570141 h 780415"/>
              <a:gd name="T12" fmla="*/ 1233677 w 3147695"/>
              <a:gd name="T13" fmla="*/ 570141 h 780415"/>
              <a:gd name="T14" fmla="*/ 3118472 w 3147695"/>
              <a:gd name="T15" fmla="*/ 780286 h 780415"/>
              <a:gd name="T16" fmla="*/ 3147146 w 3147695"/>
              <a:gd name="T17" fmla="*/ 780286 h 780415"/>
              <a:gd name="T18" fmla="*/ 1073277 w 3147695"/>
              <a:gd name="T19" fmla="*/ 385914 h 780415"/>
              <a:gd name="T20" fmla="*/ 816101 w 3147695"/>
              <a:gd name="T21" fmla="*/ 252514 h 780415"/>
              <a:gd name="T22" fmla="*/ 674751 w 3147695"/>
              <a:gd name="T23" fmla="*/ 174688 h 780415"/>
              <a:gd name="T24" fmla="*/ 643001 w 3147695"/>
              <a:gd name="T25" fmla="*/ 165163 h 780415"/>
              <a:gd name="T26" fmla="*/ 152400 w 3147695"/>
              <a:gd name="T27" fmla="*/ 0 h 780415"/>
              <a:gd name="T28" fmla="*/ 57150 w 3147695"/>
              <a:gd name="T29" fmla="*/ 0 h 780415"/>
              <a:gd name="T30" fmla="*/ 19050 w 3147695"/>
              <a:gd name="T31" fmla="*/ 39700 h 780415"/>
              <a:gd name="T32" fmla="*/ 0 w 3147695"/>
              <a:gd name="T33" fmla="*/ 203276 h 780415"/>
              <a:gd name="T34" fmla="*/ 95250 w 3147695"/>
              <a:gd name="T35" fmla="*/ 165163 h 780415"/>
              <a:gd name="T36" fmla="*/ 643001 w 3147695"/>
              <a:gd name="T37" fmla="*/ 165163 h 780415"/>
              <a:gd name="T38" fmla="*/ 579501 w 3147695"/>
              <a:gd name="T39" fmla="*/ 146113 h 780415"/>
              <a:gd name="T40" fmla="*/ 446150 w 3147695"/>
              <a:gd name="T41" fmla="*/ 96875 h 780415"/>
              <a:gd name="T42" fmla="*/ 295275 w 3147695"/>
              <a:gd name="T43" fmla="*/ 28587 h 780415"/>
              <a:gd name="T44" fmla="*/ 219075 w 3147695"/>
              <a:gd name="T45" fmla="*/ 9525 h 780415"/>
              <a:gd name="T46" fmla="*/ 152400 w 3147695"/>
              <a:gd name="T47" fmla="*/ 0 h 780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147695" h="780415">
                <a:moveTo>
                  <a:pt x="643001" y="165163"/>
                </a:moveTo>
                <a:lnTo>
                  <a:pt x="95250" y="165163"/>
                </a:lnTo>
                <a:lnTo>
                  <a:pt x="142875" y="212813"/>
                </a:lnTo>
                <a:lnTo>
                  <a:pt x="238125" y="242989"/>
                </a:lnTo>
                <a:lnTo>
                  <a:pt x="331850" y="433565"/>
                </a:lnTo>
                <a:lnTo>
                  <a:pt x="636651" y="570141"/>
                </a:lnTo>
                <a:lnTo>
                  <a:pt x="1233677" y="570141"/>
                </a:lnTo>
                <a:lnTo>
                  <a:pt x="3118472" y="780286"/>
                </a:lnTo>
                <a:lnTo>
                  <a:pt x="3147146" y="780286"/>
                </a:lnTo>
                <a:lnTo>
                  <a:pt x="1073277" y="385914"/>
                </a:lnTo>
                <a:lnTo>
                  <a:pt x="816101" y="252514"/>
                </a:lnTo>
                <a:lnTo>
                  <a:pt x="674751" y="174688"/>
                </a:lnTo>
                <a:lnTo>
                  <a:pt x="643001" y="165163"/>
                </a:lnTo>
                <a:close/>
              </a:path>
              <a:path w="3147695" h="780415">
                <a:moveTo>
                  <a:pt x="152400" y="0"/>
                </a:moveTo>
                <a:lnTo>
                  <a:pt x="57150" y="0"/>
                </a:lnTo>
                <a:lnTo>
                  <a:pt x="19050" y="39700"/>
                </a:lnTo>
                <a:lnTo>
                  <a:pt x="0" y="203276"/>
                </a:lnTo>
                <a:lnTo>
                  <a:pt x="95250" y="165163"/>
                </a:lnTo>
                <a:lnTo>
                  <a:pt x="643001" y="165163"/>
                </a:lnTo>
                <a:lnTo>
                  <a:pt x="579501" y="146113"/>
                </a:lnTo>
                <a:lnTo>
                  <a:pt x="446150" y="96875"/>
                </a:lnTo>
                <a:lnTo>
                  <a:pt x="295275" y="28587"/>
                </a:lnTo>
                <a:lnTo>
                  <a:pt x="219075" y="9525"/>
                </a:lnTo>
                <a:lnTo>
                  <a:pt x="15240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51211" name="object 11"/>
          <p:cNvSpPr>
            <a:spLocks noChangeArrowheads="1"/>
          </p:cNvSpPr>
          <p:nvPr/>
        </p:nvSpPr>
        <p:spPr bwMode="auto">
          <a:xfrm>
            <a:off x="4429126" y="6069014"/>
            <a:ext cx="112713" cy="96837"/>
          </a:xfrm>
          <a:prstGeom prst="rect">
            <a:avLst/>
          </a:prstGeom>
          <a:blipFill dpi="0" rotWithShape="1">
            <a:blip r:embed="rId6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1212" name="object 12"/>
          <p:cNvSpPr>
            <a:spLocks/>
          </p:cNvSpPr>
          <p:nvPr/>
        </p:nvSpPr>
        <p:spPr bwMode="auto">
          <a:xfrm>
            <a:off x="2879726" y="6099176"/>
            <a:ext cx="257175" cy="258763"/>
          </a:xfrm>
          <a:custGeom>
            <a:avLst/>
            <a:gdLst>
              <a:gd name="T0" fmla="*/ 47752 w 256540"/>
              <a:gd name="T1" fmla="*/ 0 h 259079"/>
              <a:gd name="T2" fmla="*/ 0 w 256540"/>
              <a:gd name="T3" fmla="*/ 0 h 259079"/>
              <a:gd name="T4" fmla="*/ 47752 w 256540"/>
              <a:gd name="T5" fmla="*/ 86359 h 259079"/>
              <a:gd name="T6" fmla="*/ 152653 w 256540"/>
              <a:gd name="T7" fmla="*/ 163118 h 259079"/>
              <a:gd name="T8" fmla="*/ 256031 w 256540"/>
              <a:gd name="T9" fmla="*/ 259079 h 259079"/>
              <a:gd name="T10" fmla="*/ 256031 w 256540"/>
              <a:gd name="T11" fmla="*/ 249478 h 259079"/>
              <a:gd name="T12" fmla="*/ 246506 w 256540"/>
              <a:gd name="T13" fmla="*/ 220700 h 259079"/>
              <a:gd name="T14" fmla="*/ 227456 w 256540"/>
              <a:gd name="T15" fmla="*/ 182321 h 259079"/>
              <a:gd name="T16" fmla="*/ 190881 w 256540"/>
              <a:gd name="T17" fmla="*/ 153530 h 259079"/>
              <a:gd name="T18" fmla="*/ 171703 w 256540"/>
              <a:gd name="T19" fmla="*/ 134340 h 259079"/>
              <a:gd name="T20" fmla="*/ 152653 w 256540"/>
              <a:gd name="T21" fmla="*/ 95961 h 259079"/>
              <a:gd name="T22" fmla="*/ 152653 w 256540"/>
              <a:gd name="T23" fmla="*/ 86359 h 259079"/>
              <a:gd name="T24" fmla="*/ 181228 w 256540"/>
              <a:gd name="T25" fmla="*/ 19189 h 259079"/>
              <a:gd name="T26" fmla="*/ 114553 w 256540"/>
              <a:gd name="T27" fmla="*/ 9601 h 259079"/>
              <a:gd name="T28" fmla="*/ 76327 w 256540"/>
              <a:gd name="T29" fmla="*/ 9601 h 259079"/>
              <a:gd name="T30" fmla="*/ 47752 w 256540"/>
              <a:gd name="T31" fmla="*/ 0 h 2590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56540" h="259079">
                <a:moveTo>
                  <a:pt x="47752" y="0"/>
                </a:moveTo>
                <a:lnTo>
                  <a:pt x="0" y="0"/>
                </a:lnTo>
                <a:lnTo>
                  <a:pt x="47752" y="86359"/>
                </a:lnTo>
                <a:lnTo>
                  <a:pt x="152653" y="163118"/>
                </a:lnTo>
                <a:lnTo>
                  <a:pt x="256031" y="259079"/>
                </a:lnTo>
                <a:lnTo>
                  <a:pt x="256031" y="249478"/>
                </a:lnTo>
                <a:lnTo>
                  <a:pt x="246506" y="220700"/>
                </a:lnTo>
                <a:lnTo>
                  <a:pt x="227456" y="182321"/>
                </a:lnTo>
                <a:lnTo>
                  <a:pt x="190881" y="153530"/>
                </a:lnTo>
                <a:lnTo>
                  <a:pt x="171703" y="134340"/>
                </a:lnTo>
                <a:lnTo>
                  <a:pt x="152653" y="95961"/>
                </a:lnTo>
                <a:lnTo>
                  <a:pt x="152653" y="86359"/>
                </a:lnTo>
                <a:lnTo>
                  <a:pt x="181228" y="19189"/>
                </a:lnTo>
                <a:lnTo>
                  <a:pt x="114553" y="9601"/>
                </a:lnTo>
                <a:lnTo>
                  <a:pt x="76327" y="9601"/>
                </a:lnTo>
                <a:lnTo>
                  <a:pt x="47752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51213" name="object 13"/>
          <p:cNvSpPr>
            <a:spLocks noChangeArrowheads="1"/>
          </p:cNvSpPr>
          <p:nvPr/>
        </p:nvSpPr>
        <p:spPr bwMode="auto">
          <a:xfrm>
            <a:off x="2646364" y="6116639"/>
            <a:ext cx="90487" cy="98425"/>
          </a:xfrm>
          <a:prstGeom prst="rect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1214" name="object 14"/>
          <p:cNvSpPr>
            <a:spLocks/>
          </p:cNvSpPr>
          <p:nvPr/>
        </p:nvSpPr>
        <p:spPr bwMode="auto">
          <a:xfrm>
            <a:off x="2152650" y="6049963"/>
            <a:ext cx="387350" cy="330200"/>
          </a:xfrm>
          <a:custGeom>
            <a:avLst/>
            <a:gdLst>
              <a:gd name="T0" fmla="*/ 18961 w 387350"/>
              <a:gd name="T1" fmla="*/ 0 h 329564"/>
              <a:gd name="T2" fmla="*/ 0 w 387350"/>
              <a:gd name="T3" fmla="*/ 0 h 329564"/>
              <a:gd name="T4" fmla="*/ 0 w 387350"/>
              <a:gd name="T5" fmla="*/ 19367 h 329564"/>
              <a:gd name="T6" fmla="*/ 93218 w 387350"/>
              <a:gd name="T7" fmla="*/ 58089 h 329564"/>
              <a:gd name="T8" fmla="*/ 140614 w 387350"/>
              <a:gd name="T9" fmla="*/ 106502 h 329564"/>
              <a:gd name="T10" fmla="*/ 74256 w 387350"/>
              <a:gd name="T11" fmla="*/ 135547 h 329564"/>
              <a:gd name="T12" fmla="*/ 121653 w 387350"/>
              <a:gd name="T13" fmla="*/ 213004 h 329564"/>
              <a:gd name="T14" fmla="*/ 282816 w 387350"/>
              <a:gd name="T15" fmla="*/ 329184 h 329564"/>
              <a:gd name="T16" fmla="*/ 263855 w 387350"/>
              <a:gd name="T17" fmla="*/ 251726 h 329564"/>
              <a:gd name="T18" fmla="*/ 225933 w 387350"/>
              <a:gd name="T19" fmla="*/ 213004 h 329564"/>
              <a:gd name="T20" fmla="*/ 330212 w 387350"/>
              <a:gd name="T21" fmla="*/ 135547 h 329564"/>
              <a:gd name="T22" fmla="*/ 387096 w 387350"/>
              <a:gd name="T23" fmla="*/ 67767 h 329564"/>
              <a:gd name="T24" fmla="*/ 368134 w 387350"/>
              <a:gd name="T25" fmla="*/ 58089 h 329564"/>
              <a:gd name="T26" fmla="*/ 320738 w 387350"/>
              <a:gd name="T27" fmla="*/ 38722 h 329564"/>
              <a:gd name="T28" fmla="*/ 235419 w 387350"/>
              <a:gd name="T29" fmla="*/ 29044 h 329564"/>
              <a:gd name="T30" fmla="*/ 225933 w 387350"/>
              <a:gd name="T31" fmla="*/ 29044 h 329564"/>
              <a:gd name="T32" fmla="*/ 197497 w 387350"/>
              <a:gd name="T33" fmla="*/ 19367 h 329564"/>
              <a:gd name="T34" fmla="*/ 159575 w 387350"/>
              <a:gd name="T35" fmla="*/ 19367 h 329564"/>
              <a:gd name="T36" fmla="*/ 140614 w 387350"/>
              <a:gd name="T37" fmla="*/ 9677 h 329564"/>
              <a:gd name="T38" fmla="*/ 74256 w 387350"/>
              <a:gd name="T39" fmla="*/ 9677 h 329564"/>
              <a:gd name="T40" fmla="*/ 18961 w 387350"/>
              <a:gd name="T41" fmla="*/ 0 h 3295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387350" h="329564">
                <a:moveTo>
                  <a:pt x="18961" y="0"/>
                </a:moveTo>
                <a:lnTo>
                  <a:pt x="0" y="0"/>
                </a:lnTo>
                <a:lnTo>
                  <a:pt x="0" y="19367"/>
                </a:lnTo>
                <a:lnTo>
                  <a:pt x="93218" y="58089"/>
                </a:lnTo>
                <a:lnTo>
                  <a:pt x="140614" y="106502"/>
                </a:lnTo>
                <a:lnTo>
                  <a:pt x="74256" y="135547"/>
                </a:lnTo>
                <a:lnTo>
                  <a:pt x="121653" y="213004"/>
                </a:lnTo>
                <a:lnTo>
                  <a:pt x="282816" y="329184"/>
                </a:lnTo>
                <a:lnTo>
                  <a:pt x="263855" y="251726"/>
                </a:lnTo>
                <a:lnTo>
                  <a:pt x="225933" y="213004"/>
                </a:lnTo>
                <a:lnTo>
                  <a:pt x="330212" y="135547"/>
                </a:lnTo>
                <a:lnTo>
                  <a:pt x="387096" y="67767"/>
                </a:lnTo>
                <a:lnTo>
                  <a:pt x="368134" y="58089"/>
                </a:lnTo>
                <a:lnTo>
                  <a:pt x="320738" y="38722"/>
                </a:lnTo>
                <a:lnTo>
                  <a:pt x="235419" y="29044"/>
                </a:lnTo>
                <a:lnTo>
                  <a:pt x="225933" y="29044"/>
                </a:lnTo>
                <a:lnTo>
                  <a:pt x="197497" y="19367"/>
                </a:lnTo>
                <a:lnTo>
                  <a:pt x="159575" y="19367"/>
                </a:lnTo>
                <a:lnTo>
                  <a:pt x="140614" y="9677"/>
                </a:lnTo>
                <a:lnTo>
                  <a:pt x="74256" y="9677"/>
                </a:lnTo>
                <a:lnTo>
                  <a:pt x="18961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xfrm>
            <a:off x="1590676" y="1959191"/>
            <a:ext cx="5572125" cy="612347"/>
          </a:xfrm>
        </p:spPr>
        <p:txBody>
          <a:bodyPr vert="horz" lIns="91440" tIns="12065" rIns="91440" bIns="45720" rtlCol="0" anchor="ctr">
            <a:spAutoFit/>
          </a:bodyPr>
          <a:lstStyle/>
          <a:p>
            <a:pPr marL="25400">
              <a:spcBef>
                <a:spcPts val="95"/>
              </a:spcBef>
              <a:defRPr/>
            </a:pPr>
            <a:r>
              <a:rPr sz="2000" spc="-5" dirty="0">
                <a:solidFill>
                  <a:srgbClr val="66FFFF"/>
                </a:solidFill>
                <a:latin typeface="Arial"/>
                <a:cs typeface="Arial"/>
              </a:rPr>
              <a:t>NH</a:t>
            </a:r>
            <a:r>
              <a:rPr sz="2025" spc="-7" baseline="-20576" dirty="0">
                <a:solidFill>
                  <a:srgbClr val="66FFFF"/>
                </a:solidFill>
                <a:latin typeface="Arial"/>
                <a:cs typeface="Arial"/>
              </a:rPr>
              <a:t>4 </a:t>
            </a:r>
            <a:r>
              <a:rPr sz="2000" spc="-25" dirty="0">
                <a:solidFill>
                  <a:srgbClr val="66FFFF"/>
                </a:solidFill>
                <a:latin typeface="Arial"/>
                <a:cs typeface="Arial"/>
              </a:rPr>
              <a:t>veya </a:t>
            </a:r>
            <a:r>
              <a:rPr sz="2000" spc="-5" dirty="0">
                <a:solidFill>
                  <a:srgbClr val="66FFFF"/>
                </a:solidFill>
                <a:latin typeface="Arial"/>
                <a:cs typeface="Arial"/>
              </a:rPr>
              <a:t>NO</a:t>
            </a:r>
            <a:r>
              <a:rPr sz="2025" spc="-7" baseline="-20576" dirty="0">
                <a:solidFill>
                  <a:srgbClr val="66FFFF"/>
                </a:solidFill>
                <a:latin typeface="Arial"/>
                <a:cs typeface="Arial"/>
              </a:rPr>
              <a:t>3</a:t>
            </a:r>
            <a:r>
              <a:rPr sz="2000" spc="-5" dirty="0">
                <a:solidFill>
                  <a:srgbClr val="66FFFF"/>
                </a:solidFill>
                <a:latin typeface="Arial"/>
                <a:cs typeface="Arial"/>
              </a:rPr>
              <a:t>’ </a:t>
            </a:r>
            <a:r>
              <a:rPr sz="2000" spc="-10" dirty="0">
                <a:solidFill>
                  <a:srgbClr val="66FFFF"/>
                </a:solidFill>
                <a:latin typeface="Arial"/>
                <a:cs typeface="Arial"/>
              </a:rPr>
              <a:t>ün </a:t>
            </a:r>
            <a:r>
              <a:rPr sz="2000" spc="-15" dirty="0">
                <a:latin typeface="Arial"/>
                <a:cs typeface="Arial"/>
              </a:rPr>
              <a:t>hangisinin </a:t>
            </a:r>
            <a:r>
              <a:rPr sz="2000" spc="-10" dirty="0">
                <a:latin typeface="Arial"/>
                <a:cs typeface="Arial"/>
              </a:rPr>
              <a:t>daha </a:t>
            </a:r>
            <a:r>
              <a:rPr sz="2000" spc="-25" dirty="0">
                <a:latin typeface="Arial"/>
                <a:cs typeface="Arial"/>
              </a:rPr>
              <a:t>uygun</a:t>
            </a:r>
            <a:r>
              <a:rPr sz="2000" spc="55" dirty="0">
                <a:latin typeface="Arial"/>
                <a:cs typeface="Arial"/>
              </a:rPr>
              <a:t> </a:t>
            </a:r>
            <a:r>
              <a:rPr sz="2000" spc="-15" dirty="0">
                <a:latin typeface="Arial"/>
                <a:cs typeface="Arial"/>
              </a:rPr>
              <a:t>olduğu;</a:t>
            </a:r>
            <a:endParaRPr sz="20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565275" y="2405064"/>
            <a:ext cx="8891588" cy="4033155"/>
          </a:xfrm>
          <a:prstGeom prst="rect">
            <a:avLst/>
          </a:prstGeom>
        </p:spPr>
        <p:txBody>
          <a:bodyPr lIns="0" tIns="11430" rIns="0" bIns="0">
            <a:spAutoFit/>
          </a:bodyPr>
          <a:lstStyle/>
          <a:p>
            <a:pPr marL="394970" indent="-344805">
              <a:spcBef>
                <a:spcPts val="90"/>
              </a:spcBef>
              <a:buClr>
                <a:srgbClr val="E2E2FF"/>
              </a:buClr>
              <a:buFontTx/>
              <a:buChar char="•"/>
              <a:tabLst>
                <a:tab pos="394970" algn="l"/>
                <a:tab pos="395605" algn="l"/>
              </a:tabLst>
              <a:defRPr/>
            </a:pP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bitki</a:t>
            </a:r>
            <a:r>
              <a:rPr sz="2000" spc="-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çeşidi</a:t>
            </a:r>
            <a:endParaRPr sz="2000">
              <a:latin typeface="Arial"/>
              <a:cs typeface="Arial"/>
            </a:endParaRPr>
          </a:p>
          <a:p>
            <a:pPr marL="794385" lvl="1" indent="-287020">
              <a:spcBef>
                <a:spcPts val="10"/>
              </a:spcBef>
              <a:buFontTx/>
              <a:buChar char="–"/>
              <a:tabLst>
                <a:tab pos="794385" algn="l"/>
                <a:tab pos="795020" algn="l"/>
              </a:tabLst>
              <a:defRPr/>
            </a:pPr>
            <a:r>
              <a:rPr dirty="0">
                <a:solidFill>
                  <a:srgbClr val="FFFF66"/>
                </a:solidFill>
                <a:latin typeface="Arial"/>
                <a:cs typeface="Arial"/>
              </a:rPr>
              <a:t>kalsifüj bitkiler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(asit </a:t>
            </a:r>
            <a:r>
              <a:rPr spc="5" dirty="0">
                <a:solidFill>
                  <a:srgbClr val="FFFFFF"/>
                </a:solidFill>
                <a:latin typeface="Arial"/>
                <a:cs typeface="Arial"/>
              </a:rPr>
              <a:t>koşullara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adapte </a:t>
            </a:r>
            <a:r>
              <a:rPr spc="5" dirty="0">
                <a:solidFill>
                  <a:srgbClr val="FFFFFF"/>
                </a:solidFill>
                <a:latin typeface="Arial"/>
                <a:cs typeface="Arial"/>
              </a:rPr>
              <a:t>olmuş bitkiler)</a:t>
            </a:r>
            <a:r>
              <a:rPr spc="-3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ve</a:t>
            </a:r>
            <a:endParaRPr>
              <a:latin typeface="Arial"/>
              <a:cs typeface="Arial"/>
            </a:endParaRPr>
          </a:p>
          <a:p>
            <a:pPr marL="794385" lvl="1" indent="-287020">
              <a:lnSpc>
                <a:spcPts val="2155"/>
              </a:lnSpc>
              <a:buFontTx/>
              <a:buChar char="–"/>
              <a:tabLst>
                <a:tab pos="794385" algn="l"/>
                <a:tab pos="795020" algn="l"/>
              </a:tabLst>
              <a:defRPr/>
            </a:pPr>
            <a:r>
              <a:rPr dirty="0">
                <a:solidFill>
                  <a:srgbClr val="FFFF66"/>
                </a:solidFill>
                <a:latin typeface="Arial"/>
                <a:cs typeface="Arial"/>
              </a:rPr>
              <a:t>redoks potansiyeli </a:t>
            </a:r>
            <a:r>
              <a:rPr spc="5" dirty="0">
                <a:solidFill>
                  <a:srgbClr val="FFFF66"/>
                </a:solidFill>
                <a:latin typeface="Arial"/>
                <a:cs typeface="Arial"/>
              </a:rPr>
              <a:t>düşük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topraklarda yetişen bitkiler (çeltik</a:t>
            </a:r>
            <a:r>
              <a:rPr spc="-3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gibi)</a:t>
            </a:r>
            <a:endParaRPr>
              <a:latin typeface="Arial"/>
              <a:cs typeface="Arial"/>
            </a:endParaRPr>
          </a:p>
          <a:p>
            <a:pPr marL="2794635">
              <a:lnSpc>
                <a:spcPts val="2395"/>
              </a:lnSpc>
              <a:defRPr/>
            </a:pPr>
            <a:r>
              <a:rPr sz="2000" spc="-5" dirty="0">
                <a:solidFill>
                  <a:srgbClr val="FFFF66"/>
                </a:solidFill>
                <a:latin typeface="Arial"/>
                <a:cs typeface="Arial"/>
              </a:rPr>
              <a:t>NH</a:t>
            </a:r>
            <a:r>
              <a:rPr sz="2025" spc="-7" baseline="-20576" dirty="0">
                <a:solidFill>
                  <a:srgbClr val="FFFF66"/>
                </a:solidFill>
                <a:latin typeface="Arial"/>
                <a:cs typeface="Arial"/>
              </a:rPr>
              <a:t>4 </a:t>
            </a:r>
            <a:r>
              <a:rPr sz="2000" spc="-5" dirty="0">
                <a:solidFill>
                  <a:srgbClr val="FFFF66"/>
                </a:solidFill>
                <a:latin typeface="Arial"/>
                <a:cs typeface="Arial"/>
              </a:rPr>
              <a:t>tercih</a:t>
            </a:r>
            <a:r>
              <a:rPr sz="2000" spc="-185" dirty="0">
                <a:solidFill>
                  <a:srgbClr val="FFFF66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66"/>
                </a:solidFill>
                <a:latin typeface="Arial"/>
                <a:cs typeface="Arial"/>
              </a:rPr>
              <a:t>ederler</a:t>
            </a:r>
            <a:endParaRPr sz="2000">
              <a:latin typeface="Arial"/>
              <a:cs typeface="Arial"/>
            </a:endParaRPr>
          </a:p>
          <a:p>
            <a:pPr marL="794385" lvl="1" indent="-287020">
              <a:spcBef>
                <a:spcPts val="10"/>
              </a:spcBef>
              <a:buFontTx/>
              <a:buChar char="–"/>
              <a:tabLst>
                <a:tab pos="794385" algn="l"/>
                <a:tab pos="795020" algn="l"/>
              </a:tabLst>
              <a:defRPr/>
            </a:pPr>
            <a:r>
              <a:rPr spc="5" dirty="0">
                <a:solidFill>
                  <a:srgbClr val="FFFF66"/>
                </a:solidFill>
                <a:latin typeface="Arial"/>
                <a:cs typeface="Arial"/>
              </a:rPr>
              <a:t>kalsikol </a:t>
            </a:r>
            <a:r>
              <a:rPr dirty="0">
                <a:solidFill>
                  <a:srgbClr val="FFFF66"/>
                </a:solidFill>
                <a:latin typeface="Arial"/>
                <a:cs typeface="Arial"/>
              </a:rPr>
              <a:t>bitkiler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(yüksek pH’ </a:t>
            </a:r>
            <a:r>
              <a:rPr spc="5" dirty="0">
                <a:solidFill>
                  <a:srgbClr val="FFFFFF"/>
                </a:solidFill>
                <a:latin typeface="Arial"/>
                <a:cs typeface="Arial"/>
              </a:rPr>
              <a:t>lı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topraklarda yetişen bitkiler) </a:t>
            </a:r>
            <a:r>
              <a:rPr spc="-10" dirty="0">
                <a:solidFill>
                  <a:srgbClr val="FFFF66"/>
                </a:solidFill>
                <a:latin typeface="Arial"/>
                <a:cs typeface="Arial"/>
              </a:rPr>
              <a:t>NO</a:t>
            </a:r>
            <a:r>
              <a:rPr spc="-15" baseline="-20833" dirty="0">
                <a:solidFill>
                  <a:srgbClr val="FFFF66"/>
                </a:solidFill>
                <a:latin typeface="Arial"/>
                <a:cs typeface="Arial"/>
              </a:rPr>
              <a:t>3 </a:t>
            </a:r>
            <a:r>
              <a:rPr dirty="0">
                <a:solidFill>
                  <a:srgbClr val="FFFF66"/>
                </a:solidFill>
                <a:latin typeface="Arial"/>
                <a:cs typeface="Arial"/>
              </a:rPr>
              <a:t>tercih</a:t>
            </a:r>
            <a:r>
              <a:rPr spc="-150" dirty="0">
                <a:solidFill>
                  <a:srgbClr val="FFFF66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66"/>
                </a:solidFill>
                <a:latin typeface="Arial"/>
                <a:cs typeface="Arial"/>
              </a:rPr>
              <a:t>ederler</a:t>
            </a:r>
            <a:endParaRPr>
              <a:latin typeface="Arial"/>
              <a:cs typeface="Arial"/>
            </a:endParaRPr>
          </a:p>
          <a:p>
            <a:pPr lvl="1">
              <a:spcBef>
                <a:spcPts val="25"/>
              </a:spcBef>
              <a:buFontTx/>
              <a:buChar char="–"/>
              <a:defRPr/>
            </a:pPr>
            <a:endParaRPr sz="1850">
              <a:latin typeface="Times New Roman"/>
              <a:cs typeface="Times New Roman"/>
            </a:endParaRPr>
          </a:p>
          <a:p>
            <a:pPr marL="508000">
              <a:defRPr/>
            </a:pPr>
            <a:r>
              <a:rPr sz="2000" b="1" spc="-5" dirty="0">
                <a:solidFill>
                  <a:srgbClr val="FF0000"/>
                </a:solidFill>
                <a:latin typeface="Arial"/>
                <a:cs typeface="Arial"/>
              </a:rPr>
              <a:t>Bu iki azot formunun (NO</a:t>
            </a:r>
            <a:r>
              <a:rPr sz="2025" b="1" spc="-7" baseline="-20576" dirty="0">
                <a:solidFill>
                  <a:srgbClr val="FF0000"/>
                </a:solidFill>
                <a:latin typeface="Arial"/>
                <a:cs typeface="Arial"/>
              </a:rPr>
              <a:t>3</a:t>
            </a:r>
            <a:r>
              <a:rPr sz="2000" b="1" spc="-5" dirty="0">
                <a:solidFill>
                  <a:srgbClr val="FF0000"/>
                </a:solidFill>
                <a:latin typeface="Arial"/>
                <a:cs typeface="Arial"/>
              </a:rPr>
              <a:t>/NH</a:t>
            </a:r>
            <a:r>
              <a:rPr sz="2025" b="1" spc="-7" baseline="-20576" dirty="0">
                <a:solidFill>
                  <a:srgbClr val="FF0000"/>
                </a:solidFill>
                <a:latin typeface="Arial"/>
                <a:cs typeface="Arial"/>
              </a:rPr>
              <a:t>4</a:t>
            </a:r>
            <a:r>
              <a:rPr sz="2000" b="1" spc="-5" dirty="0">
                <a:solidFill>
                  <a:srgbClr val="FF0000"/>
                </a:solidFill>
                <a:latin typeface="Arial"/>
                <a:cs typeface="Arial"/>
              </a:rPr>
              <a:t>) </a:t>
            </a:r>
            <a:r>
              <a:rPr sz="2000" b="1" spc="-10" dirty="0">
                <a:solidFill>
                  <a:srgbClr val="FF0000"/>
                </a:solidFill>
                <a:latin typeface="Arial"/>
                <a:cs typeface="Arial"/>
              </a:rPr>
              <a:t>kombinasyonu </a:t>
            </a:r>
            <a:r>
              <a:rPr sz="2000" b="1" spc="-5" dirty="0">
                <a:solidFill>
                  <a:srgbClr val="FF0000"/>
                </a:solidFill>
                <a:latin typeface="Arial"/>
                <a:cs typeface="Arial"/>
              </a:rPr>
              <a:t>ile daha </a:t>
            </a:r>
            <a:r>
              <a:rPr sz="2000" b="1" spc="-15" dirty="0">
                <a:solidFill>
                  <a:srgbClr val="FF0000"/>
                </a:solidFill>
                <a:latin typeface="Arial"/>
                <a:cs typeface="Arial"/>
              </a:rPr>
              <a:t>iyi </a:t>
            </a:r>
            <a:r>
              <a:rPr sz="2000" b="1" spc="-5" dirty="0">
                <a:solidFill>
                  <a:srgbClr val="FF0000"/>
                </a:solidFill>
                <a:latin typeface="Arial"/>
                <a:cs typeface="Arial"/>
              </a:rPr>
              <a:t>ürün</a:t>
            </a:r>
            <a:r>
              <a:rPr sz="2000" b="1" spc="15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b="1" spc="-5" dirty="0">
                <a:solidFill>
                  <a:srgbClr val="FF0000"/>
                </a:solidFill>
                <a:latin typeface="Arial"/>
                <a:cs typeface="Arial"/>
              </a:rPr>
              <a:t>alınır</a:t>
            </a:r>
            <a:endParaRPr sz="2000">
              <a:latin typeface="Arial"/>
              <a:cs typeface="Arial"/>
            </a:endParaRPr>
          </a:p>
          <a:p>
            <a:pPr marL="508000">
              <a:spcBef>
                <a:spcPts val="5"/>
              </a:spcBef>
              <a:defRPr/>
            </a:pPr>
            <a:r>
              <a:rPr sz="2000" b="1" spc="-5" dirty="0">
                <a:solidFill>
                  <a:srgbClr val="FFFFFF"/>
                </a:solidFill>
                <a:latin typeface="Arial"/>
                <a:cs typeface="Arial"/>
              </a:rPr>
              <a:t>(NO</a:t>
            </a:r>
            <a:r>
              <a:rPr sz="2025" b="1" spc="-7" baseline="-20576" dirty="0">
                <a:solidFill>
                  <a:srgbClr val="FFFFFF"/>
                </a:solidFill>
                <a:latin typeface="Arial"/>
                <a:cs typeface="Arial"/>
              </a:rPr>
              <a:t>3 </a:t>
            </a:r>
            <a:r>
              <a:rPr sz="2000" b="1" dirty="0">
                <a:solidFill>
                  <a:srgbClr val="FFFFFF"/>
                </a:solidFill>
                <a:latin typeface="Arial"/>
                <a:cs typeface="Arial"/>
              </a:rPr>
              <a:t>ve </a:t>
            </a:r>
            <a:r>
              <a:rPr sz="2000" b="1" spc="-10" dirty="0">
                <a:solidFill>
                  <a:srgbClr val="FFFFFF"/>
                </a:solidFill>
                <a:latin typeface="Arial"/>
                <a:cs typeface="Arial"/>
              </a:rPr>
              <a:t>NH</a:t>
            </a:r>
            <a:r>
              <a:rPr sz="2025" b="1" spc="-15" baseline="-20576" dirty="0">
                <a:solidFill>
                  <a:srgbClr val="FFFFFF"/>
                </a:solidFill>
                <a:latin typeface="Arial"/>
                <a:cs typeface="Arial"/>
              </a:rPr>
              <a:t>4</a:t>
            </a:r>
            <a:r>
              <a:rPr sz="2000" b="1" spc="-10" dirty="0">
                <a:solidFill>
                  <a:srgbClr val="FFFFFF"/>
                </a:solidFill>
                <a:latin typeface="Arial"/>
                <a:cs typeface="Arial"/>
              </a:rPr>
              <a:t>) </a:t>
            </a:r>
            <a:r>
              <a:rPr sz="2000" b="1" spc="-5" dirty="0">
                <a:solidFill>
                  <a:srgbClr val="FFFFFF"/>
                </a:solidFill>
                <a:latin typeface="Arial"/>
                <a:cs typeface="Arial"/>
              </a:rPr>
              <a:t>toplam </a:t>
            </a:r>
            <a:r>
              <a:rPr sz="2000" b="1" spc="-15" dirty="0">
                <a:solidFill>
                  <a:srgbClr val="FFFFFF"/>
                </a:solidFill>
                <a:latin typeface="Arial"/>
                <a:cs typeface="Arial"/>
              </a:rPr>
              <a:t>anyon </a:t>
            </a:r>
            <a:r>
              <a:rPr sz="2000" b="1" dirty="0">
                <a:solidFill>
                  <a:srgbClr val="FFFFFF"/>
                </a:solidFill>
                <a:latin typeface="Arial"/>
                <a:cs typeface="Arial"/>
              </a:rPr>
              <a:t>ve </a:t>
            </a:r>
            <a:r>
              <a:rPr sz="2000" b="1" spc="-10" dirty="0">
                <a:solidFill>
                  <a:srgbClr val="FFFFFF"/>
                </a:solidFill>
                <a:latin typeface="Arial"/>
                <a:cs typeface="Arial"/>
              </a:rPr>
              <a:t>katyonların </a:t>
            </a:r>
            <a:r>
              <a:rPr sz="2000" b="1" spc="-10" dirty="0">
                <a:solidFill>
                  <a:srgbClr val="66FFFF"/>
                </a:solidFill>
                <a:latin typeface="Arial"/>
                <a:cs typeface="Arial"/>
              </a:rPr>
              <a:t>% 80</a:t>
            </a:r>
            <a:r>
              <a:rPr sz="2000" b="1" spc="-10" dirty="0">
                <a:solidFill>
                  <a:srgbClr val="FFFFFF"/>
                </a:solidFill>
                <a:latin typeface="Arial"/>
                <a:cs typeface="Arial"/>
              </a:rPr>
              <a:t>’ </a:t>
            </a:r>
            <a:r>
              <a:rPr sz="2000" b="1" spc="-5" dirty="0">
                <a:solidFill>
                  <a:srgbClr val="FFFFFF"/>
                </a:solidFill>
                <a:latin typeface="Arial"/>
                <a:cs typeface="Arial"/>
              </a:rPr>
              <a:t>ini</a:t>
            </a:r>
            <a:r>
              <a:rPr sz="2000" b="1" spc="-1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spc="-5" dirty="0">
                <a:solidFill>
                  <a:srgbClr val="FFFFFF"/>
                </a:solidFill>
                <a:latin typeface="Arial"/>
                <a:cs typeface="Arial"/>
              </a:rPr>
              <a:t>oluşturur</a:t>
            </a:r>
            <a:endParaRPr sz="2000">
              <a:latin typeface="Arial"/>
              <a:cs typeface="Arial"/>
            </a:endParaRPr>
          </a:p>
          <a:p>
            <a:pPr>
              <a:spcBef>
                <a:spcPts val="45"/>
              </a:spcBef>
              <a:defRPr/>
            </a:pPr>
            <a:endParaRPr sz="2450">
              <a:latin typeface="Times New Roman"/>
              <a:cs typeface="Times New Roman"/>
            </a:endParaRPr>
          </a:p>
          <a:p>
            <a:pPr marL="50800">
              <a:defRPr/>
            </a:pPr>
            <a:r>
              <a:rPr sz="2400" b="1" dirty="0">
                <a:solidFill>
                  <a:srgbClr val="66FFFF"/>
                </a:solidFill>
                <a:latin typeface="Arial"/>
                <a:cs typeface="Arial"/>
              </a:rPr>
              <a:t>NO</a:t>
            </a:r>
            <a:r>
              <a:rPr sz="2400" b="1" baseline="-20833" dirty="0">
                <a:solidFill>
                  <a:srgbClr val="66FFFF"/>
                </a:solidFill>
                <a:latin typeface="Arial"/>
                <a:cs typeface="Arial"/>
              </a:rPr>
              <a:t>3 </a:t>
            </a:r>
            <a:r>
              <a:rPr sz="2400" b="1" spc="-25" dirty="0">
                <a:solidFill>
                  <a:srgbClr val="66FFFF"/>
                </a:solidFill>
                <a:latin typeface="Arial"/>
                <a:cs typeface="Arial"/>
              </a:rPr>
              <a:t>ve</a:t>
            </a:r>
            <a:r>
              <a:rPr sz="2400" b="1" spc="-200" dirty="0">
                <a:solidFill>
                  <a:srgbClr val="66FFFF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66FFFF"/>
                </a:solidFill>
                <a:latin typeface="Arial"/>
                <a:cs typeface="Arial"/>
              </a:rPr>
              <a:t>NH</a:t>
            </a:r>
            <a:r>
              <a:rPr sz="2400" b="1" spc="-7" baseline="-20833" dirty="0">
                <a:solidFill>
                  <a:srgbClr val="66FFFF"/>
                </a:solidFill>
                <a:latin typeface="Arial"/>
                <a:cs typeface="Arial"/>
              </a:rPr>
              <a:t>4</a:t>
            </a:r>
            <a:endParaRPr sz="2400" baseline="-20833">
              <a:latin typeface="Arial"/>
              <a:cs typeface="Arial"/>
            </a:endParaRPr>
          </a:p>
          <a:p>
            <a:pPr marL="794385" lvl="1" indent="-287020">
              <a:spcBef>
                <a:spcPts val="20"/>
              </a:spcBef>
              <a:buFont typeface="Arial"/>
              <a:buChar char="–"/>
              <a:tabLst>
                <a:tab pos="794385" algn="l"/>
                <a:tab pos="795020" algn="l"/>
              </a:tabLst>
              <a:defRPr/>
            </a:pPr>
            <a:r>
              <a:rPr sz="2000" b="1" spc="-15" dirty="0">
                <a:solidFill>
                  <a:srgbClr val="FFFFFF"/>
                </a:solidFill>
                <a:latin typeface="Arial"/>
                <a:cs typeface="Arial"/>
              </a:rPr>
              <a:t>katyon </a:t>
            </a:r>
            <a:r>
              <a:rPr sz="2000" b="1" dirty="0">
                <a:solidFill>
                  <a:srgbClr val="FFFFFF"/>
                </a:solidFill>
                <a:latin typeface="Arial"/>
                <a:cs typeface="Arial"/>
              </a:rPr>
              <a:t>ve </a:t>
            </a:r>
            <a:r>
              <a:rPr sz="2000" b="1" spc="-10" dirty="0">
                <a:solidFill>
                  <a:srgbClr val="FFFFFF"/>
                </a:solidFill>
                <a:latin typeface="Arial"/>
                <a:cs typeface="Arial"/>
              </a:rPr>
              <a:t>anyonların</a:t>
            </a:r>
            <a:r>
              <a:rPr sz="2000" b="1" spc="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FFFFFF"/>
                </a:solidFill>
                <a:latin typeface="Arial"/>
                <a:cs typeface="Arial"/>
              </a:rPr>
              <a:t>alımları</a:t>
            </a:r>
            <a:endParaRPr sz="2000">
              <a:latin typeface="Arial"/>
              <a:cs typeface="Arial"/>
            </a:endParaRPr>
          </a:p>
          <a:p>
            <a:pPr marL="794385" lvl="1" indent="-287020">
              <a:buFont typeface="Arial"/>
              <a:buChar char="–"/>
              <a:tabLst>
                <a:tab pos="794385" algn="l"/>
                <a:tab pos="795020" algn="l"/>
              </a:tabLst>
              <a:defRPr/>
            </a:pPr>
            <a:r>
              <a:rPr sz="2000" b="1" spc="-10" dirty="0">
                <a:solidFill>
                  <a:srgbClr val="FFFFFF"/>
                </a:solidFill>
                <a:latin typeface="Arial"/>
                <a:cs typeface="Arial"/>
              </a:rPr>
              <a:t>hücre pH’ sı</a:t>
            </a:r>
            <a:r>
              <a:rPr sz="2000" b="1" spc="-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FFFFFF"/>
                </a:solidFill>
                <a:latin typeface="Arial"/>
                <a:cs typeface="Arial"/>
              </a:rPr>
              <a:t>ve</a:t>
            </a:r>
            <a:endParaRPr sz="2000">
              <a:latin typeface="Arial"/>
              <a:cs typeface="Arial"/>
            </a:endParaRPr>
          </a:p>
          <a:p>
            <a:pPr marL="794385" lvl="1" indent="-287020">
              <a:buFont typeface="Arial"/>
              <a:buChar char="–"/>
              <a:tabLst>
                <a:tab pos="794385" algn="l"/>
                <a:tab pos="795020" algn="l"/>
              </a:tabLst>
              <a:defRPr/>
            </a:pPr>
            <a:r>
              <a:rPr sz="2000" b="1" spc="-5" dirty="0">
                <a:solidFill>
                  <a:srgbClr val="FFFFFF"/>
                </a:solidFill>
                <a:latin typeface="Arial"/>
                <a:cs typeface="Arial"/>
              </a:rPr>
              <a:t>rizosfer pH’ sı üzerine </a:t>
            </a:r>
            <a:r>
              <a:rPr sz="2000" b="1" spc="-5" dirty="0">
                <a:solidFill>
                  <a:srgbClr val="FFFF66"/>
                </a:solidFill>
                <a:latin typeface="Arial"/>
                <a:cs typeface="Arial"/>
              </a:rPr>
              <a:t>önemli </a:t>
            </a:r>
            <a:r>
              <a:rPr sz="2000" b="1" dirty="0">
                <a:solidFill>
                  <a:srgbClr val="FFFFFF"/>
                </a:solidFill>
                <a:latin typeface="Arial"/>
                <a:cs typeface="Arial"/>
              </a:rPr>
              <a:t>ve </a:t>
            </a:r>
            <a:r>
              <a:rPr sz="2000" b="1" spc="-5" dirty="0">
                <a:solidFill>
                  <a:srgbClr val="FFFF66"/>
                </a:solidFill>
                <a:latin typeface="Arial"/>
                <a:cs typeface="Arial"/>
              </a:rPr>
              <a:t>zıt </a:t>
            </a:r>
            <a:r>
              <a:rPr sz="2000" b="1" spc="-10" dirty="0">
                <a:solidFill>
                  <a:srgbClr val="FFFF66"/>
                </a:solidFill>
                <a:latin typeface="Arial"/>
                <a:cs typeface="Arial"/>
              </a:rPr>
              <a:t>etkilere</a:t>
            </a:r>
            <a:r>
              <a:rPr sz="2000" b="1" spc="-110" dirty="0">
                <a:solidFill>
                  <a:srgbClr val="FFFF66"/>
                </a:solidFill>
                <a:latin typeface="Arial"/>
                <a:cs typeface="Arial"/>
              </a:rPr>
              <a:t> </a:t>
            </a:r>
            <a:r>
              <a:rPr sz="2000" b="1" spc="-5" dirty="0">
                <a:solidFill>
                  <a:srgbClr val="FFFF66"/>
                </a:solidFill>
                <a:latin typeface="Arial"/>
                <a:cs typeface="Arial"/>
              </a:rPr>
              <a:t>sahiptir</a:t>
            </a:r>
            <a:endParaRPr sz="20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854200" y="180975"/>
            <a:ext cx="6705600" cy="227626"/>
          </a:xfrm>
          <a:prstGeom prst="rect">
            <a:avLst/>
          </a:prstGeom>
        </p:spPr>
        <p:txBody>
          <a:bodyPr lIns="0" tIns="12065" rIns="0" bIns="0">
            <a:spAutoFit/>
          </a:bodyPr>
          <a:lstStyle/>
          <a:p>
            <a:pPr marL="12700">
              <a:spcBef>
                <a:spcPts val="95"/>
              </a:spcBef>
              <a:defRPr/>
            </a:pPr>
            <a:r>
              <a:rPr sz="1400" b="1" spc="-10" dirty="0">
                <a:solidFill>
                  <a:srgbClr val="FFFFFF"/>
                </a:solidFill>
                <a:latin typeface="Arial"/>
                <a:cs typeface="Arial"/>
              </a:rPr>
              <a:t>Çizelge </a:t>
            </a:r>
            <a:r>
              <a:rPr sz="1400" b="1" spc="-15" dirty="0">
                <a:solidFill>
                  <a:srgbClr val="FFFFFF"/>
                </a:solidFill>
                <a:latin typeface="Arial"/>
                <a:cs typeface="Arial"/>
              </a:rPr>
              <a:t>12.12. </a:t>
            </a: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Azot formlarının 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Ak </a:t>
            </a: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hardal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bitkisinin </a:t>
            </a: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katyon 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ve </a:t>
            </a:r>
            <a:r>
              <a:rPr sz="1400" spc="-25" dirty="0">
                <a:solidFill>
                  <a:srgbClr val="FFFFFF"/>
                </a:solidFill>
                <a:latin typeface="Arial"/>
                <a:cs typeface="Arial"/>
              </a:rPr>
              <a:t>anyon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dengesine</a:t>
            </a:r>
            <a:r>
              <a:rPr sz="1400" spc="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etkisi</a:t>
            </a:r>
            <a:endParaRPr sz="1400">
              <a:latin typeface="Arial"/>
              <a:cs typeface="Arial"/>
            </a:endParaRPr>
          </a:p>
        </p:txBody>
      </p:sp>
      <p:graphicFrame>
        <p:nvGraphicFramePr>
          <p:cNvPr id="18" name="object 18"/>
          <p:cNvGraphicFramePr>
            <a:graphicFrameLocks noGrp="1"/>
          </p:cNvGraphicFramePr>
          <p:nvPr/>
        </p:nvGraphicFramePr>
        <p:xfrm>
          <a:off x="1768476" y="542926"/>
          <a:ext cx="8645525" cy="1431925"/>
        </p:xfrm>
        <a:graphic>
          <a:graphicData uri="http://schemas.openxmlformats.org/drawingml/2006/table">
            <a:tbl>
              <a:tblPr/>
              <a:tblGrid>
                <a:gridCol w="904875">
                  <a:extLst>
                    <a:ext uri="{9D8B030D-6E8A-4147-A177-3AD203B41FA5}">
                      <a16:colId xmlns:a16="http://schemas.microsoft.com/office/drawing/2014/main" val="2153212184"/>
                    </a:ext>
                  </a:extLst>
                </a:gridCol>
                <a:gridCol w="693738">
                  <a:extLst>
                    <a:ext uri="{9D8B030D-6E8A-4147-A177-3AD203B41FA5}">
                      <a16:colId xmlns:a16="http://schemas.microsoft.com/office/drawing/2014/main" val="2369257987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2949262342"/>
                    </a:ext>
                  </a:extLst>
                </a:gridCol>
                <a:gridCol w="519112">
                  <a:extLst>
                    <a:ext uri="{9D8B030D-6E8A-4147-A177-3AD203B41FA5}">
                      <a16:colId xmlns:a16="http://schemas.microsoft.com/office/drawing/2014/main" val="173009686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547714217"/>
                    </a:ext>
                  </a:extLst>
                </a:gridCol>
                <a:gridCol w="687388">
                  <a:extLst>
                    <a:ext uri="{9D8B030D-6E8A-4147-A177-3AD203B41FA5}">
                      <a16:colId xmlns:a16="http://schemas.microsoft.com/office/drawing/2014/main" val="897103412"/>
                    </a:ext>
                  </a:extLst>
                </a:gridCol>
                <a:gridCol w="671512">
                  <a:extLst>
                    <a:ext uri="{9D8B030D-6E8A-4147-A177-3AD203B41FA5}">
                      <a16:colId xmlns:a16="http://schemas.microsoft.com/office/drawing/2014/main" val="3483724782"/>
                    </a:ext>
                  </a:extLst>
                </a:gridCol>
                <a:gridCol w="806450">
                  <a:extLst>
                    <a:ext uri="{9D8B030D-6E8A-4147-A177-3AD203B41FA5}">
                      <a16:colId xmlns:a16="http://schemas.microsoft.com/office/drawing/2014/main" val="3742640914"/>
                    </a:ext>
                  </a:extLst>
                </a:gridCol>
                <a:gridCol w="668338">
                  <a:extLst>
                    <a:ext uri="{9D8B030D-6E8A-4147-A177-3AD203B41FA5}">
                      <a16:colId xmlns:a16="http://schemas.microsoft.com/office/drawing/2014/main" val="4156004418"/>
                    </a:ext>
                  </a:extLst>
                </a:gridCol>
                <a:gridCol w="506412">
                  <a:extLst>
                    <a:ext uri="{9D8B030D-6E8A-4147-A177-3AD203B41FA5}">
                      <a16:colId xmlns:a16="http://schemas.microsoft.com/office/drawing/2014/main" val="747404464"/>
                    </a:ext>
                  </a:extLst>
                </a:gridCol>
                <a:gridCol w="1474788">
                  <a:extLst>
                    <a:ext uri="{9D8B030D-6E8A-4147-A177-3AD203B41FA5}">
                      <a16:colId xmlns:a16="http://schemas.microsoft.com/office/drawing/2014/main" val="2375803437"/>
                    </a:ext>
                  </a:extLst>
                </a:gridCol>
                <a:gridCol w="671512">
                  <a:extLst>
                    <a:ext uri="{9D8B030D-6E8A-4147-A177-3AD203B41FA5}">
                      <a16:colId xmlns:a16="http://schemas.microsoft.com/office/drawing/2014/main" val="1893625240"/>
                    </a:ext>
                  </a:extLst>
                </a:gridCol>
              </a:tblGrid>
              <a:tr h="517525">
                <a:tc rowSpan="2">
                  <a:txBody>
                    <a:bodyPr/>
                    <a:lstStyle>
                      <a:lvl1pPr marL="90488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0488" marR="0" lvl="0" indent="0" algn="l" defTabSz="914400" rtl="0" eaLnBrk="1" fontAlgn="base" latinLnBrk="0" hangingPunct="1">
                        <a:lnSpc>
                          <a:spcPct val="102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Azot  Formu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Katyonlar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(meq 100 g</a:t>
                      </a:r>
                      <a:r>
                        <a:rPr kumimoji="0" lang="tr-TR" altLang="tr-TR" sz="1300" b="0" i="0" u="none" strike="noStrike" cap="none" normalizeH="0" baseline="2800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</a:t>
                      </a: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kuru ağırlık)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8735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6">
                  <a:txBody>
                    <a:bodyPr/>
                    <a:lstStyle>
                      <a:lvl1pPr marL="31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Anyonlar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(meq 100 g</a:t>
                      </a:r>
                      <a:r>
                        <a:rPr kumimoji="0" lang="tr-TR" altLang="tr-TR" sz="1300" b="0" i="0" u="none" strike="noStrike" cap="none" normalizeH="0" baseline="2800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</a:t>
                      </a: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kuru ağırlık)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8735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5008738"/>
                  </a:ext>
                </a:extLst>
              </a:tr>
              <a:tr h="30480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>
                      <a:lvl1pPr marL="90488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04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91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920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20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Mg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91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920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20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91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920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20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91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920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20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Top.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91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920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20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r>
                        <a:rPr kumimoji="0" lang="tr-TR" altLang="tr-TR" sz="13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kumimoji="0" lang="tr-TR" altLang="tr-TR" sz="13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91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920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20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r>
                        <a:rPr kumimoji="0" lang="tr-TR" altLang="tr-TR" sz="13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</a:t>
                      </a:r>
                      <a:r>
                        <a:rPr kumimoji="0" lang="tr-TR" altLang="tr-TR" sz="13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kumimoji="0" lang="tr-TR" altLang="tr-TR" sz="13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91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920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20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</a:t>
                      </a:r>
                      <a:r>
                        <a:rPr kumimoji="0" lang="tr-TR" altLang="tr-TR" sz="13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kumimoji="0" lang="tr-TR" altLang="tr-TR" sz="13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91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920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20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91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920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20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Org. Asitler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91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93663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3663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Top.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91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0403706"/>
                  </a:ext>
                </a:extLst>
              </a:tr>
              <a:tr h="331788">
                <a:tc>
                  <a:txBody>
                    <a:bodyPr/>
                    <a:lstStyle>
                      <a:lvl1pPr marL="90488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04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r>
                        <a:rPr kumimoji="0" lang="tr-TR" altLang="tr-TR" sz="13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kumimoji="0" lang="tr-TR" altLang="tr-TR" sz="13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91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90488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04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107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91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920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20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91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920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20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81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91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920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20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91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920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20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221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91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920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20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91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920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20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91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920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20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91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920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20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91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920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20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162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91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93663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3663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239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91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1935014"/>
                  </a:ext>
                </a:extLst>
              </a:tr>
              <a:tr h="277813">
                <a:tc>
                  <a:txBody>
                    <a:bodyPr/>
                    <a:lstStyle>
                      <a:lvl1pPr marL="90488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04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NH</a:t>
                      </a:r>
                      <a:r>
                        <a:rPr kumimoji="0" lang="tr-TR" altLang="tr-TR" sz="13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kumimoji="0" lang="tr-TR" altLang="tr-TR" sz="13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5875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90488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04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5875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920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20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5875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920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20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5875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920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20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5875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920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20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141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5875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920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20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5875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920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20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5875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920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20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5875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920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20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5875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920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20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5875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93663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93663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136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5875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88329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9173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object 2"/>
          <p:cNvSpPr>
            <a:spLocks noChangeArrowheads="1"/>
          </p:cNvSpPr>
          <p:nvPr/>
        </p:nvSpPr>
        <p:spPr bwMode="auto">
          <a:xfrm>
            <a:off x="152400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2227" name="object 3"/>
          <p:cNvSpPr>
            <a:spLocks/>
          </p:cNvSpPr>
          <p:nvPr/>
        </p:nvSpPr>
        <p:spPr bwMode="auto">
          <a:xfrm>
            <a:off x="7791451" y="6032500"/>
            <a:ext cx="1546225" cy="825500"/>
          </a:xfrm>
          <a:custGeom>
            <a:avLst/>
            <a:gdLst>
              <a:gd name="T0" fmla="*/ 670453 w 1546225"/>
              <a:gd name="T1" fmla="*/ 521144 h 826134"/>
              <a:gd name="T2" fmla="*/ 317627 w 1546225"/>
              <a:gd name="T3" fmla="*/ 521144 h 826134"/>
              <a:gd name="T4" fmla="*/ 935018 w 1546225"/>
              <a:gd name="T5" fmla="*/ 826004 h 826134"/>
              <a:gd name="T6" fmla="*/ 1545953 w 1546225"/>
              <a:gd name="T7" fmla="*/ 826004 h 826134"/>
              <a:gd name="T8" fmla="*/ 1315085 w 1546225"/>
              <a:gd name="T9" fmla="*/ 749253 h 826134"/>
              <a:gd name="T10" fmla="*/ 1010158 w 1546225"/>
              <a:gd name="T11" fmla="*/ 590842 h 826134"/>
              <a:gd name="T12" fmla="*/ 786130 w 1546225"/>
              <a:gd name="T13" fmla="*/ 586092 h 826134"/>
              <a:gd name="T14" fmla="*/ 670453 w 1546225"/>
              <a:gd name="T15" fmla="*/ 521144 h 826134"/>
              <a:gd name="T16" fmla="*/ 0 w 1546225"/>
              <a:gd name="T17" fmla="*/ 0 h 826134"/>
              <a:gd name="T18" fmla="*/ 34925 w 1546225"/>
              <a:gd name="T19" fmla="*/ 41186 h 826134"/>
              <a:gd name="T20" fmla="*/ 0 w 1546225"/>
              <a:gd name="T21" fmla="*/ 102958 h 826134"/>
              <a:gd name="T22" fmla="*/ 47625 w 1546225"/>
              <a:gd name="T23" fmla="*/ 188506 h 826134"/>
              <a:gd name="T24" fmla="*/ 119125 w 1546225"/>
              <a:gd name="T25" fmla="*/ 384924 h 826134"/>
              <a:gd name="T26" fmla="*/ 71500 w 1546225"/>
              <a:gd name="T27" fmla="*/ 668464 h 826134"/>
              <a:gd name="T28" fmla="*/ 317627 w 1546225"/>
              <a:gd name="T29" fmla="*/ 521144 h 826134"/>
              <a:gd name="T30" fmla="*/ 670453 w 1546225"/>
              <a:gd name="T31" fmla="*/ 521144 h 826134"/>
              <a:gd name="T32" fmla="*/ 444754 w 1546225"/>
              <a:gd name="T33" fmla="*/ 394423 h 826134"/>
              <a:gd name="T34" fmla="*/ 201675 w 1546225"/>
              <a:gd name="T35" fmla="*/ 104546 h 826134"/>
              <a:gd name="T36" fmla="*/ 0 w 1546225"/>
              <a:gd name="T37" fmla="*/ 0 h 826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546225" h="826134">
                <a:moveTo>
                  <a:pt x="670453" y="521144"/>
                </a:moveTo>
                <a:lnTo>
                  <a:pt x="317627" y="521144"/>
                </a:lnTo>
                <a:lnTo>
                  <a:pt x="935018" y="826004"/>
                </a:lnTo>
                <a:lnTo>
                  <a:pt x="1545953" y="826004"/>
                </a:lnTo>
                <a:lnTo>
                  <a:pt x="1315085" y="749253"/>
                </a:lnTo>
                <a:lnTo>
                  <a:pt x="1010158" y="590842"/>
                </a:lnTo>
                <a:lnTo>
                  <a:pt x="786130" y="586092"/>
                </a:lnTo>
                <a:lnTo>
                  <a:pt x="670453" y="521144"/>
                </a:lnTo>
                <a:close/>
              </a:path>
              <a:path w="1546225" h="826134">
                <a:moveTo>
                  <a:pt x="0" y="0"/>
                </a:moveTo>
                <a:lnTo>
                  <a:pt x="34925" y="41186"/>
                </a:lnTo>
                <a:lnTo>
                  <a:pt x="0" y="102958"/>
                </a:lnTo>
                <a:lnTo>
                  <a:pt x="47625" y="188506"/>
                </a:lnTo>
                <a:lnTo>
                  <a:pt x="119125" y="384924"/>
                </a:lnTo>
                <a:lnTo>
                  <a:pt x="71500" y="668464"/>
                </a:lnTo>
                <a:lnTo>
                  <a:pt x="317627" y="521144"/>
                </a:lnTo>
                <a:lnTo>
                  <a:pt x="670453" y="521144"/>
                </a:lnTo>
                <a:lnTo>
                  <a:pt x="444754" y="394423"/>
                </a:lnTo>
                <a:lnTo>
                  <a:pt x="201675" y="104546"/>
                </a:lnTo>
                <a:lnTo>
                  <a:pt x="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52228" name="object 4"/>
          <p:cNvSpPr>
            <a:spLocks/>
          </p:cNvSpPr>
          <p:nvPr/>
        </p:nvSpPr>
        <p:spPr bwMode="auto">
          <a:xfrm>
            <a:off x="5772151" y="6019800"/>
            <a:ext cx="296863" cy="628650"/>
          </a:xfrm>
          <a:custGeom>
            <a:avLst/>
            <a:gdLst>
              <a:gd name="T0" fmla="*/ 57276 w 295910"/>
              <a:gd name="T1" fmla="*/ 0 h 628015"/>
              <a:gd name="T2" fmla="*/ 85851 w 295910"/>
              <a:gd name="T3" fmla="*/ 32016 h 628015"/>
              <a:gd name="T4" fmla="*/ 38100 w 295910"/>
              <a:gd name="T5" fmla="*/ 53365 h 628015"/>
              <a:gd name="T6" fmla="*/ 28575 w 295910"/>
              <a:gd name="T7" fmla="*/ 117398 h 628015"/>
              <a:gd name="T8" fmla="*/ 66801 w 295910"/>
              <a:gd name="T9" fmla="*/ 202768 h 628015"/>
              <a:gd name="T10" fmla="*/ 76326 w 295910"/>
              <a:gd name="T11" fmla="*/ 288150 h 628015"/>
              <a:gd name="T12" fmla="*/ 0 w 295910"/>
              <a:gd name="T13" fmla="*/ 627888 h 628015"/>
              <a:gd name="T14" fmla="*/ 85851 w 295910"/>
              <a:gd name="T15" fmla="*/ 414439 h 628015"/>
              <a:gd name="T16" fmla="*/ 133476 w 295910"/>
              <a:gd name="T17" fmla="*/ 384200 h 628015"/>
              <a:gd name="T18" fmla="*/ 200278 w 295910"/>
              <a:gd name="T19" fmla="*/ 224116 h 628015"/>
              <a:gd name="T20" fmla="*/ 228853 w 295910"/>
              <a:gd name="T21" fmla="*/ 213448 h 628015"/>
              <a:gd name="T22" fmla="*/ 228853 w 295910"/>
              <a:gd name="T23" fmla="*/ 160083 h 628015"/>
              <a:gd name="T24" fmla="*/ 295655 w 295910"/>
              <a:gd name="T25" fmla="*/ 117398 h 628015"/>
              <a:gd name="T26" fmla="*/ 257555 w 295910"/>
              <a:gd name="T27" fmla="*/ 106718 h 628015"/>
              <a:gd name="T28" fmla="*/ 57276 w 295910"/>
              <a:gd name="T29" fmla="*/ 0 h 6280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95910" h="628015">
                <a:moveTo>
                  <a:pt x="57276" y="0"/>
                </a:moveTo>
                <a:lnTo>
                  <a:pt x="85851" y="32016"/>
                </a:lnTo>
                <a:lnTo>
                  <a:pt x="38100" y="53365"/>
                </a:lnTo>
                <a:lnTo>
                  <a:pt x="28575" y="117398"/>
                </a:lnTo>
                <a:lnTo>
                  <a:pt x="66801" y="202768"/>
                </a:lnTo>
                <a:lnTo>
                  <a:pt x="76326" y="288150"/>
                </a:lnTo>
                <a:lnTo>
                  <a:pt x="0" y="627888"/>
                </a:lnTo>
                <a:lnTo>
                  <a:pt x="85851" y="414439"/>
                </a:lnTo>
                <a:lnTo>
                  <a:pt x="133476" y="384200"/>
                </a:lnTo>
                <a:lnTo>
                  <a:pt x="200278" y="224116"/>
                </a:lnTo>
                <a:lnTo>
                  <a:pt x="228853" y="213448"/>
                </a:lnTo>
                <a:lnTo>
                  <a:pt x="228853" y="160083"/>
                </a:lnTo>
                <a:lnTo>
                  <a:pt x="295655" y="117398"/>
                </a:lnTo>
                <a:lnTo>
                  <a:pt x="257555" y="106718"/>
                </a:lnTo>
                <a:lnTo>
                  <a:pt x="57276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52229" name="object 5"/>
          <p:cNvSpPr>
            <a:spLocks/>
          </p:cNvSpPr>
          <p:nvPr/>
        </p:nvSpPr>
        <p:spPr bwMode="auto">
          <a:xfrm>
            <a:off x="6334126" y="6181726"/>
            <a:ext cx="600075" cy="430213"/>
          </a:xfrm>
          <a:custGeom>
            <a:avLst/>
            <a:gdLst>
              <a:gd name="T0" fmla="*/ 28575 w 600710"/>
              <a:gd name="T1" fmla="*/ 0 h 429895"/>
              <a:gd name="T2" fmla="*/ 19050 w 600710"/>
              <a:gd name="T3" fmla="*/ 20612 h 429895"/>
              <a:gd name="T4" fmla="*/ 0 w 600710"/>
              <a:gd name="T5" fmla="*/ 63436 h 429895"/>
              <a:gd name="T6" fmla="*/ 95250 w 600710"/>
              <a:gd name="T7" fmla="*/ 191884 h 429895"/>
              <a:gd name="T8" fmla="*/ 492378 w 600710"/>
              <a:gd name="T9" fmla="*/ 429767 h 429895"/>
              <a:gd name="T10" fmla="*/ 460628 w 600710"/>
              <a:gd name="T11" fmla="*/ 220433 h 429895"/>
              <a:gd name="T12" fmla="*/ 560500 w 600710"/>
              <a:gd name="T13" fmla="*/ 149072 h 429895"/>
              <a:gd name="T14" fmla="*/ 398652 w 600710"/>
              <a:gd name="T15" fmla="*/ 149072 h 429895"/>
              <a:gd name="T16" fmla="*/ 143001 w 600710"/>
              <a:gd name="T17" fmla="*/ 85636 h 429895"/>
              <a:gd name="T18" fmla="*/ 28575 w 600710"/>
              <a:gd name="T19" fmla="*/ 0 h 429895"/>
              <a:gd name="T20" fmla="*/ 600455 w 600710"/>
              <a:gd name="T21" fmla="*/ 120522 h 429895"/>
              <a:gd name="T22" fmla="*/ 398652 w 600710"/>
              <a:gd name="T23" fmla="*/ 149072 h 429895"/>
              <a:gd name="T24" fmla="*/ 560500 w 600710"/>
              <a:gd name="T25" fmla="*/ 149072 h 429895"/>
              <a:gd name="T26" fmla="*/ 600455 w 600710"/>
              <a:gd name="T27" fmla="*/ 120522 h 4298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00710" h="429895">
                <a:moveTo>
                  <a:pt x="28575" y="0"/>
                </a:moveTo>
                <a:lnTo>
                  <a:pt x="19050" y="20612"/>
                </a:lnTo>
                <a:lnTo>
                  <a:pt x="0" y="63436"/>
                </a:lnTo>
                <a:lnTo>
                  <a:pt x="95250" y="191884"/>
                </a:lnTo>
                <a:lnTo>
                  <a:pt x="492378" y="429767"/>
                </a:lnTo>
                <a:lnTo>
                  <a:pt x="460628" y="220433"/>
                </a:lnTo>
                <a:lnTo>
                  <a:pt x="560500" y="149072"/>
                </a:lnTo>
                <a:lnTo>
                  <a:pt x="398652" y="149072"/>
                </a:lnTo>
                <a:lnTo>
                  <a:pt x="143001" y="85636"/>
                </a:lnTo>
                <a:lnTo>
                  <a:pt x="28575" y="0"/>
                </a:lnTo>
                <a:close/>
              </a:path>
              <a:path w="600710" h="429895">
                <a:moveTo>
                  <a:pt x="600455" y="120522"/>
                </a:moveTo>
                <a:lnTo>
                  <a:pt x="398652" y="149072"/>
                </a:lnTo>
                <a:lnTo>
                  <a:pt x="560500" y="149072"/>
                </a:lnTo>
                <a:lnTo>
                  <a:pt x="600455" y="120522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52230" name="object 6"/>
          <p:cNvSpPr>
            <a:spLocks noChangeArrowheads="1"/>
          </p:cNvSpPr>
          <p:nvPr/>
        </p:nvSpPr>
        <p:spPr bwMode="auto">
          <a:xfrm>
            <a:off x="7285039" y="6138864"/>
            <a:ext cx="242887" cy="115887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2231" name="object 7"/>
          <p:cNvSpPr>
            <a:spLocks noChangeArrowheads="1"/>
          </p:cNvSpPr>
          <p:nvPr/>
        </p:nvSpPr>
        <p:spPr bwMode="auto">
          <a:xfrm>
            <a:off x="5470526" y="6126164"/>
            <a:ext cx="68263" cy="128587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2232" name="object 8"/>
          <p:cNvSpPr>
            <a:spLocks noChangeArrowheads="1"/>
          </p:cNvSpPr>
          <p:nvPr/>
        </p:nvSpPr>
        <p:spPr bwMode="auto">
          <a:xfrm>
            <a:off x="1524000" y="6019800"/>
            <a:ext cx="6218238" cy="838200"/>
          </a:xfrm>
          <a:prstGeom prst="rect">
            <a:avLst/>
          </a:prstGeom>
          <a:blipFill dpi="0" rotWithShape="1">
            <a:blip r:embed="rId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2233" name="object 9"/>
          <p:cNvSpPr>
            <a:spLocks/>
          </p:cNvSpPr>
          <p:nvPr/>
        </p:nvSpPr>
        <p:spPr bwMode="auto">
          <a:xfrm>
            <a:off x="3422650" y="6022976"/>
            <a:ext cx="579438" cy="460375"/>
          </a:xfrm>
          <a:custGeom>
            <a:avLst/>
            <a:gdLst>
              <a:gd name="T0" fmla="*/ 497466 w 579119"/>
              <a:gd name="T1" fmla="*/ 269417 h 460375"/>
              <a:gd name="T2" fmla="*/ 303021 w 579119"/>
              <a:gd name="T3" fmla="*/ 269417 h 460375"/>
              <a:gd name="T4" fmla="*/ 541019 w 579119"/>
              <a:gd name="T5" fmla="*/ 460247 h 460375"/>
              <a:gd name="T6" fmla="*/ 483869 w 579119"/>
              <a:gd name="T7" fmla="*/ 279031 h 460375"/>
              <a:gd name="T8" fmla="*/ 497466 w 579119"/>
              <a:gd name="T9" fmla="*/ 269417 h 460375"/>
              <a:gd name="T10" fmla="*/ 66675 w 579119"/>
              <a:gd name="T11" fmla="*/ 0 h 460375"/>
              <a:gd name="T12" fmla="*/ 47625 w 579119"/>
              <a:gd name="T13" fmla="*/ 0 h 460375"/>
              <a:gd name="T14" fmla="*/ 38100 w 579119"/>
              <a:gd name="T15" fmla="*/ 38480 h 460375"/>
              <a:gd name="T16" fmla="*/ 0 w 579119"/>
              <a:gd name="T17" fmla="*/ 96215 h 460375"/>
              <a:gd name="T18" fmla="*/ 104775 w 579119"/>
              <a:gd name="T19" fmla="*/ 173189 h 460375"/>
              <a:gd name="T20" fmla="*/ 226948 w 579119"/>
              <a:gd name="T21" fmla="*/ 288658 h 460375"/>
              <a:gd name="T22" fmla="*/ 303021 w 579119"/>
              <a:gd name="T23" fmla="*/ 269417 h 460375"/>
              <a:gd name="T24" fmla="*/ 497466 w 579119"/>
              <a:gd name="T25" fmla="*/ 269417 h 460375"/>
              <a:gd name="T26" fmla="*/ 579119 w 579119"/>
              <a:gd name="T27" fmla="*/ 211683 h 460375"/>
              <a:gd name="T28" fmla="*/ 569594 w 579119"/>
              <a:gd name="T29" fmla="*/ 202056 h 460375"/>
              <a:gd name="T30" fmla="*/ 531494 w 579119"/>
              <a:gd name="T31" fmla="*/ 182816 h 460375"/>
              <a:gd name="T32" fmla="*/ 474344 w 579119"/>
              <a:gd name="T33" fmla="*/ 144322 h 460375"/>
              <a:gd name="T34" fmla="*/ 274446 w 579119"/>
              <a:gd name="T35" fmla="*/ 57734 h 460375"/>
              <a:gd name="T36" fmla="*/ 226948 w 579119"/>
              <a:gd name="T37" fmla="*/ 38480 h 460375"/>
              <a:gd name="T38" fmla="*/ 207898 w 579119"/>
              <a:gd name="T39" fmla="*/ 28867 h 460375"/>
              <a:gd name="T40" fmla="*/ 150748 w 579119"/>
              <a:gd name="T41" fmla="*/ 28867 h 460375"/>
              <a:gd name="T42" fmla="*/ 114300 w 579119"/>
              <a:gd name="T43" fmla="*/ 19240 h 460375"/>
              <a:gd name="T44" fmla="*/ 104775 w 579119"/>
              <a:gd name="T45" fmla="*/ 19240 h 460375"/>
              <a:gd name="T46" fmla="*/ 66675 w 579119"/>
              <a:gd name="T47" fmla="*/ 0 h 460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79119" h="460375">
                <a:moveTo>
                  <a:pt x="497466" y="269417"/>
                </a:moveTo>
                <a:lnTo>
                  <a:pt x="303021" y="269417"/>
                </a:lnTo>
                <a:lnTo>
                  <a:pt x="541019" y="460247"/>
                </a:lnTo>
                <a:lnTo>
                  <a:pt x="483869" y="279031"/>
                </a:lnTo>
                <a:lnTo>
                  <a:pt x="497466" y="269417"/>
                </a:lnTo>
                <a:close/>
              </a:path>
              <a:path w="579119" h="460375">
                <a:moveTo>
                  <a:pt x="66675" y="0"/>
                </a:moveTo>
                <a:lnTo>
                  <a:pt x="47625" y="0"/>
                </a:lnTo>
                <a:lnTo>
                  <a:pt x="38100" y="38480"/>
                </a:lnTo>
                <a:lnTo>
                  <a:pt x="0" y="96215"/>
                </a:lnTo>
                <a:lnTo>
                  <a:pt x="104775" y="173189"/>
                </a:lnTo>
                <a:lnTo>
                  <a:pt x="226948" y="288658"/>
                </a:lnTo>
                <a:lnTo>
                  <a:pt x="303021" y="269417"/>
                </a:lnTo>
                <a:lnTo>
                  <a:pt x="497466" y="269417"/>
                </a:lnTo>
                <a:lnTo>
                  <a:pt x="579119" y="211683"/>
                </a:lnTo>
                <a:lnTo>
                  <a:pt x="569594" y="202056"/>
                </a:lnTo>
                <a:lnTo>
                  <a:pt x="531494" y="182816"/>
                </a:lnTo>
                <a:lnTo>
                  <a:pt x="474344" y="144322"/>
                </a:lnTo>
                <a:lnTo>
                  <a:pt x="274446" y="57734"/>
                </a:lnTo>
                <a:lnTo>
                  <a:pt x="226948" y="38480"/>
                </a:lnTo>
                <a:lnTo>
                  <a:pt x="207898" y="28867"/>
                </a:lnTo>
                <a:lnTo>
                  <a:pt x="150748" y="28867"/>
                </a:lnTo>
                <a:lnTo>
                  <a:pt x="114300" y="19240"/>
                </a:lnTo>
                <a:lnTo>
                  <a:pt x="104775" y="19240"/>
                </a:lnTo>
                <a:lnTo>
                  <a:pt x="66675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52234" name="object 10"/>
          <p:cNvSpPr>
            <a:spLocks/>
          </p:cNvSpPr>
          <p:nvPr/>
        </p:nvSpPr>
        <p:spPr bwMode="auto">
          <a:xfrm>
            <a:off x="4608513" y="6076950"/>
            <a:ext cx="3148012" cy="781050"/>
          </a:xfrm>
          <a:custGeom>
            <a:avLst/>
            <a:gdLst>
              <a:gd name="T0" fmla="*/ 643001 w 3147695"/>
              <a:gd name="T1" fmla="*/ 165163 h 780415"/>
              <a:gd name="T2" fmla="*/ 95250 w 3147695"/>
              <a:gd name="T3" fmla="*/ 165163 h 780415"/>
              <a:gd name="T4" fmla="*/ 142875 w 3147695"/>
              <a:gd name="T5" fmla="*/ 212813 h 780415"/>
              <a:gd name="T6" fmla="*/ 238125 w 3147695"/>
              <a:gd name="T7" fmla="*/ 242989 h 780415"/>
              <a:gd name="T8" fmla="*/ 331850 w 3147695"/>
              <a:gd name="T9" fmla="*/ 433565 h 780415"/>
              <a:gd name="T10" fmla="*/ 636651 w 3147695"/>
              <a:gd name="T11" fmla="*/ 570141 h 780415"/>
              <a:gd name="T12" fmla="*/ 1233677 w 3147695"/>
              <a:gd name="T13" fmla="*/ 570141 h 780415"/>
              <a:gd name="T14" fmla="*/ 3118472 w 3147695"/>
              <a:gd name="T15" fmla="*/ 780286 h 780415"/>
              <a:gd name="T16" fmla="*/ 3147146 w 3147695"/>
              <a:gd name="T17" fmla="*/ 780286 h 780415"/>
              <a:gd name="T18" fmla="*/ 1073277 w 3147695"/>
              <a:gd name="T19" fmla="*/ 385914 h 780415"/>
              <a:gd name="T20" fmla="*/ 816101 w 3147695"/>
              <a:gd name="T21" fmla="*/ 252514 h 780415"/>
              <a:gd name="T22" fmla="*/ 674751 w 3147695"/>
              <a:gd name="T23" fmla="*/ 174688 h 780415"/>
              <a:gd name="T24" fmla="*/ 643001 w 3147695"/>
              <a:gd name="T25" fmla="*/ 165163 h 780415"/>
              <a:gd name="T26" fmla="*/ 152400 w 3147695"/>
              <a:gd name="T27" fmla="*/ 0 h 780415"/>
              <a:gd name="T28" fmla="*/ 57150 w 3147695"/>
              <a:gd name="T29" fmla="*/ 0 h 780415"/>
              <a:gd name="T30" fmla="*/ 19050 w 3147695"/>
              <a:gd name="T31" fmla="*/ 39700 h 780415"/>
              <a:gd name="T32" fmla="*/ 0 w 3147695"/>
              <a:gd name="T33" fmla="*/ 203276 h 780415"/>
              <a:gd name="T34" fmla="*/ 95250 w 3147695"/>
              <a:gd name="T35" fmla="*/ 165163 h 780415"/>
              <a:gd name="T36" fmla="*/ 643001 w 3147695"/>
              <a:gd name="T37" fmla="*/ 165163 h 780415"/>
              <a:gd name="T38" fmla="*/ 579501 w 3147695"/>
              <a:gd name="T39" fmla="*/ 146113 h 780415"/>
              <a:gd name="T40" fmla="*/ 446150 w 3147695"/>
              <a:gd name="T41" fmla="*/ 96875 h 780415"/>
              <a:gd name="T42" fmla="*/ 295275 w 3147695"/>
              <a:gd name="T43" fmla="*/ 28587 h 780415"/>
              <a:gd name="T44" fmla="*/ 219075 w 3147695"/>
              <a:gd name="T45" fmla="*/ 9525 h 780415"/>
              <a:gd name="T46" fmla="*/ 152400 w 3147695"/>
              <a:gd name="T47" fmla="*/ 0 h 780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147695" h="780415">
                <a:moveTo>
                  <a:pt x="643001" y="165163"/>
                </a:moveTo>
                <a:lnTo>
                  <a:pt x="95250" y="165163"/>
                </a:lnTo>
                <a:lnTo>
                  <a:pt x="142875" y="212813"/>
                </a:lnTo>
                <a:lnTo>
                  <a:pt x="238125" y="242989"/>
                </a:lnTo>
                <a:lnTo>
                  <a:pt x="331850" y="433565"/>
                </a:lnTo>
                <a:lnTo>
                  <a:pt x="636651" y="570141"/>
                </a:lnTo>
                <a:lnTo>
                  <a:pt x="1233677" y="570141"/>
                </a:lnTo>
                <a:lnTo>
                  <a:pt x="3118472" y="780286"/>
                </a:lnTo>
                <a:lnTo>
                  <a:pt x="3147146" y="780286"/>
                </a:lnTo>
                <a:lnTo>
                  <a:pt x="1073277" y="385914"/>
                </a:lnTo>
                <a:lnTo>
                  <a:pt x="816101" y="252514"/>
                </a:lnTo>
                <a:lnTo>
                  <a:pt x="674751" y="174688"/>
                </a:lnTo>
                <a:lnTo>
                  <a:pt x="643001" y="165163"/>
                </a:lnTo>
                <a:close/>
              </a:path>
              <a:path w="3147695" h="780415">
                <a:moveTo>
                  <a:pt x="152400" y="0"/>
                </a:moveTo>
                <a:lnTo>
                  <a:pt x="57150" y="0"/>
                </a:lnTo>
                <a:lnTo>
                  <a:pt x="19050" y="39700"/>
                </a:lnTo>
                <a:lnTo>
                  <a:pt x="0" y="203276"/>
                </a:lnTo>
                <a:lnTo>
                  <a:pt x="95250" y="165163"/>
                </a:lnTo>
                <a:lnTo>
                  <a:pt x="643001" y="165163"/>
                </a:lnTo>
                <a:lnTo>
                  <a:pt x="579501" y="146113"/>
                </a:lnTo>
                <a:lnTo>
                  <a:pt x="446150" y="96875"/>
                </a:lnTo>
                <a:lnTo>
                  <a:pt x="295275" y="28587"/>
                </a:lnTo>
                <a:lnTo>
                  <a:pt x="219075" y="9525"/>
                </a:lnTo>
                <a:lnTo>
                  <a:pt x="15240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52235" name="object 11"/>
          <p:cNvSpPr>
            <a:spLocks noChangeArrowheads="1"/>
          </p:cNvSpPr>
          <p:nvPr/>
        </p:nvSpPr>
        <p:spPr bwMode="auto">
          <a:xfrm>
            <a:off x="4429126" y="6069014"/>
            <a:ext cx="112713" cy="96837"/>
          </a:xfrm>
          <a:prstGeom prst="rect">
            <a:avLst/>
          </a:prstGeom>
          <a:blipFill dpi="0" rotWithShape="1">
            <a:blip r:embed="rId6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2236" name="object 12"/>
          <p:cNvSpPr>
            <a:spLocks/>
          </p:cNvSpPr>
          <p:nvPr/>
        </p:nvSpPr>
        <p:spPr bwMode="auto">
          <a:xfrm>
            <a:off x="2879726" y="6099176"/>
            <a:ext cx="257175" cy="258763"/>
          </a:xfrm>
          <a:custGeom>
            <a:avLst/>
            <a:gdLst>
              <a:gd name="T0" fmla="*/ 47752 w 256540"/>
              <a:gd name="T1" fmla="*/ 0 h 259079"/>
              <a:gd name="T2" fmla="*/ 0 w 256540"/>
              <a:gd name="T3" fmla="*/ 0 h 259079"/>
              <a:gd name="T4" fmla="*/ 47752 w 256540"/>
              <a:gd name="T5" fmla="*/ 86359 h 259079"/>
              <a:gd name="T6" fmla="*/ 152653 w 256540"/>
              <a:gd name="T7" fmla="*/ 163118 h 259079"/>
              <a:gd name="T8" fmla="*/ 256031 w 256540"/>
              <a:gd name="T9" fmla="*/ 259079 h 259079"/>
              <a:gd name="T10" fmla="*/ 256031 w 256540"/>
              <a:gd name="T11" fmla="*/ 249478 h 259079"/>
              <a:gd name="T12" fmla="*/ 246506 w 256540"/>
              <a:gd name="T13" fmla="*/ 220700 h 259079"/>
              <a:gd name="T14" fmla="*/ 227456 w 256540"/>
              <a:gd name="T15" fmla="*/ 182321 h 259079"/>
              <a:gd name="T16" fmla="*/ 190881 w 256540"/>
              <a:gd name="T17" fmla="*/ 153530 h 259079"/>
              <a:gd name="T18" fmla="*/ 171703 w 256540"/>
              <a:gd name="T19" fmla="*/ 134340 h 259079"/>
              <a:gd name="T20" fmla="*/ 152653 w 256540"/>
              <a:gd name="T21" fmla="*/ 95961 h 259079"/>
              <a:gd name="T22" fmla="*/ 152653 w 256540"/>
              <a:gd name="T23" fmla="*/ 86359 h 259079"/>
              <a:gd name="T24" fmla="*/ 181228 w 256540"/>
              <a:gd name="T25" fmla="*/ 19189 h 259079"/>
              <a:gd name="T26" fmla="*/ 114553 w 256540"/>
              <a:gd name="T27" fmla="*/ 9601 h 259079"/>
              <a:gd name="T28" fmla="*/ 76327 w 256540"/>
              <a:gd name="T29" fmla="*/ 9601 h 259079"/>
              <a:gd name="T30" fmla="*/ 47752 w 256540"/>
              <a:gd name="T31" fmla="*/ 0 h 2590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56540" h="259079">
                <a:moveTo>
                  <a:pt x="47752" y="0"/>
                </a:moveTo>
                <a:lnTo>
                  <a:pt x="0" y="0"/>
                </a:lnTo>
                <a:lnTo>
                  <a:pt x="47752" y="86359"/>
                </a:lnTo>
                <a:lnTo>
                  <a:pt x="152653" y="163118"/>
                </a:lnTo>
                <a:lnTo>
                  <a:pt x="256031" y="259079"/>
                </a:lnTo>
                <a:lnTo>
                  <a:pt x="256031" y="249478"/>
                </a:lnTo>
                <a:lnTo>
                  <a:pt x="246506" y="220700"/>
                </a:lnTo>
                <a:lnTo>
                  <a:pt x="227456" y="182321"/>
                </a:lnTo>
                <a:lnTo>
                  <a:pt x="190881" y="153530"/>
                </a:lnTo>
                <a:lnTo>
                  <a:pt x="171703" y="134340"/>
                </a:lnTo>
                <a:lnTo>
                  <a:pt x="152653" y="95961"/>
                </a:lnTo>
                <a:lnTo>
                  <a:pt x="152653" y="86359"/>
                </a:lnTo>
                <a:lnTo>
                  <a:pt x="181228" y="19189"/>
                </a:lnTo>
                <a:lnTo>
                  <a:pt x="114553" y="9601"/>
                </a:lnTo>
                <a:lnTo>
                  <a:pt x="76327" y="9601"/>
                </a:lnTo>
                <a:lnTo>
                  <a:pt x="47752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52237" name="object 13"/>
          <p:cNvSpPr>
            <a:spLocks noChangeArrowheads="1"/>
          </p:cNvSpPr>
          <p:nvPr/>
        </p:nvSpPr>
        <p:spPr bwMode="auto">
          <a:xfrm>
            <a:off x="2646364" y="6116639"/>
            <a:ext cx="90487" cy="98425"/>
          </a:xfrm>
          <a:prstGeom prst="rect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2238" name="object 14"/>
          <p:cNvSpPr>
            <a:spLocks/>
          </p:cNvSpPr>
          <p:nvPr/>
        </p:nvSpPr>
        <p:spPr bwMode="auto">
          <a:xfrm>
            <a:off x="2152650" y="6049963"/>
            <a:ext cx="387350" cy="330200"/>
          </a:xfrm>
          <a:custGeom>
            <a:avLst/>
            <a:gdLst>
              <a:gd name="T0" fmla="*/ 18961 w 387350"/>
              <a:gd name="T1" fmla="*/ 0 h 329564"/>
              <a:gd name="T2" fmla="*/ 0 w 387350"/>
              <a:gd name="T3" fmla="*/ 0 h 329564"/>
              <a:gd name="T4" fmla="*/ 0 w 387350"/>
              <a:gd name="T5" fmla="*/ 19367 h 329564"/>
              <a:gd name="T6" fmla="*/ 93218 w 387350"/>
              <a:gd name="T7" fmla="*/ 58089 h 329564"/>
              <a:gd name="T8" fmla="*/ 140614 w 387350"/>
              <a:gd name="T9" fmla="*/ 106502 h 329564"/>
              <a:gd name="T10" fmla="*/ 74256 w 387350"/>
              <a:gd name="T11" fmla="*/ 135547 h 329564"/>
              <a:gd name="T12" fmla="*/ 121653 w 387350"/>
              <a:gd name="T13" fmla="*/ 213004 h 329564"/>
              <a:gd name="T14" fmla="*/ 282816 w 387350"/>
              <a:gd name="T15" fmla="*/ 329184 h 329564"/>
              <a:gd name="T16" fmla="*/ 263855 w 387350"/>
              <a:gd name="T17" fmla="*/ 251726 h 329564"/>
              <a:gd name="T18" fmla="*/ 225933 w 387350"/>
              <a:gd name="T19" fmla="*/ 213004 h 329564"/>
              <a:gd name="T20" fmla="*/ 330212 w 387350"/>
              <a:gd name="T21" fmla="*/ 135547 h 329564"/>
              <a:gd name="T22" fmla="*/ 387096 w 387350"/>
              <a:gd name="T23" fmla="*/ 67767 h 329564"/>
              <a:gd name="T24" fmla="*/ 368134 w 387350"/>
              <a:gd name="T25" fmla="*/ 58089 h 329564"/>
              <a:gd name="T26" fmla="*/ 320738 w 387350"/>
              <a:gd name="T27" fmla="*/ 38722 h 329564"/>
              <a:gd name="T28" fmla="*/ 235419 w 387350"/>
              <a:gd name="T29" fmla="*/ 29044 h 329564"/>
              <a:gd name="T30" fmla="*/ 225933 w 387350"/>
              <a:gd name="T31" fmla="*/ 29044 h 329564"/>
              <a:gd name="T32" fmla="*/ 197497 w 387350"/>
              <a:gd name="T33" fmla="*/ 19367 h 329564"/>
              <a:gd name="T34" fmla="*/ 159575 w 387350"/>
              <a:gd name="T35" fmla="*/ 19367 h 329564"/>
              <a:gd name="T36" fmla="*/ 140614 w 387350"/>
              <a:gd name="T37" fmla="*/ 9677 h 329564"/>
              <a:gd name="T38" fmla="*/ 74256 w 387350"/>
              <a:gd name="T39" fmla="*/ 9677 h 329564"/>
              <a:gd name="T40" fmla="*/ 18961 w 387350"/>
              <a:gd name="T41" fmla="*/ 0 h 3295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387350" h="329564">
                <a:moveTo>
                  <a:pt x="18961" y="0"/>
                </a:moveTo>
                <a:lnTo>
                  <a:pt x="0" y="0"/>
                </a:lnTo>
                <a:lnTo>
                  <a:pt x="0" y="19367"/>
                </a:lnTo>
                <a:lnTo>
                  <a:pt x="93218" y="58089"/>
                </a:lnTo>
                <a:lnTo>
                  <a:pt x="140614" y="106502"/>
                </a:lnTo>
                <a:lnTo>
                  <a:pt x="74256" y="135547"/>
                </a:lnTo>
                <a:lnTo>
                  <a:pt x="121653" y="213004"/>
                </a:lnTo>
                <a:lnTo>
                  <a:pt x="282816" y="329184"/>
                </a:lnTo>
                <a:lnTo>
                  <a:pt x="263855" y="251726"/>
                </a:lnTo>
                <a:lnTo>
                  <a:pt x="225933" y="213004"/>
                </a:lnTo>
                <a:lnTo>
                  <a:pt x="330212" y="135547"/>
                </a:lnTo>
                <a:lnTo>
                  <a:pt x="387096" y="67767"/>
                </a:lnTo>
                <a:lnTo>
                  <a:pt x="368134" y="58089"/>
                </a:lnTo>
                <a:lnTo>
                  <a:pt x="320738" y="38722"/>
                </a:lnTo>
                <a:lnTo>
                  <a:pt x="235419" y="29044"/>
                </a:lnTo>
                <a:lnTo>
                  <a:pt x="225933" y="29044"/>
                </a:lnTo>
                <a:lnTo>
                  <a:pt x="197497" y="19367"/>
                </a:lnTo>
                <a:lnTo>
                  <a:pt x="159575" y="19367"/>
                </a:lnTo>
                <a:lnTo>
                  <a:pt x="140614" y="9677"/>
                </a:lnTo>
                <a:lnTo>
                  <a:pt x="74256" y="9677"/>
                </a:lnTo>
                <a:lnTo>
                  <a:pt x="18961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xfrm>
            <a:off x="1577976" y="296125"/>
            <a:ext cx="2855913" cy="723788"/>
          </a:xfrm>
        </p:spPr>
        <p:txBody>
          <a:bodyPr vert="horz" lIns="91440" tIns="12700" rIns="91440" bIns="45720" rtlCol="0" anchor="ctr">
            <a:spAutoFit/>
          </a:bodyPr>
          <a:lstStyle/>
          <a:p>
            <a:pPr marL="38100">
              <a:spcBef>
                <a:spcPts val="100"/>
              </a:spcBef>
              <a:defRPr/>
            </a:pPr>
            <a:r>
              <a:rPr sz="2400" spc="-5" dirty="0">
                <a:solidFill>
                  <a:srgbClr val="66FFFF"/>
                </a:solidFill>
                <a:latin typeface="Arial"/>
                <a:cs typeface="Arial"/>
              </a:rPr>
              <a:t>NH</a:t>
            </a:r>
            <a:r>
              <a:rPr sz="2400" spc="-7" baseline="-20833" dirty="0">
                <a:solidFill>
                  <a:srgbClr val="66FFFF"/>
                </a:solidFill>
                <a:latin typeface="Arial"/>
                <a:cs typeface="Arial"/>
              </a:rPr>
              <a:t>4</a:t>
            </a:r>
            <a:r>
              <a:rPr sz="2400" spc="270" baseline="-20833" dirty="0">
                <a:solidFill>
                  <a:srgbClr val="66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66FFFF"/>
                </a:solidFill>
                <a:latin typeface="Arial"/>
                <a:cs typeface="Arial"/>
              </a:rPr>
              <a:t>beslenmesinde;</a:t>
            </a:r>
            <a:endParaRPr sz="24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565276" y="831850"/>
            <a:ext cx="8340725" cy="2476500"/>
          </a:xfrm>
          <a:prstGeom prst="rect">
            <a:avLst/>
          </a:prstGeom>
        </p:spPr>
        <p:txBody>
          <a:bodyPr lIns="0" tIns="73025" rIns="0" bIns="0">
            <a:spAutoFit/>
          </a:bodyPr>
          <a:lstStyle/>
          <a:p>
            <a:pPr marL="394970" indent="-344805">
              <a:spcBef>
                <a:spcPts val="575"/>
              </a:spcBef>
              <a:buClr>
                <a:srgbClr val="E2E2FF"/>
              </a:buClr>
              <a:buFontTx/>
              <a:buChar char="•"/>
              <a:tabLst>
                <a:tab pos="394970" algn="l"/>
                <a:tab pos="395605" algn="l"/>
              </a:tabLst>
              <a:defRPr/>
            </a:pPr>
            <a:r>
              <a:rPr sz="2000" spc="-5" dirty="0">
                <a:solidFill>
                  <a:srgbClr val="FFFF66"/>
                </a:solidFill>
                <a:latin typeface="Arial"/>
                <a:cs typeface="Arial"/>
              </a:rPr>
              <a:t>Bitkilerde </a:t>
            </a:r>
            <a:r>
              <a:rPr sz="2000" spc="-10" dirty="0">
                <a:solidFill>
                  <a:srgbClr val="FFFF66"/>
                </a:solidFill>
                <a:latin typeface="Arial"/>
                <a:cs typeface="Arial"/>
              </a:rPr>
              <a:t>poliaminlerin </a:t>
            </a:r>
            <a:r>
              <a:rPr sz="2000" spc="5" dirty="0">
                <a:solidFill>
                  <a:srgbClr val="FFFF66"/>
                </a:solidFill>
                <a:latin typeface="Arial"/>
                <a:cs typeface="Arial"/>
              </a:rPr>
              <a:t>miktarı</a:t>
            </a:r>
            <a:r>
              <a:rPr sz="2000" spc="65" dirty="0">
                <a:solidFill>
                  <a:srgbClr val="FFFF66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FF66"/>
                </a:solidFill>
                <a:latin typeface="Arial"/>
                <a:cs typeface="Arial"/>
              </a:rPr>
              <a:t>artar</a:t>
            </a:r>
            <a:endParaRPr sz="2000">
              <a:latin typeface="Arial"/>
              <a:cs typeface="Arial"/>
            </a:endParaRPr>
          </a:p>
          <a:p>
            <a:pPr marL="394970" indent="-344805">
              <a:spcBef>
                <a:spcPts val="480"/>
              </a:spcBef>
              <a:buClr>
                <a:srgbClr val="E2E2FF"/>
              </a:buClr>
              <a:buFontTx/>
              <a:buChar char="•"/>
              <a:tabLst>
                <a:tab pos="394970" algn="l"/>
                <a:tab pos="395605" algn="l"/>
              </a:tabLst>
              <a:defRPr/>
            </a:pPr>
            <a:r>
              <a:rPr sz="2000" dirty="0">
                <a:solidFill>
                  <a:srgbClr val="FFFF66"/>
                </a:solidFill>
                <a:latin typeface="Arial"/>
                <a:cs typeface="Arial"/>
              </a:rPr>
              <a:t>O</a:t>
            </a:r>
            <a:r>
              <a:rPr sz="2025" baseline="-20576" dirty="0">
                <a:solidFill>
                  <a:srgbClr val="FFFF66"/>
                </a:solidFill>
                <a:latin typeface="Arial"/>
                <a:cs typeface="Arial"/>
              </a:rPr>
              <a:t>2 </a:t>
            </a:r>
            <a:r>
              <a:rPr sz="2000" spc="-15" dirty="0">
                <a:solidFill>
                  <a:srgbClr val="FFFF66"/>
                </a:solidFill>
                <a:latin typeface="Arial"/>
                <a:cs typeface="Arial"/>
              </a:rPr>
              <a:t>ve </a:t>
            </a:r>
            <a:r>
              <a:rPr sz="2000" spc="-5" dirty="0">
                <a:solidFill>
                  <a:srgbClr val="FFFF66"/>
                </a:solidFill>
                <a:latin typeface="Arial"/>
                <a:cs typeface="Arial"/>
              </a:rPr>
              <a:t>C gereksinimi</a:t>
            </a:r>
            <a:r>
              <a:rPr sz="2000" spc="-229" dirty="0">
                <a:solidFill>
                  <a:srgbClr val="FFFF66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FF66"/>
                </a:solidFill>
                <a:latin typeface="Arial"/>
                <a:cs typeface="Arial"/>
              </a:rPr>
              <a:t>artar</a:t>
            </a:r>
            <a:endParaRPr sz="2000">
              <a:latin typeface="Arial"/>
              <a:cs typeface="Arial"/>
            </a:endParaRPr>
          </a:p>
          <a:p>
            <a:pPr marL="394970" indent="-344805">
              <a:spcBef>
                <a:spcPts val="484"/>
              </a:spcBef>
              <a:buClr>
                <a:srgbClr val="E2E2FF"/>
              </a:buClr>
              <a:buFontTx/>
              <a:buChar char="•"/>
              <a:tabLst>
                <a:tab pos="394970" algn="l"/>
                <a:tab pos="395605" algn="l"/>
              </a:tabLst>
              <a:defRPr/>
            </a:pPr>
            <a:r>
              <a:rPr sz="2000" spc="-5" dirty="0">
                <a:solidFill>
                  <a:srgbClr val="FFFF66"/>
                </a:solidFill>
                <a:latin typeface="Arial"/>
                <a:cs typeface="Arial"/>
              </a:rPr>
              <a:t>Köklerde </a:t>
            </a:r>
            <a:r>
              <a:rPr sz="2000" dirty="0">
                <a:solidFill>
                  <a:srgbClr val="FFFF66"/>
                </a:solidFill>
                <a:latin typeface="Arial"/>
                <a:cs typeface="Arial"/>
              </a:rPr>
              <a:t>şeker </a:t>
            </a:r>
            <a:r>
              <a:rPr sz="2000" spc="5" dirty="0">
                <a:solidFill>
                  <a:srgbClr val="FFFF66"/>
                </a:solidFill>
                <a:latin typeface="Arial"/>
                <a:cs typeface="Arial"/>
              </a:rPr>
              <a:t>miktarı </a:t>
            </a:r>
            <a:r>
              <a:rPr sz="2000" spc="-10" dirty="0">
                <a:solidFill>
                  <a:srgbClr val="FFFF66"/>
                </a:solidFill>
                <a:latin typeface="Arial"/>
                <a:cs typeface="Arial"/>
              </a:rPr>
              <a:t>ve </a:t>
            </a:r>
            <a:r>
              <a:rPr sz="2000" spc="5" dirty="0">
                <a:solidFill>
                  <a:srgbClr val="FFFF66"/>
                </a:solidFill>
                <a:latin typeface="Arial"/>
                <a:cs typeface="Arial"/>
              </a:rPr>
              <a:t>kök </a:t>
            </a:r>
            <a:r>
              <a:rPr sz="2000" spc="-5" dirty="0">
                <a:solidFill>
                  <a:srgbClr val="FFFF66"/>
                </a:solidFill>
                <a:latin typeface="Arial"/>
                <a:cs typeface="Arial"/>
              </a:rPr>
              <a:t>gelişmesi </a:t>
            </a:r>
            <a:r>
              <a:rPr sz="2000" spc="-15" dirty="0">
                <a:solidFill>
                  <a:srgbClr val="FFFF66"/>
                </a:solidFill>
                <a:latin typeface="Arial"/>
                <a:cs typeface="Arial"/>
              </a:rPr>
              <a:t>azalır </a:t>
            </a:r>
            <a:r>
              <a:rPr sz="2000" spc="-10" dirty="0">
                <a:solidFill>
                  <a:srgbClr val="FFFF66"/>
                </a:solidFill>
                <a:latin typeface="Arial"/>
                <a:cs typeface="Arial"/>
              </a:rPr>
              <a:t>(Özellikle K </a:t>
            </a:r>
            <a:r>
              <a:rPr sz="2000" spc="-5" dirty="0">
                <a:solidFill>
                  <a:srgbClr val="FFFF66"/>
                </a:solidFill>
                <a:latin typeface="Arial"/>
                <a:cs typeface="Arial"/>
              </a:rPr>
              <a:t>noksan</a:t>
            </a:r>
            <a:r>
              <a:rPr sz="2000" spc="140" dirty="0">
                <a:solidFill>
                  <a:srgbClr val="FFFF66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66"/>
                </a:solidFill>
                <a:latin typeface="Arial"/>
                <a:cs typeface="Arial"/>
              </a:rPr>
              <a:t>ise)</a:t>
            </a:r>
            <a:endParaRPr sz="2000">
              <a:latin typeface="Arial"/>
              <a:cs typeface="Arial"/>
            </a:endParaRPr>
          </a:p>
          <a:p>
            <a:pPr marL="1193800" lvl="1" indent="-229235">
              <a:spcBef>
                <a:spcPts val="440"/>
              </a:spcBef>
              <a:buClr>
                <a:srgbClr val="E2E2FF"/>
              </a:buClr>
              <a:buFontTx/>
              <a:buChar char="•"/>
              <a:tabLst>
                <a:tab pos="1193800" algn="l"/>
                <a:tab pos="1194435" algn="l"/>
              </a:tabLst>
              <a:defRPr/>
            </a:pPr>
            <a:r>
              <a:rPr dirty="0">
                <a:solidFill>
                  <a:srgbClr val="FFFF66"/>
                </a:solidFill>
                <a:latin typeface="Arial"/>
                <a:cs typeface="Arial"/>
              </a:rPr>
              <a:t>yüksek ürün için toprak</a:t>
            </a:r>
            <a:r>
              <a:rPr spc="-125" dirty="0">
                <a:solidFill>
                  <a:srgbClr val="FFFF66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66"/>
                </a:solidFill>
                <a:latin typeface="Arial"/>
                <a:cs typeface="Arial"/>
              </a:rPr>
              <a:t>sıcaklığı</a:t>
            </a:r>
            <a:endParaRPr>
              <a:latin typeface="Arial"/>
              <a:cs typeface="Arial"/>
            </a:endParaRPr>
          </a:p>
          <a:p>
            <a:pPr marL="1193800" lvl="1" indent="-229235">
              <a:spcBef>
                <a:spcPts val="434"/>
              </a:spcBef>
              <a:buClr>
                <a:srgbClr val="E2E2FF"/>
              </a:buClr>
              <a:buFontTx/>
              <a:buChar char="•"/>
              <a:tabLst>
                <a:tab pos="1193800" algn="l"/>
                <a:tab pos="1194435" algn="l"/>
              </a:tabLst>
              <a:defRPr/>
            </a:pPr>
            <a:r>
              <a:rPr spc="5" dirty="0">
                <a:solidFill>
                  <a:srgbClr val="FFFF66"/>
                </a:solidFill>
                <a:latin typeface="Arial"/>
                <a:cs typeface="Arial"/>
              </a:rPr>
              <a:t>köklerde </a:t>
            </a:r>
            <a:r>
              <a:rPr dirty="0">
                <a:solidFill>
                  <a:srgbClr val="FFFF66"/>
                </a:solidFill>
                <a:latin typeface="Arial"/>
                <a:cs typeface="Arial"/>
              </a:rPr>
              <a:t>yeterli</a:t>
            </a:r>
            <a:r>
              <a:rPr spc="-90" dirty="0">
                <a:solidFill>
                  <a:srgbClr val="FFFF66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66"/>
                </a:solidFill>
                <a:latin typeface="Arial"/>
                <a:cs typeface="Arial"/>
              </a:rPr>
              <a:t>karbonhidrat</a:t>
            </a:r>
            <a:endParaRPr>
              <a:latin typeface="Arial"/>
              <a:cs typeface="Arial"/>
            </a:endParaRPr>
          </a:p>
          <a:p>
            <a:pPr marL="1193800" lvl="1" indent="-229235">
              <a:spcBef>
                <a:spcPts val="430"/>
              </a:spcBef>
              <a:buClr>
                <a:srgbClr val="E2E2FF"/>
              </a:buClr>
              <a:buFontTx/>
              <a:buChar char="•"/>
              <a:tabLst>
                <a:tab pos="1193800" algn="l"/>
                <a:tab pos="1194435" algn="l"/>
              </a:tabLst>
              <a:defRPr/>
            </a:pPr>
            <a:r>
              <a:rPr dirty="0">
                <a:solidFill>
                  <a:srgbClr val="FFFF66"/>
                </a:solidFill>
                <a:latin typeface="Arial"/>
                <a:cs typeface="Arial"/>
              </a:rPr>
              <a:t>yüksek ışık intensitesine gereksinim</a:t>
            </a:r>
            <a:r>
              <a:rPr spc="-204" dirty="0">
                <a:solidFill>
                  <a:srgbClr val="FFFF66"/>
                </a:solidFill>
                <a:latin typeface="Arial"/>
                <a:cs typeface="Arial"/>
              </a:rPr>
              <a:t> </a:t>
            </a:r>
            <a:r>
              <a:rPr spc="-5" dirty="0">
                <a:solidFill>
                  <a:srgbClr val="FFFF66"/>
                </a:solidFill>
                <a:latin typeface="Arial"/>
                <a:cs typeface="Arial"/>
              </a:rPr>
              <a:t>vardır</a:t>
            </a:r>
            <a:endParaRPr>
              <a:latin typeface="Arial"/>
              <a:cs typeface="Arial"/>
            </a:endParaRPr>
          </a:p>
          <a:p>
            <a:pPr marL="394970" indent="-344805">
              <a:spcBef>
                <a:spcPts val="475"/>
              </a:spcBef>
              <a:buClr>
                <a:srgbClr val="E2E2FF"/>
              </a:buClr>
              <a:buFontTx/>
              <a:buChar char="•"/>
              <a:tabLst>
                <a:tab pos="394970" algn="l"/>
                <a:tab pos="395605" algn="l"/>
              </a:tabLst>
              <a:defRPr/>
            </a:pPr>
            <a:r>
              <a:rPr sz="2000" spc="-5" dirty="0">
                <a:solidFill>
                  <a:srgbClr val="FFFF66"/>
                </a:solidFill>
                <a:latin typeface="Arial"/>
                <a:cs typeface="Arial"/>
              </a:rPr>
              <a:t>Düşük </a:t>
            </a:r>
            <a:r>
              <a:rPr sz="2000" spc="-10" dirty="0">
                <a:solidFill>
                  <a:srgbClr val="FFFF66"/>
                </a:solidFill>
                <a:latin typeface="Arial"/>
                <a:cs typeface="Arial"/>
              </a:rPr>
              <a:t>ve yüksek pH’ lar</a:t>
            </a:r>
            <a:r>
              <a:rPr sz="2000" spc="70" dirty="0">
                <a:solidFill>
                  <a:srgbClr val="FFFF66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66"/>
                </a:solidFill>
                <a:latin typeface="Arial"/>
                <a:cs typeface="Arial"/>
              </a:rPr>
              <a:t>kritiktir</a:t>
            </a:r>
            <a:endParaRPr sz="20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854200" y="3676651"/>
            <a:ext cx="7321550" cy="182101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>
              <a:spcBef>
                <a:spcPts val="100"/>
              </a:spcBef>
              <a:defRPr/>
            </a:pP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Çizelge</a:t>
            </a:r>
            <a:r>
              <a:rPr sz="1100" b="1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spc="5" dirty="0">
                <a:solidFill>
                  <a:srgbClr val="FFFFFF"/>
                </a:solidFill>
                <a:latin typeface="Arial"/>
                <a:cs typeface="Arial"/>
              </a:rPr>
              <a:t>12.13.</a:t>
            </a:r>
            <a:r>
              <a:rPr sz="1100" b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Besin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"/>
                <a:cs typeface="Arial"/>
              </a:rPr>
              <a:t>çözeltisinin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pH’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sı</a:t>
            </a:r>
            <a:r>
              <a:rPr sz="11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ve</a:t>
            </a:r>
            <a:r>
              <a:rPr sz="11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azot</a:t>
            </a:r>
            <a:r>
              <a:rPr sz="11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kaynağının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"/>
                <a:cs typeface="Arial"/>
              </a:rPr>
              <a:t>hıyar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bitkisinde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"/>
                <a:cs typeface="Arial"/>
              </a:rPr>
              <a:t>asimilasyon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ve transpirasyon</a:t>
            </a:r>
            <a:r>
              <a:rPr sz="11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oranına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etkisi</a:t>
            </a:r>
            <a:endParaRPr sz="1100">
              <a:latin typeface="Arial"/>
              <a:cs typeface="Arial"/>
            </a:endParaRPr>
          </a:p>
        </p:txBody>
      </p:sp>
      <p:graphicFrame>
        <p:nvGraphicFramePr>
          <p:cNvPr id="18" name="object 18"/>
          <p:cNvGraphicFramePr>
            <a:graphicFrameLocks noGrp="1"/>
          </p:cNvGraphicFramePr>
          <p:nvPr/>
        </p:nvGraphicFramePr>
        <p:xfrm>
          <a:off x="2417764" y="4070350"/>
          <a:ext cx="7564437" cy="1828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892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45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41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32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706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23256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04800">
                <a:tc rowSpan="2"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400" b="1" spc="-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pH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T w="12700">
                      <a:solidFill>
                        <a:srgbClr val="FFFF66"/>
                      </a:solidFill>
                      <a:prstDash val="solid"/>
                    </a:lnT>
                    <a:lnB w="12700">
                      <a:solidFill>
                        <a:srgbClr val="FFFF66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55880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Azot </a:t>
                      </a:r>
                      <a:r>
                        <a:rPr sz="14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kaynağı</a:t>
                      </a:r>
                      <a:r>
                        <a:rPr sz="1400" b="1" spc="1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(mM)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T w="12700">
                      <a:solidFill>
                        <a:srgbClr val="FFFF66"/>
                      </a:solidFill>
                      <a:prstDash val="solid"/>
                    </a:lnT>
                    <a:lnB w="12700">
                      <a:solidFill>
                        <a:srgbClr val="FFFF66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17589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Asimilasyon</a:t>
                      </a:r>
                      <a:r>
                        <a:rPr sz="1400" b="1" spc="7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oranı</a:t>
                      </a:r>
                      <a:endParaRPr sz="1400">
                        <a:latin typeface="Arial"/>
                        <a:cs typeface="Arial"/>
                      </a:endParaRPr>
                    </a:p>
                    <a:p>
                      <a:pPr marL="236854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4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(mg 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CO</a:t>
                      </a:r>
                      <a:r>
                        <a:rPr sz="1400" baseline="-2469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 </a:t>
                      </a:r>
                      <a:r>
                        <a:rPr sz="1400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dm</a:t>
                      </a:r>
                      <a:r>
                        <a:rPr sz="1400" spc="7" baseline="27777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-2</a:t>
                      </a:r>
                      <a:r>
                        <a:rPr sz="1400" baseline="27777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h</a:t>
                      </a:r>
                      <a:r>
                        <a:rPr sz="1400" baseline="27777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-1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)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T w="12700">
                      <a:solidFill>
                        <a:srgbClr val="FFFF66"/>
                      </a:solidFill>
                      <a:prstDash val="solid"/>
                    </a:lnT>
                    <a:lnB w="12700">
                      <a:solidFill>
                        <a:srgbClr val="FFFF66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4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Transpirasyon</a:t>
                      </a:r>
                      <a:r>
                        <a:rPr sz="1400" b="1" spc="9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oranı</a:t>
                      </a:r>
                      <a:endParaRPr sz="1400">
                        <a:latin typeface="Arial"/>
                        <a:cs typeface="Arial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(g 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H</a:t>
                      </a:r>
                      <a:r>
                        <a:rPr sz="1400" baseline="-2469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 </a:t>
                      </a:r>
                      <a:r>
                        <a:rPr sz="1400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dm</a:t>
                      </a:r>
                      <a:r>
                        <a:rPr sz="1400" spc="7" baseline="27777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-2</a:t>
                      </a:r>
                      <a:r>
                        <a:rPr sz="1400" spc="202" baseline="27777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h</a:t>
                      </a:r>
                      <a:r>
                        <a:rPr sz="1400" baseline="27777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-1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)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T w="12700">
                      <a:solidFill>
                        <a:srgbClr val="FFFF66"/>
                      </a:solidFill>
                      <a:prstDash val="solid"/>
                    </a:lnT>
                    <a:lnB w="12700">
                      <a:solidFill>
                        <a:srgbClr val="FFFF66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3180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T w="12700">
                      <a:solidFill>
                        <a:srgbClr val="FFFF66"/>
                      </a:solidFill>
                      <a:prstDash val="solid"/>
                    </a:lnT>
                    <a:lnB w="12700">
                      <a:solidFill>
                        <a:srgbClr val="FFFF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4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NO</a:t>
                      </a:r>
                      <a:r>
                        <a:rPr sz="1400" b="1" spc="-7" baseline="-2469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-N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T w="12700">
                      <a:solidFill>
                        <a:srgbClr val="FFFF66"/>
                      </a:solidFill>
                      <a:prstDash val="solid"/>
                    </a:lnT>
                    <a:lnB w="12700">
                      <a:solidFill>
                        <a:srgbClr val="FFFF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4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NH</a:t>
                      </a:r>
                      <a:r>
                        <a:rPr sz="1400" b="1" spc="-7" baseline="-2469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-N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T w="12700">
                      <a:solidFill>
                        <a:srgbClr val="FFFF66"/>
                      </a:solidFill>
                      <a:prstDash val="solid"/>
                    </a:lnT>
                    <a:lnB w="12700">
                      <a:solidFill>
                        <a:srgbClr val="FFFF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4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NH</a:t>
                      </a:r>
                      <a:r>
                        <a:rPr sz="1400" b="1" baseline="-2469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sz="1400" baseline="-24691">
                        <a:latin typeface="Arial"/>
                        <a:cs typeface="Arial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T w="12700">
                      <a:solidFill>
                        <a:srgbClr val="FFFF66"/>
                      </a:solidFill>
                      <a:prstDash val="solid"/>
                    </a:lnT>
                    <a:lnB w="12700">
                      <a:solidFill>
                        <a:srgbClr val="FFFF66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0005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T w="12700">
                      <a:solidFill>
                        <a:srgbClr val="FFFF66"/>
                      </a:solidFill>
                      <a:prstDash val="solid"/>
                    </a:lnT>
                    <a:lnB w="12700">
                      <a:solidFill>
                        <a:srgbClr val="FFFF66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0005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T w="12700">
                      <a:solidFill>
                        <a:srgbClr val="FFFF66"/>
                      </a:solidFill>
                      <a:prstDash val="solid"/>
                    </a:lnT>
                    <a:lnB w="12700">
                      <a:solidFill>
                        <a:srgbClr val="FFFF66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854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400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6.50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T w="12700">
                      <a:solidFill>
                        <a:srgbClr val="FFFF66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4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T w="12700">
                      <a:solidFill>
                        <a:srgbClr val="FFFF66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4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T w="12700">
                      <a:solidFill>
                        <a:srgbClr val="FFFF66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4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T w="12700">
                      <a:solidFill>
                        <a:srgbClr val="FFFF66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6.15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T w="12700">
                      <a:solidFill>
                        <a:srgbClr val="FFFF66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947419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2.00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T w="12700">
                      <a:solidFill>
                        <a:srgbClr val="FFFF66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926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7.75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6.55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47419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2.18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96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6.50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0.01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6.60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47419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1.80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6453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7.75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B w="12700">
                      <a:solidFill>
                        <a:srgbClr val="FFFF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B w="12700">
                      <a:solidFill>
                        <a:srgbClr val="FFFF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B w="12700">
                      <a:solidFill>
                        <a:srgbClr val="FFFF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0.01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B w="12700">
                      <a:solidFill>
                        <a:srgbClr val="FFFF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4.48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B w="12700">
                      <a:solidFill>
                        <a:srgbClr val="FFFF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47419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1.39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B w="12700">
                      <a:solidFill>
                        <a:srgbClr val="FFFF66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9912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object 2"/>
          <p:cNvSpPr>
            <a:spLocks noChangeArrowheads="1"/>
          </p:cNvSpPr>
          <p:nvPr/>
        </p:nvSpPr>
        <p:spPr bwMode="auto">
          <a:xfrm>
            <a:off x="152400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3251" name="object 3"/>
          <p:cNvSpPr>
            <a:spLocks/>
          </p:cNvSpPr>
          <p:nvPr/>
        </p:nvSpPr>
        <p:spPr bwMode="auto">
          <a:xfrm>
            <a:off x="7791451" y="6032500"/>
            <a:ext cx="1546225" cy="825500"/>
          </a:xfrm>
          <a:custGeom>
            <a:avLst/>
            <a:gdLst>
              <a:gd name="T0" fmla="*/ 670453 w 1546225"/>
              <a:gd name="T1" fmla="*/ 521144 h 826134"/>
              <a:gd name="T2" fmla="*/ 317627 w 1546225"/>
              <a:gd name="T3" fmla="*/ 521144 h 826134"/>
              <a:gd name="T4" fmla="*/ 935018 w 1546225"/>
              <a:gd name="T5" fmla="*/ 826004 h 826134"/>
              <a:gd name="T6" fmla="*/ 1545953 w 1546225"/>
              <a:gd name="T7" fmla="*/ 826004 h 826134"/>
              <a:gd name="T8" fmla="*/ 1315085 w 1546225"/>
              <a:gd name="T9" fmla="*/ 749253 h 826134"/>
              <a:gd name="T10" fmla="*/ 1010158 w 1546225"/>
              <a:gd name="T11" fmla="*/ 590842 h 826134"/>
              <a:gd name="T12" fmla="*/ 786130 w 1546225"/>
              <a:gd name="T13" fmla="*/ 586092 h 826134"/>
              <a:gd name="T14" fmla="*/ 670453 w 1546225"/>
              <a:gd name="T15" fmla="*/ 521144 h 826134"/>
              <a:gd name="T16" fmla="*/ 0 w 1546225"/>
              <a:gd name="T17" fmla="*/ 0 h 826134"/>
              <a:gd name="T18" fmla="*/ 34925 w 1546225"/>
              <a:gd name="T19" fmla="*/ 41186 h 826134"/>
              <a:gd name="T20" fmla="*/ 0 w 1546225"/>
              <a:gd name="T21" fmla="*/ 102958 h 826134"/>
              <a:gd name="T22" fmla="*/ 47625 w 1546225"/>
              <a:gd name="T23" fmla="*/ 188506 h 826134"/>
              <a:gd name="T24" fmla="*/ 119125 w 1546225"/>
              <a:gd name="T25" fmla="*/ 384924 h 826134"/>
              <a:gd name="T26" fmla="*/ 71500 w 1546225"/>
              <a:gd name="T27" fmla="*/ 668464 h 826134"/>
              <a:gd name="T28" fmla="*/ 317627 w 1546225"/>
              <a:gd name="T29" fmla="*/ 521144 h 826134"/>
              <a:gd name="T30" fmla="*/ 670453 w 1546225"/>
              <a:gd name="T31" fmla="*/ 521144 h 826134"/>
              <a:gd name="T32" fmla="*/ 444754 w 1546225"/>
              <a:gd name="T33" fmla="*/ 394423 h 826134"/>
              <a:gd name="T34" fmla="*/ 201675 w 1546225"/>
              <a:gd name="T35" fmla="*/ 104546 h 826134"/>
              <a:gd name="T36" fmla="*/ 0 w 1546225"/>
              <a:gd name="T37" fmla="*/ 0 h 826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546225" h="826134">
                <a:moveTo>
                  <a:pt x="670453" y="521144"/>
                </a:moveTo>
                <a:lnTo>
                  <a:pt x="317627" y="521144"/>
                </a:lnTo>
                <a:lnTo>
                  <a:pt x="935018" y="826004"/>
                </a:lnTo>
                <a:lnTo>
                  <a:pt x="1545953" y="826004"/>
                </a:lnTo>
                <a:lnTo>
                  <a:pt x="1315085" y="749253"/>
                </a:lnTo>
                <a:lnTo>
                  <a:pt x="1010158" y="590842"/>
                </a:lnTo>
                <a:lnTo>
                  <a:pt x="786130" y="586092"/>
                </a:lnTo>
                <a:lnTo>
                  <a:pt x="670453" y="521144"/>
                </a:lnTo>
                <a:close/>
              </a:path>
              <a:path w="1546225" h="826134">
                <a:moveTo>
                  <a:pt x="0" y="0"/>
                </a:moveTo>
                <a:lnTo>
                  <a:pt x="34925" y="41186"/>
                </a:lnTo>
                <a:lnTo>
                  <a:pt x="0" y="102958"/>
                </a:lnTo>
                <a:lnTo>
                  <a:pt x="47625" y="188506"/>
                </a:lnTo>
                <a:lnTo>
                  <a:pt x="119125" y="384924"/>
                </a:lnTo>
                <a:lnTo>
                  <a:pt x="71500" y="668464"/>
                </a:lnTo>
                <a:lnTo>
                  <a:pt x="317627" y="521144"/>
                </a:lnTo>
                <a:lnTo>
                  <a:pt x="670453" y="521144"/>
                </a:lnTo>
                <a:lnTo>
                  <a:pt x="444754" y="394423"/>
                </a:lnTo>
                <a:lnTo>
                  <a:pt x="201675" y="104546"/>
                </a:lnTo>
                <a:lnTo>
                  <a:pt x="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53252" name="object 4"/>
          <p:cNvSpPr>
            <a:spLocks/>
          </p:cNvSpPr>
          <p:nvPr/>
        </p:nvSpPr>
        <p:spPr bwMode="auto">
          <a:xfrm>
            <a:off x="5772151" y="6019800"/>
            <a:ext cx="296863" cy="628650"/>
          </a:xfrm>
          <a:custGeom>
            <a:avLst/>
            <a:gdLst>
              <a:gd name="T0" fmla="*/ 57276 w 295910"/>
              <a:gd name="T1" fmla="*/ 0 h 628015"/>
              <a:gd name="T2" fmla="*/ 85851 w 295910"/>
              <a:gd name="T3" fmla="*/ 32016 h 628015"/>
              <a:gd name="T4" fmla="*/ 38100 w 295910"/>
              <a:gd name="T5" fmla="*/ 53365 h 628015"/>
              <a:gd name="T6" fmla="*/ 28575 w 295910"/>
              <a:gd name="T7" fmla="*/ 117398 h 628015"/>
              <a:gd name="T8" fmla="*/ 66801 w 295910"/>
              <a:gd name="T9" fmla="*/ 202768 h 628015"/>
              <a:gd name="T10" fmla="*/ 76326 w 295910"/>
              <a:gd name="T11" fmla="*/ 288150 h 628015"/>
              <a:gd name="T12" fmla="*/ 0 w 295910"/>
              <a:gd name="T13" fmla="*/ 627888 h 628015"/>
              <a:gd name="T14" fmla="*/ 85851 w 295910"/>
              <a:gd name="T15" fmla="*/ 414439 h 628015"/>
              <a:gd name="T16" fmla="*/ 133476 w 295910"/>
              <a:gd name="T17" fmla="*/ 384200 h 628015"/>
              <a:gd name="T18" fmla="*/ 200278 w 295910"/>
              <a:gd name="T19" fmla="*/ 224116 h 628015"/>
              <a:gd name="T20" fmla="*/ 228853 w 295910"/>
              <a:gd name="T21" fmla="*/ 213448 h 628015"/>
              <a:gd name="T22" fmla="*/ 228853 w 295910"/>
              <a:gd name="T23" fmla="*/ 160083 h 628015"/>
              <a:gd name="T24" fmla="*/ 295655 w 295910"/>
              <a:gd name="T25" fmla="*/ 117398 h 628015"/>
              <a:gd name="T26" fmla="*/ 257555 w 295910"/>
              <a:gd name="T27" fmla="*/ 106718 h 628015"/>
              <a:gd name="T28" fmla="*/ 57276 w 295910"/>
              <a:gd name="T29" fmla="*/ 0 h 6280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95910" h="628015">
                <a:moveTo>
                  <a:pt x="57276" y="0"/>
                </a:moveTo>
                <a:lnTo>
                  <a:pt x="85851" y="32016"/>
                </a:lnTo>
                <a:lnTo>
                  <a:pt x="38100" y="53365"/>
                </a:lnTo>
                <a:lnTo>
                  <a:pt x="28575" y="117398"/>
                </a:lnTo>
                <a:lnTo>
                  <a:pt x="66801" y="202768"/>
                </a:lnTo>
                <a:lnTo>
                  <a:pt x="76326" y="288150"/>
                </a:lnTo>
                <a:lnTo>
                  <a:pt x="0" y="627888"/>
                </a:lnTo>
                <a:lnTo>
                  <a:pt x="85851" y="414439"/>
                </a:lnTo>
                <a:lnTo>
                  <a:pt x="133476" y="384200"/>
                </a:lnTo>
                <a:lnTo>
                  <a:pt x="200278" y="224116"/>
                </a:lnTo>
                <a:lnTo>
                  <a:pt x="228853" y="213448"/>
                </a:lnTo>
                <a:lnTo>
                  <a:pt x="228853" y="160083"/>
                </a:lnTo>
                <a:lnTo>
                  <a:pt x="295655" y="117398"/>
                </a:lnTo>
                <a:lnTo>
                  <a:pt x="257555" y="106718"/>
                </a:lnTo>
                <a:lnTo>
                  <a:pt x="57276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53253" name="object 5"/>
          <p:cNvSpPr>
            <a:spLocks/>
          </p:cNvSpPr>
          <p:nvPr/>
        </p:nvSpPr>
        <p:spPr bwMode="auto">
          <a:xfrm>
            <a:off x="6334126" y="6181726"/>
            <a:ext cx="600075" cy="430213"/>
          </a:xfrm>
          <a:custGeom>
            <a:avLst/>
            <a:gdLst>
              <a:gd name="T0" fmla="*/ 28575 w 600710"/>
              <a:gd name="T1" fmla="*/ 0 h 429895"/>
              <a:gd name="T2" fmla="*/ 19050 w 600710"/>
              <a:gd name="T3" fmla="*/ 20612 h 429895"/>
              <a:gd name="T4" fmla="*/ 0 w 600710"/>
              <a:gd name="T5" fmla="*/ 63436 h 429895"/>
              <a:gd name="T6" fmla="*/ 95250 w 600710"/>
              <a:gd name="T7" fmla="*/ 191884 h 429895"/>
              <a:gd name="T8" fmla="*/ 492378 w 600710"/>
              <a:gd name="T9" fmla="*/ 429767 h 429895"/>
              <a:gd name="T10" fmla="*/ 460628 w 600710"/>
              <a:gd name="T11" fmla="*/ 220433 h 429895"/>
              <a:gd name="T12" fmla="*/ 560500 w 600710"/>
              <a:gd name="T13" fmla="*/ 149072 h 429895"/>
              <a:gd name="T14" fmla="*/ 398652 w 600710"/>
              <a:gd name="T15" fmla="*/ 149072 h 429895"/>
              <a:gd name="T16" fmla="*/ 143001 w 600710"/>
              <a:gd name="T17" fmla="*/ 85636 h 429895"/>
              <a:gd name="T18" fmla="*/ 28575 w 600710"/>
              <a:gd name="T19" fmla="*/ 0 h 429895"/>
              <a:gd name="T20" fmla="*/ 600455 w 600710"/>
              <a:gd name="T21" fmla="*/ 120522 h 429895"/>
              <a:gd name="T22" fmla="*/ 398652 w 600710"/>
              <a:gd name="T23" fmla="*/ 149072 h 429895"/>
              <a:gd name="T24" fmla="*/ 560500 w 600710"/>
              <a:gd name="T25" fmla="*/ 149072 h 429895"/>
              <a:gd name="T26" fmla="*/ 600455 w 600710"/>
              <a:gd name="T27" fmla="*/ 120522 h 4298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00710" h="429895">
                <a:moveTo>
                  <a:pt x="28575" y="0"/>
                </a:moveTo>
                <a:lnTo>
                  <a:pt x="19050" y="20612"/>
                </a:lnTo>
                <a:lnTo>
                  <a:pt x="0" y="63436"/>
                </a:lnTo>
                <a:lnTo>
                  <a:pt x="95250" y="191884"/>
                </a:lnTo>
                <a:lnTo>
                  <a:pt x="492378" y="429767"/>
                </a:lnTo>
                <a:lnTo>
                  <a:pt x="460628" y="220433"/>
                </a:lnTo>
                <a:lnTo>
                  <a:pt x="560500" y="149072"/>
                </a:lnTo>
                <a:lnTo>
                  <a:pt x="398652" y="149072"/>
                </a:lnTo>
                <a:lnTo>
                  <a:pt x="143001" y="85636"/>
                </a:lnTo>
                <a:lnTo>
                  <a:pt x="28575" y="0"/>
                </a:lnTo>
                <a:close/>
              </a:path>
              <a:path w="600710" h="429895">
                <a:moveTo>
                  <a:pt x="600455" y="120522"/>
                </a:moveTo>
                <a:lnTo>
                  <a:pt x="398652" y="149072"/>
                </a:lnTo>
                <a:lnTo>
                  <a:pt x="560500" y="149072"/>
                </a:lnTo>
                <a:lnTo>
                  <a:pt x="600455" y="120522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53254" name="object 6"/>
          <p:cNvSpPr>
            <a:spLocks noChangeArrowheads="1"/>
          </p:cNvSpPr>
          <p:nvPr/>
        </p:nvSpPr>
        <p:spPr bwMode="auto">
          <a:xfrm>
            <a:off x="7285039" y="6138864"/>
            <a:ext cx="242887" cy="115887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3255" name="object 7"/>
          <p:cNvSpPr>
            <a:spLocks noChangeArrowheads="1"/>
          </p:cNvSpPr>
          <p:nvPr/>
        </p:nvSpPr>
        <p:spPr bwMode="auto">
          <a:xfrm>
            <a:off x="5470526" y="6126164"/>
            <a:ext cx="68263" cy="128587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3256" name="object 8"/>
          <p:cNvSpPr>
            <a:spLocks noChangeArrowheads="1"/>
          </p:cNvSpPr>
          <p:nvPr/>
        </p:nvSpPr>
        <p:spPr bwMode="auto">
          <a:xfrm>
            <a:off x="1524000" y="6019800"/>
            <a:ext cx="6218238" cy="838200"/>
          </a:xfrm>
          <a:prstGeom prst="rect">
            <a:avLst/>
          </a:prstGeom>
          <a:blipFill dpi="0" rotWithShape="1">
            <a:blip r:embed="rId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3257" name="object 9"/>
          <p:cNvSpPr>
            <a:spLocks/>
          </p:cNvSpPr>
          <p:nvPr/>
        </p:nvSpPr>
        <p:spPr bwMode="auto">
          <a:xfrm>
            <a:off x="3422650" y="6022976"/>
            <a:ext cx="579438" cy="460375"/>
          </a:xfrm>
          <a:custGeom>
            <a:avLst/>
            <a:gdLst>
              <a:gd name="T0" fmla="*/ 497466 w 579119"/>
              <a:gd name="T1" fmla="*/ 269417 h 460375"/>
              <a:gd name="T2" fmla="*/ 303021 w 579119"/>
              <a:gd name="T3" fmla="*/ 269417 h 460375"/>
              <a:gd name="T4" fmla="*/ 541019 w 579119"/>
              <a:gd name="T5" fmla="*/ 460247 h 460375"/>
              <a:gd name="T6" fmla="*/ 483869 w 579119"/>
              <a:gd name="T7" fmla="*/ 279031 h 460375"/>
              <a:gd name="T8" fmla="*/ 497466 w 579119"/>
              <a:gd name="T9" fmla="*/ 269417 h 460375"/>
              <a:gd name="T10" fmla="*/ 66675 w 579119"/>
              <a:gd name="T11" fmla="*/ 0 h 460375"/>
              <a:gd name="T12" fmla="*/ 47625 w 579119"/>
              <a:gd name="T13" fmla="*/ 0 h 460375"/>
              <a:gd name="T14" fmla="*/ 38100 w 579119"/>
              <a:gd name="T15" fmla="*/ 38480 h 460375"/>
              <a:gd name="T16" fmla="*/ 0 w 579119"/>
              <a:gd name="T17" fmla="*/ 96215 h 460375"/>
              <a:gd name="T18" fmla="*/ 104775 w 579119"/>
              <a:gd name="T19" fmla="*/ 173189 h 460375"/>
              <a:gd name="T20" fmla="*/ 226948 w 579119"/>
              <a:gd name="T21" fmla="*/ 288658 h 460375"/>
              <a:gd name="T22" fmla="*/ 303021 w 579119"/>
              <a:gd name="T23" fmla="*/ 269417 h 460375"/>
              <a:gd name="T24" fmla="*/ 497466 w 579119"/>
              <a:gd name="T25" fmla="*/ 269417 h 460375"/>
              <a:gd name="T26" fmla="*/ 579119 w 579119"/>
              <a:gd name="T27" fmla="*/ 211683 h 460375"/>
              <a:gd name="T28" fmla="*/ 569594 w 579119"/>
              <a:gd name="T29" fmla="*/ 202056 h 460375"/>
              <a:gd name="T30" fmla="*/ 531494 w 579119"/>
              <a:gd name="T31" fmla="*/ 182816 h 460375"/>
              <a:gd name="T32" fmla="*/ 474344 w 579119"/>
              <a:gd name="T33" fmla="*/ 144322 h 460375"/>
              <a:gd name="T34" fmla="*/ 274446 w 579119"/>
              <a:gd name="T35" fmla="*/ 57734 h 460375"/>
              <a:gd name="T36" fmla="*/ 226948 w 579119"/>
              <a:gd name="T37" fmla="*/ 38480 h 460375"/>
              <a:gd name="T38" fmla="*/ 207898 w 579119"/>
              <a:gd name="T39" fmla="*/ 28867 h 460375"/>
              <a:gd name="T40" fmla="*/ 150748 w 579119"/>
              <a:gd name="T41" fmla="*/ 28867 h 460375"/>
              <a:gd name="T42" fmla="*/ 114300 w 579119"/>
              <a:gd name="T43" fmla="*/ 19240 h 460375"/>
              <a:gd name="T44" fmla="*/ 104775 w 579119"/>
              <a:gd name="T45" fmla="*/ 19240 h 460375"/>
              <a:gd name="T46" fmla="*/ 66675 w 579119"/>
              <a:gd name="T47" fmla="*/ 0 h 460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79119" h="460375">
                <a:moveTo>
                  <a:pt x="497466" y="269417"/>
                </a:moveTo>
                <a:lnTo>
                  <a:pt x="303021" y="269417"/>
                </a:lnTo>
                <a:lnTo>
                  <a:pt x="541019" y="460247"/>
                </a:lnTo>
                <a:lnTo>
                  <a:pt x="483869" y="279031"/>
                </a:lnTo>
                <a:lnTo>
                  <a:pt x="497466" y="269417"/>
                </a:lnTo>
                <a:close/>
              </a:path>
              <a:path w="579119" h="460375">
                <a:moveTo>
                  <a:pt x="66675" y="0"/>
                </a:moveTo>
                <a:lnTo>
                  <a:pt x="47625" y="0"/>
                </a:lnTo>
                <a:lnTo>
                  <a:pt x="38100" y="38480"/>
                </a:lnTo>
                <a:lnTo>
                  <a:pt x="0" y="96215"/>
                </a:lnTo>
                <a:lnTo>
                  <a:pt x="104775" y="173189"/>
                </a:lnTo>
                <a:lnTo>
                  <a:pt x="226948" y="288658"/>
                </a:lnTo>
                <a:lnTo>
                  <a:pt x="303021" y="269417"/>
                </a:lnTo>
                <a:lnTo>
                  <a:pt x="497466" y="269417"/>
                </a:lnTo>
                <a:lnTo>
                  <a:pt x="579119" y="211683"/>
                </a:lnTo>
                <a:lnTo>
                  <a:pt x="569594" y="202056"/>
                </a:lnTo>
                <a:lnTo>
                  <a:pt x="531494" y="182816"/>
                </a:lnTo>
                <a:lnTo>
                  <a:pt x="474344" y="144322"/>
                </a:lnTo>
                <a:lnTo>
                  <a:pt x="274446" y="57734"/>
                </a:lnTo>
                <a:lnTo>
                  <a:pt x="226948" y="38480"/>
                </a:lnTo>
                <a:lnTo>
                  <a:pt x="207898" y="28867"/>
                </a:lnTo>
                <a:lnTo>
                  <a:pt x="150748" y="28867"/>
                </a:lnTo>
                <a:lnTo>
                  <a:pt x="114300" y="19240"/>
                </a:lnTo>
                <a:lnTo>
                  <a:pt x="104775" y="19240"/>
                </a:lnTo>
                <a:lnTo>
                  <a:pt x="66675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53258" name="object 10"/>
          <p:cNvSpPr>
            <a:spLocks/>
          </p:cNvSpPr>
          <p:nvPr/>
        </p:nvSpPr>
        <p:spPr bwMode="auto">
          <a:xfrm>
            <a:off x="4608513" y="6076950"/>
            <a:ext cx="3148012" cy="781050"/>
          </a:xfrm>
          <a:custGeom>
            <a:avLst/>
            <a:gdLst>
              <a:gd name="T0" fmla="*/ 643001 w 3147695"/>
              <a:gd name="T1" fmla="*/ 165163 h 780415"/>
              <a:gd name="T2" fmla="*/ 95250 w 3147695"/>
              <a:gd name="T3" fmla="*/ 165163 h 780415"/>
              <a:gd name="T4" fmla="*/ 142875 w 3147695"/>
              <a:gd name="T5" fmla="*/ 212813 h 780415"/>
              <a:gd name="T6" fmla="*/ 238125 w 3147695"/>
              <a:gd name="T7" fmla="*/ 242989 h 780415"/>
              <a:gd name="T8" fmla="*/ 331850 w 3147695"/>
              <a:gd name="T9" fmla="*/ 433565 h 780415"/>
              <a:gd name="T10" fmla="*/ 636651 w 3147695"/>
              <a:gd name="T11" fmla="*/ 570141 h 780415"/>
              <a:gd name="T12" fmla="*/ 1233677 w 3147695"/>
              <a:gd name="T13" fmla="*/ 570141 h 780415"/>
              <a:gd name="T14" fmla="*/ 3118472 w 3147695"/>
              <a:gd name="T15" fmla="*/ 780286 h 780415"/>
              <a:gd name="T16" fmla="*/ 3147146 w 3147695"/>
              <a:gd name="T17" fmla="*/ 780286 h 780415"/>
              <a:gd name="T18" fmla="*/ 1073277 w 3147695"/>
              <a:gd name="T19" fmla="*/ 385914 h 780415"/>
              <a:gd name="T20" fmla="*/ 816101 w 3147695"/>
              <a:gd name="T21" fmla="*/ 252514 h 780415"/>
              <a:gd name="T22" fmla="*/ 674751 w 3147695"/>
              <a:gd name="T23" fmla="*/ 174688 h 780415"/>
              <a:gd name="T24" fmla="*/ 643001 w 3147695"/>
              <a:gd name="T25" fmla="*/ 165163 h 780415"/>
              <a:gd name="T26" fmla="*/ 152400 w 3147695"/>
              <a:gd name="T27" fmla="*/ 0 h 780415"/>
              <a:gd name="T28" fmla="*/ 57150 w 3147695"/>
              <a:gd name="T29" fmla="*/ 0 h 780415"/>
              <a:gd name="T30" fmla="*/ 19050 w 3147695"/>
              <a:gd name="T31" fmla="*/ 39700 h 780415"/>
              <a:gd name="T32" fmla="*/ 0 w 3147695"/>
              <a:gd name="T33" fmla="*/ 203276 h 780415"/>
              <a:gd name="T34" fmla="*/ 95250 w 3147695"/>
              <a:gd name="T35" fmla="*/ 165163 h 780415"/>
              <a:gd name="T36" fmla="*/ 643001 w 3147695"/>
              <a:gd name="T37" fmla="*/ 165163 h 780415"/>
              <a:gd name="T38" fmla="*/ 579501 w 3147695"/>
              <a:gd name="T39" fmla="*/ 146113 h 780415"/>
              <a:gd name="T40" fmla="*/ 446150 w 3147695"/>
              <a:gd name="T41" fmla="*/ 96875 h 780415"/>
              <a:gd name="T42" fmla="*/ 295275 w 3147695"/>
              <a:gd name="T43" fmla="*/ 28587 h 780415"/>
              <a:gd name="T44" fmla="*/ 219075 w 3147695"/>
              <a:gd name="T45" fmla="*/ 9525 h 780415"/>
              <a:gd name="T46" fmla="*/ 152400 w 3147695"/>
              <a:gd name="T47" fmla="*/ 0 h 780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147695" h="780415">
                <a:moveTo>
                  <a:pt x="643001" y="165163"/>
                </a:moveTo>
                <a:lnTo>
                  <a:pt x="95250" y="165163"/>
                </a:lnTo>
                <a:lnTo>
                  <a:pt x="142875" y="212813"/>
                </a:lnTo>
                <a:lnTo>
                  <a:pt x="238125" y="242989"/>
                </a:lnTo>
                <a:lnTo>
                  <a:pt x="331850" y="433565"/>
                </a:lnTo>
                <a:lnTo>
                  <a:pt x="636651" y="570141"/>
                </a:lnTo>
                <a:lnTo>
                  <a:pt x="1233677" y="570141"/>
                </a:lnTo>
                <a:lnTo>
                  <a:pt x="3118472" y="780286"/>
                </a:lnTo>
                <a:lnTo>
                  <a:pt x="3147146" y="780286"/>
                </a:lnTo>
                <a:lnTo>
                  <a:pt x="1073277" y="385914"/>
                </a:lnTo>
                <a:lnTo>
                  <a:pt x="816101" y="252514"/>
                </a:lnTo>
                <a:lnTo>
                  <a:pt x="674751" y="174688"/>
                </a:lnTo>
                <a:lnTo>
                  <a:pt x="643001" y="165163"/>
                </a:lnTo>
                <a:close/>
              </a:path>
              <a:path w="3147695" h="780415">
                <a:moveTo>
                  <a:pt x="152400" y="0"/>
                </a:moveTo>
                <a:lnTo>
                  <a:pt x="57150" y="0"/>
                </a:lnTo>
                <a:lnTo>
                  <a:pt x="19050" y="39700"/>
                </a:lnTo>
                <a:lnTo>
                  <a:pt x="0" y="203276"/>
                </a:lnTo>
                <a:lnTo>
                  <a:pt x="95250" y="165163"/>
                </a:lnTo>
                <a:lnTo>
                  <a:pt x="643001" y="165163"/>
                </a:lnTo>
                <a:lnTo>
                  <a:pt x="579501" y="146113"/>
                </a:lnTo>
                <a:lnTo>
                  <a:pt x="446150" y="96875"/>
                </a:lnTo>
                <a:lnTo>
                  <a:pt x="295275" y="28587"/>
                </a:lnTo>
                <a:lnTo>
                  <a:pt x="219075" y="9525"/>
                </a:lnTo>
                <a:lnTo>
                  <a:pt x="15240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53259" name="object 11"/>
          <p:cNvSpPr>
            <a:spLocks noChangeArrowheads="1"/>
          </p:cNvSpPr>
          <p:nvPr/>
        </p:nvSpPr>
        <p:spPr bwMode="auto">
          <a:xfrm>
            <a:off x="4429126" y="6069014"/>
            <a:ext cx="112713" cy="96837"/>
          </a:xfrm>
          <a:prstGeom prst="rect">
            <a:avLst/>
          </a:prstGeom>
          <a:blipFill dpi="0" rotWithShape="1">
            <a:blip r:embed="rId6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3260" name="object 12"/>
          <p:cNvSpPr>
            <a:spLocks/>
          </p:cNvSpPr>
          <p:nvPr/>
        </p:nvSpPr>
        <p:spPr bwMode="auto">
          <a:xfrm>
            <a:off x="2879726" y="6099176"/>
            <a:ext cx="257175" cy="258763"/>
          </a:xfrm>
          <a:custGeom>
            <a:avLst/>
            <a:gdLst>
              <a:gd name="T0" fmla="*/ 47752 w 256540"/>
              <a:gd name="T1" fmla="*/ 0 h 259079"/>
              <a:gd name="T2" fmla="*/ 0 w 256540"/>
              <a:gd name="T3" fmla="*/ 0 h 259079"/>
              <a:gd name="T4" fmla="*/ 47752 w 256540"/>
              <a:gd name="T5" fmla="*/ 86359 h 259079"/>
              <a:gd name="T6" fmla="*/ 152653 w 256540"/>
              <a:gd name="T7" fmla="*/ 163118 h 259079"/>
              <a:gd name="T8" fmla="*/ 256031 w 256540"/>
              <a:gd name="T9" fmla="*/ 259079 h 259079"/>
              <a:gd name="T10" fmla="*/ 256031 w 256540"/>
              <a:gd name="T11" fmla="*/ 249478 h 259079"/>
              <a:gd name="T12" fmla="*/ 246506 w 256540"/>
              <a:gd name="T13" fmla="*/ 220700 h 259079"/>
              <a:gd name="T14" fmla="*/ 227456 w 256540"/>
              <a:gd name="T15" fmla="*/ 182321 h 259079"/>
              <a:gd name="T16" fmla="*/ 190881 w 256540"/>
              <a:gd name="T17" fmla="*/ 153530 h 259079"/>
              <a:gd name="T18" fmla="*/ 171703 w 256540"/>
              <a:gd name="T19" fmla="*/ 134340 h 259079"/>
              <a:gd name="T20" fmla="*/ 152653 w 256540"/>
              <a:gd name="T21" fmla="*/ 95961 h 259079"/>
              <a:gd name="T22" fmla="*/ 152653 w 256540"/>
              <a:gd name="T23" fmla="*/ 86359 h 259079"/>
              <a:gd name="T24" fmla="*/ 181228 w 256540"/>
              <a:gd name="T25" fmla="*/ 19189 h 259079"/>
              <a:gd name="T26" fmla="*/ 114553 w 256540"/>
              <a:gd name="T27" fmla="*/ 9601 h 259079"/>
              <a:gd name="T28" fmla="*/ 76327 w 256540"/>
              <a:gd name="T29" fmla="*/ 9601 h 259079"/>
              <a:gd name="T30" fmla="*/ 47752 w 256540"/>
              <a:gd name="T31" fmla="*/ 0 h 2590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56540" h="259079">
                <a:moveTo>
                  <a:pt x="47752" y="0"/>
                </a:moveTo>
                <a:lnTo>
                  <a:pt x="0" y="0"/>
                </a:lnTo>
                <a:lnTo>
                  <a:pt x="47752" y="86359"/>
                </a:lnTo>
                <a:lnTo>
                  <a:pt x="152653" y="163118"/>
                </a:lnTo>
                <a:lnTo>
                  <a:pt x="256031" y="259079"/>
                </a:lnTo>
                <a:lnTo>
                  <a:pt x="256031" y="249478"/>
                </a:lnTo>
                <a:lnTo>
                  <a:pt x="246506" y="220700"/>
                </a:lnTo>
                <a:lnTo>
                  <a:pt x="227456" y="182321"/>
                </a:lnTo>
                <a:lnTo>
                  <a:pt x="190881" y="153530"/>
                </a:lnTo>
                <a:lnTo>
                  <a:pt x="171703" y="134340"/>
                </a:lnTo>
                <a:lnTo>
                  <a:pt x="152653" y="95961"/>
                </a:lnTo>
                <a:lnTo>
                  <a:pt x="152653" y="86359"/>
                </a:lnTo>
                <a:lnTo>
                  <a:pt x="181228" y="19189"/>
                </a:lnTo>
                <a:lnTo>
                  <a:pt x="114553" y="9601"/>
                </a:lnTo>
                <a:lnTo>
                  <a:pt x="76327" y="9601"/>
                </a:lnTo>
                <a:lnTo>
                  <a:pt x="47752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53261" name="object 13"/>
          <p:cNvSpPr>
            <a:spLocks noChangeArrowheads="1"/>
          </p:cNvSpPr>
          <p:nvPr/>
        </p:nvSpPr>
        <p:spPr bwMode="auto">
          <a:xfrm>
            <a:off x="2646364" y="6116639"/>
            <a:ext cx="90487" cy="98425"/>
          </a:xfrm>
          <a:prstGeom prst="rect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3262" name="object 14"/>
          <p:cNvSpPr>
            <a:spLocks/>
          </p:cNvSpPr>
          <p:nvPr/>
        </p:nvSpPr>
        <p:spPr bwMode="auto">
          <a:xfrm>
            <a:off x="2152650" y="6049963"/>
            <a:ext cx="387350" cy="330200"/>
          </a:xfrm>
          <a:custGeom>
            <a:avLst/>
            <a:gdLst>
              <a:gd name="T0" fmla="*/ 18961 w 387350"/>
              <a:gd name="T1" fmla="*/ 0 h 329564"/>
              <a:gd name="T2" fmla="*/ 0 w 387350"/>
              <a:gd name="T3" fmla="*/ 0 h 329564"/>
              <a:gd name="T4" fmla="*/ 0 w 387350"/>
              <a:gd name="T5" fmla="*/ 19367 h 329564"/>
              <a:gd name="T6" fmla="*/ 93218 w 387350"/>
              <a:gd name="T7" fmla="*/ 58089 h 329564"/>
              <a:gd name="T8" fmla="*/ 140614 w 387350"/>
              <a:gd name="T9" fmla="*/ 106502 h 329564"/>
              <a:gd name="T10" fmla="*/ 74256 w 387350"/>
              <a:gd name="T11" fmla="*/ 135547 h 329564"/>
              <a:gd name="T12" fmla="*/ 121653 w 387350"/>
              <a:gd name="T13" fmla="*/ 213004 h 329564"/>
              <a:gd name="T14" fmla="*/ 282816 w 387350"/>
              <a:gd name="T15" fmla="*/ 329184 h 329564"/>
              <a:gd name="T16" fmla="*/ 263855 w 387350"/>
              <a:gd name="T17" fmla="*/ 251726 h 329564"/>
              <a:gd name="T18" fmla="*/ 225933 w 387350"/>
              <a:gd name="T19" fmla="*/ 213004 h 329564"/>
              <a:gd name="T20" fmla="*/ 330212 w 387350"/>
              <a:gd name="T21" fmla="*/ 135547 h 329564"/>
              <a:gd name="T22" fmla="*/ 387096 w 387350"/>
              <a:gd name="T23" fmla="*/ 67767 h 329564"/>
              <a:gd name="T24" fmla="*/ 368134 w 387350"/>
              <a:gd name="T25" fmla="*/ 58089 h 329564"/>
              <a:gd name="T26" fmla="*/ 320738 w 387350"/>
              <a:gd name="T27" fmla="*/ 38722 h 329564"/>
              <a:gd name="T28" fmla="*/ 235419 w 387350"/>
              <a:gd name="T29" fmla="*/ 29044 h 329564"/>
              <a:gd name="T30" fmla="*/ 225933 w 387350"/>
              <a:gd name="T31" fmla="*/ 29044 h 329564"/>
              <a:gd name="T32" fmla="*/ 197497 w 387350"/>
              <a:gd name="T33" fmla="*/ 19367 h 329564"/>
              <a:gd name="T34" fmla="*/ 159575 w 387350"/>
              <a:gd name="T35" fmla="*/ 19367 h 329564"/>
              <a:gd name="T36" fmla="*/ 140614 w 387350"/>
              <a:gd name="T37" fmla="*/ 9677 h 329564"/>
              <a:gd name="T38" fmla="*/ 74256 w 387350"/>
              <a:gd name="T39" fmla="*/ 9677 h 329564"/>
              <a:gd name="T40" fmla="*/ 18961 w 387350"/>
              <a:gd name="T41" fmla="*/ 0 h 3295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387350" h="329564">
                <a:moveTo>
                  <a:pt x="18961" y="0"/>
                </a:moveTo>
                <a:lnTo>
                  <a:pt x="0" y="0"/>
                </a:lnTo>
                <a:lnTo>
                  <a:pt x="0" y="19367"/>
                </a:lnTo>
                <a:lnTo>
                  <a:pt x="93218" y="58089"/>
                </a:lnTo>
                <a:lnTo>
                  <a:pt x="140614" y="106502"/>
                </a:lnTo>
                <a:lnTo>
                  <a:pt x="74256" y="135547"/>
                </a:lnTo>
                <a:lnTo>
                  <a:pt x="121653" y="213004"/>
                </a:lnTo>
                <a:lnTo>
                  <a:pt x="282816" y="329184"/>
                </a:lnTo>
                <a:lnTo>
                  <a:pt x="263855" y="251726"/>
                </a:lnTo>
                <a:lnTo>
                  <a:pt x="225933" y="213004"/>
                </a:lnTo>
                <a:lnTo>
                  <a:pt x="330212" y="135547"/>
                </a:lnTo>
                <a:lnTo>
                  <a:pt x="387096" y="67767"/>
                </a:lnTo>
                <a:lnTo>
                  <a:pt x="368134" y="58089"/>
                </a:lnTo>
                <a:lnTo>
                  <a:pt x="320738" y="38722"/>
                </a:lnTo>
                <a:lnTo>
                  <a:pt x="235419" y="29044"/>
                </a:lnTo>
                <a:lnTo>
                  <a:pt x="225933" y="29044"/>
                </a:lnTo>
                <a:lnTo>
                  <a:pt x="197497" y="19367"/>
                </a:lnTo>
                <a:lnTo>
                  <a:pt x="159575" y="19367"/>
                </a:lnTo>
                <a:lnTo>
                  <a:pt x="140614" y="9677"/>
                </a:lnTo>
                <a:lnTo>
                  <a:pt x="74256" y="9677"/>
                </a:lnTo>
                <a:lnTo>
                  <a:pt x="18961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xfrm>
            <a:off x="1668463" y="-142025"/>
            <a:ext cx="2874962" cy="723788"/>
          </a:xfrm>
        </p:spPr>
        <p:txBody>
          <a:bodyPr vert="horz" lIns="91440" tIns="12700" rIns="91440" bIns="45720" rtlCol="0" anchor="ctr">
            <a:spAutoFit/>
          </a:bodyPr>
          <a:lstStyle/>
          <a:p>
            <a:pPr marL="38100">
              <a:spcBef>
                <a:spcPts val="100"/>
              </a:spcBef>
              <a:defRPr/>
            </a:pPr>
            <a:r>
              <a:rPr sz="2400" dirty="0">
                <a:solidFill>
                  <a:srgbClr val="66FFFF"/>
                </a:solidFill>
                <a:latin typeface="Arial"/>
                <a:cs typeface="Arial"/>
              </a:rPr>
              <a:t>NO</a:t>
            </a:r>
            <a:r>
              <a:rPr sz="2400" baseline="-20833" dirty="0">
                <a:solidFill>
                  <a:srgbClr val="66FFFF"/>
                </a:solidFill>
                <a:latin typeface="Arial"/>
                <a:cs typeface="Arial"/>
              </a:rPr>
              <a:t>3</a:t>
            </a:r>
            <a:r>
              <a:rPr sz="2400" spc="277" baseline="-20833" dirty="0">
                <a:solidFill>
                  <a:srgbClr val="66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66FFFF"/>
                </a:solidFill>
                <a:latin typeface="Arial"/>
                <a:cs typeface="Arial"/>
              </a:rPr>
              <a:t>beslenmesinde;</a:t>
            </a:r>
            <a:endParaRPr sz="24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668464" y="392113"/>
            <a:ext cx="7077075" cy="1854200"/>
          </a:xfrm>
          <a:prstGeom prst="rect">
            <a:avLst/>
          </a:prstGeom>
        </p:spPr>
        <p:txBody>
          <a:bodyPr lIns="0" tIns="74295" rIns="0" bIns="0">
            <a:spAutoFit/>
          </a:bodyPr>
          <a:lstStyle/>
          <a:p>
            <a:pPr marL="845819" indent="-808355">
              <a:spcBef>
                <a:spcPts val="585"/>
              </a:spcBef>
              <a:buClr>
                <a:srgbClr val="E2E2FF"/>
              </a:buClr>
              <a:buFontTx/>
              <a:buChar char="•"/>
              <a:tabLst>
                <a:tab pos="845819" algn="l"/>
                <a:tab pos="846455" algn="l"/>
              </a:tabLst>
              <a:defRPr/>
            </a:pPr>
            <a:r>
              <a:rPr sz="2000" spc="-5" dirty="0">
                <a:solidFill>
                  <a:srgbClr val="FFFF66"/>
                </a:solidFill>
                <a:latin typeface="Arial"/>
                <a:cs typeface="Arial"/>
              </a:rPr>
              <a:t>NO</a:t>
            </a:r>
            <a:r>
              <a:rPr sz="2025" spc="-7" baseline="-20576" dirty="0">
                <a:solidFill>
                  <a:srgbClr val="FFFF66"/>
                </a:solidFill>
                <a:latin typeface="Arial"/>
                <a:cs typeface="Arial"/>
              </a:rPr>
              <a:t>3  </a:t>
            </a:r>
            <a:r>
              <a:rPr sz="2000" spc="-5" dirty="0">
                <a:solidFill>
                  <a:srgbClr val="FFFF66"/>
                </a:solidFill>
                <a:latin typeface="Arial"/>
                <a:cs typeface="Arial"/>
              </a:rPr>
              <a:t>köklerde asimile </a:t>
            </a:r>
            <a:r>
              <a:rPr sz="2000" spc="-10" dirty="0">
                <a:solidFill>
                  <a:srgbClr val="FFFF66"/>
                </a:solidFill>
                <a:latin typeface="Arial"/>
                <a:cs typeface="Arial"/>
              </a:rPr>
              <a:t>edilmek </a:t>
            </a:r>
            <a:r>
              <a:rPr sz="2000" spc="-15" dirty="0">
                <a:solidFill>
                  <a:srgbClr val="FFFF66"/>
                </a:solidFill>
                <a:latin typeface="Arial"/>
                <a:cs typeface="Arial"/>
              </a:rPr>
              <a:t>zorunluluğunda</a:t>
            </a:r>
            <a:r>
              <a:rPr sz="2000" spc="-35" dirty="0">
                <a:solidFill>
                  <a:srgbClr val="FFFF66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FFFF66"/>
                </a:solidFill>
                <a:latin typeface="Arial"/>
                <a:cs typeface="Arial"/>
              </a:rPr>
              <a:t>değildir</a:t>
            </a:r>
            <a:endParaRPr sz="2000">
              <a:latin typeface="Arial"/>
              <a:cs typeface="Arial"/>
            </a:endParaRPr>
          </a:p>
          <a:p>
            <a:pPr marL="845819" indent="-808355">
              <a:spcBef>
                <a:spcPts val="480"/>
              </a:spcBef>
              <a:buClr>
                <a:srgbClr val="E2E2FF"/>
              </a:buClr>
              <a:buFontTx/>
              <a:buChar char="•"/>
              <a:tabLst>
                <a:tab pos="845819" algn="l"/>
                <a:tab pos="846455" algn="l"/>
              </a:tabLst>
              <a:defRPr/>
            </a:pPr>
            <a:r>
              <a:rPr sz="2000" spc="-10" dirty="0">
                <a:solidFill>
                  <a:srgbClr val="FFFF66"/>
                </a:solidFill>
                <a:latin typeface="Arial"/>
                <a:cs typeface="Arial"/>
              </a:rPr>
              <a:t>rizosfer pH’ </a:t>
            </a:r>
            <a:r>
              <a:rPr sz="2000" spc="-5" dirty="0">
                <a:solidFill>
                  <a:srgbClr val="FFFF66"/>
                </a:solidFill>
                <a:latin typeface="Arial"/>
                <a:cs typeface="Arial"/>
              </a:rPr>
              <a:t>sını </a:t>
            </a:r>
            <a:r>
              <a:rPr sz="2000" spc="-10" dirty="0">
                <a:solidFill>
                  <a:srgbClr val="FF0066"/>
                </a:solidFill>
                <a:latin typeface="Wingdings"/>
                <a:cs typeface="Wingdings"/>
              </a:rPr>
              <a:t></a:t>
            </a:r>
            <a:r>
              <a:rPr sz="2000" spc="-10" dirty="0">
                <a:solidFill>
                  <a:srgbClr val="FF0066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66"/>
                </a:solidFill>
                <a:latin typeface="Arial"/>
                <a:cs typeface="Arial"/>
              </a:rPr>
              <a:t>(mikroelement </a:t>
            </a:r>
            <a:r>
              <a:rPr sz="2000" spc="-15" dirty="0">
                <a:solidFill>
                  <a:srgbClr val="FFFF66"/>
                </a:solidFill>
                <a:latin typeface="Arial"/>
                <a:cs typeface="Arial"/>
              </a:rPr>
              <a:t>yarayışlılığını</a:t>
            </a:r>
            <a:r>
              <a:rPr sz="2000" spc="150" dirty="0">
                <a:solidFill>
                  <a:srgbClr val="FFFF66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FF0066"/>
                </a:solidFill>
                <a:latin typeface="Arial"/>
                <a:cs typeface="Arial"/>
              </a:rPr>
              <a:t>azaltır</a:t>
            </a:r>
            <a:r>
              <a:rPr sz="2000" spc="-10" dirty="0">
                <a:solidFill>
                  <a:srgbClr val="FFFF66"/>
                </a:solidFill>
                <a:latin typeface="Arial"/>
                <a:cs typeface="Arial"/>
              </a:rPr>
              <a:t>)</a:t>
            </a:r>
            <a:endParaRPr sz="2000">
              <a:latin typeface="Arial"/>
              <a:cs typeface="Arial"/>
            </a:endParaRPr>
          </a:p>
          <a:p>
            <a:pPr marL="845819" indent="-808355">
              <a:spcBef>
                <a:spcPts val="480"/>
              </a:spcBef>
              <a:buClr>
                <a:srgbClr val="E2E2FF"/>
              </a:buClr>
              <a:buFontTx/>
              <a:buChar char="•"/>
              <a:tabLst>
                <a:tab pos="845819" algn="l"/>
                <a:tab pos="846455" algn="l"/>
              </a:tabLst>
              <a:defRPr/>
            </a:pPr>
            <a:r>
              <a:rPr sz="2000" spc="-10" dirty="0">
                <a:solidFill>
                  <a:srgbClr val="FFFF66"/>
                </a:solidFill>
                <a:latin typeface="Arial"/>
                <a:cs typeface="Arial"/>
              </a:rPr>
              <a:t>Yüksek pH’ larda </a:t>
            </a:r>
            <a:r>
              <a:rPr sz="2000" spc="-5" dirty="0">
                <a:solidFill>
                  <a:srgbClr val="FFFF66"/>
                </a:solidFill>
                <a:latin typeface="Arial"/>
                <a:cs typeface="Arial"/>
              </a:rPr>
              <a:t>toksisitesi</a:t>
            </a:r>
            <a:r>
              <a:rPr sz="2000" spc="-30" dirty="0">
                <a:solidFill>
                  <a:srgbClr val="FFFF66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FF66"/>
                </a:solidFill>
                <a:latin typeface="Arial"/>
                <a:cs typeface="Arial"/>
              </a:rPr>
              <a:t>görülmez</a:t>
            </a:r>
            <a:endParaRPr sz="2000">
              <a:latin typeface="Arial"/>
              <a:cs typeface="Arial"/>
            </a:endParaRPr>
          </a:p>
          <a:p>
            <a:pPr marL="845819" indent="-808355">
              <a:spcBef>
                <a:spcPts val="484"/>
              </a:spcBef>
              <a:buClr>
                <a:srgbClr val="E2E2FF"/>
              </a:buClr>
              <a:buFontTx/>
              <a:buChar char="•"/>
              <a:tabLst>
                <a:tab pos="845819" algn="l"/>
                <a:tab pos="846455" algn="l"/>
              </a:tabLst>
              <a:defRPr/>
            </a:pPr>
            <a:r>
              <a:rPr sz="2000" spc="-5" dirty="0">
                <a:solidFill>
                  <a:srgbClr val="FFFF66"/>
                </a:solidFill>
                <a:latin typeface="Arial"/>
                <a:cs typeface="Arial"/>
              </a:rPr>
              <a:t>NO</a:t>
            </a:r>
            <a:r>
              <a:rPr sz="2025" spc="-7" baseline="-20576" dirty="0">
                <a:solidFill>
                  <a:srgbClr val="FFFF66"/>
                </a:solidFill>
                <a:latin typeface="Arial"/>
                <a:cs typeface="Arial"/>
              </a:rPr>
              <a:t>3 </a:t>
            </a:r>
            <a:r>
              <a:rPr sz="2000" spc="-15" dirty="0">
                <a:solidFill>
                  <a:srgbClr val="FFFF66"/>
                </a:solidFill>
                <a:latin typeface="Arial"/>
                <a:cs typeface="Arial"/>
              </a:rPr>
              <a:t>ile </a:t>
            </a:r>
            <a:r>
              <a:rPr sz="2000" spc="-10" dirty="0">
                <a:solidFill>
                  <a:srgbClr val="FFFF66"/>
                </a:solidFill>
                <a:latin typeface="Arial"/>
                <a:cs typeface="Arial"/>
              </a:rPr>
              <a:t>beslenen bitkilerin C </a:t>
            </a:r>
            <a:r>
              <a:rPr sz="2000" spc="-15" dirty="0">
                <a:solidFill>
                  <a:srgbClr val="FFFF66"/>
                </a:solidFill>
                <a:latin typeface="Arial"/>
                <a:cs typeface="Arial"/>
              </a:rPr>
              <a:t>ihtiyaçları</a:t>
            </a:r>
            <a:r>
              <a:rPr sz="2000" spc="30" dirty="0">
                <a:solidFill>
                  <a:srgbClr val="FFFF66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FFFF66"/>
                </a:solidFill>
                <a:latin typeface="Arial"/>
                <a:cs typeface="Arial"/>
              </a:rPr>
              <a:t>azdır</a:t>
            </a:r>
            <a:endParaRPr sz="2000">
              <a:latin typeface="Arial"/>
              <a:cs typeface="Arial"/>
            </a:endParaRPr>
          </a:p>
          <a:p>
            <a:pPr marL="845819" indent="-808355">
              <a:spcBef>
                <a:spcPts val="480"/>
              </a:spcBef>
              <a:buClr>
                <a:srgbClr val="E2E2FF"/>
              </a:buClr>
              <a:buFontTx/>
              <a:buChar char="•"/>
              <a:tabLst>
                <a:tab pos="845819" algn="l"/>
                <a:tab pos="846455" algn="l"/>
              </a:tabLst>
              <a:defRPr/>
            </a:pPr>
            <a:r>
              <a:rPr sz="2000" spc="-10" dirty="0">
                <a:solidFill>
                  <a:srgbClr val="FFFF66"/>
                </a:solidFill>
                <a:latin typeface="Arial"/>
                <a:cs typeface="Arial"/>
              </a:rPr>
              <a:t>Az </a:t>
            </a:r>
            <a:r>
              <a:rPr sz="2000" dirty="0">
                <a:solidFill>
                  <a:srgbClr val="FFFF66"/>
                </a:solidFill>
                <a:latin typeface="Arial"/>
                <a:cs typeface="Arial"/>
              </a:rPr>
              <a:t>ışıkta </a:t>
            </a:r>
            <a:r>
              <a:rPr sz="2000" spc="-20" dirty="0">
                <a:solidFill>
                  <a:srgbClr val="FFFF66"/>
                </a:solidFill>
                <a:latin typeface="Arial"/>
                <a:cs typeface="Arial"/>
              </a:rPr>
              <a:t>yeterli </a:t>
            </a:r>
            <a:r>
              <a:rPr sz="2000" spc="-5" dirty="0">
                <a:solidFill>
                  <a:srgbClr val="FFFF66"/>
                </a:solidFill>
                <a:latin typeface="Arial"/>
                <a:cs typeface="Arial"/>
              </a:rPr>
              <a:t>gelişme</a:t>
            </a:r>
            <a:r>
              <a:rPr sz="2000" spc="60" dirty="0">
                <a:solidFill>
                  <a:srgbClr val="FFFF66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FFFF66"/>
                </a:solidFill>
                <a:latin typeface="Arial"/>
                <a:cs typeface="Arial"/>
              </a:rPr>
              <a:t>olur</a:t>
            </a:r>
            <a:endParaRPr sz="20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603376" y="2211388"/>
            <a:ext cx="8569325" cy="197490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>
              <a:spcBef>
                <a:spcPts val="100"/>
              </a:spcBef>
              <a:defRPr/>
            </a:pP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Çizelge</a:t>
            </a: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12.14. </a:t>
            </a:r>
            <a:r>
              <a:rPr sz="1200" spc="-5" dirty="0">
                <a:solidFill>
                  <a:srgbClr val="FFFFFF"/>
                </a:solidFill>
                <a:latin typeface="Arial"/>
                <a:cs typeface="Arial"/>
              </a:rPr>
              <a:t>Soya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bitkisinin</a:t>
            </a:r>
            <a:r>
              <a:rPr sz="120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Arial"/>
                <a:cs typeface="Arial"/>
              </a:rPr>
              <a:t>amonyum</a:t>
            </a:r>
            <a:r>
              <a:rPr sz="1200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ve</a:t>
            </a:r>
            <a:r>
              <a:rPr sz="12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nitrat</a:t>
            </a:r>
            <a:r>
              <a:rPr sz="12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Arial"/>
                <a:cs typeface="Arial"/>
              </a:rPr>
              <a:t>formunda</a:t>
            </a:r>
            <a:r>
              <a:rPr sz="120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azot</a:t>
            </a:r>
            <a:r>
              <a:rPr sz="12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10" dirty="0">
                <a:solidFill>
                  <a:srgbClr val="FFFFFF"/>
                </a:solidFill>
                <a:latin typeface="Arial"/>
                <a:cs typeface="Arial"/>
              </a:rPr>
              <a:t>ile</a:t>
            </a:r>
            <a:r>
              <a:rPr sz="12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Arial"/>
                <a:cs typeface="Arial"/>
              </a:rPr>
              <a:t>beslenmesinin</a:t>
            </a:r>
            <a:r>
              <a:rPr sz="120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rizosfer</a:t>
            </a:r>
            <a:r>
              <a:rPr sz="12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ve</a:t>
            </a:r>
            <a:r>
              <a:rPr sz="1200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rizosfer</a:t>
            </a:r>
            <a:r>
              <a:rPr sz="12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dışı</a:t>
            </a:r>
            <a:r>
              <a:rPr sz="120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toprak</a:t>
            </a:r>
            <a:r>
              <a:rPr sz="12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Arial"/>
                <a:cs typeface="Arial"/>
              </a:rPr>
              <a:t>pH’</a:t>
            </a:r>
            <a:r>
              <a:rPr sz="12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sına</a:t>
            </a:r>
            <a:r>
              <a:rPr sz="12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etkisi</a:t>
            </a:r>
            <a:endParaRPr sz="1200">
              <a:latin typeface="Arial"/>
              <a:cs typeface="Arial"/>
            </a:endParaRPr>
          </a:p>
        </p:txBody>
      </p:sp>
      <p:graphicFrame>
        <p:nvGraphicFramePr>
          <p:cNvPr id="18" name="object 18"/>
          <p:cNvGraphicFramePr>
            <a:graphicFrameLocks noGrp="1"/>
          </p:cNvGraphicFramePr>
          <p:nvPr/>
        </p:nvGraphicFramePr>
        <p:xfrm>
          <a:off x="2057400" y="2454276"/>
          <a:ext cx="8064500" cy="183991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76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33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25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395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525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4790">
                <a:tc rowSpan="2"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400" b="1" spc="-10" dirty="0">
                          <a:solidFill>
                            <a:srgbClr val="FFFF66"/>
                          </a:solidFill>
                          <a:latin typeface="Arial"/>
                          <a:cs typeface="Arial"/>
                        </a:rPr>
                        <a:t>Gübresiz </a:t>
                      </a:r>
                      <a:r>
                        <a:rPr sz="1400" b="1" spc="-25" dirty="0">
                          <a:solidFill>
                            <a:srgbClr val="FFFF66"/>
                          </a:solidFill>
                          <a:latin typeface="Arial"/>
                          <a:cs typeface="Arial"/>
                        </a:rPr>
                        <a:t>ve </a:t>
                      </a:r>
                      <a:r>
                        <a:rPr sz="1400" b="1" spc="-10" dirty="0">
                          <a:solidFill>
                            <a:srgbClr val="FFFF66"/>
                          </a:solidFill>
                          <a:latin typeface="Arial"/>
                          <a:cs typeface="Arial"/>
                        </a:rPr>
                        <a:t>bitkisiz </a:t>
                      </a:r>
                      <a:r>
                        <a:rPr sz="1400" b="1" spc="-15" dirty="0">
                          <a:solidFill>
                            <a:srgbClr val="FFFF66"/>
                          </a:solidFill>
                          <a:latin typeface="Arial"/>
                          <a:cs typeface="Arial"/>
                        </a:rPr>
                        <a:t>toprakta</a:t>
                      </a:r>
                      <a:r>
                        <a:rPr sz="1400" b="1" spc="140" dirty="0">
                          <a:solidFill>
                            <a:srgbClr val="FFFF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15" dirty="0">
                          <a:solidFill>
                            <a:srgbClr val="FFFF66"/>
                          </a:solidFill>
                          <a:latin typeface="Arial"/>
                          <a:cs typeface="Arial"/>
                        </a:rPr>
                        <a:t>pH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2544" marB="0">
                    <a:lnL w="12700">
                      <a:solidFill>
                        <a:srgbClr val="66FFFF"/>
                      </a:solidFill>
                      <a:prstDash val="solid"/>
                    </a:lnL>
                    <a:lnR w="12700">
                      <a:solidFill>
                        <a:srgbClr val="66FFFF"/>
                      </a:solidFill>
                      <a:prstDash val="solid"/>
                    </a:lnR>
                    <a:lnT w="12700">
                      <a:solidFill>
                        <a:srgbClr val="66FFFF"/>
                      </a:solidFill>
                      <a:prstDash val="solid"/>
                    </a:lnT>
                    <a:lnB w="12700">
                      <a:solidFill>
                        <a:srgbClr val="66FFFF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68453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400" b="1" spc="-15" dirty="0">
                          <a:solidFill>
                            <a:srgbClr val="FFFF66"/>
                          </a:solidFill>
                          <a:latin typeface="Arial"/>
                          <a:cs typeface="Arial"/>
                        </a:rPr>
                        <a:t>Rizosfer pH’</a:t>
                      </a:r>
                      <a:r>
                        <a:rPr sz="1400" b="1" spc="-5" dirty="0">
                          <a:solidFill>
                            <a:srgbClr val="FFFF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FF66"/>
                          </a:solidFill>
                          <a:latin typeface="Arial"/>
                          <a:cs typeface="Arial"/>
                        </a:rPr>
                        <a:t>sı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2544" marB="0">
                    <a:lnL w="12700">
                      <a:solidFill>
                        <a:srgbClr val="66FFFF"/>
                      </a:solidFill>
                      <a:prstDash val="solid"/>
                    </a:lnL>
                    <a:lnR w="12700">
                      <a:solidFill>
                        <a:srgbClr val="66FFFF"/>
                      </a:solidFill>
                      <a:prstDash val="solid"/>
                    </a:lnR>
                    <a:lnT w="12700">
                      <a:solidFill>
                        <a:srgbClr val="66FFFF"/>
                      </a:solidFill>
                      <a:prstDash val="solid"/>
                    </a:lnT>
                    <a:lnB w="12700">
                      <a:solidFill>
                        <a:srgbClr val="66FFF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6273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400" b="1" spc="-15" dirty="0">
                          <a:solidFill>
                            <a:srgbClr val="FFFF66"/>
                          </a:solidFill>
                          <a:latin typeface="Arial"/>
                          <a:cs typeface="Arial"/>
                        </a:rPr>
                        <a:t>Rizosfer </a:t>
                      </a:r>
                      <a:r>
                        <a:rPr sz="1400" b="1" spc="-10" dirty="0">
                          <a:solidFill>
                            <a:srgbClr val="FFFF66"/>
                          </a:solidFill>
                          <a:latin typeface="Arial"/>
                          <a:cs typeface="Arial"/>
                        </a:rPr>
                        <a:t>dışı</a:t>
                      </a:r>
                      <a:r>
                        <a:rPr sz="1400" b="1" spc="70" dirty="0">
                          <a:solidFill>
                            <a:srgbClr val="FFFF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15" dirty="0">
                          <a:solidFill>
                            <a:srgbClr val="FFFF66"/>
                          </a:solidFill>
                          <a:latin typeface="Arial"/>
                          <a:cs typeface="Arial"/>
                        </a:rPr>
                        <a:t>pH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2544" marB="0">
                    <a:lnL w="12700">
                      <a:solidFill>
                        <a:srgbClr val="66FFFF"/>
                      </a:solidFill>
                      <a:prstDash val="solid"/>
                    </a:lnL>
                    <a:lnR w="12700">
                      <a:solidFill>
                        <a:srgbClr val="66FFFF"/>
                      </a:solidFill>
                      <a:prstDash val="solid"/>
                    </a:lnR>
                    <a:lnT w="12700">
                      <a:solidFill>
                        <a:srgbClr val="66FFFF"/>
                      </a:solidFill>
                      <a:prstDash val="solid"/>
                    </a:lnT>
                    <a:lnB w="12700">
                      <a:solidFill>
                        <a:srgbClr val="66FFF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79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2545" marB="0">
                    <a:lnL w="12700">
                      <a:solidFill>
                        <a:srgbClr val="66FFFF"/>
                      </a:solidFill>
                      <a:prstDash val="solid"/>
                    </a:lnL>
                    <a:lnR w="12700">
                      <a:solidFill>
                        <a:srgbClr val="66FFFF"/>
                      </a:solidFill>
                      <a:prstDash val="solid"/>
                    </a:lnR>
                    <a:lnT w="12700">
                      <a:solidFill>
                        <a:srgbClr val="66FFFF"/>
                      </a:solidFill>
                      <a:prstDash val="solid"/>
                    </a:lnT>
                    <a:lnB w="12700">
                      <a:solidFill>
                        <a:srgbClr val="66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400" b="1" dirty="0">
                          <a:solidFill>
                            <a:srgbClr val="FF0066"/>
                          </a:solidFill>
                          <a:latin typeface="Arial"/>
                          <a:cs typeface="Arial"/>
                        </a:rPr>
                        <a:t>NH</a:t>
                      </a:r>
                      <a:r>
                        <a:rPr sz="1300" b="1" baseline="-24691" dirty="0">
                          <a:solidFill>
                            <a:srgbClr val="FF0066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sz="1300" baseline="-24691">
                        <a:latin typeface="Arial"/>
                        <a:cs typeface="Arial"/>
                      </a:endParaRPr>
                    </a:p>
                  </a:txBody>
                  <a:tcPr marL="0" marR="0" marT="42544" marB="0">
                    <a:lnL w="12700">
                      <a:solidFill>
                        <a:srgbClr val="66FFFF"/>
                      </a:solidFill>
                      <a:prstDash val="solid"/>
                    </a:lnL>
                    <a:lnR w="12700">
                      <a:solidFill>
                        <a:srgbClr val="66FFFF"/>
                      </a:solidFill>
                      <a:prstDash val="solid"/>
                    </a:lnR>
                    <a:lnT w="12700">
                      <a:solidFill>
                        <a:srgbClr val="66FFFF"/>
                      </a:solidFill>
                      <a:prstDash val="solid"/>
                    </a:lnT>
                    <a:lnB w="12700">
                      <a:solidFill>
                        <a:srgbClr val="66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400" b="1" dirty="0">
                          <a:solidFill>
                            <a:srgbClr val="66FF33"/>
                          </a:solidFill>
                          <a:latin typeface="Arial"/>
                          <a:cs typeface="Arial"/>
                        </a:rPr>
                        <a:t>NO</a:t>
                      </a:r>
                      <a:r>
                        <a:rPr sz="1300" b="1" baseline="-24691" dirty="0">
                          <a:solidFill>
                            <a:srgbClr val="66FF33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sz="1300" baseline="-24691">
                        <a:latin typeface="Arial"/>
                        <a:cs typeface="Arial"/>
                      </a:endParaRPr>
                    </a:p>
                  </a:txBody>
                  <a:tcPr marL="0" marR="0" marT="42544" marB="0">
                    <a:lnL w="12700">
                      <a:solidFill>
                        <a:srgbClr val="66FFFF"/>
                      </a:solidFill>
                      <a:prstDash val="solid"/>
                    </a:lnL>
                    <a:lnR w="12700">
                      <a:solidFill>
                        <a:srgbClr val="66FFFF"/>
                      </a:solidFill>
                      <a:prstDash val="solid"/>
                    </a:lnR>
                    <a:lnT w="12700">
                      <a:solidFill>
                        <a:srgbClr val="66FFFF"/>
                      </a:solidFill>
                      <a:prstDash val="solid"/>
                    </a:lnT>
                    <a:lnB w="12700">
                      <a:solidFill>
                        <a:srgbClr val="66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400" b="1" dirty="0">
                          <a:solidFill>
                            <a:srgbClr val="FF0066"/>
                          </a:solidFill>
                          <a:latin typeface="Arial"/>
                          <a:cs typeface="Arial"/>
                        </a:rPr>
                        <a:t>NH</a:t>
                      </a:r>
                      <a:r>
                        <a:rPr sz="1300" b="1" baseline="-24691" dirty="0">
                          <a:solidFill>
                            <a:srgbClr val="FF0066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sz="1300" baseline="-24691">
                        <a:latin typeface="Arial"/>
                        <a:cs typeface="Arial"/>
                      </a:endParaRPr>
                    </a:p>
                  </a:txBody>
                  <a:tcPr marL="0" marR="0" marT="42544" marB="0">
                    <a:lnL w="12700">
                      <a:solidFill>
                        <a:srgbClr val="66FFFF"/>
                      </a:solidFill>
                      <a:prstDash val="solid"/>
                    </a:lnL>
                    <a:lnR w="12700">
                      <a:solidFill>
                        <a:srgbClr val="66FFFF"/>
                      </a:solidFill>
                      <a:prstDash val="solid"/>
                    </a:lnR>
                    <a:lnT w="12700">
                      <a:solidFill>
                        <a:srgbClr val="66FFFF"/>
                      </a:solidFill>
                      <a:prstDash val="solid"/>
                    </a:lnT>
                    <a:lnB w="12700">
                      <a:solidFill>
                        <a:srgbClr val="66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400" b="1" dirty="0">
                          <a:solidFill>
                            <a:srgbClr val="66FF33"/>
                          </a:solidFill>
                          <a:latin typeface="Arial"/>
                          <a:cs typeface="Arial"/>
                        </a:rPr>
                        <a:t>NO</a:t>
                      </a:r>
                      <a:r>
                        <a:rPr sz="1300" b="1" baseline="-24691" dirty="0">
                          <a:solidFill>
                            <a:srgbClr val="66FF33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sz="1300" baseline="-24691">
                        <a:latin typeface="Arial"/>
                        <a:cs typeface="Arial"/>
                      </a:endParaRPr>
                    </a:p>
                  </a:txBody>
                  <a:tcPr marL="0" marR="0" marT="42544" marB="0">
                    <a:lnL w="12700">
                      <a:solidFill>
                        <a:srgbClr val="66FFFF"/>
                      </a:solidFill>
                      <a:prstDash val="solid"/>
                    </a:lnL>
                    <a:lnR w="12700">
                      <a:solidFill>
                        <a:srgbClr val="66FFFF"/>
                      </a:solidFill>
                      <a:prstDash val="solid"/>
                    </a:lnR>
                    <a:lnT w="12700">
                      <a:solidFill>
                        <a:srgbClr val="66FFFF"/>
                      </a:solidFill>
                      <a:prstDash val="solid"/>
                    </a:lnT>
                    <a:lnB w="12700">
                      <a:solidFill>
                        <a:srgbClr val="66FFF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082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5.2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3179" marB="0">
                    <a:lnL w="12700">
                      <a:solidFill>
                        <a:srgbClr val="66FFFF"/>
                      </a:solidFill>
                      <a:prstDash val="solid"/>
                    </a:lnL>
                    <a:lnR w="12700">
                      <a:solidFill>
                        <a:srgbClr val="66FFFF"/>
                      </a:solidFill>
                      <a:prstDash val="solid"/>
                    </a:lnR>
                    <a:lnT w="12700">
                      <a:solidFill>
                        <a:srgbClr val="66FFFF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4.71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3179" marB="0">
                    <a:lnL w="12700">
                      <a:solidFill>
                        <a:srgbClr val="66FFFF"/>
                      </a:solidFill>
                      <a:prstDash val="solid"/>
                    </a:lnL>
                    <a:lnR w="12700">
                      <a:solidFill>
                        <a:srgbClr val="66FFFF"/>
                      </a:solidFill>
                      <a:prstDash val="solid"/>
                    </a:lnR>
                    <a:lnT w="12700">
                      <a:solidFill>
                        <a:srgbClr val="66FFFF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6.60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3179" marB="0">
                    <a:lnL w="12700">
                      <a:solidFill>
                        <a:srgbClr val="66FFFF"/>
                      </a:solidFill>
                      <a:prstDash val="solid"/>
                    </a:lnL>
                    <a:lnR w="12700">
                      <a:solidFill>
                        <a:srgbClr val="66FFFF"/>
                      </a:solidFill>
                      <a:prstDash val="solid"/>
                    </a:lnR>
                    <a:lnT w="12700">
                      <a:solidFill>
                        <a:srgbClr val="66FFFF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4.98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3179" marB="0">
                    <a:lnL w="12700">
                      <a:solidFill>
                        <a:srgbClr val="66FFFF"/>
                      </a:solidFill>
                      <a:prstDash val="solid"/>
                    </a:lnL>
                    <a:lnR w="12700">
                      <a:solidFill>
                        <a:srgbClr val="66FFFF"/>
                      </a:solidFill>
                      <a:prstDash val="solid"/>
                    </a:lnR>
                    <a:lnT w="12700">
                      <a:solidFill>
                        <a:srgbClr val="66FFFF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5.43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3179" marB="0">
                    <a:lnL w="12700">
                      <a:solidFill>
                        <a:srgbClr val="66FFFF"/>
                      </a:solidFill>
                      <a:prstDash val="solid"/>
                    </a:lnL>
                    <a:lnR w="12700">
                      <a:solidFill>
                        <a:srgbClr val="66FFFF"/>
                      </a:solidFill>
                      <a:prstDash val="solid"/>
                    </a:lnR>
                    <a:lnT w="12700">
                      <a:solidFill>
                        <a:srgbClr val="66FFFF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0441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6.3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59" marB="0">
                    <a:lnL w="12700">
                      <a:solidFill>
                        <a:srgbClr val="66FFFF"/>
                      </a:solidFill>
                      <a:prstDash val="solid"/>
                    </a:lnL>
                    <a:lnR w="12700">
                      <a:solidFill>
                        <a:srgbClr val="66FFFF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5.60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59" marB="0">
                    <a:lnL w="12700">
                      <a:solidFill>
                        <a:srgbClr val="66FFFF"/>
                      </a:solidFill>
                      <a:prstDash val="solid"/>
                    </a:lnL>
                    <a:lnR w="12700">
                      <a:solidFill>
                        <a:srgbClr val="66FFFF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7.05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59" marB="0">
                    <a:lnL w="12700">
                      <a:solidFill>
                        <a:srgbClr val="66FFFF"/>
                      </a:solidFill>
                      <a:prstDash val="solid"/>
                    </a:lnL>
                    <a:lnR w="12700">
                      <a:solidFill>
                        <a:srgbClr val="66FFFF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5.90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59" marB="0">
                    <a:lnL w="12700">
                      <a:solidFill>
                        <a:srgbClr val="66FFFF"/>
                      </a:solidFill>
                      <a:prstDash val="solid"/>
                    </a:lnL>
                    <a:lnR w="12700">
                      <a:solidFill>
                        <a:srgbClr val="66FFFF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7.00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59" marB="0">
                    <a:lnL w="12700">
                      <a:solidFill>
                        <a:srgbClr val="66FFFF"/>
                      </a:solidFill>
                      <a:prstDash val="solid"/>
                    </a:lnL>
                    <a:lnR w="12700">
                      <a:solidFill>
                        <a:srgbClr val="66FFFF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0568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6.7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1274" marB="0">
                    <a:lnL w="12700">
                      <a:solidFill>
                        <a:srgbClr val="66FFFF"/>
                      </a:solidFill>
                      <a:prstDash val="solid"/>
                    </a:lnL>
                    <a:lnR w="12700">
                      <a:solidFill>
                        <a:srgbClr val="66FFFF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6.25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1274" marB="0">
                    <a:lnL w="12700">
                      <a:solidFill>
                        <a:srgbClr val="66FFFF"/>
                      </a:solidFill>
                      <a:prstDash val="solid"/>
                    </a:lnL>
                    <a:lnR w="12700">
                      <a:solidFill>
                        <a:srgbClr val="66FFFF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7.19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1274" marB="0">
                    <a:lnL w="12700">
                      <a:solidFill>
                        <a:srgbClr val="66FFFF"/>
                      </a:solidFill>
                      <a:prstDash val="solid"/>
                    </a:lnL>
                    <a:lnR w="12700">
                      <a:solidFill>
                        <a:srgbClr val="66FFFF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6.64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1274" marB="0">
                    <a:lnL w="12700">
                      <a:solidFill>
                        <a:srgbClr val="66FFFF"/>
                      </a:solidFill>
                      <a:prstDash val="solid"/>
                    </a:lnL>
                    <a:lnR w="12700">
                      <a:solidFill>
                        <a:srgbClr val="66FFFF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7.01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1274" marB="0">
                    <a:lnL w="12700">
                      <a:solidFill>
                        <a:srgbClr val="66FFFF"/>
                      </a:solidFill>
                      <a:prstDash val="solid"/>
                    </a:lnL>
                    <a:lnR w="12700">
                      <a:solidFill>
                        <a:srgbClr val="66FFFF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7243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7.8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59" marB="0">
                    <a:lnL w="12700">
                      <a:solidFill>
                        <a:srgbClr val="66FFFF"/>
                      </a:solidFill>
                      <a:prstDash val="solid"/>
                    </a:lnL>
                    <a:lnR w="12700">
                      <a:solidFill>
                        <a:srgbClr val="66FFFF"/>
                      </a:solidFill>
                      <a:prstDash val="solid"/>
                    </a:lnR>
                    <a:lnB w="12700">
                      <a:solidFill>
                        <a:srgbClr val="66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7.20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59" marB="0">
                    <a:lnL w="12700">
                      <a:solidFill>
                        <a:srgbClr val="66FFFF"/>
                      </a:solidFill>
                      <a:prstDash val="solid"/>
                    </a:lnL>
                    <a:lnR w="12700">
                      <a:solidFill>
                        <a:srgbClr val="66FFFF"/>
                      </a:solidFill>
                      <a:prstDash val="solid"/>
                    </a:lnR>
                    <a:lnB w="12700">
                      <a:solidFill>
                        <a:srgbClr val="66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7.40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59" marB="0">
                    <a:lnL w="12700">
                      <a:solidFill>
                        <a:srgbClr val="66FFFF"/>
                      </a:solidFill>
                      <a:prstDash val="solid"/>
                    </a:lnL>
                    <a:lnR w="12700">
                      <a:solidFill>
                        <a:srgbClr val="66FFFF"/>
                      </a:solidFill>
                      <a:prstDash val="solid"/>
                    </a:lnR>
                    <a:lnB w="12700">
                      <a:solidFill>
                        <a:srgbClr val="66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7.80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59" marB="0">
                    <a:lnL w="12700">
                      <a:solidFill>
                        <a:srgbClr val="66FFFF"/>
                      </a:solidFill>
                      <a:prstDash val="solid"/>
                    </a:lnL>
                    <a:lnR w="12700">
                      <a:solidFill>
                        <a:srgbClr val="66FFFF"/>
                      </a:solidFill>
                      <a:prstDash val="solid"/>
                    </a:lnR>
                    <a:lnB w="12700">
                      <a:solidFill>
                        <a:srgbClr val="66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7.80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59" marB="0">
                    <a:lnL w="12700">
                      <a:solidFill>
                        <a:srgbClr val="66FFFF"/>
                      </a:solidFill>
                      <a:prstDash val="solid"/>
                    </a:lnL>
                    <a:lnR w="12700">
                      <a:solidFill>
                        <a:srgbClr val="66FFFF"/>
                      </a:solidFill>
                      <a:prstDash val="solid"/>
                    </a:lnR>
                    <a:lnB w="12700">
                      <a:solidFill>
                        <a:srgbClr val="66FFF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9" name="object 19"/>
          <p:cNvSpPr txBox="1"/>
          <p:nvPr/>
        </p:nvSpPr>
        <p:spPr>
          <a:xfrm>
            <a:off x="2060576" y="4322764"/>
            <a:ext cx="6735763" cy="471487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>
              <a:spcBef>
                <a:spcPts val="100"/>
              </a:spcBef>
              <a:defRPr/>
            </a:pPr>
            <a:r>
              <a:rPr dirty="0">
                <a:solidFill>
                  <a:srgbClr val="FF0000"/>
                </a:solidFill>
                <a:latin typeface="Arial"/>
                <a:cs typeface="Arial"/>
              </a:rPr>
              <a:t>Amonyumun </a:t>
            </a:r>
            <a:r>
              <a:rPr spc="5" dirty="0">
                <a:solidFill>
                  <a:srgbClr val="FF0000"/>
                </a:solidFill>
                <a:latin typeface="Arial"/>
                <a:cs typeface="Arial"/>
              </a:rPr>
              <a:t>asidik </a:t>
            </a:r>
            <a:r>
              <a:rPr dirty="0">
                <a:solidFill>
                  <a:srgbClr val="FF0000"/>
                </a:solidFill>
                <a:latin typeface="Arial"/>
                <a:cs typeface="Arial"/>
              </a:rPr>
              <a:t>özelliği bitkilerin </a:t>
            </a:r>
            <a:r>
              <a:rPr spc="5" dirty="0">
                <a:solidFill>
                  <a:srgbClr val="FF0000"/>
                </a:solidFill>
                <a:latin typeface="Arial"/>
                <a:cs typeface="Arial"/>
              </a:rPr>
              <a:t>mikroelent </a:t>
            </a:r>
            <a:r>
              <a:rPr dirty="0">
                <a:solidFill>
                  <a:srgbClr val="FF0000"/>
                </a:solidFill>
                <a:latin typeface="Arial"/>
                <a:cs typeface="Arial"/>
              </a:rPr>
              <a:t>beslenmesini</a:t>
            </a:r>
            <a:r>
              <a:rPr spc="-33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0000"/>
                </a:solidFill>
                <a:latin typeface="Arial"/>
                <a:cs typeface="Arial"/>
              </a:rPr>
              <a:t>artırır</a:t>
            </a:r>
            <a:endParaRPr>
              <a:latin typeface="Arial"/>
              <a:cs typeface="Arial"/>
            </a:endParaRPr>
          </a:p>
          <a:p>
            <a:pPr marL="12700">
              <a:spcBef>
                <a:spcPts val="25"/>
              </a:spcBef>
              <a:defRPr/>
            </a:pP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Çizelge</a:t>
            </a:r>
            <a:r>
              <a:rPr sz="1100" b="1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spc="5" dirty="0">
                <a:solidFill>
                  <a:srgbClr val="FFFFFF"/>
                </a:solidFill>
                <a:latin typeface="Arial"/>
                <a:cs typeface="Arial"/>
              </a:rPr>
              <a:t>12.15.</a:t>
            </a:r>
            <a:r>
              <a:rPr sz="1100" b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Amonyum</a:t>
            </a:r>
            <a:r>
              <a:rPr sz="1100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ve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nitrat</a:t>
            </a:r>
            <a:r>
              <a:rPr sz="11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beslenmesi</a:t>
            </a:r>
            <a:r>
              <a:rPr sz="11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5" dirty="0">
                <a:solidFill>
                  <a:srgbClr val="FFFFFF"/>
                </a:solidFill>
                <a:latin typeface="Arial"/>
                <a:cs typeface="Arial"/>
              </a:rPr>
              <a:t>sonucu</a:t>
            </a:r>
            <a:r>
              <a:rPr sz="11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mısır</a:t>
            </a:r>
            <a:r>
              <a:rPr sz="1100" spc="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"/>
                <a:cs typeface="Arial"/>
              </a:rPr>
              <a:t>bitkisinin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aktif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ve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toplam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demir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"/>
                <a:cs typeface="Arial"/>
              </a:rPr>
              <a:t>içerikleri</a:t>
            </a:r>
            <a:endParaRPr sz="1100">
              <a:latin typeface="Arial"/>
              <a:cs typeface="Arial"/>
            </a:endParaRPr>
          </a:p>
        </p:txBody>
      </p:sp>
      <p:graphicFrame>
        <p:nvGraphicFramePr>
          <p:cNvPr id="20" name="object 20"/>
          <p:cNvGraphicFramePr>
            <a:graphicFrameLocks noGrp="1"/>
          </p:cNvGraphicFramePr>
          <p:nvPr/>
        </p:nvGraphicFramePr>
        <p:xfrm>
          <a:off x="2417764" y="4862514"/>
          <a:ext cx="7127875" cy="197008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795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06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47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07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519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8023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76438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200" b="1" spc="-5" dirty="0">
                          <a:solidFill>
                            <a:srgbClr val="463416"/>
                          </a:solidFill>
                          <a:latin typeface="Arial"/>
                          <a:cs typeface="Arial"/>
                        </a:rPr>
                        <a:t>Demir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spc="-10" dirty="0">
                          <a:solidFill>
                            <a:srgbClr val="463416"/>
                          </a:solidFill>
                          <a:latin typeface="Arial"/>
                          <a:cs typeface="Arial"/>
                        </a:rPr>
                        <a:t>uygulaması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4456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200" b="1" spc="-10" dirty="0">
                          <a:solidFill>
                            <a:srgbClr val="463416"/>
                          </a:solidFill>
                          <a:latin typeface="Arial"/>
                          <a:cs typeface="Arial"/>
                        </a:rPr>
                        <a:t>N-Serve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200" b="1" spc="-5" dirty="0">
                          <a:solidFill>
                            <a:srgbClr val="463416"/>
                          </a:solidFill>
                          <a:latin typeface="Arial"/>
                          <a:cs typeface="Arial"/>
                        </a:rPr>
                        <a:t>Uygulaması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19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200" b="1" spc="-5" dirty="0">
                          <a:solidFill>
                            <a:srgbClr val="463416"/>
                          </a:solidFill>
                          <a:latin typeface="Arial"/>
                          <a:cs typeface="Arial"/>
                        </a:rPr>
                        <a:t>Aktif</a:t>
                      </a:r>
                      <a:r>
                        <a:rPr sz="1200" b="1" dirty="0">
                          <a:solidFill>
                            <a:srgbClr val="463416"/>
                          </a:solidFill>
                          <a:latin typeface="Arial"/>
                          <a:cs typeface="Arial"/>
                        </a:rPr>
                        <a:t> demir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200" spc="-15" dirty="0">
                          <a:solidFill>
                            <a:srgbClr val="463416"/>
                          </a:solidFill>
                          <a:latin typeface="Arial"/>
                          <a:cs typeface="Arial"/>
                        </a:rPr>
                        <a:t>(mg </a:t>
                      </a:r>
                      <a:r>
                        <a:rPr sz="1200" spc="-5" dirty="0">
                          <a:solidFill>
                            <a:srgbClr val="463416"/>
                          </a:solidFill>
                          <a:latin typeface="Arial"/>
                          <a:cs typeface="Arial"/>
                        </a:rPr>
                        <a:t>kg</a:t>
                      </a:r>
                      <a:r>
                        <a:rPr sz="1200" spc="-7" baseline="24305" dirty="0">
                          <a:solidFill>
                            <a:srgbClr val="463416"/>
                          </a:solidFill>
                          <a:latin typeface="Arial"/>
                          <a:cs typeface="Arial"/>
                        </a:rPr>
                        <a:t>-1</a:t>
                      </a:r>
                      <a:r>
                        <a:rPr sz="1200" spc="-5" dirty="0">
                          <a:solidFill>
                            <a:srgbClr val="463416"/>
                          </a:solidFill>
                          <a:latin typeface="Arial"/>
                          <a:cs typeface="Arial"/>
                        </a:rPr>
                        <a:t>, </a:t>
                      </a:r>
                      <a:r>
                        <a:rPr sz="1200" dirty="0">
                          <a:solidFill>
                            <a:srgbClr val="463416"/>
                          </a:solidFill>
                          <a:latin typeface="Arial"/>
                          <a:cs typeface="Arial"/>
                        </a:rPr>
                        <a:t>taze</a:t>
                      </a:r>
                      <a:r>
                        <a:rPr sz="1200" spc="30" dirty="0">
                          <a:solidFill>
                            <a:srgbClr val="4634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5" dirty="0">
                          <a:solidFill>
                            <a:srgbClr val="463416"/>
                          </a:solidFill>
                          <a:latin typeface="Arial"/>
                          <a:cs typeface="Arial"/>
                        </a:rPr>
                        <a:t>bitki)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19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200" b="1" spc="-10" dirty="0">
                          <a:solidFill>
                            <a:srgbClr val="463416"/>
                          </a:solidFill>
                          <a:latin typeface="Arial"/>
                          <a:cs typeface="Arial"/>
                        </a:rPr>
                        <a:t>Toplam</a:t>
                      </a:r>
                      <a:r>
                        <a:rPr sz="1200" b="1" spc="-65" dirty="0">
                          <a:solidFill>
                            <a:srgbClr val="4634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solidFill>
                            <a:srgbClr val="463416"/>
                          </a:solidFill>
                          <a:latin typeface="Arial"/>
                          <a:cs typeface="Arial"/>
                        </a:rPr>
                        <a:t>demir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200" spc="-15" dirty="0">
                          <a:solidFill>
                            <a:srgbClr val="463416"/>
                          </a:solidFill>
                          <a:latin typeface="Arial"/>
                          <a:cs typeface="Arial"/>
                        </a:rPr>
                        <a:t>(mg </a:t>
                      </a:r>
                      <a:r>
                        <a:rPr sz="1200" dirty="0">
                          <a:solidFill>
                            <a:srgbClr val="463416"/>
                          </a:solidFill>
                          <a:latin typeface="Arial"/>
                          <a:cs typeface="Arial"/>
                        </a:rPr>
                        <a:t>kg</a:t>
                      </a:r>
                      <a:r>
                        <a:rPr sz="1200" baseline="24305" dirty="0">
                          <a:solidFill>
                            <a:srgbClr val="463416"/>
                          </a:solidFill>
                          <a:latin typeface="Arial"/>
                          <a:cs typeface="Arial"/>
                        </a:rPr>
                        <a:t>-1 </a:t>
                      </a:r>
                      <a:r>
                        <a:rPr sz="1200" dirty="0">
                          <a:solidFill>
                            <a:srgbClr val="463416"/>
                          </a:solidFill>
                          <a:latin typeface="Arial"/>
                          <a:cs typeface="Arial"/>
                        </a:rPr>
                        <a:t>, kuru</a:t>
                      </a:r>
                      <a:r>
                        <a:rPr sz="1200" spc="5" dirty="0">
                          <a:solidFill>
                            <a:srgbClr val="4634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10" dirty="0">
                          <a:solidFill>
                            <a:srgbClr val="463416"/>
                          </a:solidFill>
                          <a:latin typeface="Arial"/>
                          <a:cs typeface="Arial"/>
                        </a:rPr>
                        <a:t>madde)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19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29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44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200" b="1" spc="-5" dirty="0">
                          <a:solidFill>
                            <a:srgbClr val="463416"/>
                          </a:solidFill>
                          <a:latin typeface="Arial"/>
                          <a:cs typeface="Arial"/>
                        </a:rPr>
                        <a:t>NO</a:t>
                      </a:r>
                      <a:r>
                        <a:rPr sz="1200" b="1" spc="-7" baseline="-24305" dirty="0">
                          <a:solidFill>
                            <a:srgbClr val="463416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sz="1200" baseline="-24305">
                        <a:latin typeface="Arial"/>
                        <a:cs typeface="Arial"/>
                      </a:endParaRPr>
                    </a:p>
                  </a:txBody>
                  <a:tcPr marL="0" marR="0" marT="45091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200" b="1" spc="-5" dirty="0">
                          <a:solidFill>
                            <a:srgbClr val="463416"/>
                          </a:solidFill>
                          <a:latin typeface="Arial"/>
                          <a:cs typeface="Arial"/>
                        </a:rPr>
                        <a:t>NH</a:t>
                      </a:r>
                      <a:r>
                        <a:rPr sz="1200" b="1" spc="-7" baseline="-24305" dirty="0">
                          <a:solidFill>
                            <a:srgbClr val="463416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sz="1200" baseline="-24305">
                        <a:latin typeface="Arial"/>
                        <a:cs typeface="Arial"/>
                      </a:endParaRPr>
                    </a:p>
                  </a:txBody>
                  <a:tcPr marL="0" marR="0" marT="45091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200" b="1" spc="-5" dirty="0">
                          <a:solidFill>
                            <a:srgbClr val="463416"/>
                          </a:solidFill>
                          <a:latin typeface="Arial"/>
                          <a:cs typeface="Arial"/>
                        </a:rPr>
                        <a:t>NO</a:t>
                      </a:r>
                      <a:r>
                        <a:rPr sz="1200" b="1" spc="-7" baseline="-24305" dirty="0">
                          <a:solidFill>
                            <a:srgbClr val="463416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sz="1200" baseline="-24305">
                        <a:latin typeface="Arial"/>
                        <a:cs typeface="Arial"/>
                      </a:endParaRPr>
                    </a:p>
                  </a:txBody>
                  <a:tcPr marL="0" marR="0" marT="45091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200" b="1" spc="-5" dirty="0">
                          <a:solidFill>
                            <a:srgbClr val="463416"/>
                          </a:solidFill>
                          <a:latin typeface="Arial"/>
                          <a:cs typeface="Arial"/>
                        </a:rPr>
                        <a:t>NH</a:t>
                      </a:r>
                      <a:r>
                        <a:rPr sz="1200" b="1" spc="-7" baseline="-24305" dirty="0">
                          <a:solidFill>
                            <a:srgbClr val="463416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sz="1200" baseline="-24305">
                        <a:latin typeface="Arial"/>
                        <a:cs typeface="Arial"/>
                      </a:endParaRPr>
                    </a:p>
                  </a:txBody>
                  <a:tcPr marL="0" marR="0" marT="45091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39">
                <a:tc>
                  <a:txBody>
                    <a:bodyPr/>
                    <a:lstStyle/>
                    <a:p>
                      <a:pPr marL="50990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400" dirty="0">
                          <a:solidFill>
                            <a:srgbClr val="463416"/>
                          </a:solidFill>
                          <a:latin typeface="Arial"/>
                          <a:cs typeface="Arial"/>
                        </a:rPr>
                        <a:t>-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3821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70231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400" dirty="0">
                          <a:solidFill>
                            <a:srgbClr val="463416"/>
                          </a:solidFill>
                          <a:latin typeface="Arial"/>
                          <a:cs typeface="Arial"/>
                        </a:rPr>
                        <a:t>-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3821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200" dirty="0">
                          <a:solidFill>
                            <a:srgbClr val="463416"/>
                          </a:solidFill>
                          <a:latin typeface="Arial"/>
                          <a:cs typeface="Arial"/>
                        </a:rPr>
                        <a:t>4.40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5091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200" dirty="0">
                          <a:solidFill>
                            <a:srgbClr val="463416"/>
                          </a:solidFill>
                          <a:latin typeface="Arial"/>
                          <a:cs typeface="Arial"/>
                        </a:rPr>
                        <a:t>6.33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5091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200" dirty="0">
                          <a:solidFill>
                            <a:srgbClr val="463416"/>
                          </a:solidFill>
                          <a:latin typeface="Arial"/>
                          <a:cs typeface="Arial"/>
                        </a:rPr>
                        <a:t>54.33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5091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200" dirty="0">
                          <a:solidFill>
                            <a:srgbClr val="463416"/>
                          </a:solidFill>
                          <a:latin typeface="Arial"/>
                          <a:cs typeface="Arial"/>
                        </a:rPr>
                        <a:t>56.00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5091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39">
                <a:tc>
                  <a:txBody>
                    <a:bodyPr/>
                    <a:lstStyle/>
                    <a:p>
                      <a:pPr marL="50990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400" dirty="0">
                          <a:solidFill>
                            <a:srgbClr val="463416"/>
                          </a:solidFill>
                          <a:latin typeface="Arial"/>
                          <a:cs typeface="Arial"/>
                        </a:rPr>
                        <a:t>-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3821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67818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400" dirty="0">
                          <a:solidFill>
                            <a:srgbClr val="463416"/>
                          </a:solidFill>
                          <a:latin typeface="Arial"/>
                          <a:cs typeface="Arial"/>
                        </a:rPr>
                        <a:t>+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3821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200" dirty="0">
                          <a:solidFill>
                            <a:srgbClr val="463416"/>
                          </a:solidFill>
                          <a:latin typeface="Arial"/>
                          <a:cs typeface="Arial"/>
                        </a:rPr>
                        <a:t>4.47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5091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200" dirty="0">
                          <a:solidFill>
                            <a:srgbClr val="463416"/>
                          </a:solidFill>
                          <a:latin typeface="Arial"/>
                          <a:cs typeface="Arial"/>
                        </a:rPr>
                        <a:t>7.27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5091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200" dirty="0">
                          <a:solidFill>
                            <a:srgbClr val="463416"/>
                          </a:solidFill>
                          <a:latin typeface="Arial"/>
                          <a:cs typeface="Arial"/>
                        </a:rPr>
                        <a:t>60.00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5091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200" dirty="0">
                          <a:solidFill>
                            <a:srgbClr val="463416"/>
                          </a:solidFill>
                          <a:latin typeface="Arial"/>
                          <a:cs typeface="Arial"/>
                        </a:rPr>
                        <a:t>86.00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5091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39">
                <a:tc>
                  <a:txBody>
                    <a:bodyPr/>
                    <a:lstStyle/>
                    <a:p>
                      <a:pPr marL="48831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400" dirty="0">
                          <a:solidFill>
                            <a:srgbClr val="463416"/>
                          </a:solidFill>
                          <a:latin typeface="Arial"/>
                          <a:cs typeface="Arial"/>
                        </a:rPr>
                        <a:t>+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4456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70231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400" dirty="0">
                          <a:solidFill>
                            <a:srgbClr val="463416"/>
                          </a:solidFill>
                          <a:latin typeface="Arial"/>
                          <a:cs typeface="Arial"/>
                        </a:rPr>
                        <a:t>-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4456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200" dirty="0">
                          <a:solidFill>
                            <a:srgbClr val="463416"/>
                          </a:solidFill>
                          <a:latin typeface="Arial"/>
                          <a:cs typeface="Arial"/>
                        </a:rPr>
                        <a:t>5.80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5091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200" dirty="0">
                          <a:solidFill>
                            <a:srgbClr val="463416"/>
                          </a:solidFill>
                          <a:latin typeface="Arial"/>
                          <a:cs typeface="Arial"/>
                        </a:rPr>
                        <a:t>7.33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5091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200" dirty="0">
                          <a:solidFill>
                            <a:srgbClr val="463416"/>
                          </a:solidFill>
                          <a:latin typeface="Arial"/>
                          <a:cs typeface="Arial"/>
                        </a:rPr>
                        <a:t>67.33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5091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200" dirty="0">
                          <a:solidFill>
                            <a:srgbClr val="463416"/>
                          </a:solidFill>
                          <a:latin typeface="Arial"/>
                          <a:cs typeface="Arial"/>
                        </a:rPr>
                        <a:t>89.00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5091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839">
                <a:tc>
                  <a:txBody>
                    <a:bodyPr/>
                    <a:lstStyle/>
                    <a:p>
                      <a:pPr marL="48831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400" dirty="0">
                          <a:solidFill>
                            <a:srgbClr val="463416"/>
                          </a:solidFill>
                          <a:latin typeface="Arial"/>
                          <a:cs typeface="Arial"/>
                        </a:rPr>
                        <a:t>+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4456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678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400" dirty="0">
                          <a:solidFill>
                            <a:srgbClr val="463416"/>
                          </a:solidFill>
                          <a:latin typeface="Arial"/>
                          <a:cs typeface="Arial"/>
                        </a:rPr>
                        <a:t>+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4456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200" dirty="0">
                          <a:solidFill>
                            <a:srgbClr val="463416"/>
                          </a:solidFill>
                          <a:latin typeface="Arial"/>
                          <a:cs typeface="Arial"/>
                        </a:rPr>
                        <a:t>5.67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5091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200" dirty="0">
                          <a:solidFill>
                            <a:srgbClr val="463416"/>
                          </a:solidFill>
                          <a:latin typeface="Arial"/>
                          <a:cs typeface="Arial"/>
                        </a:rPr>
                        <a:t>7.40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5091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200" dirty="0">
                          <a:solidFill>
                            <a:srgbClr val="463416"/>
                          </a:solidFill>
                          <a:latin typeface="Arial"/>
                          <a:cs typeface="Arial"/>
                        </a:rPr>
                        <a:t>65.00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5091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200" dirty="0">
                          <a:solidFill>
                            <a:srgbClr val="463416"/>
                          </a:solidFill>
                          <a:latin typeface="Arial"/>
                          <a:cs typeface="Arial"/>
                        </a:rPr>
                        <a:t>94.67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5091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1115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object 2"/>
          <p:cNvSpPr>
            <a:spLocks noChangeArrowheads="1"/>
          </p:cNvSpPr>
          <p:nvPr/>
        </p:nvSpPr>
        <p:spPr bwMode="auto">
          <a:xfrm>
            <a:off x="152400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4275" name="object 3"/>
          <p:cNvSpPr>
            <a:spLocks/>
          </p:cNvSpPr>
          <p:nvPr/>
        </p:nvSpPr>
        <p:spPr bwMode="auto">
          <a:xfrm>
            <a:off x="7791451" y="6032500"/>
            <a:ext cx="1546225" cy="825500"/>
          </a:xfrm>
          <a:custGeom>
            <a:avLst/>
            <a:gdLst>
              <a:gd name="T0" fmla="*/ 670453 w 1546225"/>
              <a:gd name="T1" fmla="*/ 521144 h 826134"/>
              <a:gd name="T2" fmla="*/ 317627 w 1546225"/>
              <a:gd name="T3" fmla="*/ 521144 h 826134"/>
              <a:gd name="T4" fmla="*/ 935018 w 1546225"/>
              <a:gd name="T5" fmla="*/ 826004 h 826134"/>
              <a:gd name="T6" fmla="*/ 1545953 w 1546225"/>
              <a:gd name="T7" fmla="*/ 826004 h 826134"/>
              <a:gd name="T8" fmla="*/ 1315085 w 1546225"/>
              <a:gd name="T9" fmla="*/ 749253 h 826134"/>
              <a:gd name="T10" fmla="*/ 1010158 w 1546225"/>
              <a:gd name="T11" fmla="*/ 590842 h 826134"/>
              <a:gd name="T12" fmla="*/ 786130 w 1546225"/>
              <a:gd name="T13" fmla="*/ 586092 h 826134"/>
              <a:gd name="T14" fmla="*/ 670453 w 1546225"/>
              <a:gd name="T15" fmla="*/ 521144 h 826134"/>
              <a:gd name="T16" fmla="*/ 0 w 1546225"/>
              <a:gd name="T17" fmla="*/ 0 h 826134"/>
              <a:gd name="T18" fmla="*/ 34925 w 1546225"/>
              <a:gd name="T19" fmla="*/ 41186 h 826134"/>
              <a:gd name="T20" fmla="*/ 0 w 1546225"/>
              <a:gd name="T21" fmla="*/ 102958 h 826134"/>
              <a:gd name="T22" fmla="*/ 47625 w 1546225"/>
              <a:gd name="T23" fmla="*/ 188506 h 826134"/>
              <a:gd name="T24" fmla="*/ 119125 w 1546225"/>
              <a:gd name="T25" fmla="*/ 384924 h 826134"/>
              <a:gd name="T26" fmla="*/ 71500 w 1546225"/>
              <a:gd name="T27" fmla="*/ 668464 h 826134"/>
              <a:gd name="T28" fmla="*/ 317627 w 1546225"/>
              <a:gd name="T29" fmla="*/ 521144 h 826134"/>
              <a:gd name="T30" fmla="*/ 670453 w 1546225"/>
              <a:gd name="T31" fmla="*/ 521144 h 826134"/>
              <a:gd name="T32" fmla="*/ 444754 w 1546225"/>
              <a:gd name="T33" fmla="*/ 394423 h 826134"/>
              <a:gd name="T34" fmla="*/ 201675 w 1546225"/>
              <a:gd name="T35" fmla="*/ 104546 h 826134"/>
              <a:gd name="T36" fmla="*/ 0 w 1546225"/>
              <a:gd name="T37" fmla="*/ 0 h 826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546225" h="826134">
                <a:moveTo>
                  <a:pt x="670453" y="521144"/>
                </a:moveTo>
                <a:lnTo>
                  <a:pt x="317627" y="521144"/>
                </a:lnTo>
                <a:lnTo>
                  <a:pt x="935018" y="826004"/>
                </a:lnTo>
                <a:lnTo>
                  <a:pt x="1545953" y="826004"/>
                </a:lnTo>
                <a:lnTo>
                  <a:pt x="1315085" y="749253"/>
                </a:lnTo>
                <a:lnTo>
                  <a:pt x="1010158" y="590842"/>
                </a:lnTo>
                <a:lnTo>
                  <a:pt x="786130" y="586092"/>
                </a:lnTo>
                <a:lnTo>
                  <a:pt x="670453" y="521144"/>
                </a:lnTo>
                <a:close/>
              </a:path>
              <a:path w="1546225" h="826134">
                <a:moveTo>
                  <a:pt x="0" y="0"/>
                </a:moveTo>
                <a:lnTo>
                  <a:pt x="34925" y="41186"/>
                </a:lnTo>
                <a:lnTo>
                  <a:pt x="0" y="102958"/>
                </a:lnTo>
                <a:lnTo>
                  <a:pt x="47625" y="188506"/>
                </a:lnTo>
                <a:lnTo>
                  <a:pt x="119125" y="384924"/>
                </a:lnTo>
                <a:lnTo>
                  <a:pt x="71500" y="668464"/>
                </a:lnTo>
                <a:lnTo>
                  <a:pt x="317627" y="521144"/>
                </a:lnTo>
                <a:lnTo>
                  <a:pt x="670453" y="521144"/>
                </a:lnTo>
                <a:lnTo>
                  <a:pt x="444754" y="394423"/>
                </a:lnTo>
                <a:lnTo>
                  <a:pt x="201675" y="104546"/>
                </a:lnTo>
                <a:lnTo>
                  <a:pt x="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54276" name="object 4"/>
          <p:cNvSpPr>
            <a:spLocks/>
          </p:cNvSpPr>
          <p:nvPr/>
        </p:nvSpPr>
        <p:spPr bwMode="auto">
          <a:xfrm>
            <a:off x="5772151" y="6019800"/>
            <a:ext cx="296863" cy="628650"/>
          </a:xfrm>
          <a:custGeom>
            <a:avLst/>
            <a:gdLst>
              <a:gd name="T0" fmla="*/ 57276 w 295910"/>
              <a:gd name="T1" fmla="*/ 0 h 628015"/>
              <a:gd name="T2" fmla="*/ 85851 w 295910"/>
              <a:gd name="T3" fmla="*/ 32016 h 628015"/>
              <a:gd name="T4" fmla="*/ 38100 w 295910"/>
              <a:gd name="T5" fmla="*/ 53365 h 628015"/>
              <a:gd name="T6" fmla="*/ 28575 w 295910"/>
              <a:gd name="T7" fmla="*/ 117398 h 628015"/>
              <a:gd name="T8" fmla="*/ 66801 w 295910"/>
              <a:gd name="T9" fmla="*/ 202768 h 628015"/>
              <a:gd name="T10" fmla="*/ 76326 w 295910"/>
              <a:gd name="T11" fmla="*/ 288150 h 628015"/>
              <a:gd name="T12" fmla="*/ 0 w 295910"/>
              <a:gd name="T13" fmla="*/ 627888 h 628015"/>
              <a:gd name="T14" fmla="*/ 85851 w 295910"/>
              <a:gd name="T15" fmla="*/ 414439 h 628015"/>
              <a:gd name="T16" fmla="*/ 133476 w 295910"/>
              <a:gd name="T17" fmla="*/ 384200 h 628015"/>
              <a:gd name="T18" fmla="*/ 200278 w 295910"/>
              <a:gd name="T19" fmla="*/ 224116 h 628015"/>
              <a:gd name="T20" fmla="*/ 228853 w 295910"/>
              <a:gd name="T21" fmla="*/ 213448 h 628015"/>
              <a:gd name="T22" fmla="*/ 228853 w 295910"/>
              <a:gd name="T23" fmla="*/ 160083 h 628015"/>
              <a:gd name="T24" fmla="*/ 295655 w 295910"/>
              <a:gd name="T25" fmla="*/ 117398 h 628015"/>
              <a:gd name="T26" fmla="*/ 257555 w 295910"/>
              <a:gd name="T27" fmla="*/ 106718 h 628015"/>
              <a:gd name="T28" fmla="*/ 57276 w 295910"/>
              <a:gd name="T29" fmla="*/ 0 h 6280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95910" h="628015">
                <a:moveTo>
                  <a:pt x="57276" y="0"/>
                </a:moveTo>
                <a:lnTo>
                  <a:pt x="85851" y="32016"/>
                </a:lnTo>
                <a:lnTo>
                  <a:pt x="38100" y="53365"/>
                </a:lnTo>
                <a:lnTo>
                  <a:pt x="28575" y="117398"/>
                </a:lnTo>
                <a:lnTo>
                  <a:pt x="66801" y="202768"/>
                </a:lnTo>
                <a:lnTo>
                  <a:pt x="76326" y="288150"/>
                </a:lnTo>
                <a:lnTo>
                  <a:pt x="0" y="627888"/>
                </a:lnTo>
                <a:lnTo>
                  <a:pt x="85851" y="414439"/>
                </a:lnTo>
                <a:lnTo>
                  <a:pt x="133476" y="384200"/>
                </a:lnTo>
                <a:lnTo>
                  <a:pt x="200278" y="224116"/>
                </a:lnTo>
                <a:lnTo>
                  <a:pt x="228853" y="213448"/>
                </a:lnTo>
                <a:lnTo>
                  <a:pt x="228853" y="160083"/>
                </a:lnTo>
                <a:lnTo>
                  <a:pt x="295655" y="117398"/>
                </a:lnTo>
                <a:lnTo>
                  <a:pt x="257555" y="106718"/>
                </a:lnTo>
                <a:lnTo>
                  <a:pt x="57276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54277" name="object 5"/>
          <p:cNvSpPr>
            <a:spLocks/>
          </p:cNvSpPr>
          <p:nvPr/>
        </p:nvSpPr>
        <p:spPr bwMode="auto">
          <a:xfrm>
            <a:off x="6334126" y="6181726"/>
            <a:ext cx="600075" cy="430213"/>
          </a:xfrm>
          <a:custGeom>
            <a:avLst/>
            <a:gdLst>
              <a:gd name="T0" fmla="*/ 28575 w 600710"/>
              <a:gd name="T1" fmla="*/ 0 h 429895"/>
              <a:gd name="T2" fmla="*/ 19050 w 600710"/>
              <a:gd name="T3" fmla="*/ 20612 h 429895"/>
              <a:gd name="T4" fmla="*/ 0 w 600710"/>
              <a:gd name="T5" fmla="*/ 63436 h 429895"/>
              <a:gd name="T6" fmla="*/ 95250 w 600710"/>
              <a:gd name="T7" fmla="*/ 191884 h 429895"/>
              <a:gd name="T8" fmla="*/ 492378 w 600710"/>
              <a:gd name="T9" fmla="*/ 429767 h 429895"/>
              <a:gd name="T10" fmla="*/ 460628 w 600710"/>
              <a:gd name="T11" fmla="*/ 220433 h 429895"/>
              <a:gd name="T12" fmla="*/ 560500 w 600710"/>
              <a:gd name="T13" fmla="*/ 149072 h 429895"/>
              <a:gd name="T14" fmla="*/ 398652 w 600710"/>
              <a:gd name="T15" fmla="*/ 149072 h 429895"/>
              <a:gd name="T16" fmla="*/ 143001 w 600710"/>
              <a:gd name="T17" fmla="*/ 85636 h 429895"/>
              <a:gd name="T18" fmla="*/ 28575 w 600710"/>
              <a:gd name="T19" fmla="*/ 0 h 429895"/>
              <a:gd name="T20" fmla="*/ 600455 w 600710"/>
              <a:gd name="T21" fmla="*/ 120522 h 429895"/>
              <a:gd name="T22" fmla="*/ 398652 w 600710"/>
              <a:gd name="T23" fmla="*/ 149072 h 429895"/>
              <a:gd name="T24" fmla="*/ 560500 w 600710"/>
              <a:gd name="T25" fmla="*/ 149072 h 429895"/>
              <a:gd name="T26" fmla="*/ 600455 w 600710"/>
              <a:gd name="T27" fmla="*/ 120522 h 4298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00710" h="429895">
                <a:moveTo>
                  <a:pt x="28575" y="0"/>
                </a:moveTo>
                <a:lnTo>
                  <a:pt x="19050" y="20612"/>
                </a:lnTo>
                <a:lnTo>
                  <a:pt x="0" y="63436"/>
                </a:lnTo>
                <a:lnTo>
                  <a:pt x="95250" y="191884"/>
                </a:lnTo>
                <a:lnTo>
                  <a:pt x="492378" y="429767"/>
                </a:lnTo>
                <a:lnTo>
                  <a:pt x="460628" y="220433"/>
                </a:lnTo>
                <a:lnTo>
                  <a:pt x="560500" y="149072"/>
                </a:lnTo>
                <a:lnTo>
                  <a:pt x="398652" y="149072"/>
                </a:lnTo>
                <a:lnTo>
                  <a:pt x="143001" y="85636"/>
                </a:lnTo>
                <a:lnTo>
                  <a:pt x="28575" y="0"/>
                </a:lnTo>
                <a:close/>
              </a:path>
              <a:path w="600710" h="429895">
                <a:moveTo>
                  <a:pt x="600455" y="120522"/>
                </a:moveTo>
                <a:lnTo>
                  <a:pt x="398652" y="149072"/>
                </a:lnTo>
                <a:lnTo>
                  <a:pt x="560500" y="149072"/>
                </a:lnTo>
                <a:lnTo>
                  <a:pt x="600455" y="120522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54278" name="object 6"/>
          <p:cNvSpPr>
            <a:spLocks noChangeArrowheads="1"/>
          </p:cNvSpPr>
          <p:nvPr/>
        </p:nvSpPr>
        <p:spPr bwMode="auto">
          <a:xfrm>
            <a:off x="7285039" y="6138864"/>
            <a:ext cx="242887" cy="115887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4279" name="object 7"/>
          <p:cNvSpPr>
            <a:spLocks noChangeArrowheads="1"/>
          </p:cNvSpPr>
          <p:nvPr/>
        </p:nvSpPr>
        <p:spPr bwMode="auto">
          <a:xfrm>
            <a:off x="5470526" y="6126164"/>
            <a:ext cx="68263" cy="128587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4280" name="object 8"/>
          <p:cNvSpPr>
            <a:spLocks noChangeArrowheads="1"/>
          </p:cNvSpPr>
          <p:nvPr/>
        </p:nvSpPr>
        <p:spPr bwMode="auto">
          <a:xfrm>
            <a:off x="1524000" y="6019800"/>
            <a:ext cx="6218238" cy="838200"/>
          </a:xfrm>
          <a:prstGeom prst="rect">
            <a:avLst/>
          </a:prstGeom>
          <a:blipFill dpi="0" rotWithShape="1">
            <a:blip r:embed="rId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4281" name="object 9"/>
          <p:cNvSpPr>
            <a:spLocks/>
          </p:cNvSpPr>
          <p:nvPr/>
        </p:nvSpPr>
        <p:spPr bwMode="auto">
          <a:xfrm>
            <a:off x="3422650" y="6022976"/>
            <a:ext cx="579438" cy="460375"/>
          </a:xfrm>
          <a:custGeom>
            <a:avLst/>
            <a:gdLst>
              <a:gd name="T0" fmla="*/ 497466 w 579119"/>
              <a:gd name="T1" fmla="*/ 269417 h 460375"/>
              <a:gd name="T2" fmla="*/ 303021 w 579119"/>
              <a:gd name="T3" fmla="*/ 269417 h 460375"/>
              <a:gd name="T4" fmla="*/ 541019 w 579119"/>
              <a:gd name="T5" fmla="*/ 460247 h 460375"/>
              <a:gd name="T6" fmla="*/ 483869 w 579119"/>
              <a:gd name="T7" fmla="*/ 279031 h 460375"/>
              <a:gd name="T8" fmla="*/ 497466 w 579119"/>
              <a:gd name="T9" fmla="*/ 269417 h 460375"/>
              <a:gd name="T10" fmla="*/ 66675 w 579119"/>
              <a:gd name="T11" fmla="*/ 0 h 460375"/>
              <a:gd name="T12" fmla="*/ 47625 w 579119"/>
              <a:gd name="T13" fmla="*/ 0 h 460375"/>
              <a:gd name="T14" fmla="*/ 38100 w 579119"/>
              <a:gd name="T15" fmla="*/ 38480 h 460375"/>
              <a:gd name="T16" fmla="*/ 0 w 579119"/>
              <a:gd name="T17" fmla="*/ 96215 h 460375"/>
              <a:gd name="T18" fmla="*/ 104775 w 579119"/>
              <a:gd name="T19" fmla="*/ 173189 h 460375"/>
              <a:gd name="T20" fmla="*/ 226948 w 579119"/>
              <a:gd name="T21" fmla="*/ 288658 h 460375"/>
              <a:gd name="T22" fmla="*/ 303021 w 579119"/>
              <a:gd name="T23" fmla="*/ 269417 h 460375"/>
              <a:gd name="T24" fmla="*/ 497466 w 579119"/>
              <a:gd name="T25" fmla="*/ 269417 h 460375"/>
              <a:gd name="T26" fmla="*/ 579119 w 579119"/>
              <a:gd name="T27" fmla="*/ 211683 h 460375"/>
              <a:gd name="T28" fmla="*/ 569594 w 579119"/>
              <a:gd name="T29" fmla="*/ 202056 h 460375"/>
              <a:gd name="T30" fmla="*/ 531494 w 579119"/>
              <a:gd name="T31" fmla="*/ 182816 h 460375"/>
              <a:gd name="T32" fmla="*/ 474344 w 579119"/>
              <a:gd name="T33" fmla="*/ 144322 h 460375"/>
              <a:gd name="T34" fmla="*/ 274446 w 579119"/>
              <a:gd name="T35" fmla="*/ 57734 h 460375"/>
              <a:gd name="T36" fmla="*/ 226948 w 579119"/>
              <a:gd name="T37" fmla="*/ 38480 h 460375"/>
              <a:gd name="T38" fmla="*/ 207898 w 579119"/>
              <a:gd name="T39" fmla="*/ 28867 h 460375"/>
              <a:gd name="T40" fmla="*/ 150748 w 579119"/>
              <a:gd name="T41" fmla="*/ 28867 h 460375"/>
              <a:gd name="T42" fmla="*/ 114300 w 579119"/>
              <a:gd name="T43" fmla="*/ 19240 h 460375"/>
              <a:gd name="T44" fmla="*/ 104775 w 579119"/>
              <a:gd name="T45" fmla="*/ 19240 h 460375"/>
              <a:gd name="T46" fmla="*/ 66675 w 579119"/>
              <a:gd name="T47" fmla="*/ 0 h 460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79119" h="460375">
                <a:moveTo>
                  <a:pt x="497466" y="269417"/>
                </a:moveTo>
                <a:lnTo>
                  <a:pt x="303021" y="269417"/>
                </a:lnTo>
                <a:lnTo>
                  <a:pt x="541019" y="460247"/>
                </a:lnTo>
                <a:lnTo>
                  <a:pt x="483869" y="279031"/>
                </a:lnTo>
                <a:lnTo>
                  <a:pt x="497466" y="269417"/>
                </a:lnTo>
                <a:close/>
              </a:path>
              <a:path w="579119" h="460375">
                <a:moveTo>
                  <a:pt x="66675" y="0"/>
                </a:moveTo>
                <a:lnTo>
                  <a:pt x="47625" y="0"/>
                </a:lnTo>
                <a:lnTo>
                  <a:pt x="38100" y="38480"/>
                </a:lnTo>
                <a:lnTo>
                  <a:pt x="0" y="96215"/>
                </a:lnTo>
                <a:lnTo>
                  <a:pt x="104775" y="173189"/>
                </a:lnTo>
                <a:lnTo>
                  <a:pt x="226948" y="288658"/>
                </a:lnTo>
                <a:lnTo>
                  <a:pt x="303021" y="269417"/>
                </a:lnTo>
                <a:lnTo>
                  <a:pt x="497466" y="269417"/>
                </a:lnTo>
                <a:lnTo>
                  <a:pt x="579119" y="211683"/>
                </a:lnTo>
                <a:lnTo>
                  <a:pt x="569594" y="202056"/>
                </a:lnTo>
                <a:lnTo>
                  <a:pt x="531494" y="182816"/>
                </a:lnTo>
                <a:lnTo>
                  <a:pt x="474344" y="144322"/>
                </a:lnTo>
                <a:lnTo>
                  <a:pt x="274446" y="57734"/>
                </a:lnTo>
                <a:lnTo>
                  <a:pt x="226948" y="38480"/>
                </a:lnTo>
                <a:lnTo>
                  <a:pt x="207898" y="28867"/>
                </a:lnTo>
                <a:lnTo>
                  <a:pt x="150748" y="28867"/>
                </a:lnTo>
                <a:lnTo>
                  <a:pt x="114300" y="19240"/>
                </a:lnTo>
                <a:lnTo>
                  <a:pt x="104775" y="19240"/>
                </a:lnTo>
                <a:lnTo>
                  <a:pt x="66675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54282" name="object 10"/>
          <p:cNvSpPr>
            <a:spLocks/>
          </p:cNvSpPr>
          <p:nvPr/>
        </p:nvSpPr>
        <p:spPr bwMode="auto">
          <a:xfrm>
            <a:off x="4608513" y="6076950"/>
            <a:ext cx="3148012" cy="781050"/>
          </a:xfrm>
          <a:custGeom>
            <a:avLst/>
            <a:gdLst>
              <a:gd name="T0" fmla="*/ 643001 w 3147695"/>
              <a:gd name="T1" fmla="*/ 165163 h 780415"/>
              <a:gd name="T2" fmla="*/ 95250 w 3147695"/>
              <a:gd name="T3" fmla="*/ 165163 h 780415"/>
              <a:gd name="T4" fmla="*/ 142875 w 3147695"/>
              <a:gd name="T5" fmla="*/ 212813 h 780415"/>
              <a:gd name="T6" fmla="*/ 238125 w 3147695"/>
              <a:gd name="T7" fmla="*/ 242989 h 780415"/>
              <a:gd name="T8" fmla="*/ 331850 w 3147695"/>
              <a:gd name="T9" fmla="*/ 433565 h 780415"/>
              <a:gd name="T10" fmla="*/ 636651 w 3147695"/>
              <a:gd name="T11" fmla="*/ 570141 h 780415"/>
              <a:gd name="T12" fmla="*/ 1233677 w 3147695"/>
              <a:gd name="T13" fmla="*/ 570141 h 780415"/>
              <a:gd name="T14" fmla="*/ 3118472 w 3147695"/>
              <a:gd name="T15" fmla="*/ 780286 h 780415"/>
              <a:gd name="T16" fmla="*/ 3147146 w 3147695"/>
              <a:gd name="T17" fmla="*/ 780286 h 780415"/>
              <a:gd name="T18" fmla="*/ 1073277 w 3147695"/>
              <a:gd name="T19" fmla="*/ 385914 h 780415"/>
              <a:gd name="T20" fmla="*/ 816101 w 3147695"/>
              <a:gd name="T21" fmla="*/ 252514 h 780415"/>
              <a:gd name="T22" fmla="*/ 674751 w 3147695"/>
              <a:gd name="T23" fmla="*/ 174688 h 780415"/>
              <a:gd name="T24" fmla="*/ 643001 w 3147695"/>
              <a:gd name="T25" fmla="*/ 165163 h 780415"/>
              <a:gd name="T26" fmla="*/ 152400 w 3147695"/>
              <a:gd name="T27" fmla="*/ 0 h 780415"/>
              <a:gd name="T28" fmla="*/ 57150 w 3147695"/>
              <a:gd name="T29" fmla="*/ 0 h 780415"/>
              <a:gd name="T30" fmla="*/ 19050 w 3147695"/>
              <a:gd name="T31" fmla="*/ 39700 h 780415"/>
              <a:gd name="T32" fmla="*/ 0 w 3147695"/>
              <a:gd name="T33" fmla="*/ 203276 h 780415"/>
              <a:gd name="T34" fmla="*/ 95250 w 3147695"/>
              <a:gd name="T35" fmla="*/ 165163 h 780415"/>
              <a:gd name="T36" fmla="*/ 643001 w 3147695"/>
              <a:gd name="T37" fmla="*/ 165163 h 780415"/>
              <a:gd name="T38" fmla="*/ 579501 w 3147695"/>
              <a:gd name="T39" fmla="*/ 146113 h 780415"/>
              <a:gd name="T40" fmla="*/ 446150 w 3147695"/>
              <a:gd name="T41" fmla="*/ 96875 h 780415"/>
              <a:gd name="T42" fmla="*/ 295275 w 3147695"/>
              <a:gd name="T43" fmla="*/ 28587 h 780415"/>
              <a:gd name="T44" fmla="*/ 219075 w 3147695"/>
              <a:gd name="T45" fmla="*/ 9525 h 780415"/>
              <a:gd name="T46" fmla="*/ 152400 w 3147695"/>
              <a:gd name="T47" fmla="*/ 0 h 780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147695" h="780415">
                <a:moveTo>
                  <a:pt x="643001" y="165163"/>
                </a:moveTo>
                <a:lnTo>
                  <a:pt x="95250" y="165163"/>
                </a:lnTo>
                <a:lnTo>
                  <a:pt x="142875" y="212813"/>
                </a:lnTo>
                <a:lnTo>
                  <a:pt x="238125" y="242989"/>
                </a:lnTo>
                <a:lnTo>
                  <a:pt x="331850" y="433565"/>
                </a:lnTo>
                <a:lnTo>
                  <a:pt x="636651" y="570141"/>
                </a:lnTo>
                <a:lnTo>
                  <a:pt x="1233677" y="570141"/>
                </a:lnTo>
                <a:lnTo>
                  <a:pt x="3118472" y="780286"/>
                </a:lnTo>
                <a:lnTo>
                  <a:pt x="3147146" y="780286"/>
                </a:lnTo>
                <a:lnTo>
                  <a:pt x="1073277" y="385914"/>
                </a:lnTo>
                <a:lnTo>
                  <a:pt x="816101" y="252514"/>
                </a:lnTo>
                <a:lnTo>
                  <a:pt x="674751" y="174688"/>
                </a:lnTo>
                <a:lnTo>
                  <a:pt x="643001" y="165163"/>
                </a:lnTo>
                <a:close/>
              </a:path>
              <a:path w="3147695" h="780415">
                <a:moveTo>
                  <a:pt x="152400" y="0"/>
                </a:moveTo>
                <a:lnTo>
                  <a:pt x="57150" y="0"/>
                </a:lnTo>
                <a:lnTo>
                  <a:pt x="19050" y="39700"/>
                </a:lnTo>
                <a:lnTo>
                  <a:pt x="0" y="203276"/>
                </a:lnTo>
                <a:lnTo>
                  <a:pt x="95250" y="165163"/>
                </a:lnTo>
                <a:lnTo>
                  <a:pt x="643001" y="165163"/>
                </a:lnTo>
                <a:lnTo>
                  <a:pt x="579501" y="146113"/>
                </a:lnTo>
                <a:lnTo>
                  <a:pt x="446150" y="96875"/>
                </a:lnTo>
                <a:lnTo>
                  <a:pt x="295275" y="28587"/>
                </a:lnTo>
                <a:lnTo>
                  <a:pt x="219075" y="9525"/>
                </a:lnTo>
                <a:lnTo>
                  <a:pt x="15240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54283" name="object 11"/>
          <p:cNvSpPr>
            <a:spLocks noChangeArrowheads="1"/>
          </p:cNvSpPr>
          <p:nvPr/>
        </p:nvSpPr>
        <p:spPr bwMode="auto">
          <a:xfrm>
            <a:off x="4429126" y="6069014"/>
            <a:ext cx="112713" cy="96837"/>
          </a:xfrm>
          <a:prstGeom prst="rect">
            <a:avLst/>
          </a:prstGeom>
          <a:blipFill dpi="0" rotWithShape="1">
            <a:blip r:embed="rId6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4284" name="object 12"/>
          <p:cNvSpPr>
            <a:spLocks/>
          </p:cNvSpPr>
          <p:nvPr/>
        </p:nvSpPr>
        <p:spPr bwMode="auto">
          <a:xfrm>
            <a:off x="2879726" y="6099176"/>
            <a:ext cx="257175" cy="258763"/>
          </a:xfrm>
          <a:custGeom>
            <a:avLst/>
            <a:gdLst>
              <a:gd name="T0" fmla="*/ 47752 w 256540"/>
              <a:gd name="T1" fmla="*/ 0 h 259079"/>
              <a:gd name="T2" fmla="*/ 0 w 256540"/>
              <a:gd name="T3" fmla="*/ 0 h 259079"/>
              <a:gd name="T4" fmla="*/ 47752 w 256540"/>
              <a:gd name="T5" fmla="*/ 86359 h 259079"/>
              <a:gd name="T6" fmla="*/ 152653 w 256540"/>
              <a:gd name="T7" fmla="*/ 163118 h 259079"/>
              <a:gd name="T8" fmla="*/ 256031 w 256540"/>
              <a:gd name="T9" fmla="*/ 259079 h 259079"/>
              <a:gd name="T10" fmla="*/ 256031 w 256540"/>
              <a:gd name="T11" fmla="*/ 249478 h 259079"/>
              <a:gd name="T12" fmla="*/ 246506 w 256540"/>
              <a:gd name="T13" fmla="*/ 220700 h 259079"/>
              <a:gd name="T14" fmla="*/ 227456 w 256540"/>
              <a:gd name="T15" fmla="*/ 182321 h 259079"/>
              <a:gd name="T16" fmla="*/ 190881 w 256540"/>
              <a:gd name="T17" fmla="*/ 153530 h 259079"/>
              <a:gd name="T18" fmla="*/ 171703 w 256540"/>
              <a:gd name="T19" fmla="*/ 134340 h 259079"/>
              <a:gd name="T20" fmla="*/ 152653 w 256540"/>
              <a:gd name="T21" fmla="*/ 95961 h 259079"/>
              <a:gd name="T22" fmla="*/ 152653 w 256540"/>
              <a:gd name="T23" fmla="*/ 86359 h 259079"/>
              <a:gd name="T24" fmla="*/ 181228 w 256540"/>
              <a:gd name="T25" fmla="*/ 19189 h 259079"/>
              <a:gd name="T26" fmla="*/ 114553 w 256540"/>
              <a:gd name="T27" fmla="*/ 9601 h 259079"/>
              <a:gd name="T28" fmla="*/ 76327 w 256540"/>
              <a:gd name="T29" fmla="*/ 9601 h 259079"/>
              <a:gd name="T30" fmla="*/ 47752 w 256540"/>
              <a:gd name="T31" fmla="*/ 0 h 2590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56540" h="259079">
                <a:moveTo>
                  <a:pt x="47752" y="0"/>
                </a:moveTo>
                <a:lnTo>
                  <a:pt x="0" y="0"/>
                </a:lnTo>
                <a:lnTo>
                  <a:pt x="47752" y="86359"/>
                </a:lnTo>
                <a:lnTo>
                  <a:pt x="152653" y="163118"/>
                </a:lnTo>
                <a:lnTo>
                  <a:pt x="256031" y="259079"/>
                </a:lnTo>
                <a:lnTo>
                  <a:pt x="256031" y="249478"/>
                </a:lnTo>
                <a:lnTo>
                  <a:pt x="246506" y="220700"/>
                </a:lnTo>
                <a:lnTo>
                  <a:pt x="227456" y="182321"/>
                </a:lnTo>
                <a:lnTo>
                  <a:pt x="190881" y="153530"/>
                </a:lnTo>
                <a:lnTo>
                  <a:pt x="171703" y="134340"/>
                </a:lnTo>
                <a:lnTo>
                  <a:pt x="152653" y="95961"/>
                </a:lnTo>
                <a:lnTo>
                  <a:pt x="152653" y="86359"/>
                </a:lnTo>
                <a:lnTo>
                  <a:pt x="181228" y="19189"/>
                </a:lnTo>
                <a:lnTo>
                  <a:pt x="114553" y="9601"/>
                </a:lnTo>
                <a:lnTo>
                  <a:pt x="76327" y="9601"/>
                </a:lnTo>
                <a:lnTo>
                  <a:pt x="47752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54285" name="object 13"/>
          <p:cNvSpPr>
            <a:spLocks noChangeArrowheads="1"/>
          </p:cNvSpPr>
          <p:nvPr/>
        </p:nvSpPr>
        <p:spPr bwMode="auto">
          <a:xfrm>
            <a:off x="2646364" y="6116639"/>
            <a:ext cx="90487" cy="98425"/>
          </a:xfrm>
          <a:prstGeom prst="rect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4286" name="object 14"/>
          <p:cNvSpPr>
            <a:spLocks/>
          </p:cNvSpPr>
          <p:nvPr/>
        </p:nvSpPr>
        <p:spPr bwMode="auto">
          <a:xfrm>
            <a:off x="2152650" y="6049963"/>
            <a:ext cx="387350" cy="330200"/>
          </a:xfrm>
          <a:custGeom>
            <a:avLst/>
            <a:gdLst>
              <a:gd name="T0" fmla="*/ 18961 w 387350"/>
              <a:gd name="T1" fmla="*/ 0 h 329564"/>
              <a:gd name="T2" fmla="*/ 0 w 387350"/>
              <a:gd name="T3" fmla="*/ 0 h 329564"/>
              <a:gd name="T4" fmla="*/ 0 w 387350"/>
              <a:gd name="T5" fmla="*/ 19367 h 329564"/>
              <a:gd name="T6" fmla="*/ 93218 w 387350"/>
              <a:gd name="T7" fmla="*/ 58089 h 329564"/>
              <a:gd name="T8" fmla="*/ 140614 w 387350"/>
              <a:gd name="T9" fmla="*/ 106502 h 329564"/>
              <a:gd name="T10" fmla="*/ 74256 w 387350"/>
              <a:gd name="T11" fmla="*/ 135547 h 329564"/>
              <a:gd name="T12" fmla="*/ 121653 w 387350"/>
              <a:gd name="T13" fmla="*/ 213004 h 329564"/>
              <a:gd name="T14" fmla="*/ 282816 w 387350"/>
              <a:gd name="T15" fmla="*/ 329184 h 329564"/>
              <a:gd name="T16" fmla="*/ 263855 w 387350"/>
              <a:gd name="T17" fmla="*/ 251726 h 329564"/>
              <a:gd name="T18" fmla="*/ 225933 w 387350"/>
              <a:gd name="T19" fmla="*/ 213004 h 329564"/>
              <a:gd name="T20" fmla="*/ 330212 w 387350"/>
              <a:gd name="T21" fmla="*/ 135547 h 329564"/>
              <a:gd name="T22" fmla="*/ 387096 w 387350"/>
              <a:gd name="T23" fmla="*/ 67767 h 329564"/>
              <a:gd name="T24" fmla="*/ 368134 w 387350"/>
              <a:gd name="T25" fmla="*/ 58089 h 329564"/>
              <a:gd name="T26" fmla="*/ 320738 w 387350"/>
              <a:gd name="T27" fmla="*/ 38722 h 329564"/>
              <a:gd name="T28" fmla="*/ 235419 w 387350"/>
              <a:gd name="T29" fmla="*/ 29044 h 329564"/>
              <a:gd name="T30" fmla="*/ 225933 w 387350"/>
              <a:gd name="T31" fmla="*/ 29044 h 329564"/>
              <a:gd name="T32" fmla="*/ 197497 w 387350"/>
              <a:gd name="T33" fmla="*/ 19367 h 329564"/>
              <a:gd name="T34" fmla="*/ 159575 w 387350"/>
              <a:gd name="T35" fmla="*/ 19367 h 329564"/>
              <a:gd name="T36" fmla="*/ 140614 w 387350"/>
              <a:gd name="T37" fmla="*/ 9677 h 329564"/>
              <a:gd name="T38" fmla="*/ 74256 w 387350"/>
              <a:gd name="T39" fmla="*/ 9677 h 329564"/>
              <a:gd name="T40" fmla="*/ 18961 w 387350"/>
              <a:gd name="T41" fmla="*/ 0 h 3295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387350" h="329564">
                <a:moveTo>
                  <a:pt x="18961" y="0"/>
                </a:moveTo>
                <a:lnTo>
                  <a:pt x="0" y="0"/>
                </a:lnTo>
                <a:lnTo>
                  <a:pt x="0" y="19367"/>
                </a:lnTo>
                <a:lnTo>
                  <a:pt x="93218" y="58089"/>
                </a:lnTo>
                <a:lnTo>
                  <a:pt x="140614" y="106502"/>
                </a:lnTo>
                <a:lnTo>
                  <a:pt x="74256" y="135547"/>
                </a:lnTo>
                <a:lnTo>
                  <a:pt x="121653" y="213004"/>
                </a:lnTo>
                <a:lnTo>
                  <a:pt x="282816" y="329184"/>
                </a:lnTo>
                <a:lnTo>
                  <a:pt x="263855" y="251726"/>
                </a:lnTo>
                <a:lnTo>
                  <a:pt x="225933" y="213004"/>
                </a:lnTo>
                <a:lnTo>
                  <a:pt x="330212" y="135547"/>
                </a:lnTo>
                <a:lnTo>
                  <a:pt x="387096" y="67767"/>
                </a:lnTo>
                <a:lnTo>
                  <a:pt x="368134" y="58089"/>
                </a:lnTo>
                <a:lnTo>
                  <a:pt x="320738" y="38722"/>
                </a:lnTo>
                <a:lnTo>
                  <a:pt x="235419" y="29044"/>
                </a:lnTo>
                <a:lnTo>
                  <a:pt x="225933" y="29044"/>
                </a:lnTo>
                <a:lnTo>
                  <a:pt x="197497" y="19367"/>
                </a:lnTo>
                <a:lnTo>
                  <a:pt x="159575" y="19367"/>
                </a:lnTo>
                <a:lnTo>
                  <a:pt x="140614" y="9677"/>
                </a:lnTo>
                <a:lnTo>
                  <a:pt x="74256" y="9677"/>
                </a:lnTo>
                <a:lnTo>
                  <a:pt x="18961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xfrm>
            <a:off x="2182814" y="1168616"/>
            <a:ext cx="2109787" cy="612347"/>
          </a:xfrm>
        </p:spPr>
        <p:txBody>
          <a:bodyPr vert="horz" lIns="91440" tIns="12065" rIns="91440" bIns="45720" rtlCol="0" anchor="ctr">
            <a:spAutoFit/>
          </a:bodyPr>
          <a:lstStyle/>
          <a:p>
            <a:pPr marL="38100">
              <a:spcBef>
                <a:spcPts val="95"/>
              </a:spcBef>
              <a:defRPr/>
            </a:pPr>
            <a:r>
              <a:rPr sz="2000" spc="-5" dirty="0">
                <a:solidFill>
                  <a:srgbClr val="66FFFF"/>
                </a:solidFill>
                <a:latin typeface="Arial"/>
                <a:cs typeface="Arial"/>
              </a:rPr>
              <a:t>NO</a:t>
            </a:r>
            <a:r>
              <a:rPr sz="2025" spc="-7" baseline="-20576" dirty="0">
                <a:solidFill>
                  <a:srgbClr val="66FFFF"/>
                </a:solidFill>
                <a:latin typeface="Arial"/>
                <a:cs typeface="Arial"/>
              </a:rPr>
              <a:t>3</a:t>
            </a:r>
            <a:r>
              <a:rPr sz="2000" spc="-5" dirty="0">
                <a:solidFill>
                  <a:srgbClr val="66FFFF"/>
                </a:solidFill>
                <a:latin typeface="Arial"/>
                <a:cs typeface="Arial"/>
              </a:rPr>
              <a:t>:NH</a:t>
            </a:r>
            <a:r>
              <a:rPr sz="2025" spc="-7" baseline="-20576" dirty="0">
                <a:solidFill>
                  <a:srgbClr val="66FFFF"/>
                </a:solidFill>
                <a:latin typeface="Arial"/>
                <a:cs typeface="Arial"/>
              </a:rPr>
              <a:t>4</a:t>
            </a:r>
            <a:r>
              <a:rPr sz="2025" spc="195" baseline="-20576" dirty="0">
                <a:solidFill>
                  <a:srgbClr val="66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66FFFF"/>
                </a:solidFill>
                <a:latin typeface="Arial"/>
                <a:cs typeface="Arial"/>
              </a:rPr>
              <a:t>avantajı;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54288" name="object 16"/>
          <p:cNvSpPr txBox="1">
            <a:spLocks noChangeArrowheads="1"/>
          </p:cNvSpPr>
          <p:nvPr/>
        </p:nvSpPr>
        <p:spPr bwMode="auto">
          <a:xfrm>
            <a:off x="1785938" y="331788"/>
            <a:ext cx="106362" cy="68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67310" rIns="0" bIns="0">
            <a:spAutoFit/>
          </a:bodyPr>
          <a:lstStyle>
            <a:lvl1pPr marL="127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ts val="525"/>
              </a:spcBef>
            </a:pPr>
            <a:r>
              <a:rPr lang="tr-TR" altLang="tr-TR">
                <a:solidFill>
                  <a:srgbClr val="E2E2FF"/>
                </a:solidFill>
                <a:cs typeface="Arial" panose="020B0604020202020204" pitchFamily="34" charset="0"/>
              </a:rPr>
              <a:t>•</a:t>
            </a:r>
            <a:endParaRPr lang="tr-TR" altLang="tr-TR">
              <a:cs typeface="Arial" panose="020B0604020202020204" pitchFamily="34" charset="0"/>
            </a:endParaRPr>
          </a:p>
          <a:p>
            <a:pPr>
              <a:spcBef>
                <a:spcPts val="425"/>
              </a:spcBef>
            </a:pPr>
            <a:r>
              <a:rPr lang="tr-TR" altLang="tr-TR">
                <a:solidFill>
                  <a:srgbClr val="E2E2FF"/>
                </a:solidFill>
                <a:cs typeface="Arial" panose="020B0604020202020204" pitchFamily="34" charset="0"/>
              </a:rPr>
              <a:t>•</a:t>
            </a:r>
            <a:endParaRPr lang="tr-TR" altLang="tr-TR">
              <a:cs typeface="Arial" panose="020B0604020202020204" pitchFamily="34" charset="0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846388" y="1866901"/>
            <a:ext cx="6545262" cy="684213"/>
          </a:xfrm>
          <a:prstGeom prst="rect">
            <a:avLst/>
          </a:prstGeom>
        </p:spPr>
        <p:txBody>
          <a:bodyPr lIns="0" tIns="67310" rIns="0" bIns="0">
            <a:spAutoFit/>
          </a:bodyPr>
          <a:lstStyle/>
          <a:p>
            <a:pPr marL="12700">
              <a:spcBef>
                <a:spcPts val="530"/>
              </a:spcBef>
              <a:defRPr/>
            </a:pPr>
            <a:r>
              <a:rPr spc="-5" dirty="0">
                <a:solidFill>
                  <a:srgbClr val="FFFFFF"/>
                </a:solidFill>
                <a:latin typeface="Arial"/>
                <a:cs typeface="Arial"/>
              </a:rPr>
              <a:t>Dış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konsantrasyonlarına</a:t>
            </a:r>
            <a:r>
              <a:rPr spc="-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bağlıdır</a:t>
            </a:r>
            <a:endParaRPr dirty="0">
              <a:latin typeface="Arial"/>
              <a:cs typeface="Arial"/>
            </a:endParaRPr>
          </a:p>
          <a:p>
            <a:pPr marL="12700">
              <a:spcBef>
                <a:spcPts val="430"/>
              </a:spcBef>
              <a:defRPr/>
            </a:pP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Düşük konsantrasyonlarda gelişmede </a:t>
            </a:r>
            <a:r>
              <a:rPr spc="-5" dirty="0">
                <a:solidFill>
                  <a:srgbClr val="FFFFFF"/>
                </a:solidFill>
                <a:latin typeface="Arial"/>
                <a:cs typeface="Arial"/>
              </a:rPr>
              <a:t>büyük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farklılıklar</a:t>
            </a:r>
            <a:r>
              <a:rPr spc="-2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yaratmaz</a:t>
            </a:r>
            <a:endParaRPr dirty="0">
              <a:latin typeface="Arial"/>
              <a:cs typeface="Arial"/>
            </a:endParaRPr>
          </a:p>
        </p:txBody>
      </p:sp>
      <p:sp>
        <p:nvSpPr>
          <p:cNvPr id="54290" name="object 18"/>
          <p:cNvSpPr>
            <a:spLocks/>
          </p:cNvSpPr>
          <p:nvPr/>
        </p:nvSpPr>
        <p:spPr bwMode="auto">
          <a:xfrm>
            <a:off x="1524000" y="4843464"/>
            <a:ext cx="9144000" cy="2014537"/>
          </a:xfrm>
          <a:custGeom>
            <a:avLst/>
            <a:gdLst>
              <a:gd name="T0" fmla="*/ 0 w 9144000"/>
              <a:gd name="T1" fmla="*/ 2014727 h 2014854"/>
              <a:gd name="T2" fmla="*/ 9144000 w 9144000"/>
              <a:gd name="T3" fmla="*/ 2014727 h 2014854"/>
              <a:gd name="T4" fmla="*/ 9144000 w 9144000"/>
              <a:gd name="T5" fmla="*/ 0 h 2014854"/>
              <a:gd name="T6" fmla="*/ 0 w 9144000"/>
              <a:gd name="T7" fmla="*/ 0 h 2014854"/>
              <a:gd name="T8" fmla="*/ 0 w 9144000"/>
              <a:gd name="T9" fmla="*/ 2014727 h 20148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144000" h="2014854">
                <a:moveTo>
                  <a:pt x="0" y="2014727"/>
                </a:moveTo>
                <a:lnTo>
                  <a:pt x="9144000" y="2014727"/>
                </a:lnTo>
                <a:lnTo>
                  <a:pt x="9144000" y="0"/>
                </a:lnTo>
                <a:lnTo>
                  <a:pt x="0" y="0"/>
                </a:lnTo>
                <a:lnTo>
                  <a:pt x="0" y="201472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9" name="object 19"/>
          <p:cNvSpPr txBox="1"/>
          <p:nvPr/>
        </p:nvSpPr>
        <p:spPr>
          <a:xfrm>
            <a:off x="1552575" y="4872039"/>
            <a:ext cx="8313738" cy="1674817"/>
          </a:xfrm>
          <a:prstGeom prst="rect">
            <a:avLst/>
          </a:prstGeom>
        </p:spPr>
        <p:txBody>
          <a:bodyPr lIns="0" tIns="12700" rIns="0" bIns="0">
            <a:spAutoFit/>
          </a:bodyPr>
          <a:lstStyle>
            <a:lvl1pPr marL="635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ts val="100"/>
              </a:spcBef>
            </a:pPr>
            <a:r>
              <a:rPr lang="tr-TR" altLang="tr-TR">
                <a:solidFill>
                  <a:srgbClr val="66FFFF"/>
                </a:solidFill>
                <a:cs typeface="Arial" panose="020B0604020202020204" pitchFamily="34" charset="0"/>
              </a:rPr>
              <a:t>Tarla koşullarında;</a:t>
            </a:r>
            <a:endParaRPr lang="tr-TR" altLang="tr-TR">
              <a:cs typeface="Arial" panose="020B0604020202020204" pitchFamily="34" charset="0"/>
            </a:endParaRPr>
          </a:p>
          <a:p>
            <a:r>
              <a:rPr lang="tr-TR" altLang="tr-TR">
                <a:solidFill>
                  <a:srgbClr val="FFFFFF"/>
                </a:solidFill>
                <a:cs typeface="Arial" panose="020B0604020202020204" pitchFamily="34" charset="0"/>
              </a:rPr>
              <a:t>NH</a:t>
            </a:r>
            <a:r>
              <a:rPr lang="tr-TR" altLang="tr-TR" baseline="-21000">
                <a:solidFill>
                  <a:srgbClr val="FFFFFF"/>
                </a:solidFill>
                <a:cs typeface="Arial" panose="020B0604020202020204" pitchFamily="34" charset="0"/>
              </a:rPr>
              <a:t>4</a:t>
            </a:r>
            <a:r>
              <a:rPr lang="tr-TR" altLang="tr-TR">
                <a:solidFill>
                  <a:srgbClr val="FFFFFF"/>
                </a:solidFill>
                <a:cs typeface="Arial" panose="020B0604020202020204" pitchFamily="34" charset="0"/>
              </a:rPr>
              <a:t>’ u toprakta stabil kılmak için </a:t>
            </a:r>
            <a:r>
              <a:rPr lang="tr-TR" altLang="tr-TR" b="1">
                <a:solidFill>
                  <a:srgbClr val="FFFF66"/>
                </a:solidFill>
                <a:cs typeface="Arial" panose="020B0604020202020204" pitchFamily="34" charset="0"/>
              </a:rPr>
              <a:t>nitrifikasyon inhibitörleri </a:t>
            </a:r>
            <a:r>
              <a:rPr lang="tr-TR" altLang="tr-TR">
                <a:solidFill>
                  <a:srgbClr val="FFFFFF"/>
                </a:solidFill>
                <a:cs typeface="Arial" panose="020B0604020202020204" pitchFamily="34" charset="0"/>
              </a:rPr>
              <a:t>kullanılabilir  Böylece bitkilerin </a:t>
            </a:r>
            <a:r>
              <a:rPr lang="tr-TR" altLang="tr-TR">
                <a:solidFill>
                  <a:srgbClr val="66FFFF"/>
                </a:solidFill>
                <a:cs typeface="Arial" panose="020B0604020202020204" pitchFamily="34" charset="0"/>
              </a:rPr>
              <a:t>her iki azot formundan da yararlanması </a:t>
            </a:r>
            <a:r>
              <a:rPr lang="tr-TR" altLang="tr-TR">
                <a:solidFill>
                  <a:srgbClr val="FFFFFF"/>
                </a:solidFill>
                <a:cs typeface="Arial" panose="020B0604020202020204" pitchFamily="34" charset="0"/>
              </a:rPr>
              <a:t>sağlanabilir</a:t>
            </a:r>
            <a:endParaRPr lang="tr-TR" altLang="tr-TR">
              <a:cs typeface="Arial" panose="020B0604020202020204" pitchFamily="34" charset="0"/>
            </a:endParaRPr>
          </a:p>
          <a:p>
            <a:pPr>
              <a:spcBef>
                <a:spcPts val="38"/>
              </a:spcBef>
            </a:pPr>
            <a:endParaRPr lang="tr-TR" altLang="tr-TR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altLang="tr-TR">
                <a:solidFill>
                  <a:srgbClr val="FFFFFF"/>
                </a:solidFill>
                <a:cs typeface="Arial" panose="020B0604020202020204" pitchFamily="34" charset="0"/>
              </a:rPr>
              <a:t>Üre;</a:t>
            </a:r>
            <a:endParaRPr lang="tr-TR" altLang="tr-TR">
              <a:cs typeface="Arial" panose="020B0604020202020204" pitchFamily="34" charset="0"/>
            </a:endParaRPr>
          </a:p>
          <a:p>
            <a:r>
              <a:rPr lang="tr-TR" altLang="tr-TR">
                <a:solidFill>
                  <a:srgbClr val="FFFFFF"/>
                </a:solidFill>
                <a:cs typeface="Arial" panose="020B0604020202020204" pitchFamily="34" charset="0"/>
              </a:rPr>
              <a:t>kökler veya vejetatif aksam tarafından alınabilir  Üreaz aktivitesi ile hidrolize olur</a:t>
            </a:r>
            <a:endParaRPr lang="tr-TR" altLang="tr-TR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4625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object 2"/>
          <p:cNvSpPr>
            <a:spLocks noChangeArrowheads="1"/>
          </p:cNvSpPr>
          <p:nvPr/>
        </p:nvSpPr>
        <p:spPr bwMode="auto">
          <a:xfrm>
            <a:off x="152400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6867" name="object 3"/>
          <p:cNvSpPr>
            <a:spLocks/>
          </p:cNvSpPr>
          <p:nvPr/>
        </p:nvSpPr>
        <p:spPr bwMode="auto">
          <a:xfrm>
            <a:off x="7791451" y="6032500"/>
            <a:ext cx="1546225" cy="825500"/>
          </a:xfrm>
          <a:custGeom>
            <a:avLst/>
            <a:gdLst>
              <a:gd name="T0" fmla="*/ 670453 w 1546225"/>
              <a:gd name="T1" fmla="*/ 521144 h 826134"/>
              <a:gd name="T2" fmla="*/ 317627 w 1546225"/>
              <a:gd name="T3" fmla="*/ 521144 h 826134"/>
              <a:gd name="T4" fmla="*/ 935018 w 1546225"/>
              <a:gd name="T5" fmla="*/ 826004 h 826134"/>
              <a:gd name="T6" fmla="*/ 1545953 w 1546225"/>
              <a:gd name="T7" fmla="*/ 826004 h 826134"/>
              <a:gd name="T8" fmla="*/ 1315085 w 1546225"/>
              <a:gd name="T9" fmla="*/ 749253 h 826134"/>
              <a:gd name="T10" fmla="*/ 1010158 w 1546225"/>
              <a:gd name="T11" fmla="*/ 590842 h 826134"/>
              <a:gd name="T12" fmla="*/ 786130 w 1546225"/>
              <a:gd name="T13" fmla="*/ 586092 h 826134"/>
              <a:gd name="T14" fmla="*/ 670453 w 1546225"/>
              <a:gd name="T15" fmla="*/ 521144 h 826134"/>
              <a:gd name="T16" fmla="*/ 0 w 1546225"/>
              <a:gd name="T17" fmla="*/ 0 h 826134"/>
              <a:gd name="T18" fmla="*/ 34925 w 1546225"/>
              <a:gd name="T19" fmla="*/ 41186 h 826134"/>
              <a:gd name="T20" fmla="*/ 0 w 1546225"/>
              <a:gd name="T21" fmla="*/ 102958 h 826134"/>
              <a:gd name="T22" fmla="*/ 47625 w 1546225"/>
              <a:gd name="T23" fmla="*/ 188506 h 826134"/>
              <a:gd name="T24" fmla="*/ 119125 w 1546225"/>
              <a:gd name="T25" fmla="*/ 384924 h 826134"/>
              <a:gd name="T26" fmla="*/ 71500 w 1546225"/>
              <a:gd name="T27" fmla="*/ 668464 h 826134"/>
              <a:gd name="T28" fmla="*/ 317627 w 1546225"/>
              <a:gd name="T29" fmla="*/ 521144 h 826134"/>
              <a:gd name="T30" fmla="*/ 670453 w 1546225"/>
              <a:gd name="T31" fmla="*/ 521144 h 826134"/>
              <a:gd name="T32" fmla="*/ 444754 w 1546225"/>
              <a:gd name="T33" fmla="*/ 394423 h 826134"/>
              <a:gd name="T34" fmla="*/ 201675 w 1546225"/>
              <a:gd name="T35" fmla="*/ 104546 h 826134"/>
              <a:gd name="T36" fmla="*/ 0 w 1546225"/>
              <a:gd name="T37" fmla="*/ 0 h 826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546225" h="826134">
                <a:moveTo>
                  <a:pt x="670453" y="521144"/>
                </a:moveTo>
                <a:lnTo>
                  <a:pt x="317627" y="521144"/>
                </a:lnTo>
                <a:lnTo>
                  <a:pt x="935018" y="826004"/>
                </a:lnTo>
                <a:lnTo>
                  <a:pt x="1545953" y="826004"/>
                </a:lnTo>
                <a:lnTo>
                  <a:pt x="1315085" y="749253"/>
                </a:lnTo>
                <a:lnTo>
                  <a:pt x="1010158" y="590842"/>
                </a:lnTo>
                <a:lnTo>
                  <a:pt x="786130" y="586092"/>
                </a:lnTo>
                <a:lnTo>
                  <a:pt x="670453" y="521144"/>
                </a:lnTo>
                <a:close/>
              </a:path>
              <a:path w="1546225" h="826134">
                <a:moveTo>
                  <a:pt x="0" y="0"/>
                </a:moveTo>
                <a:lnTo>
                  <a:pt x="34925" y="41186"/>
                </a:lnTo>
                <a:lnTo>
                  <a:pt x="0" y="102958"/>
                </a:lnTo>
                <a:lnTo>
                  <a:pt x="47625" y="188506"/>
                </a:lnTo>
                <a:lnTo>
                  <a:pt x="119125" y="384924"/>
                </a:lnTo>
                <a:lnTo>
                  <a:pt x="71500" y="668464"/>
                </a:lnTo>
                <a:lnTo>
                  <a:pt x="317627" y="521144"/>
                </a:lnTo>
                <a:lnTo>
                  <a:pt x="670453" y="521144"/>
                </a:lnTo>
                <a:lnTo>
                  <a:pt x="444754" y="394423"/>
                </a:lnTo>
                <a:lnTo>
                  <a:pt x="201675" y="104546"/>
                </a:lnTo>
                <a:lnTo>
                  <a:pt x="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6868" name="object 4"/>
          <p:cNvSpPr>
            <a:spLocks/>
          </p:cNvSpPr>
          <p:nvPr/>
        </p:nvSpPr>
        <p:spPr bwMode="auto">
          <a:xfrm>
            <a:off x="5772151" y="6019800"/>
            <a:ext cx="296863" cy="628650"/>
          </a:xfrm>
          <a:custGeom>
            <a:avLst/>
            <a:gdLst>
              <a:gd name="T0" fmla="*/ 57276 w 295910"/>
              <a:gd name="T1" fmla="*/ 0 h 628015"/>
              <a:gd name="T2" fmla="*/ 85851 w 295910"/>
              <a:gd name="T3" fmla="*/ 32016 h 628015"/>
              <a:gd name="T4" fmla="*/ 38100 w 295910"/>
              <a:gd name="T5" fmla="*/ 53365 h 628015"/>
              <a:gd name="T6" fmla="*/ 28575 w 295910"/>
              <a:gd name="T7" fmla="*/ 117398 h 628015"/>
              <a:gd name="T8" fmla="*/ 66801 w 295910"/>
              <a:gd name="T9" fmla="*/ 202768 h 628015"/>
              <a:gd name="T10" fmla="*/ 76326 w 295910"/>
              <a:gd name="T11" fmla="*/ 288150 h 628015"/>
              <a:gd name="T12" fmla="*/ 0 w 295910"/>
              <a:gd name="T13" fmla="*/ 627888 h 628015"/>
              <a:gd name="T14" fmla="*/ 85851 w 295910"/>
              <a:gd name="T15" fmla="*/ 414439 h 628015"/>
              <a:gd name="T16" fmla="*/ 133476 w 295910"/>
              <a:gd name="T17" fmla="*/ 384200 h 628015"/>
              <a:gd name="T18" fmla="*/ 200278 w 295910"/>
              <a:gd name="T19" fmla="*/ 224116 h 628015"/>
              <a:gd name="T20" fmla="*/ 228853 w 295910"/>
              <a:gd name="T21" fmla="*/ 213448 h 628015"/>
              <a:gd name="T22" fmla="*/ 228853 w 295910"/>
              <a:gd name="T23" fmla="*/ 160083 h 628015"/>
              <a:gd name="T24" fmla="*/ 295655 w 295910"/>
              <a:gd name="T25" fmla="*/ 117398 h 628015"/>
              <a:gd name="T26" fmla="*/ 257555 w 295910"/>
              <a:gd name="T27" fmla="*/ 106718 h 628015"/>
              <a:gd name="T28" fmla="*/ 57276 w 295910"/>
              <a:gd name="T29" fmla="*/ 0 h 6280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95910" h="628015">
                <a:moveTo>
                  <a:pt x="57276" y="0"/>
                </a:moveTo>
                <a:lnTo>
                  <a:pt x="85851" y="32016"/>
                </a:lnTo>
                <a:lnTo>
                  <a:pt x="38100" y="53365"/>
                </a:lnTo>
                <a:lnTo>
                  <a:pt x="28575" y="117398"/>
                </a:lnTo>
                <a:lnTo>
                  <a:pt x="66801" y="202768"/>
                </a:lnTo>
                <a:lnTo>
                  <a:pt x="76326" y="288150"/>
                </a:lnTo>
                <a:lnTo>
                  <a:pt x="0" y="627888"/>
                </a:lnTo>
                <a:lnTo>
                  <a:pt x="85851" y="414439"/>
                </a:lnTo>
                <a:lnTo>
                  <a:pt x="133476" y="384200"/>
                </a:lnTo>
                <a:lnTo>
                  <a:pt x="200278" y="224116"/>
                </a:lnTo>
                <a:lnTo>
                  <a:pt x="228853" y="213448"/>
                </a:lnTo>
                <a:lnTo>
                  <a:pt x="228853" y="160083"/>
                </a:lnTo>
                <a:lnTo>
                  <a:pt x="295655" y="117398"/>
                </a:lnTo>
                <a:lnTo>
                  <a:pt x="257555" y="106718"/>
                </a:lnTo>
                <a:lnTo>
                  <a:pt x="57276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6869" name="object 5"/>
          <p:cNvSpPr>
            <a:spLocks/>
          </p:cNvSpPr>
          <p:nvPr/>
        </p:nvSpPr>
        <p:spPr bwMode="auto">
          <a:xfrm>
            <a:off x="6334126" y="6181726"/>
            <a:ext cx="600075" cy="430213"/>
          </a:xfrm>
          <a:custGeom>
            <a:avLst/>
            <a:gdLst>
              <a:gd name="T0" fmla="*/ 28575 w 600710"/>
              <a:gd name="T1" fmla="*/ 0 h 429895"/>
              <a:gd name="T2" fmla="*/ 19050 w 600710"/>
              <a:gd name="T3" fmla="*/ 20612 h 429895"/>
              <a:gd name="T4" fmla="*/ 0 w 600710"/>
              <a:gd name="T5" fmla="*/ 63436 h 429895"/>
              <a:gd name="T6" fmla="*/ 95250 w 600710"/>
              <a:gd name="T7" fmla="*/ 191884 h 429895"/>
              <a:gd name="T8" fmla="*/ 492378 w 600710"/>
              <a:gd name="T9" fmla="*/ 429767 h 429895"/>
              <a:gd name="T10" fmla="*/ 460628 w 600710"/>
              <a:gd name="T11" fmla="*/ 220433 h 429895"/>
              <a:gd name="T12" fmla="*/ 560500 w 600710"/>
              <a:gd name="T13" fmla="*/ 149072 h 429895"/>
              <a:gd name="T14" fmla="*/ 398652 w 600710"/>
              <a:gd name="T15" fmla="*/ 149072 h 429895"/>
              <a:gd name="T16" fmla="*/ 143001 w 600710"/>
              <a:gd name="T17" fmla="*/ 85636 h 429895"/>
              <a:gd name="T18" fmla="*/ 28575 w 600710"/>
              <a:gd name="T19" fmla="*/ 0 h 429895"/>
              <a:gd name="T20" fmla="*/ 600455 w 600710"/>
              <a:gd name="T21" fmla="*/ 120522 h 429895"/>
              <a:gd name="T22" fmla="*/ 398652 w 600710"/>
              <a:gd name="T23" fmla="*/ 149072 h 429895"/>
              <a:gd name="T24" fmla="*/ 560500 w 600710"/>
              <a:gd name="T25" fmla="*/ 149072 h 429895"/>
              <a:gd name="T26" fmla="*/ 600455 w 600710"/>
              <a:gd name="T27" fmla="*/ 120522 h 4298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00710" h="429895">
                <a:moveTo>
                  <a:pt x="28575" y="0"/>
                </a:moveTo>
                <a:lnTo>
                  <a:pt x="19050" y="20612"/>
                </a:lnTo>
                <a:lnTo>
                  <a:pt x="0" y="63436"/>
                </a:lnTo>
                <a:lnTo>
                  <a:pt x="95250" y="191884"/>
                </a:lnTo>
                <a:lnTo>
                  <a:pt x="492378" y="429767"/>
                </a:lnTo>
                <a:lnTo>
                  <a:pt x="460628" y="220433"/>
                </a:lnTo>
                <a:lnTo>
                  <a:pt x="560500" y="149072"/>
                </a:lnTo>
                <a:lnTo>
                  <a:pt x="398652" y="149072"/>
                </a:lnTo>
                <a:lnTo>
                  <a:pt x="143001" y="85636"/>
                </a:lnTo>
                <a:lnTo>
                  <a:pt x="28575" y="0"/>
                </a:lnTo>
                <a:close/>
              </a:path>
              <a:path w="600710" h="429895">
                <a:moveTo>
                  <a:pt x="600455" y="120522"/>
                </a:moveTo>
                <a:lnTo>
                  <a:pt x="398652" y="149072"/>
                </a:lnTo>
                <a:lnTo>
                  <a:pt x="560500" y="149072"/>
                </a:lnTo>
                <a:lnTo>
                  <a:pt x="600455" y="120522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6870" name="object 6"/>
          <p:cNvSpPr>
            <a:spLocks noChangeArrowheads="1"/>
          </p:cNvSpPr>
          <p:nvPr/>
        </p:nvSpPr>
        <p:spPr bwMode="auto">
          <a:xfrm>
            <a:off x="7285039" y="6138864"/>
            <a:ext cx="242887" cy="115887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6871" name="object 7"/>
          <p:cNvSpPr>
            <a:spLocks noChangeArrowheads="1"/>
          </p:cNvSpPr>
          <p:nvPr/>
        </p:nvSpPr>
        <p:spPr bwMode="auto">
          <a:xfrm>
            <a:off x="5470526" y="6126164"/>
            <a:ext cx="68263" cy="128587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6872" name="object 8"/>
          <p:cNvSpPr>
            <a:spLocks noChangeArrowheads="1"/>
          </p:cNvSpPr>
          <p:nvPr/>
        </p:nvSpPr>
        <p:spPr bwMode="auto">
          <a:xfrm>
            <a:off x="1524000" y="6019800"/>
            <a:ext cx="6218238" cy="838200"/>
          </a:xfrm>
          <a:prstGeom prst="rect">
            <a:avLst/>
          </a:prstGeom>
          <a:blipFill dpi="0" rotWithShape="1">
            <a:blip r:embed="rId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6873" name="object 9"/>
          <p:cNvSpPr>
            <a:spLocks/>
          </p:cNvSpPr>
          <p:nvPr/>
        </p:nvSpPr>
        <p:spPr bwMode="auto">
          <a:xfrm>
            <a:off x="3422650" y="6022976"/>
            <a:ext cx="579438" cy="460375"/>
          </a:xfrm>
          <a:custGeom>
            <a:avLst/>
            <a:gdLst>
              <a:gd name="T0" fmla="*/ 497466 w 579119"/>
              <a:gd name="T1" fmla="*/ 269417 h 460375"/>
              <a:gd name="T2" fmla="*/ 303021 w 579119"/>
              <a:gd name="T3" fmla="*/ 269417 h 460375"/>
              <a:gd name="T4" fmla="*/ 541019 w 579119"/>
              <a:gd name="T5" fmla="*/ 460247 h 460375"/>
              <a:gd name="T6" fmla="*/ 483869 w 579119"/>
              <a:gd name="T7" fmla="*/ 279031 h 460375"/>
              <a:gd name="T8" fmla="*/ 497466 w 579119"/>
              <a:gd name="T9" fmla="*/ 269417 h 460375"/>
              <a:gd name="T10" fmla="*/ 66675 w 579119"/>
              <a:gd name="T11" fmla="*/ 0 h 460375"/>
              <a:gd name="T12" fmla="*/ 47625 w 579119"/>
              <a:gd name="T13" fmla="*/ 0 h 460375"/>
              <a:gd name="T14" fmla="*/ 38100 w 579119"/>
              <a:gd name="T15" fmla="*/ 38480 h 460375"/>
              <a:gd name="T16" fmla="*/ 0 w 579119"/>
              <a:gd name="T17" fmla="*/ 96215 h 460375"/>
              <a:gd name="T18" fmla="*/ 104775 w 579119"/>
              <a:gd name="T19" fmla="*/ 173189 h 460375"/>
              <a:gd name="T20" fmla="*/ 226948 w 579119"/>
              <a:gd name="T21" fmla="*/ 288658 h 460375"/>
              <a:gd name="T22" fmla="*/ 303021 w 579119"/>
              <a:gd name="T23" fmla="*/ 269417 h 460375"/>
              <a:gd name="T24" fmla="*/ 497466 w 579119"/>
              <a:gd name="T25" fmla="*/ 269417 h 460375"/>
              <a:gd name="T26" fmla="*/ 579119 w 579119"/>
              <a:gd name="T27" fmla="*/ 211683 h 460375"/>
              <a:gd name="T28" fmla="*/ 569594 w 579119"/>
              <a:gd name="T29" fmla="*/ 202056 h 460375"/>
              <a:gd name="T30" fmla="*/ 531494 w 579119"/>
              <a:gd name="T31" fmla="*/ 182816 h 460375"/>
              <a:gd name="T32" fmla="*/ 474344 w 579119"/>
              <a:gd name="T33" fmla="*/ 144322 h 460375"/>
              <a:gd name="T34" fmla="*/ 274446 w 579119"/>
              <a:gd name="T35" fmla="*/ 57734 h 460375"/>
              <a:gd name="T36" fmla="*/ 226948 w 579119"/>
              <a:gd name="T37" fmla="*/ 38480 h 460375"/>
              <a:gd name="T38" fmla="*/ 207898 w 579119"/>
              <a:gd name="T39" fmla="*/ 28867 h 460375"/>
              <a:gd name="T40" fmla="*/ 150748 w 579119"/>
              <a:gd name="T41" fmla="*/ 28867 h 460375"/>
              <a:gd name="T42" fmla="*/ 114300 w 579119"/>
              <a:gd name="T43" fmla="*/ 19240 h 460375"/>
              <a:gd name="T44" fmla="*/ 104775 w 579119"/>
              <a:gd name="T45" fmla="*/ 19240 h 460375"/>
              <a:gd name="T46" fmla="*/ 66675 w 579119"/>
              <a:gd name="T47" fmla="*/ 0 h 460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79119" h="460375">
                <a:moveTo>
                  <a:pt x="497466" y="269417"/>
                </a:moveTo>
                <a:lnTo>
                  <a:pt x="303021" y="269417"/>
                </a:lnTo>
                <a:lnTo>
                  <a:pt x="541019" y="460247"/>
                </a:lnTo>
                <a:lnTo>
                  <a:pt x="483869" y="279031"/>
                </a:lnTo>
                <a:lnTo>
                  <a:pt x="497466" y="269417"/>
                </a:lnTo>
                <a:close/>
              </a:path>
              <a:path w="579119" h="460375">
                <a:moveTo>
                  <a:pt x="66675" y="0"/>
                </a:moveTo>
                <a:lnTo>
                  <a:pt x="47625" y="0"/>
                </a:lnTo>
                <a:lnTo>
                  <a:pt x="38100" y="38480"/>
                </a:lnTo>
                <a:lnTo>
                  <a:pt x="0" y="96215"/>
                </a:lnTo>
                <a:lnTo>
                  <a:pt x="104775" y="173189"/>
                </a:lnTo>
                <a:lnTo>
                  <a:pt x="226948" y="288658"/>
                </a:lnTo>
                <a:lnTo>
                  <a:pt x="303021" y="269417"/>
                </a:lnTo>
                <a:lnTo>
                  <a:pt x="497466" y="269417"/>
                </a:lnTo>
                <a:lnTo>
                  <a:pt x="579119" y="211683"/>
                </a:lnTo>
                <a:lnTo>
                  <a:pt x="569594" y="202056"/>
                </a:lnTo>
                <a:lnTo>
                  <a:pt x="531494" y="182816"/>
                </a:lnTo>
                <a:lnTo>
                  <a:pt x="474344" y="144322"/>
                </a:lnTo>
                <a:lnTo>
                  <a:pt x="274446" y="57734"/>
                </a:lnTo>
                <a:lnTo>
                  <a:pt x="226948" y="38480"/>
                </a:lnTo>
                <a:lnTo>
                  <a:pt x="207898" y="28867"/>
                </a:lnTo>
                <a:lnTo>
                  <a:pt x="150748" y="28867"/>
                </a:lnTo>
                <a:lnTo>
                  <a:pt x="114300" y="19240"/>
                </a:lnTo>
                <a:lnTo>
                  <a:pt x="104775" y="19240"/>
                </a:lnTo>
                <a:lnTo>
                  <a:pt x="66675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6874" name="object 10"/>
          <p:cNvSpPr>
            <a:spLocks/>
          </p:cNvSpPr>
          <p:nvPr/>
        </p:nvSpPr>
        <p:spPr bwMode="auto">
          <a:xfrm>
            <a:off x="4608513" y="6076950"/>
            <a:ext cx="3148012" cy="781050"/>
          </a:xfrm>
          <a:custGeom>
            <a:avLst/>
            <a:gdLst>
              <a:gd name="T0" fmla="*/ 643001 w 3147695"/>
              <a:gd name="T1" fmla="*/ 165163 h 780415"/>
              <a:gd name="T2" fmla="*/ 95250 w 3147695"/>
              <a:gd name="T3" fmla="*/ 165163 h 780415"/>
              <a:gd name="T4" fmla="*/ 142875 w 3147695"/>
              <a:gd name="T5" fmla="*/ 212813 h 780415"/>
              <a:gd name="T6" fmla="*/ 238125 w 3147695"/>
              <a:gd name="T7" fmla="*/ 242989 h 780415"/>
              <a:gd name="T8" fmla="*/ 331850 w 3147695"/>
              <a:gd name="T9" fmla="*/ 433565 h 780415"/>
              <a:gd name="T10" fmla="*/ 636651 w 3147695"/>
              <a:gd name="T11" fmla="*/ 570141 h 780415"/>
              <a:gd name="T12" fmla="*/ 1233677 w 3147695"/>
              <a:gd name="T13" fmla="*/ 570141 h 780415"/>
              <a:gd name="T14" fmla="*/ 3118472 w 3147695"/>
              <a:gd name="T15" fmla="*/ 780286 h 780415"/>
              <a:gd name="T16" fmla="*/ 3147146 w 3147695"/>
              <a:gd name="T17" fmla="*/ 780286 h 780415"/>
              <a:gd name="T18" fmla="*/ 1073277 w 3147695"/>
              <a:gd name="T19" fmla="*/ 385914 h 780415"/>
              <a:gd name="T20" fmla="*/ 816101 w 3147695"/>
              <a:gd name="T21" fmla="*/ 252514 h 780415"/>
              <a:gd name="T22" fmla="*/ 674751 w 3147695"/>
              <a:gd name="T23" fmla="*/ 174688 h 780415"/>
              <a:gd name="T24" fmla="*/ 643001 w 3147695"/>
              <a:gd name="T25" fmla="*/ 165163 h 780415"/>
              <a:gd name="T26" fmla="*/ 152400 w 3147695"/>
              <a:gd name="T27" fmla="*/ 0 h 780415"/>
              <a:gd name="T28" fmla="*/ 57150 w 3147695"/>
              <a:gd name="T29" fmla="*/ 0 h 780415"/>
              <a:gd name="T30" fmla="*/ 19050 w 3147695"/>
              <a:gd name="T31" fmla="*/ 39700 h 780415"/>
              <a:gd name="T32" fmla="*/ 0 w 3147695"/>
              <a:gd name="T33" fmla="*/ 203276 h 780415"/>
              <a:gd name="T34" fmla="*/ 95250 w 3147695"/>
              <a:gd name="T35" fmla="*/ 165163 h 780415"/>
              <a:gd name="T36" fmla="*/ 643001 w 3147695"/>
              <a:gd name="T37" fmla="*/ 165163 h 780415"/>
              <a:gd name="T38" fmla="*/ 579501 w 3147695"/>
              <a:gd name="T39" fmla="*/ 146113 h 780415"/>
              <a:gd name="T40" fmla="*/ 446150 w 3147695"/>
              <a:gd name="T41" fmla="*/ 96875 h 780415"/>
              <a:gd name="T42" fmla="*/ 295275 w 3147695"/>
              <a:gd name="T43" fmla="*/ 28587 h 780415"/>
              <a:gd name="T44" fmla="*/ 219075 w 3147695"/>
              <a:gd name="T45" fmla="*/ 9525 h 780415"/>
              <a:gd name="T46" fmla="*/ 152400 w 3147695"/>
              <a:gd name="T47" fmla="*/ 0 h 780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147695" h="780415">
                <a:moveTo>
                  <a:pt x="643001" y="165163"/>
                </a:moveTo>
                <a:lnTo>
                  <a:pt x="95250" y="165163"/>
                </a:lnTo>
                <a:lnTo>
                  <a:pt x="142875" y="212813"/>
                </a:lnTo>
                <a:lnTo>
                  <a:pt x="238125" y="242989"/>
                </a:lnTo>
                <a:lnTo>
                  <a:pt x="331850" y="433565"/>
                </a:lnTo>
                <a:lnTo>
                  <a:pt x="636651" y="570141"/>
                </a:lnTo>
                <a:lnTo>
                  <a:pt x="1233677" y="570141"/>
                </a:lnTo>
                <a:lnTo>
                  <a:pt x="3118472" y="780286"/>
                </a:lnTo>
                <a:lnTo>
                  <a:pt x="3147146" y="780286"/>
                </a:lnTo>
                <a:lnTo>
                  <a:pt x="1073277" y="385914"/>
                </a:lnTo>
                <a:lnTo>
                  <a:pt x="816101" y="252514"/>
                </a:lnTo>
                <a:lnTo>
                  <a:pt x="674751" y="174688"/>
                </a:lnTo>
                <a:lnTo>
                  <a:pt x="643001" y="165163"/>
                </a:lnTo>
                <a:close/>
              </a:path>
              <a:path w="3147695" h="780415">
                <a:moveTo>
                  <a:pt x="152400" y="0"/>
                </a:moveTo>
                <a:lnTo>
                  <a:pt x="57150" y="0"/>
                </a:lnTo>
                <a:lnTo>
                  <a:pt x="19050" y="39700"/>
                </a:lnTo>
                <a:lnTo>
                  <a:pt x="0" y="203276"/>
                </a:lnTo>
                <a:lnTo>
                  <a:pt x="95250" y="165163"/>
                </a:lnTo>
                <a:lnTo>
                  <a:pt x="643001" y="165163"/>
                </a:lnTo>
                <a:lnTo>
                  <a:pt x="579501" y="146113"/>
                </a:lnTo>
                <a:lnTo>
                  <a:pt x="446150" y="96875"/>
                </a:lnTo>
                <a:lnTo>
                  <a:pt x="295275" y="28587"/>
                </a:lnTo>
                <a:lnTo>
                  <a:pt x="219075" y="9525"/>
                </a:lnTo>
                <a:lnTo>
                  <a:pt x="15240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6875" name="object 11"/>
          <p:cNvSpPr>
            <a:spLocks noChangeArrowheads="1"/>
          </p:cNvSpPr>
          <p:nvPr/>
        </p:nvSpPr>
        <p:spPr bwMode="auto">
          <a:xfrm>
            <a:off x="4429126" y="6069014"/>
            <a:ext cx="112713" cy="96837"/>
          </a:xfrm>
          <a:prstGeom prst="rect">
            <a:avLst/>
          </a:prstGeom>
          <a:blipFill dpi="0" rotWithShape="1">
            <a:blip r:embed="rId6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6876" name="object 12"/>
          <p:cNvSpPr>
            <a:spLocks/>
          </p:cNvSpPr>
          <p:nvPr/>
        </p:nvSpPr>
        <p:spPr bwMode="auto">
          <a:xfrm>
            <a:off x="2879726" y="6099176"/>
            <a:ext cx="257175" cy="258763"/>
          </a:xfrm>
          <a:custGeom>
            <a:avLst/>
            <a:gdLst>
              <a:gd name="T0" fmla="*/ 47752 w 256540"/>
              <a:gd name="T1" fmla="*/ 0 h 259079"/>
              <a:gd name="T2" fmla="*/ 0 w 256540"/>
              <a:gd name="T3" fmla="*/ 0 h 259079"/>
              <a:gd name="T4" fmla="*/ 47752 w 256540"/>
              <a:gd name="T5" fmla="*/ 86359 h 259079"/>
              <a:gd name="T6" fmla="*/ 152653 w 256540"/>
              <a:gd name="T7" fmla="*/ 163118 h 259079"/>
              <a:gd name="T8" fmla="*/ 256031 w 256540"/>
              <a:gd name="T9" fmla="*/ 259079 h 259079"/>
              <a:gd name="T10" fmla="*/ 256031 w 256540"/>
              <a:gd name="T11" fmla="*/ 249478 h 259079"/>
              <a:gd name="T12" fmla="*/ 246506 w 256540"/>
              <a:gd name="T13" fmla="*/ 220700 h 259079"/>
              <a:gd name="T14" fmla="*/ 227456 w 256540"/>
              <a:gd name="T15" fmla="*/ 182321 h 259079"/>
              <a:gd name="T16" fmla="*/ 190881 w 256540"/>
              <a:gd name="T17" fmla="*/ 153530 h 259079"/>
              <a:gd name="T18" fmla="*/ 171703 w 256540"/>
              <a:gd name="T19" fmla="*/ 134340 h 259079"/>
              <a:gd name="T20" fmla="*/ 152653 w 256540"/>
              <a:gd name="T21" fmla="*/ 95961 h 259079"/>
              <a:gd name="T22" fmla="*/ 152653 w 256540"/>
              <a:gd name="T23" fmla="*/ 86359 h 259079"/>
              <a:gd name="T24" fmla="*/ 181228 w 256540"/>
              <a:gd name="T25" fmla="*/ 19189 h 259079"/>
              <a:gd name="T26" fmla="*/ 114553 w 256540"/>
              <a:gd name="T27" fmla="*/ 9601 h 259079"/>
              <a:gd name="T28" fmla="*/ 76327 w 256540"/>
              <a:gd name="T29" fmla="*/ 9601 h 259079"/>
              <a:gd name="T30" fmla="*/ 47752 w 256540"/>
              <a:gd name="T31" fmla="*/ 0 h 2590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56540" h="259079">
                <a:moveTo>
                  <a:pt x="47752" y="0"/>
                </a:moveTo>
                <a:lnTo>
                  <a:pt x="0" y="0"/>
                </a:lnTo>
                <a:lnTo>
                  <a:pt x="47752" y="86359"/>
                </a:lnTo>
                <a:lnTo>
                  <a:pt x="152653" y="163118"/>
                </a:lnTo>
                <a:lnTo>
                  <a:pt x="256031" y="259079"/>
                </a:lnTo>
                <a:lnTo>
                  <a:pt x="256031" y="249478"/>
                </a:lnTo>
                <a:lnTo>
                  <a:pt x="246506" y="220700"/>
                </a:lnTo>
                <a:lnTo>
                  <a:pt x="227456" y="182321"/>
                </a:lnTo>
                <a:lnTo>
                  <a:pt x="190881" y="153530"/>
                </a:lnTo>
                <a:lnTo>
                  <a:pt x="171703" y="134340"/>
                </a:lnTo>
                <a:lnTo>
                  <a:pt x="152653" y="95961"/>
                </a:lnTo>
                <a:lnTo>
                  <a:pt x="152653" y="86359"/>
                </a:lnTo>
                <a:lnTo>
                  <a:pt x="181228" y="19189"/>
                </a:lnTo>
                <a:lnTo>
                  <a:pt x="114553" y="9601"/>
                </a:lnTo>
                <a:lnTo>
                  <a:pt x="76327" y="9601"/>
                </a:lnTo>
                <a:lnTo>
                  <a:pt x="47752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6877" name="object 13"/>
          <p:cNvSpPr>
            <a:spLocks noChangeArrowheads="1"/>
          </p:cNvSpPr>
          <p:nvPr/>
        </p:nvSpPr>
        <p:spPr bwMode="auto">
          <a:xfrm>
            <a:off x="2646364" y="6116639"/>
            <a:ext cx="90487" cy="98425"/>
          </a:xfrm>
          <a:prstGeom prst="rect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6878" name="object 14"/>
          <p:cNvSpPr>
            <a:spLocks/>
          </p:cNvSpPr>
          <p:nvPr/>
        </p:nvSpPr>
        <p:spPr bwMode="auto">
          <a:xfrm>
            <a:off x="2152650" y="6049963"/>
            <a:ext cx="387350" cy="330200"/>
          </a:xfrm>
          <a:custGeom>
            <a:avLst/>
            <a:gdLst>
              <a:gd name="T0" fmla="*/ 18961 w 387350"/>
              <a:gd name="T1" fmla="*/ 0 h 329564"/>
              <a:gd name="T2" fmla="*/ 0 w 387350"/>
              <a:gd name="T3" fmla="*/ 0 h 329564"/>
              <a:gd name="T4" fmla="*/ 0 w 387350"/>
              <a:gd name="T5" fmla="*/ 19367 h 329564"/>
              <a:gd name="T6" fmla="*/ 93218 w 387350"/>
              <a:gd name="T7" fmla="*/ 58089 h 329564"/>
              <a:gd name="T8" fmla="*/ 140614 w 387350"/>
              <a:gd name="T9" fmla="*/ 106502 h 329564"/>
              <a:gd name="T10" fmla="*/ 74256 w 387350"/>
              <a:gd name="T11" fmla="*/ 135547 h 329564"/>
              <a:gd name="T12" fmla="*/ 121653 w 387350"/>
              <a:gd name="T13" fmla="*/ 213004 h 329564"/>
              <a:gd name="T14" fmla="*/ 282816 w 387350"/>
              <a:gd name="T15" fmla="*/ 329184 h 329564"/>
              <a:gd name="T16" fmla="*/ 263855 w 387350"/>
              <a:gd name="T17" fmla="*/ 251726 h 329564"/>
              <a:gd name="T18" fmla="*/ 225933 w 387350"/>
              <a:gd name="T19" fmla="*/ 213004 h 329564"/>
              <a:gd name="T20" fmla="*/ 330212 w 387350"/>
              <a:gd name="T21" fmla="*/ 135547 h 329564"/>
              <a:gd name="T22" fmla="*/ 387096 w 387350"/>
              <a:gd name="T23" fmla="*/ 67767 h 329564"/>
              <a:gd name="T24" fmla="*/ 368134 w 387350"/>
              <a:gd name="T25" fmla="*/ 58089 h 329564"/>
              <a:gd name="T26" fmla="*/ 320738 w 387350"/>
              <a:gd name="T27" fmla="*/ 38722 h 329564"/>
              <a:gd name="T28" fmla="*/ 235419 w 387350"/>
              <a:gd name="T29" fmla="*/ 29044 h 329564"/>
              <a:gd name="T30" fmla="*/ 225933 w 387350"/>
              <a:gd name="T31" fmla="*/ 29044 h 329564"/>
              <a:gd name="T32" fmla="*/ 197497 w 387350"/>
              <a:gd name="T33" fmla="*/ 19367 h 329564"/>
              <a:gd name="T34" fmla="*/ 159575 w 387350"/>
              <a:gd name="T35" fmla="*/ 19367 h 329564"/>
              <a:gd name="T36" fmla="*/ 140614 w 387350"/>
              <a:gd name="T37" fmla="*/ 9677 h 329564"/>
              <a:gd name="T38" fmla="*/ 74256 w 387350"/>
              <a:gd name="T39" fmla="*/ 9677 h 329564"/>
              <a:gd name="T40" fmla="*/ 18961 w 387350"/>
              <a:gd name="T41" fmla="*/ 0 h 3295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387350" h="329564">
                <a:moveTo>
                  <a:pt x="18961" y="0"/>
                </a:moveTo>
                <a:lnTo>
                  <a:pt x="0" y="0"/>
                </a:lnTo>
                <a:lnTo>
                  <a:pt x="0" y="19367"/>
                </a:lnTo>
                <a:lnTo>
                  <a:pt x="93218" y="58089"/>
                </a:lnTo>
                <a:lnTo>
                  <a:pt x="140614" y="106502"/>
                </a:lnTo>
                <a:lnTo>
                  <a:pt x="74256" y="135547"/>
                </a:lnTo>
                <a:lnTo>
                  <a:pt x="121653" y="213004"/>
                </a:lnTo>
                <a:lnTo>
                  <a:pt x="282816" y="329184"/>
                </a:lnTo>
                <a:lnTo>
                  <a:pt x="263855" y="251726"/>
                </a:lnTo>
                <a:lnTo>
                  <a:pt x="225933" y="213004"/>
                </a:lnTo>
                <a:lnTo>
                  <a:pt x="330212" y="135547"/>
                </a:lnTo>
                <a:lnTo>
                  <a:pt x="387096" y="67767"/>
                </a:lnTo>
                <a:lnTo>
                  <a:pt x="368134" y="58089"/>
                </a:lnTo>
                <a:lnTo>
                  <a:pt x="320738" y="38722"/>
                </a:lnTo>
                <a:lnTo>
                  <a:pt x="235419" y="29044"/>
                </a:lnTo>
                <a:lnTo>
                  <a:pt x="225933" y="29044"/>
                </a:lnTo>
                <a:lnTo>
                  <a:pt x="197497" y="19367"/>
                </a:lnTo>
                <a:lnTo>
                  <a:pt x="159575" y="19367"/>
                </a:lnTo>
                <a:lnTo>
                  <a:pt x="140614" y="9677"/>
                </a:lnTo>
                <a:lnTo>
                  <a:pt x="74256" y="9677"/>
                </a:lnTo>
                <a:lnTo>
                  <a:pt x="18961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5" name="object 15"/>
          <p:cNvSpPr txBox="1"/>
          <p:nvPr/>
        </p:nvSpPr>
        <p:spPr>
          <a:xfrm>
            <a:off x="1577976" y="0"/>
            <a:ext cx="8702675" cy="2578100"/>
          </a:xfrm>
          <a:prstGeom prst="rect">
            <a:avLst/>
          </a:prstGeom>
        </p:spPr>
        <p:txBody>
          <a:bodyPr lIns="0" tIns="12700" rIns="0" bIns="0">
            <a:spAutoFit/>
          </a:bodyPr>
          <a:lstStyle>
            <a:lvl1pPr marL="38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ts val="2600"/>
              </a:lnSpc>
              <a:spcBef>
                <a:spcPts val="100"/>
              </a:spcBef>
            </a:pPr>
            <a:r>
              <a:rPr lang="tr-TR" altLang="tr-TR" sz="2400">
                <a:solidFill>
                  <a:srgbClr val="FFFF66"/>
                </a:solidFill>
                <a:cs typeface="Arial" panose="020B0604020202020204" pitchFamily="34" charset="0"/>
              </a:rPr>
              <a:t>Aşağıdaki mekanizmalarla fazla ozmotik moleküller</a:t>
            </a:r>
            <a:endParaRPr lang="tr-TR" altLang="tr-TR" sz="2400">
              <a:cs typeface="Arial" panose="020B0604020202020204" pitchFamily="34" charset="0"/>
            </a:endParaRPr>
          </a:p>
          <a:p>
            <a:pPr>
              <a:lnSpc>
                <a:spcPts val="2600"/>
              </a:lnSpc>
            </a:pPr>
            <a:r>
              <a:rPr lang="tr-TR" altLang="tr-TR" sz="2400">
                <a:solidFill>
                  <a:srgbClr val="FFFF66"/>
                </a:solidFill>
                <a:cs typeface="Arial" panose="020B0604020202020204" pitchFamily="34" charset="0"/>
              </a:rPr>
              <a:t>uzaklaştırılabilir;</a:t>
            </a:r>
            <a:endParaRPr lang="tr-TR" altLang="tr-TR" sz="2400">
              <a:cs typeface="Arial" panose="020B0604020202020204" pitchFamily="34" charset="0"/>
            </a:endParaRPr>
          </a:p>
          <a:p>
            <a:pPr>
              <a:lnSpc>
                <a:spcPts val="2163"/>
              </a:lnSpc>
              <a:spcBef>
                <a:spcPts val="13"/>
              </a:spcBef>
              <a:buFontTx/>
              <a:buChar char="–"/>
            </a:pPr>
            <a:r>
              <a:rPr lang="tr-TR" altLang="tr-TR" sz="2000">
                <a:solidFill>
                  <a:srgbClr val="FFFFFF"/>
                </a:solidFill>
                <a:cs typeface="Arial" panose="020B0604020202020204" pitchFamily="34" charset="0"/>
              </a:rPr>
              <a:t>Aşırı miktarlarda bulunan ozmotik moleküller </a:t>
            </a:r>
            <a:r>
              <a:rPr lang="tr-TR" altLang="tr-TR" sz="2000">
                <a:solidFill>
                  <a:srgbClr val="FFFF66"/>
                </a:solidFill>
                <a:cs typeface="Arial" panose="020B0604020202020204" pitchFamily="34" charset="0"/>
              </a:rPr>
              <a:t>inaktif hale getirilir</a:t>
            </a:r>
            <a:r>
              <a:rPr lang="tr-TR" altLang="tr-TR" sz="2000">
                <a:solidFill>
                  <a:srgbClr val="FFFFFF"/>
                </a:solidFill>
                <a:cs typeface="Arial" panose="020B0604020202020204" pitchFamily="34" charset="0"/>
              </a:rPr>
              <a:t>. (Örn.</a:t>
            </a:r>
            <a:endParaRPr lang="tr-TR" altLang="tr-TR" sz="2000">
              <a:cs typeface="Arial" panose="020B0604020202020204" pitchFamily="34" charset="0"/>
            </a:endParaRPr>
          </a:p>
          <a:p>
            <a:pPr>
              <a:lnSpc>
                <a:spcPts val="1925"/>
              </a:lnSpc>
              <a:spcBef>
                <a:spcPts val="225"/>
              </a:spcBef>
            </a:pPr>
            <a:r>
              <a:rPr lang="tr-TR" altLang="tr-TR" sz="2000">
                <a:solidFill>
                  <a:srgbClr val="FFFFFF"/>
                </a:solidFill>
                <a:cs typeface="Arial" panose="020B0604020202020204" pitchFamily="34" charset="0"/>
              </a:rPr>
              <a:t>NO</a:t>
            </a:r>
            <a:r>
              <a:rPr lang="tr-TR" altLang="tr-TR" sz="2000" baseline="-21000">
                <a:solidFill>
                  <a:srgbClr val="FFFFFF"/>
                </a:solidFill>
                <a:cs typeface="Arial" panose="020B0604020202020204" pitchFamily="34" charset="0"/>
              </a:rPr>
              <a:t>3 </a:t>
            </a:r>
            <a:r>
              <a:rPr lang="tr-TR" altLang="tr-TR" sz="2000">
                <a:solidFill>
                  <a:srgbClr val="FFFFFF"/>
                </a:solidFill>
                <a:cs typeface="Arial" panose="020B0604020202020204" pitchFamily="34" charset="0"/>
              </a:rPr>
              <a:t>indirgenmesine karşılık okzalik asit sentezlenir ve okzalik asit  kalsiyum okzalat şeklinde çöker.</a:t>
            </a:r>
            <a:endParaRPr lang="tr-TR" altLang="tr-TR" sz="2000">
              <a:cs typeface="Arial" panose="020B0604020202020204" pitchFamily="34" charset="0"/>
            </a:endParaRPr>
          </a:p>
          <a:p>
            <a:pPr algn="r">
              <a:lnSpc>
                <a:spcPts val="2163"/>
              </a:lnSpc>
              <a:spcBef>
                <a:spcPts val="25"/>
              </a:spcBef>
              <a:buFontTx/>
              <a:buChar char="–"/>
            </a:pPr>
            <a:r>
              <a:rPr lang="tr-TR" altLang="tr-TR" sz="2000">
                <a:solidFill>
                  <a:srgbClr val="FFFFFF"/>
                </a:solidFill>
                <a:cs typeface="Arial" panose="020B0604020202020204" pitchFamily="34" charset="0"/>
              </a:rPr>
              <a:t>İndirgenmiş azotlu bileşikler (aminoasitler, amidler) floemde mobil olan</a:t>
            </a:r>
            <a:endParaRPr lang="tr-TR" altLang="tr-TR" sz="2000">
              <a:cs typeface="Arial" panose="020B0604020202020204" pitchFamily="34" charset="0"/>
            </a:endParaRPr>
          </a:p>
          <a:p>
            <a:pPr algn="r">
              <a:lnSpc>
                <a:spcPts val="2163"/>
              </a:lnSpc>
            </a:pPr>
            <a:r>
              <a:rPr lang="tr-TR" altLang="tr-TR" sz="2000">
                <a:solidFill>
                  <a:srgbClr val="FFFFFF"/>
                </a:solidFill>
                <a:cs typeface="Arial" panose="020B0604020202020204" pitchFamily="34" charset="0"/>
              </a:rPr>
              <a:t>katyonlar (K, Mg gibi)	ile beraber </a:t>
            </a:r>
            <a:r>
              <a:rPr lang="tr-TR" altLang="tr-TR" sz="2000">
                <a:solidFill>
                  <a:srgbClr val="FFFF66"/>
                </a:solidFill>
                <a:cs typeface="Arial" panose="020B0604020202020204" pitchFamily="34" charset="0"/>
              </a:rPr>
              <a:t>büyümekte olan kısımlara gönderilir</a:t>
            </a:r>
            <a:r>
              <a:rPr lang="tr-TR" altLang="tr-TR" sz="2000">
                <a:solidFill>
                  <a:srgbClr val="FFFFFF"/>
                </a:solidFill>
                <a:cs typeface="Arial" panose="020B0604020202020204" pitchFamily="34" charset="0"/>
              </a:rPr>
              <a:t>.</a:t>
            </a:r>
            <a:endParaRPr lang="tr-TR" altLang="tr-TR" sz="2000">
              <a:cs typeface="Arial" panose="020B0604020202020204" pitchFamily="34" charset="0"/>
            </a:endParaRPr>
          </a:p>
          <a:p>
            <a:pPr>
              <a:lnSpc>
                <a:spcPts val="2163"/>
              </a:lnSpc>
              <a:buFontTx/>
              <a:buChar char="–"/>
            </a:pPr>
            <a:r>
              <a:rPr lang="tr-TR" altLang="tr-TR" sz="2000">
                <a:solidFill>
                  <a:srgbClr val="FFFFFF"/>
                </a:solidFill>
                <a:cs typeface="Arial" panose="020B0604020202020204" pitchFamily="34" charset="0"/>
              </a:rPr>
              <a:t>Organik asit anyonları (malat gibi) potasyum ile beraber köklere</a:t>
            </a:r>
            <a:endParaRPr lang="tr-TR" altLang="tr-TR" sz="2000">
              <a:cs typeface="Arial" panose="020B0604020202020204" pitchFamily="34" charset="0"/>
            </a:endParaRPr>
          </a:p>
          <a:p>
            <a:pPr>
              <a:lnSpc>
                <a:spcPts val="2163"/>
              </a:lnSpc>
            </a:pPr>
            <a:r>
              <a:rPr lang="tr-TR" altLang="tr-TR" sz="2000">
                <a:solidFill>
                  <a:srgbClr val="FFFFFF"/>
                </a:solidFill>
                <a:cs typeface="Arial" panose="020B0604020202020204" pitchFamily="34" charset="0"/>
              </a:rPr>
              <a:t>gönderilir ve dekarboksilasyondan sonra köklerden </a:t>
            </a:r>
            <a:r>
              <a:rPr lang="tr-TR" altLang="tr-TR" sz="2000">
                <a:solidFill>
                  <a:srgbClr val="FFFF66"/>
                </a:solidFill>
                <a:cs typeface="Arial" panose="020B0604020202020204" pitchFamily="34" charset="0"/>
              </a:rPr>
              <a:t>anyon (OH</a:t>
            </a:r>
            <a:r>
              <a:rPr lang="tr-TR" altLang="tr-TR" sz="2000" baseline="25000">
                <a:solidFill>
                  <a:srgbClr val="FFFF66"/>
                </a:solidFill>
                <a:cs typeface="Arial" panose="020B0604020202020204" pitchFamily="34" charset="0"/>
              </a:rPr>
              <a:t>- </a:t>
            </a:r>
            <a:r>
              <a:rPr lang="tr-TR" altLang="tr-TR" sz="2000">
                <a:solidFill>
                  <a:srgbClr val="FFFF66"/>
                </a:solidFill>
                <a:cs typeface="Arial" panose="020B0604020202020204" pitchFamily="34" charset="0"/>
              </a:rPr>
              <a:t>veya</a:t>
            </a:r>
            <a:endParaRPr lang="tr-TR" altLang="tr-TR" sz="2000">
              <a:cs typeface="Arial" panose="020B0604020202020204" pitchFamily="34" charset="0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911475" y="2586039"/>
            <a:ext cx="120650" cy="219291"/>
          </a:xfrm>
          <a:prstGeom prst="rect">
            <a:avLst/>
          </a:prstGeom>
        </p:spPr>
        <p:txBody>
          <a:bodyPr lIns="0" tIns="11430" rIns="0" bIns="0">
            <a:spAutoFit/>
          </a:bodyPr>
          <a:lstStyle/>
          <a:p>
            <a:pPr marL="12700">
              <a:spcBef>
                <a:spcPts val="90"/>
              </a:spcBef>
              <a:defRPr/>
            </a:pPr>
            <a:r>
              <a:rPr sz="1350" spc="-5" dirty="0">
                <a:solidFill>
                  <a:srgbClr val="FFFF66"/>
                </a:solidFill>
                <a:latin typeface="Arial"/>
                <a:cs typeface="Arial"/>
              </a:rPr>
              <a:t>3</a:t>
            </a:r>
            <a:endParaRPr sz="135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320926" y="2441575"/>
            <a:ext cx="4049713" cy="330200"/>
          </a:xfrm>
          <a:prstGeom prst="rect">
            <a:avLst/>
          </a:prstGeom>
        </p:spPr>
        <p:txBody>
          <a:bodyPr lIns="0" tIns="11430" rIns="0" bIns="0">
            <a:spAutoFit/>
          </a:bodyPr>
          <a:lstStyle/>
          <a:p>
            <a:pPr marL="38100">
              <a:spcBef>
                <a:spcPts val="90"/>
              </a:spcBef>
              <a:defRPr/>
            </a:pPr>
            <a:r>
              <a:rPr sz="2000" spc="-10" dirty="0">
                <a:solidFill>
                  <a:srgbClr val="FFFF66"/>
                </a:solidFill>
                <a:latin typeface="Arial"/>
                <a:cs typeface="Arial"/>
              </a:rPr>
              <a:t>HCO </a:t>
            </a:r>
            <a:r>
              <a:rPr sz="2025" spc="-7" baseline="24691" dirty="0">
                <a:solidFill>
                  <a:srgbClr val="FFFF66"/>
                </a:solidFill>
                <a:latin typeface="Arial"/>
                <a:cs typeface="Arial"/>
              </a:rPr>
              <a:t>- </a:t>
            </a:r>
            <a:r>
              <a:rPr sz="2000" spc="-15" dirty="0">
                <a:solidFill>
                  <a:srgbClr val="FFFF66"/>
                </a:solidFill>
                <a:latin typeface="Arial"/>
                <a:cs typeface="Arial"/>
              </a:rPr>
              <a:t>gibi) </a:t>
            </a:r>
            <a:r>
              <a:rPr sz="2000" spc="-5" dirty="0">
                <a:solidFill>
                  <a:srgbClr val="FFFF66"/>
                </a:solidFill>
                <a:latin typeface="Arial"/>
                <a:cs typeface="Arial"/>
              </a:rPr>
              <a:t>salgılaması</a:t>
            </a:r>
            <a:r>
              <a:rPr sz="2000" spc="40" dirty="0">
                <a:solidFill>
                  <a:srgbClr val="FFFF66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FFFF66"/>
                </a:solidFill>
                <a:latin typeface="Arial"/>
                <a:cs typeface="Arial"/>
              </a:rPr>
              <a:t>gerçekleşir.</a:t>
            </a:r>
            <a:endParaRPr sz="20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565275" y="3106738"/>
            <a:ext cx="6896100" cy="881062"/>
          </a:xfrm>
          <a:prstGeom prst="rect">
            <a:avLst/>
          </a:prstGeom>
        </p:spPr>
        <p:txBody>
          <a:bodyPr lIns="0" tIns="13970" rIns="0" bIns="0">
            <a:spAutoFit/>
          </a:bodyPr>
          <a:lstStyle/>
          <a:p>
            <a:pPr marL="50800">
              <a:spcBef>
                <a:spcPts val="110"/>
              </a:spcBef>
              <a:defRPr/>
            </a:pPr>
            <a:r>
              <a:rPr sz="2800" b="1" spc="-20" dirty="0">
                <a:solidFill>
                  <a:srgbClr val="66FF33"/>
                </a:solidFill>
                <a:latin typeface="Arial"/>
                <a:cs typeface="Arial"/>
              </a:rPr>
              <a:t>Amonyum</a:t>
            </a:r>
            <a:r>
              <a:rPr sz="2800" b="1" spc="95" dirty="0">
                <a:solidFill>
                  <a:srgbClr val="66FF33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66FF33"/>
                </a:solidFill>
                <a:latin typeface="Arial"/>
                <a:cs typeface="Arial"/>
              </a:rPr>
              <a:t>asimilasyonu</a:t>
            </a:r>
            <a:endParaRPr sz="2800">
              <a:latin typeface="Arial"/>
              <a:cs typeface="Arial"/>
            </a:endParaRPr>
          </a:p>
          <a:p>
            <a:pPr marL="965200" indent="-915035">
              <a:buClr>
                <a:srgbClr val="E2E2FF"/>
              </a:buClr>
              <a:buFontTx/>
              <a:buChar char="•"/>
              <a:tabLst>
                <a:tab pos="965200" algn="l"/>
                <a:tab pos="965835" algn="l"/>
              </a:tabLst>
              <a:defRPr/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NO</a:t>
            </a:r>
            <a:r>
              <a:rPr sz="2775" baseline="-19519" dirty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’ ün tersine </a:t>
            </a:r>
            <a:r>
              <a:rPr sz="2800" b="1" spc="-5" dirty="0">
                <a:solidFill>
                  <a:srgbClr val="FF0000"/>
                </a:solidFill>
                <a:latin typeface="Arial"/>
                <a:cs typeface="Arial"/>
              </a:rPr>
              <a:t>NH</a:t>
            </a:r>
            <a:r>
              <a:rPr sz="2775" b="1" spc="-7" baseline="-19519" dirty="0">
                <a:solidFill>
                  <a:srgbClr val="FF0000"/>
                </a:solidFill>
                <a:latin typeface="Arial"/>
                <a:cs typeface="Arial"/>
              </a:rPr>
              <a:t>4 </a:t>
            </a:r>
            <a:r>
              <a:rPr sz="2800" b="1" spc="-15" dirty="0">
                <a:solidFill>
                  <a:srgbClr val="FF0000"/>
                </a:solidFill>
                <a:latin typeface="Arial"/>
                <a:cs typeface="Arial"/>
              </a:rPr>
              <a:t>ve </a:t>
            </a:r>
            <a:r>
              <a:rPr sz="2800" b="1" spc="-5" dirty="0">
                <a:solidFill>
                  <a:srgbClr val="FF0000"/>
                </a:solidFill>
                <a:latin typeface="Arial"/>
                <a:cs typeface="Arial"/>
              </a:rPr>
              <a:t>NH</a:t>
            </a:r>
            <a:r>
              <a:rPr sz="2775" b="1" spc="-7" baseline="-19519" dirty="0">
                <a:solidFill>
                  <a:srgbClr val="FF0000"/>
                </a:solidFill>
                <a:latin typeface="Arial"/>
                <a:cs typeface="Arial"/>
              </a:rPr>
              <a:t>3</a:t>
            </a:r>
            <a:r>
              <a:rPr sz="2775" b="1" spc="-112" baseline="-19519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0000"/>
                </a:solidFill>
                <a:latin typeface="Arial"/>
                <a:cs typeface="Arial"/>
              </a:rPr>
              <a:t>toksiktir</a:t>
            </a:r>
            <a:endParaRPr sz="28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577975" y="3957639"/>
            <a:ext cx="4484688" cy="935513"/>
          </a:xfrm>
          <a:prstGeom prst="rect">
            <a:avLst/>
          </a:prstGeom>
        </p:spPr>
        <p:txBody>
          <a:bodyPr lIns="0" tIns="12065" rIns="0" bIns="0">
            <a:spAutoFit/>
          </a:bodyPr>
          <a:lstStyle>
            <a:lvl1pPr marL="381000" indent="-344488">
              <a:tabLst>
                <a:tab pos="381000" algn="l"/>
                <a:tab pos="382588" algn="l"/>
                <a:tab pos="41560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381000" algn="l"/>
                <a:tab pos="382588" algn="l"/>
                <a:tab pos="41560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381000" algn="l"/>
                <a:tab pos="382588" algn="l"/>
                <a:tab pos="41560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381000" algn="l"/>
                <a:tab pos="382588" algn="l"/>
                <a:tab pos="41560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381000" algn="l"/>
                <a:tab pos="382588" algn="l"/>
                <a:tab pos="41560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  <a:tab pos="382588" algn="l"/>
                <a:tab pos="41560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  <a:tab pos="382588" algn="l"/>
                <a:tab pos="41560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  <a:tab pos="382588" algn="l"/>
                <a:tab pos="41560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  <a:tab pos="382588" algn="l"/>
                <a:tab pos="41560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ts val="100"/>
              </a:spcBef>
              <a:buClr>
                <a:srgbClr val="E2E2FF"/>
              </a:buClr>
              <a:buFontTx/>
              <a:buChar char="•"/>
            </a:pPr>
            <a:r>
              <a:rPr lang="tr-TR" altLang="tr-TR" sz="2800">
                <a:solidFill>
                  <a:srgbClr val="66FFFF"/>
                </a:solidFill>
                <a:cs typeface="Arial" panose="020B0604020202020204" pitchFamily="34" charset="0"/>
              </a:rPr>
              <a:t>NH</a:t>
            </a:r>
            <a:r>
              <a:rPr lang="tr-TR" altLang="tr-TR" sz="2700" baseline="-21000">
                <a:solidFill>
                  <a:srgbClr val="66FFFF"/>
                </a:solidFill>
                <a:cs typeface="Arial" panose="020B0604020202020204" pitchFamily="34" charset="0"/>
              </a:rPr>
              <a:t>3 </a:t>
            </a:r>
            <a:r>
              <a:rPr lang="tr-TR" altLang="tr-TR" sz="2800">
                <a:solidFill>
                  <a:srgbClr val="66FFFF"/>
                </a:solidFill>
                <a:cs typeface="Arial" panose="020B0604020202020204" pitchFamily="34" charset="0"/>
              </a:rPr>
              <a:t>(suda çözünmüş)	</a:t>
            </a:r>
            <a:r>
              <a:rPr lang="tr-TR" altLang="tr-TR" sz="3200">
                <a:solidFill>
                  <a:srgbClr val="66FFFF"/>
                </a:solidFill>
                <a:latin typeface="Segoe UI Symbol" panose="020B0502040204020203" pitchFamily="34" charset="0"/>
                <a:ea typeface="Segoe UI Symbol" panose="020B0502040204020203" pitchFamily="34" charset="0"/>
                <a:cs typeface="Segoe UI Symbol" panose="020B0502040204020203" pitchFamily="34" charset="0"/>
              </a:rPr>
              <a:t>⇆</a:t>
            </a:r>
            <a:endParaRPr lang="tr-TR" altLang="tr-TR" sz="3200">
              <a:latin typeface="Segoe UI Symbol" panose="020B0502040204020203" pitchFamily="34" charset="0"/>
              <a:ea typeface="Segoe UI Symbol" panose="020B0502040204020203" pitchFamily="34" charset="0"/>
              <a:cs typeface="Segoe UI Symbol" panose="020B0502040204020203" pitchFamily="34" charset="0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935788" y="4211638"/>
            <a:ext cx="157162" cy="311150"/>
          </a:xfrm>
          <a:prstGeom prst="rect">
            <a:avLst/>
          </a:prstGeom>
        </p:spPr>
        <p:txBody>
          <a:bodyPr lIns="0" tIns="15240" rIns="0" bIns="0">
            <a:spAutoFit/>
          </a:bodyPr>
          <a:lstStyle/>
          <a:p>
            <a:pPr marL="12700">
              <a:spcBef>
                <a:spcPts val="120"/>
              </a:spcBef>
              <a:defRPr/>
            </a:pPr>
            <a:r>
              <a:rPr sz="1850" spc="10" dirty="0">
                <a:solidFill>
                  <a:srgbClr val="66FFFF"/>
                </a:solidFill>
                <a:latin typeface="Arial"/>
                <a:cs typeface="Arial"/>
              </a:rPr>
              <a:t>4</a:t>
            </a:r>
            <a:endParaRPr sz="185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397625" y="4005264"/>
            <a:ext cx="1778000" cy="454025"/>
          </a:xfrm>
          <a:prstGeom prst="rect">
            <a:avLst/>
          </a:prstGeom>
        </p:spPr>
        <p:txBody>
          <a:bodyPr lIns="0" tIns="13970" rIns="0" bIns="0">
            <a:spAutoFit/>
          </a:bodyPr>
          <a:lstStyle/>
          <a:p>
            <a:pPr marL="38100">
              <a:spcBef>
                <a:spcPts val="110"/>
              </a:spcBef>
              <a:defRPr/>
            </a:pPr>
            <a:r>
              <a:rPr sz="2800" spc="-5" dirty="0">
                <a:solidFill>
                  <a:srgbClr val="66FFFF"/>
                </a:solidFill>
                <a:latin typeface="Arial"/>
                <a:cs typeface="Arial"/>
              </a:rPr>
              <a:t>NH </a:t>
            </a:r>
            <a:r>
              <a:rPr sz="2775" spc="15" baseline="25525" dirty="0">
                <a:solidFill>
                  <a:srgbClr val="66FFFF"/>
                </a:solidFill>
                <a:latin typeface="Arial"/>
                <a:cs typeface="Arial"/>
              </a:rPr>
              <a:t>+</a:t>
            </a:r>
            <a:r>
              <a:rPr sz="2800" spc="10" dirty="0">
                <a:solidFill>
                  <a:srgbClr val="66FFFF"/>
                </a:solidFill>
                <a:latin typeface="Arial"/>
                <a:cs typeface="Arial"/>
              </a:rPr>
              <a:t>+</a:t>
            </a:r>
            <a:r>
              <a:rPr sz="2800" spc="155" dirty="0">
                <a:solidFill>
                  <a:srgbClr val="66FFF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66FFFF"/>
                </a:solidFill>
                <a:latin typeface="Arial"/>
                <a:cs typeface="Arial"/>
              </a:rPr>
              <a:t>OH</a:t>
            </a:r>
            <a:r>
              <a:rPr sz="2775" baseline="25525" dirty="0">
                <a:solidFill>
                  <a:srgbClr val="66FFFF"/>
                </a:solidFill>
                <a:latin typeface="Arial"/>
                <a:cs typeface="Arial"/>
              </a:rPr>
              <a:t>-</a:t>
            </a:r>
            <a:endParaRPr sz="2775" baseline="25525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312988" y="4881563"/>
            <a:ext cx="908050" cy="219932"/>
          </a:xfrm>
          <a:prstGeom prst="rect">
            <a:avLst/>
          </a:prstGeom>
        </p:spPr>
        <p:txBody>
          <a:bodyPr lIns="0" tIns="12065" rIns="0" bIns="0">
            <a:spAutoFit/>
          </a:bodyPr>
          <a:lstStyle/>
          <a:p>
            <a:pPr marL="12700">
              <a:spcBef>
                <a:spcPts val="95"/>
              </a:spcBef>
              <a:tabLst>
                <a:tab pos="798830" algn="l"/>
              </a:tabLst>
              <a:defRPr/>
            </a:pPr>
            <a:r>
              <a:rPr sz="1350" spc="-5" dirty="0">
                <a:solidFill>
                  <a:srgbClr val="FFFFFF"/>
                </a:solidFill>
                <a:latin typeface="Arial"/>
                <a:cs typeface="Arial"/>
              </a:rPr>
              <a:t>4	2</a:t>
            </a:r>
            <a:endParaRPr sz="135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577976" y="4738688"/>
            <a:ext cx="8391525" cy="328612"/>
          </a:xfrm>
          <a:prstGeom prst="rect">
            <a:avLst/>
          </a:prstGeom>
        </p:spPr>
        <p:txBody>
          <a:bodyPr lIns="0" tIns="12065" rIns="0" bIns="0">
            <a:spAutoFit/>
          </a:bodyPr>
          <a:lstStyle/>
          <a:p>
            <a:pPr marL="382270" indent="-344805">
              <a:spcBef>
                <a:spcPts val="95"/>
              </a:spcBef>
              <a:buClr>
                <a:srgbClr val="E2E2FF"/>
              </a:buClr>
              <a:buFontTx/>
              <a:buChar char="•"/>
              <a:tabLst>
                <a:tab pos="382270" algn="l"/>
                <a:tab pos="382905" algn="l"/>
                <a:tab pos="1699260" algn="l"/>
              </a:tabLst>
              <a:defRPr/>
            </a:pP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NH  </a:t>
            </a:r>
            <a:r>
              <a:rPr sz="2025" spc="-7" baseline="24691" dirty="0">
                <a:solidFill>
                  <a:srgbClr val="FFFFFF"/>
                </a:solidFill>
                <a:latin typeface="Arial"/>
                <a:cs typeface="Arial"/>
              </a:rPr>
              <a:t>+</a:t>
            </a:r>
            <a:r>
              <a:rPr sz="2025" spc="-262" baseline="24691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ve</a:t>
            </a:r>
            <a:r>
              <a:rPr sz="2000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N	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asimilasyonda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temel aşama 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olan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aminoasitlere 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ve</a:t>
            </a:r>
            <a:r>
              <a:rPr sz="2000" spc="1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amidlere</a:t>
            </a:r>
            <a:endParaRPr sz="20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577975" y="4981576"/>
            <a:ext cx="7278688" cy="1063625"/>
          </a:xfrm>
          <a:prstGeom prst="rect">
            <a:avLst/>
          </a:prstGeom>
        </p:spPr>
        <p:txBody>
          <a:bodyPr lIns="0" tIns="11430" rIns="0" bIns="0">
            <a:spAutoFit/>
          </a:bodyPr>
          <a:lstStyle/>
          <a:p>
            <a:pPr marL="382270">
              <a:spcBef>
                <a:spcPts val="90"/>
              </a:spcBef>
              <a:defRPr/>
            </a:pP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dönüşümü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 ve</a:t>
            </a:r>
            <a:endParaRPr sz="2000">
              <a:latin typeface="Arial"/>
              <a:cs typeface="Arial"/>
            </a:endParaRPr>
          </a:p>
          <a:p>
            <a:pPr marL="382270" indent="-344805">
              <a:spcBef>
                <a:spcPts val="10"/>
              </a:spcBef>
              <a:buClr>
                <a:srgbClr val="E2E2FF"/>
              </a:buClr>
              <a:buFontTx/>
              <a:buChar char="•"/>
              <a:tabLst>
                <a:tab pos="382270" algn="l"/>
                <a:tab pos="382905" algn="l"/>
              </a:tabLst>
              <a:defRPr/>
            </a:pP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Fazla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NH</a:t>
            </a:r>
            <a:r>
              <a:rPr sz="2025" spc="-15" baseline="-20576" dirty="0">
                <a:solidFill>
                  <a:srgbClr val="FFFFFF"/>
                </a:solidFill>
                <a:latin typeface="Arial"/>
                <a:cs typeface="Arial"/>
              </a:rPr>
              <a:t>4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’ un pH’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sı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düşük 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olan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vakuollerde depolanması</a:t>
            </a:r>
            <a:r>
              <a:rPr sz="2000" spc="2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ile</a:t>
            </a:r>
            <a:endParaRPr sz="2400">
              <a:latin typeface="Arial"/>
              <a:cs typeface="Arial"/>
            </a:endParaRPr>
          </a:p>
          <a:p>
            <a:pPr marL="3404235">
              <a:defRPr/>
            </a:pPr>
            <a:r>
              <a:rPr sz="2400" b="1" spc="-20" dirty="0">
                <a:solidFill>
                  <a:srgbClr val="66FF33"/>
                </a:solidFill>
                <a:latin typeface="Arial"/>
                <a:cs typeface="Arial"/>
              </a:rPr>
              <a:t>Toksiklik</a:t>
            </a:r>
            <a:r>
              <a:rPr sz="2400" b="1" spc="-65" dirty="0">
                <a:solidFill>
                  <a:srgbClr val="66FF33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66FF33"/>
                </a:solidFill>
                <a:latin typeface="Arial"/>
                <a:cs typeface="Arial"/>
              </a:rPr>
              <a:t>önlenir</a:t>
            </a:r>
            <a:endParaRPr sz="24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14096472"/>
      </p:ext>
    </p:extLst>
  </p:cSld>
  <p:clrMapOvr>
    <a:masterClrMapping/>
  </p:clrMapOvr>
  <p:transition>
    <p:newsflash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object 2"/>
          <p:cNvSpPr>
            <a:spLocks noChangeArrowheads="1"/>
          </p:cNvSpPr>
          <p:nvPr/>
        </p:nvSpPr>
        <p:spPr bwMode="auto">
          <a:xfrm>
            <a:off x="152400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5299" name="object 3"/>
          <p:cNvSpPr>
            <a:spLocks/>
          </p:cNvSpPr>
          <p:nvPr/>
        </p:nvSpPr>
        <p:spPr bwMode="auto">
          <a:xfrm>
            <a:off x="7791451" y="6032500"/>
            <a:ext cx="1546225" cy="825500"/>
          </a:xfrm>
          <a:custGeom>
            <a:avLst/>
            <a:gdLst>
              <a:gd name="T0" fmla="*/ 670453 w 1546225"/>
              <a:gd name="T1" fmla="*/ 521144 h 826134"/>
              <a:gd name="T2" fmla="*/ 317627 w 1546225"/>
              <a:gd name="T3" fmla="*/ 521144 h 826134"/>
              <a:gd name="T4" fmla="*/ 935018 w 1546225"/>
              <a:gd name="T5" fmla="*/ 826004 h 826134"/>
              <a:gd name="T6" fmla="*/ 1545953 w 1546225"/>
              <a:gd name="T7" fmla="*/ 826004 h 826134"/>
              <a:gd name="T8" fmla="*/ 1315085 w 1546225"/>
              <a:gd name="T9" fmla="*/ 749253 h 826134"/>
              <a:gd name="T10" fmla="*/ 1010158 w 1546225"/>
              <a:gd name="T11" fmla="*/ 590842 h 826134"/>
              <a:gd name="T12" fmla="*/ 786130 w 1546225"/>
              <a:gd name="T13" fmla="*/ 586092 h 826134"/>
              <a:gd name="T14" fmla="*/ 670453 w 1546225"/>
              <a:gd name="T15" fmla="*/ 521144 h 826134"/>
              <a:gd name="T16" fmla="*/ 0 w 1546225"/>
              <a:gd name="T17" fmla="*/ 0 h 826134"/>
              <a:gd name="T18" fmla="*/ 34925 w 1546225"/>
              <a:gd name="T19" fmla="*/ 41186 h 826134"/>
              <a:gd name="T20" fmla="*/ 0 w 1546225"/>
              <a:gd name="T21" fmla="*/ 102958 h 826134"/>
              <a:gd name="T22" fmla="*/ 47625 w 1546225"/>
              <a:gd name="T23" fmla="*/ 188506 h 826134"/>
              <a:gd name="T24" fmla="*/ 119125 w 1546225"/>
              <a:gd name="T25" fmla="*/ 384924 h 826134"/>
              <a:gd name="T26" fmla="*/ 71500 w 1546225"/>
              <a:gd name="T27" fmla="*/ 668464 h 826134"/>
              <a:gd name="T28" fmla="*/ 317627 w 1546225"/>
              <a:gd name="T29" fmla="*/ 521144 h 826134"/>
              <a:gd name="T30" fmla="*/ 670453 w 1546225"/>
              <a:gd name="T31" fmla="*/ 521144 h 826134"/>
              <a:gd name="T32" fmla="*/ 444754 w 1546225"/>
              <a:gd name="T33" fmla="*/ 394423 h 826134"/>
              <a:gd name="T34" fmla="*/ 201675 w 1546225"/>
              <a:gd name="T35" fmla="*/ 104546 h 826134"/>
              <a:gd name="T36" fmla="*/ 0 w 1546225"/>
              <a:gd name="T37" fmla="*/ 0 h 826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546225" h="826134">
                <a:moveTo>
                  <a:pt x="670453" y="521144"/>
                </a:moveTo>
                <a:lnTo>
                  <a:pt x="317627" y="521144"/>
                </a:lnTo>
                <a:lnTo>
                  <a:pt x="935018" y="826004"/>
                </a:lnTo>
                <a:lnTo>
                  <a:pt x="1545953" y="826004"/>
                </a:lnTo>
                <a:lnTo>
                  <a:pt x="1315085" y="749253"/>
                </a:lnTo>
                <a:lnTo>
                  <a:pt x="1010158" y="590842"/>
                </a:lnTo>
                <a:lnTo>
                  <a:pt x="786130" y="586092"/>
                </a:lnTo>
                <a:lnTo>
                  <a:pt x="670453" y="521144"/>
                </a:lnTo>
                <a:close/>
              </a:path>
              <a:path w="1546225" h="826134">
                <a:moveTo>
                  <a:pt x="0" y="0"/>
                </a:moveTo>
                <a:lnTo>
                  <a:pt x="34925" y="41186"/>
                </a:lnTo>
                <a:lnTo>
                  <a:pt x="0" y="102958"/>
                </a:lnTo>
                <a:lnTo>
                  <a:pt x="47625" y="188506"/>
                </a:lnTo>
                <a:lnTo>
                  <a:pt x="119125" y="384924"/>
                </a:lnTo>
                <a:lnTo>
                  <a:pt x="71500" y="668464"/>
                </a:lnTo>
                <a:lnTo>
                  <a:pt x="317627" y="521144"/>
                </a:lnTo>
                <a:lnTo>
                  <a:pt x="670453" y="521144"/>
                </a:lnTo>
                <a:lnTo>
                  <a:pt x="444754" y="394423"/>
                </a:lnTo>
                <a:lnTo>
                  <a:pt x="201675" y="104546"/>
                </a:lnTo>
                <a:lnTo>
                  <a:pt x="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55300" name="object 4"/>
          <p:cNvSpPr>
            <a:spLocks/>
          </p:cNvSpPr>
          <p:nvPr/>
        </p:nvSpPr>
        <p:spPr bwMode="auto">
          <a:xfrm>
            <a:off x="5772151" y="6019800"/>
            <a:ext cx="296863" cy="628650"/>
          </a:xfrm>
          <a:custGeom>
            <a:avLst/>
            <a:gdLst>
              <a:gd name="T0" fmla="*/ 57276 w 295910"/>
              <a:gd name="T1" fmla="*/ 0 h 628015"/>
              <a:gd name="T2" fmla="*/ 85851 w 295910"/>
              <a:gd name="T3" fmla="*/ 32016 h 628015"/>
              <a:gd name="T4" fmla="*/ 38100 w 295910"/>
              <a:gd name="T5" fmla="*/ 53365 h 628015"/>
              <a:gd name="T6" fmla="*/ 28575 w 295910"/>
              <a:gd name="T7" fmla="*/ 117398 h 628015"/>
              <a:gd name="T8" fmla="*/ 66801 w 295910"/>
              <a:gd name="T9" fmla="*/ 202768 h 628015"/>
              <a:gd name="T10" fmla="*/ 76326 w 295910"/>
              <a:gd name="T11" fmla="*/ 288150 h 628015"/>
              <a:gd name="T12" fmla="*/ 0 w 295910"/>
              <a:gd name="T13" fmla="*/ 627888 h 628015"/>
              <a:gd name="T14" fmla="*/ 85851 w 295910"/>
              <a:gd name="T15" fmla="*/ 414439 h 628015"/>
              <a:gd name="T16" fmla="*/ 133476 w 295910"/>
              <a:gd name="T17" fmla="*/ 384200 h 628015"/>
              <a:gd name="T18" fmla="*/ 200278 w 295910"/>
              <a:gd name="T19" fmla="*/ 224116 h 628015"/>
              <a:gd name="T20" fmla="*/ 228853 w 295910"/>
              <a:gd name="T21" fmla="*/ 213448 h 628015"/>
              <a:gd name="T22" fmla="*/ 228853 w 295910"/>
              <a:gd name="T23" fmla="*/ 160083 h 628015"/>
              <a:gd name="T24" fmla="*/ 295655 w 295910"/>
              <a:gd name="T25" fmla="*/ 117398 h 628015"/>
              <a:gd name="T26" fmla="*/ 257555 w 295910"/>
              <a:gd name="T27" fmla="*/ 106718 h 628015"/>
              <a:gd name="T28" fmla="*/ 57276 w 295910"/>
              <a:gd name="T29" fmla="*/ 0 h 6280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95910" h="628015">
                <a:moveTo>
                  <a:pt x="57276" y="0"/>
                </a:moveTo>
                <a:lnTo>
                  <a:pt x="85851" y="32016"/>
                </a:lnTo>
                <a:lnTo>
                  <a:pt x="38100" y="53365"/>
                </a:lnTo>
                <a:lnTo>
                  <a:pt x="28575" y="117398"/>
                </a:lnTo>
                <a:lnTo>
                  <a:pt x="66801" y="202768"/>
                </a:lnTo>
                <a:lnTo>
                  <a:pt x="76326" y="288150"/>
                </a:lnTo>
                <a:lnTo>
                  <a:pt x="0" y="627888"/>
                </a:lnTo>
                <a:lnTo>
                  <a:pt x="85851" y="414439"/>
                </a:lnTo>
                <a:lnTo>
                  <a:pt x="133476" y="384200"/>
                </a:lnTo>
                <a:lnTo>
                  <a:pt x="200278" y="224116"/>
                </a:lnTo>
                <a:lnTo>
                  <a:pt x="228853" y="213448"/>
                </a:lnTo>
                <a:lnTo>
                  <a:pt x="228853" y="160083"/>
                </a:lnTo>
                <a:lnTo>
                  <a:pt x="295655" y="117398"/>
                </a:lnTo>
                <a:lnTo>
                  <a:pt x="257555" y="106718"/>
                </a:lnTo>
                <a:lnTo>
                  <a:pt x="57276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55301" name="object 5"/>
          <p:cNvSpPr>
            <a:spLocks/>
          </p:cNvSpPr>
          <p:nvPr/>
        </p:nvSpPr>
        <p:spPr bwMode="auto">
          <a:xfrm>
            <a:off x="6334126" y="6181726"/>
            <a:ext cx="600075" cy="430213"/>
          </a:xfrm>
          <a:custGeom>
            <a:avLst/>
            <a:gdLst>
              <a:gd name="T0" fmla="*/ 28575 w 600710"/>
              <a:gd name="T1" fmla="*/ 0 h 429895"/>
              <a:gd name="T2" fmla="*/ 19050 w 600710"/>
              <a:gd name="T3" fmla="*/ 20612 h 429895"/>
              <a:gd name="T4" fmla="*/ 0 w 600710"/>
              <a:gd name="T5" fmla="*/ 63436 h 429895"/>
              <a:gd name="T6" fmla="*/ 95250 w 600710"/>
              <a:gd name="T7" fmla="*/ 191884 h 429895"/>
              <a:gd name="T8" fmla="*/ 492378 w 600710"/>
              <a:gd name="T9" fmla="*/ 429767 h 429895"/>
              <a:gd name="T10" fmla="*/ 460628 w 600710"/>
              <a:gd name="T11" fmla="*/ 220433 h 429895"/>
              <a:gd name="T12" fmla="*/ 560500 w 600710"/>
              <a:gd name="T13" fmla="*/ 149072 h 429895"/>
              <a:gd name="T14" fmla="*/ 398652 w 600710"/>
              <a:gd name="T15" fmla="*/ 149072 h 429895"/>
              <a:gd name="T16" fmla="*/ 143001 w 600710"/>
              <a:gd name="T17" fmla="*/ 85636 h 429895"/>
              <a:gd name="T18" fmla="*/ 28575 w 600710"/>
              <a:gd name="T19" fmla="*/ 0 h 429895"/>
              <a:gd name="T20" fmla="*/ 600455 w 600710"/>
              <a:gd name="T21" fmla="*/ 120522 h 429895"/>
              <a:gd name="T22" fmla="*/ 398652 w 600710"/>
              <a:gd name="T23" fmla="*/ 149072 h 429895"/>
              <a:gd name="T24" fmla="*/ 560500 w 600710"/>
              <a:gd name="T25" fmla="*/ 149072 h 429895"/>
              <a:gd name="T26" fmla="*/ 600455 w 600710"/>
              <a:gd name="T27" fmla="*/ 120522 h 4298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00710" h="429895">
                <a:moveTo>
                  <a:pt x="28575" y="0"/>
                </a:moveTo>
                <a:lnTo>
                  <a:pt x="19050" y="20612"/>
                </a:lnTo>
                <a:lnTo>
                  <a:pt x="0" y="63436"/>
                </a:lnTo>
                <a:lnTo>
                  <a:pt x="95250" y="191884"/>
                </a:lnTo>
                <a:lnTo>
                  <a:pt x="492378" y="429767"/>
                </a:lnTo>
                <a:lnTo>
                  <a:pt x="460628" y="220433"/>
                </a:lnTo>
                <a:lnTo>
                  <a:pt x="560500" y="149072"/>
                </a:lnTo>
                <a:lnTo>
                  <a:pt x="398652" y="149072"/>
                </a:lnTo>
                <a:lnTo>
                  <a:pt x="143001" y="85636"/>
                </a:lnTo>
                <a:lnTo>
                  <a:pt x="28575" y="0"/>
                </a:lnTo>
                <a:close/>
              </a:path>
              <a:path w="600710" h="429895">
                <a:moveTo>
                  <a:pt x="600455" y="120522"/>
                </a:moveTo>
                <a:lnTo>
                  <a:pt x="398652" y="149072"/>
                </a:lnTo>
                <a:lnTo>
                  <a:pt x="560500" y="149072"/>
                </a:lnTo>
                <a:lnTo>
                  <a:pt x="600455" y="120522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55302" name="object 6"/>
          <p:cNvSpPr>
            <a:spLocks noChangeArrowheads="1"/>
          </p:cNvSpPr>
          <p:nvPr/>
        </p:nvSpPr>
        <p:spPr bwMode="auto">
          <a:xfrm>
            <a:off x="7285039" y="6138864"/>
            <a:ext cx="242887" cy="115887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5303" name="object 7"/>
          <p:cNvSpPr>
            <a:spLocks noChangeArrowheads="1"/>
          </p:cNvSpPr>
          <p:nvPr/>
        </p:nvSpPr>
        <p:spPr bwMode="auto">
          <a:xfrm>
            <a:off x="5470526" y="6126164"/>
            <a:ext cx="68263" cy="128587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5304" name="object 8"/>
          <p:cNvSpPr>
            <a:spLocks noChangeArrowheads="1"/>
          </p:cNvSpPr>
          <p:nvPr/>
        </p:nvSpPr>
        <p:spPr bwMode="auto">
          <a:xfrm>
            <a:off x="1524000" y="6019800"/>
            <a:ext cx="6218238" cy="838200"/>
          </a:xfrm>
          <a:prstGeom prst="rect">
            <a:avLst/>
          </a:prstGeom>
          <a:blipFill dpi="0" rotWithShape="1">
            <a:blip r:embed="rId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5305" name="object 9"/>
          <p:cNvSpPr>
            <a:spLocks/>
          </p:cNvSpPr>
          <p:nvPr/>
        </p:nvSpPr>
        <p:spPr bwMode="auto">
          <a:xfrm>
            <a:off x="3422650" y="6022976"/>
            <a:ext cx="579438" cy="460375"/>
          </a:xfrm>
          <a:custGeom>
            <a:avLst/>
            <a:gdLst>
              <a:gd name="T0" fmla="*/ 497466 w 579119"/>
              <a:gd name="T1" fmla="*/ 269417 h 460375"/>
              <a:gd name="T2" fmla="*/ 303021 w 579119"/>
              <a:gd name="T3" fmla="*/ 269417 h 460375"/>
              <a:gd name="T4" fmla="*/ 541019 w 579119"/>
              <a:gd name="T5" fmla="*/ 460247 h 460375"/>
              <a:gd name="T6" fmla="*/ 483869 w 579119"/>
              <a:gd name="T7" fmla="*/ 279031 h 460375"/>
              <a:gd name="T8" fmla="*/ 497466 w 579119"/>
              <a:gd name="T9" fmla="*/ 269417 h 460375"/>
              <a:gd name="T10" fmla="*/ 66675 w 579119"/>
              <a:gd name="T11" fmla="*/ 0 h 460375"/>
              <a:gd name="T12" fmla="*/ 47625 w 579119"/>
              <a:gd name="T13" fmla="*/ 0 h 460375"/>
              <a:gd name="T14" fmla="*/ 38100 w 579119"/>
              <a:gd name="T15" fmla="*/ 38480 h 460375"/>
              <a:gd name="T16" fmla="*/ 0 w 579119"/>
              <a:gd name="T17" fmla="*/ 96215 h 460375"/>
              <a:gd name="T18" fmla="*/ 104775 w 579119"/>
              <a:gd name="T19" fmla="*/ 173189 h 460375"/>
              <a:gd name="T20" fmla="*/ 226948 w 579119"/>
              <a:gd name="T21" fmla="*/ 288658 h 460375"/>
              <a:gd name="T22" fmla="*/ 303021 w 579119"/>
              <a:gd name="T23" fmla="*/ 269417 h 460375"/>
              <a:gd name="T24" fmla="*/ 497466 w 579119"/>
              <a:gd name="T25" fmla="*/ 269417 h 460375"/>
              <a:gd name="T26" fmla="*/ 579119 w 579119"/>
              <a:gd name="T27" fmla="*/ 211683 h 460375"/>
              <a:gd name="T28" fmla="*/ 569594 w 579119"/>
              <a:gd name="T29" fmla="*/ 202056 h 460375"/>
              <a:gd name="T30" fmla="*/ 531494 w 579119"/>
              <a:gd name="T31" fmla="*/ 182816 h 460375"/>
              <a:gd name="T32" fmla="*/ 474344 w 579119"/>
              <a:gd name="T33" fmla="*/ 144322 h 460375"/>
              <a:gd name="T34" fmla="*/ 274446 w 579119"/>
              <a:gd name="T35" fmla="*/ 57734 h 460375"/>
              <a:gd name="T36" fmla="*/ 226948 w 579119"/>
              <a:gd name="T37" fmla="*/ 38480 h 460375"/>
              <a:gd name="T38" fmla="*/ 207898 w 579119"/>
              <a:gd name="T39" fmla="*/ 28867 h 460375"/>
              <a:gd name="T40" fmla="*/ 150748 w 579119"/>
              <a:gd name="T41" fmla="*/ 28867 h 460375"/>
              <a:gd name="T42" fmla="*/ 114300 w 579119"/>
              <a:gd name="T43" fmla="*/ 19240 h 460375"/>
              <a:gd name="T44" fmla="*/ 104775 w 579119"/>
              <a:gd name="T45" fmla="*/ 19240 h 460375"/>
              <a:gd name="T46" fmla="*/ 66675 w 579119"/>
              <a:gd name="T47" fmla="*/ 0 h 460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79119" h="460375">
                <a:moveTo>
                  <a:pt x="497466" y="269417"/>
                </a:moveTo>
                <a:lnTo>
                  <a:pt x="303021" y="269417"/>
                </a:lnTo>
                <a:lnTo>
                  <a:pt x="541019" y="460247"/>
                </a:lnTo>
                <a:lnTo>
                  <a:pt x="483869" y="279031"/>
                </a:lnTo>
                <a:lnTo>
                  <a:pt x="497466" y="269417"/>
                </a:lnTo>
                <a:close/>
              </a:path>
              <a:path w="579119" h="460375">
                <a:moveTo>
                  <a:pt x="66675" y="0"/>
                </a:moveTo>
                <a:lnTo>
                  <a:pt x="47625" y="0"/>
                </a:lnTo>
                <a:lnTo>
                  <a:pt x="38100" y="38480"/>
                </a:lnTo>
                <a:lnTo>
                  <a:pt x="0" y="96215"/>
                </a:lnTo>
                <a:lnTo>
                  <a:pt x="104775" y="173189"/>
                </a:lnTo>
                <a:lnTo>
                  <a:pt x="226948" y="288658"/>
                </a:lnTo>
                <a:lnTo>
                  <a:pt x="303021" y="269417"/>
                </a:lnTo>
                <a:lnTo>
                  <a:pt x="497466" y="269417"/>
                </a:lnTo>
                <a:lnTo>
                  <a:pt x="579119" y="211683"/>
                </a:lnTo>
                <a:lnTo>
                  <a:pt x="569594" y="202056"/>
                </a:lnTo>
                <a:lnTo>
                  <a:pt x="531494" y="182816"/>
                </a:lnTo>
                <a:lnTo>
                  <a:pt x="474344" y="144322"/>
                </a:lnTo>
                <a:lnTo>
                  <a:pt x="274446" y="57734"/>
                </a:lnTo>
                <a:lnTo>
                  <a:pt x="226948" y="38480"/>
                </a:lnTo>
                <a:lnTo>
                  <a:pt x="207898" y="28867"/>
                </a:lnTo>
                <a:lnTo>
                  <a:pt x="150748" y="28867"/>
                </a:lnTo>
                <a:lnTo>
                  <a:pt x="114300" y="19240"/>
                </a:lnTo>
                <a:lnTo>
                  <a:pt x="104775" y="19240"/>
                </a:lnTo>
                <a:lnTo>
                  <a:pt x="66675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55306" name="object 10"/>
          <p:cNvSpPr>
            <a:spLocks/>
          </p:cNvSpPr>
          <p:nvPr/>
        </p:nvSpPr>
        <p:spPr bwMode="auto">
          <a:xfrm>
            <a:off x="4608513" y="6076950"/>
            <a:ext cx="3148012" cy="781050"/>
          </a:xfrm>
          <a:custGeom>
            <a:avLst/>
            <a:gdLst>
              <a:gd name="T0" fmla="*/ 643001 w 3147695"/>
              <a:gd name="T1" fmla="*/ 165163 h 780415"/>
              <a:gd name="T2" fmla="*/ 95250 w 3147695"/>
              <a:gd name="T3" fmla="*/ 165163 h 780415"/>
              <a:gd name="T4" fmla="*/ 142875 w 3147695"/>
              <a:gd name="T5" fmla="*/ 212813 h 780415"/>
              <a:gd name="T6" fmla="*/ 238125 w 3147695"/>
              <a:gd name="T7" fmla="*/ 242989 h 780415"/>
              <a:gd name="T8" fmla="*/ 331850 w 3147695"/>
              <a:gd name="T9" fmla="*/ 433565 h 780415"/>
              <a:gd name="T10" fmla="*/ 636651 w 3147695"/>
              <a:gd name="T11" fmla="*/ 570141 h 780415"/>
              <a:gd name="T12" fmla="*/ 1233677 w 3147695"/>
              <a:gd name="T13" fmla="*/ 570141 h 780415"/>
              <a:gd name="T14" fmla="*/ 3118472 w 3147695"/>
              <a:gd name="T15" fmla="*/ 780286 h 780415"/>
              <a:gd name="T16" fmla="*/ 3147146 w 3147695"/>
              <a:gd name="T17" fmla="*/ 780286 h 780415"/>
              <a:gd name="T18" fmla="*/ 1073277 w 3147695"/>
              <a:gd name="T19" fmla="*/ 385914 h 780415"/>
              <a:gd name="T20" fmla="*/ 816101 w 3147695"/>
              <a:gd name="T21" fmla="*/ 252514 h 780415"/>
              <a:gd name="T22" fmla="*/ 674751 w 3147695"/>
              <a:gd name="T23" fmla="*/ 174688 h 780415"/>
              <a:gd name="T24" fmla="*/ 643001 w 3147695"/>
              <a:gd name="T25" fmla="*/ 165163 h 780415"/>
              <a:gd name="T26" fmla="*/ 152400 w 3147695"/>
              <a:gd name="T27" fmla="*/ 0 h 780415"/>
              <a:gd name="T28" fmla="*/ 57150 w 3147695"/>
              <a:gd name="T29" fmla="*/ 0 h 780415"/>
              <a:gd name="T30" fmla="*/ 19050 w 3147695"/>
              <a:gd name="T31" fmla="*/ 39700 h 780415"/>
              <a:gd name="T32" fmla="*/ 0 w 3147695"/>
              <a:gd name="T33" fmla="*/ 203276 h 780415"/>
              <a:gd name="T34" fmla="*/ 95250 w 3147695"/>
              <a:gd name="T35" fmla="*/ 165163 h 780415"/>
              <a:gd name="T36" fmla="*/ 643001 w 3147695"/>
              <a:gd name="T37" fmla="*/ 165163 h 780415"/>
              <a:gd name="T38" fmla="*/ 579501 w 3147695"/>
              <a:gd name="T39" fmla="*/ 146113 h 780415"/>
              <a:gd name="T40" fmla="*/ 446150 w 3147695"/>
              <a:gd name="T41" fmla="*/ 96875 h 780415"/>
              <a:gd name="T42" fmla="*/ 295275 w 3147695"/>
              <a:gd name="T43" fmla="*/ 28587 h 780415"/>
              <a:gd name="T44" fmla="*/ 219075 w 3147695"/>
              <a:gd name="T45" fmla="*/ 9525 h 780415"/>
              <a:gd name="T46" fmla="*/ 152400 w 3147695"/>
              <a:gd name="T47" fmla="*/ 0 h 780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147695" h="780415">
                <a:moveTo>
                  <a:pt x="643001" y="165163"/>
                </a:moveTo>
                <a:lnTo>
                  <a:pt x="95250" y="165163"/>
                </a:lnTo>
                <a:lnTo>
                  <a:pt x="142875" y="212813"/>
                </a:lnTo>
                <a:lnTo>
                  <a:pt x="238125" y="242989"/>
                </a:lnTo>
                <a:lnTo>
                  <a:pt x="331850" y="433565"/>
                </a:lnTo>
                <a:lnTo>
                  <a:pt x="636651" y="570141"/>
                </a:lnTo>
                <a:lnTo>
                  <a:pt x="1233677" y="570141"/>
                </a:lnTo>
                <a:lnTo>
                  <a:pt x="3118472" y="780286"/>
                </a:lnTo>
                <a:lnTo>
                  <a:pt x="3147146" y="780286"/>
                </a:lnTo>
                <a:lnTo>
                  <a:pt x="1073277" y="385914"/>
                </a:lnTo>
                <a:lnTo>
                  <a:pt x="816101" y="252514"/>
                </a:lnTo>
                <a:lnTo>
                  <a:pt x="674751" y="174688"/>
                </a:lnTo>
                <a:lnTo>
                  <a:pt x="643001" y="165163"/>
                </a:lnTo>
                <a:close/>
              </a:path>
              <a:path w="3147695" h="780415">
                <a:moveTo>
                  <a:pt x="152400" y="0"/>
                </a:moveTo>
                <a:lnTo>
                  <a:pt x="57150" y="0"/>
                </a:lnTo>
                <a:lnTo>
                  <a:pt x="19050" y="39700"/>
                </a:lnTo>
                <a:lnTo>
                  <a:pt x="0" y="203276"/>
                </a:lnTo>
                <a:lnTo>
                  <a:pt x="95250" y="165163"/>
                </a:lnTo>
                <a:lnTo>
                  <a:pt x="643001" y="165163"/>
                </a:lnTo>
                <a:lnTo>
                  <a:pt x="579501" y="146113"/>
                </a:lnTo>
                <a:lnTo>
                  <a:pt x="446150" y="96875"/>
                </a:lnTo>
                <a:lnTo>
                  <a:pt x="295275" y="28587"/>
                </a:lnTo>
                <a:lnTo>
                  <a:pt x="219075" y="9525"/>
                </a:lnTo>
                <a:lnTo>
                  <a:pt x="15240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55307" name="object 11"/>
          <p:cNvSpPr>
            <a:spLocks noChangeArrowheads="1"/>
          </p:cNvSpPr>
          <p:nvPr/>
        </p:nvSpPr>
        <p:spPr bwMode="auto">
          <a:xfrm>
            <a:off x="4429126" y="6069014"/>
            <a:ext cx="112713" cy="96837"/>
          </a:xfrm>
          <a:prstGeom prst="rect">
            <a:avLst/>
          </a:prstGeom>
          <a:blipFill dpi="0" rotWithShape="1">
            <a:blip r:embed="rId6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5308" name="object 12"/>
          <p:cNvSpPr>
            <a:spLocks/>
          </p:cNvSpPr>
          <p:nvPr/>
        </p:nvSpPr>
        <p:spPr bwMode="auto">
          <a:xfrm>
            <a:off x="2879726" y="6099176"/>
            <a:ext cx="257175" cy="258763"/>
          </a:xfrm>
          <a:custGeom>
            <a:avLst/>
            <a:gdLst>
              <a:gd name="T0" fmla="*/ 47752 w 256540"/>
              <a:gd name="T1" fmla="*/ 0 h 259079"/>
              <a:gd name="T2" fmla="*/ 0 w 256540"/>
              <a:gd name="T3" fmla="*/ 0 h 259079"/>
              <a:gd name="T4" fmla="*/ 47752 w 256540"/>
              <a:gd name="T5" fmla="*/ 86359 h 259079"/>
              <a:gd name="T6" fmla="*/ 152653 w 256540"/>
              <a:gd name="T7" fmla="*/ 163118 h 259079"/>
              <a:gd name="T8" fmla="*/ 256031 w 256540"/>
              <a:gd name="T9" fmla="*/ 259079 h 259079"/>
              <a:gd name="T10" fmla="*/ 256031 w 256540"/>
              <a:gd name="T11" fmla="*/ 249478 h 259079"/>
              <a:gd name="T12" fmla="*/ 246506 w 256540"/>
              <a:gd name="T13" fmla="*/ 220700 h 259079"/>
              <a:gd name="T14" fmla="*/ 227456 w 256540"/>
              <a:gd name="T15" fmla="*/ 182321 h 259079"/>
              <a:gd name="T16" fmla="*/ 190881 w 256540"/>
              <a:gd name="T17" fmla="*/ 153530 h 259079"/>
              <a:gd name="T18" fmla="*/ 171703 w 256540"/>
              <a:gd name="T19" fmla="*/ 134340 h 259079"/>
              <a:gd name="T20" fmla="*/ 152653 w 256540"/>
              <a:gd name="T21" fmla="*/ 95961 h 259079"/>
              <a:gd name="T22" fmla="*/ 152653 w 256540"/>
              <a:gd name="T23" fmla="*/ 86359 h 259079"/>
              <a:gd name="T24" fmla="*/ 181228 w 256540"/>
              <a:gd name="T25" fmla="*/ 19189 h 259079"/>
              <a:gd name="T26" fmla="*/ 114553 w 256540"/>
              <a:gd name="T27" fmla="*/ 9601 h 259079"/>
              <a:gd name="T28" fmla="*/ 76327 w 256540"/>
              <a:gd name="T29" fmla="*/ 9601 h 259079"/>
              <a:gd name="T30" fmla="*/ 47752 w 256540"/>
              <a:gd name="T31" fmla="*/ 0 h 2590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56540" h="259079">
                <a:moveTo>
                  <a:pt x="47752" y="0"/>
                </a:moveTo>
                <a:lnTo>
                  <a:pt x="0" y="0"/>
                </a:lnTo>
                <a:lnTo>
                  <a:pt x="47752" y="86359"/>
                </a:lnTo>
                <a:lnTo>
                  <a:pt x="152653" y="163118"/>
                </a:lnTo>
                <a:lnTo>
                  <a:pt x="256031" y="259079"/>
                </a:lnTo>
                <a:lnTo>
                  <a:pt x="256031" y="249478"/>
                </a:lnTo>
                <a:lnTo>
                  <a:pt x="246506" y="220700"/>
                </a:lnTo>
                <a:lnTo>
                  <a:pt x="227456" y="182321"/>
                </a:lnTo>
                <a:lnTo>
                  <a:pt x="190881" y="153530"/>
                </a:lnTo>
                <a:lnTo>
                  <a:pt x="171703" y="134340"/>
                </a:lnTo>
                <a:lnTo>
                  <a:pt x="152653" y="95961"/>
                </a:lnTo>
                <a:lnTo>
                  <a:pt x="152653" y="86359"/>
                </a:lnTo>
                <a:lnTo>
                  <a:pt x="181228" y="19189"/>
                </a:lnTo>
                <a:lnTo>
                  <a:pt x="114553" y="9601"/>
                </a:lnTo>
                <a:lnTo>
                  <a:pt x="76327" y="9601"/>
                </a:lnTo>
                <a:lnTo>
                  <a:pt x="47752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55309" name="object 13"/>
          <p:cNvSpPr>
            <a:spLocks noChangeArrowheads="1"/>
          </p:cNvSpPr>
          <p:nvPr/>
        </p:nvSpPr>
        <p:spPr bwMode="auto">
          <a:xfrm>
            <a:off x="2646364" y="6116639"/>
            <a:ext cx="90487" cy="98425"/>
          </a:xfrm>
          <a:prstGeom prst="rect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5310" name="object 14"/>
          <p:cNvSpPr>
            <a:spLocks/>
          </p:cNvSpPr>
          <p:nvPr/>
        </p:nvSpPr>
        <p:spPr bwMode="auto">
          <a:xfrm>
            <a:off x="2152650" y="6049963"/>
            <a:ext cx="387350" cy="330200"/>
          </a:xfrm>
          <a:custGeom>
            <a:avLst/>
            <a:gdLst>
              <a:gd name="T0" fmla="*/ 18961 w 387350"/>
              <a:gd name="T1" fmla="*/ 0 h 329564"/>
              <a:gd name="T2" fmla="*/ 0 w 387350"/>
              <a:gd name="T3" fmla="*/ 0 h 329564"/>
              <a:gd name="T4" fmla="*/ 0 w 387350"/>
              <a:gd name="T5" fmla="*/ 19367 h 329564"/>
              <a:gd name="T6" fmla="*/ 93218 w 387350"/>
              <a:gd name="T7" fmla="*/ 58089 h 329564"/>
              <a:gd name="T8" fmla="*/ 140614 w 387350"/>
              <a:gd name="T9" fmla="*/ 106502 h 329564"/>
              <a:gd name="T10" fmla="*/ 74256 w 387350"/>
              <a:gd name="T11" fmla="*/ 135547 h 329564"/>
              <a:gd name="T12" fmla="*/ 121653 w 387350"/>
              <a:gd name="T13" fmla="*/ 213004 h 329564"/>
              <a:gd name="T14" fmla="*/ 282816 w 387350"/>
              <a:gd name="T15" fmla="*/ 329184 h 329564"/>
              <a:gd name="T16" fmla="*/ 263855 w 387350"/>
              <a:gd name="T17" fmla="*/ 251726 h 329564"/>
              <a:gd name="T18" fmla="*/ 225933 w 387350"/>
              <a:gd name="T19" fmla="*/ 213004 h 329564"/>
              <a:gd name="T20" fmla="*/ 330212 w 387350"/>
              <a:gd name="T21" fmla="*/ 135547 h 329564"/>
              <a:gd name="T22" fmla="*/ 387096 w 387350"/>
              <a:gd name="T23" fmla="*/ 67767 h 329564"/>
              <a:gd name="T24" fmla="*/ 368134 w 387350"/>
              <a:gd name="T25" fmla="*/ 58089 h 329564"/>
              <a:gd name="T26" fmla="*/ 320738 w 387350"/>
              <a:gd name="T27" fmla="*/ 38722 h 329564"/>
              <a:gd name="T28" fmla="*/ 235419 w 387350"/>
              <a:gd name="T29" fmla="*/ 29044 h 329564"/>
              <a:gd name="T30" fmla="*/ 225933 w 387350"/>
              <a:gd name="T31" fmla="*/ 29044 h 329564"/>
              <a:gd name="T32" fmla="*/ 197497 w 387350"/>
              <a:gd name="T33" fmla="*/ 19367 h 329564"/>
              <a:gd name="T34" fmla="*/ 159575 w 387350"/>
              <a:gd name="T35" fmla="*/ 19367 h 329564"/>
              <a:gd name="T36" fmla="*/ 140614 w 387350"/>
              <a:gd name="T37" fmla="*/ 9677 h 329564"/>
              <a:gd name="T38" fmla="*/ 74256 w 387350"/>
              <a:gd name="T39" fmla="*/ 9677 h 329564"/>
              <a:gd name="T40" fmla="*/ 18961 w 387350"/>
              <a:gd name="T41" fmla="*/ 0 h 3295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387350" h="329564">
                <a:moveTo>
                  <a:pt x="18961" y="0"/>
                </a:moveTo>
                <a:lnTo>
                  <a:pt x="0" y="0"/>
                </a:lnTo>
                <a:lnTo>
                  <a:pt x="0" y="19367"/>
                </a:lnTo>
                <a:lnTo>
                  <a:pt x="93218" y="58089"/>
                </a:lnTo>
                <a:lnTo>
                  <a:pt x="140614" y="106502"/>
                </a:lnTo>
                <a:lnTo>
                  <a:pt x="74256" y="135547"/>
                </a:lnTo>
                <a:lnTo>
                  <a:pt x="121653" y="213004"/>
                </a:lnTo>
                <a:lnTo>
                  <a:pt x="282816" y="329184"/>
                </a:lnTo>
                <a:lnTo>
                  <a:pt x="263855" y="251726"/>
                </a:lnTo>
                <a:lnTo>
                  <a:pt x="225933" y="213004"/>
                </a:lnTo>
                <a:lnTo>
                  <a:pt x="330212" y="135547"/>
                </a:lnTo>
                <a:lnTo>
                  <a:pt x="387096" y="67767"/>
                </a:lnTo>
                <a:lnTo>
                  <a:pt x="368134" y="58089"/>
                </a:lnTo>
                <a:lnTo>
                  <a:pt x="320738" y="38722"/>
                </a:lnTo>
                <a:lnTo>
                  <a:pt x="235419" y="29044"/>
                </a:lnTo>
                <a:lnTo>
                  <a:pt x="225933" y="29044"/>
                </a:lnTo>
                <a:lnTo>
                  <a:pt x="197497" y="19367"/>
                </a:lnTo>
                <a:lnTo>
                  <a:pt x="159575" y="19367"/>
                </a:lnTo>
                <a:lnTo>
                  <a:pt x="140614" y="9677"/>
                </a:lnTo>
                <a:lnTo>
                  <a:pt x="74256" y="9677"/>
                </a:lnTo>
                <a:lnTo>
                  <a:pt x="18961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xfrm>
            <a:off x="1603375" y="23620"/>
            <a:ext cx="5981700" cy="335348"/>
          </a:xfrm>
        </p:spPr>
        <p:txBody>
          <a:bodyPr vert="horz" lIns="91440" tIns="12065" rIns="91440" bIns="45720" rtlCol="0" anchor="ctr">
            <a:spAutoFit/>
          </a:bodyPr>
          <a:lstStyle/>
          <a:p>
            <a:pPr marL="12700">
              <a:spcBef>
                <a:spcPts val="95"/>
              </a:spcBef>
              <a:defRPr/>
            </a:pPr>
            <a:r>
              <a:rPr sz="2000" spc="-10" dirty="0">
                <a:solidFill>
                  <a:srgbClr val="66FFFF"/>
                </a:solidFill>
              </a:rPr>
              <a:t>Bitki </a:t>
            </a:r>
            <a:r>
              <a:rPr sz="2000" spc="-5" dirty="0">
                <a:solidFill>
                  <a:srgbClr val="66FFFF"/>
                </a:solidFill>
              </a:rPr>
              <a:t>Gelişimi </a:t>
            </a:r>
            <a:r>
              <a:rPr sz="2000" dirty="0">
                <a:solidFill>
                  <a:srgbClr val="66FFFF"/>
                </a:solidFill>
              </a:rPr>
              <a:t>ve </a:t>
            </a:r>
            <a:r>
              <a:rPr sz="2000" spc="-10" dirty="0">
                <a:solidFill>
                  <a:srgbClr val="66FFFF"/>
                </a:solidFill>
              </a:rPr>
              <a:t>Bitkinin Bileşimine </a:t>
            </a:r>
            <a:r>
              <a:rPr sz="2000" spc="-15" dirty="0">
                <a:solidFill>
                  <a:srgbClr val="66FFFF"/>
                </a:solidFill>
              </a:rPr>
              <a:t>Azotun</a:t>
            </a:r>
            <a:r>
              <a:rPr sz="2000" spc="20" dirty="0">
                <a:solidFill>
                  <a:srgbClr val="66FFFF"/>
                </a:solidFill>
              </a:rPr>
              <a:t> </a:t>
            </a:r>
            <a:r>
              <a:rPr sz="2000" spc="-10" dirty="0">
                <a:solidFill>
                  <a:srgbClr val="66FFFF"/>
                </a:solidFill>
              </a:rPr>
              <a:t>Etkisi</a:t>
            </a:r>
            <a:endParaRPr sz="2000"/>
          </a:p>
        </p:txBody>
      </p:sp>
      <p:sp>
        <p:nvSpPr>
          <p:cNvPr id="16" name="object 16"/>
          <p:cNvSpPr txBox="1"/>
          <p:nvPr/>
        </p:nvSpPr>
        <p:spPr>
          <a:xfrm>
            <a:off x="2038350" y="2570163"/>
            <a:ext cx="8288338" cy="958850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356870" indent="-344805">
              <a:spcBef>
                <a:spcPts val="100"/>
              </a:spcBef>
              <a:buClr>
                <a:srgbClr val="E2E2FF"/>
              </a:buClr>
              <a:buFontTx/>
              <a:buChar char="•"/>
              <a:tabLst>
                <a:tab pos="356870" algn="l"/>
                <a:tab pos="357505" algn="l"/>
              </a:tabLst>
              <a:defRPr/>
            </a:pPr>
            <a:r>
              <a:rPr dirty="0">
                <a:solidFill>
                  <a:srgbClr val="FF0066"/>
                </a:solidFill>
                <a:latin typeface="Arial"/>
                <a:cs typeface="Arial"/>
              </a:rPr>
              <a:t>N </a:t>
            </a:r>
            <a:r>
              <a:rPr spc="5" dirty="0">
                <a:solidFill>
                  <a:srgbClr val="FF0066"/>
                </a:solidFill>
                <a:latin typeface="Arial"/>
                <a:cs typeface="Arial"/>
              </a:rPr>
              <a:t>miktarı </a:t>
            </a:r>
            <a:r>
              <a:rPr dirty="0">
                <a:solidFill>
                  <a:srgbClr val="FF0066"/>
                </a:solidFill>
                <a:latin typeface="Arial"/>
                <a:cs typeface="Arial"/>
              </a:rPr>
              <a:t>arttıkça gövde/kök oranı</a:t>
            </a:r>
            <a:r>
              <a:rPr spc="-155" dirty="0">
                <a:solidFill>
                  <a:srgbClr val="FF0066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0066"/>
                </a:solidFill>
                <a:latin typeface="Arial"/>
                <a:cs typeface="Arial"/>
              </a:rPr>
              <a:t>artar</a:t>
            </a:r>
            <a:endParaRPr dirty="0">
              <a:latin typeface="Arial"/>
              <a:cs typeface="Arial"/>
            </a:endParaRPr>
          </a:p>
          <a:p>
            <a:pPr>
              <a:spcBef>
                <a:spcPts val="35"/>
              </a:spcBef>
              <a:defRPr/>
            </a:pPr>
            <a:endParaRPr sz="2600" dirty="0">
              <a:latin typeface="Times New Roman"/>
              <a:cs typeface="Times New Roman"/>
            </a:endParaRPr>
          </a:p>
          <a:p>
            <a:pPr marL="12700">
              <a:defRPr/>
            </a:pP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*</a:t>
            </a:r>
            <a:r>
              <a:rPr dirty="0">
                <a:solidFill>
                  <a:srgbClr val="FFFF66"/>
                </a:solidFill>
                <a:latin typeface="Arial"/>
                <a:cs typeface="Arial"/>
              </a:rPr>
              <a:t>böylece bitkilerin topraktaki </a:t>
            </a:r>
            <a:r>
              <a:rPr spc="5" dirty="0">
                <a:solidFill>
                  <a:srgbClr val="FFFF66"/>
                </a:solidFill>
                <a:latin typeface="Arial"/>
                <a:cs typeface="Arial"/>
              </a:rPr>
              <a:t>su </a:t>
            </a:r>
            <a:r>
              <a:rPr spc="-10" dirty="0">
                <a:solidFill>
                  <a:srgbClr val="FFFF66"/>
                </a:solidFill>
                <a:latin typeface="Arial"/>
                <a:cs typeface="Arial"/>
              </a:rPr>
              <a:t>ve </a:t>
            </a:r>
            <a:r>
              <a:rPr spc="5" dirty="0">
                <a:solidFill>
                  <a:srgbClr val="FFFF66"/>
                </a:solidFill>
                <a:latin typeface="Arial"/>
                <a:cs typeface="Arial"/>
              </a:rPr>
              <a:t>besin </a:t>
            </a:r>
            <a:r>
              <a:rPr dirty="0">
                <a:solidFill>
                  <a:srgbClr val="FFFF66"/>
                </a:solidFill>
                <a:latin typeface="Arial"/>
                <a:cs typeface="Arial"/>
              </a:rPr>
              <a:t>maddelerinden yararlanma oranı</a:t>
            </a:r>
            <a:r>
              <a:rPr spc="-270" dirty="0">
                <a:solidFill>
                  <a:srgbClr val="FFFF66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66"/>
                </a:solidFill>
                <a:latin typeface="Arial"/>
                <a:cs typeface="Arial"/>
              </a:rPr>
              <a:t>etkilenir</a:t>
            </a:r>
            <a:endParaRPr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36847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object 2"/>
          <p:cNvSpPr>
            <a:spLocks noChangeArrowheads="1"/>
          </p:cNvSpPr>
          <p:nvPr/>
        </p:nvSpPr>
        <p:spPr bwMode="auto">
          <a:xfrm>
            <a:off x="152400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6323" name="object 3"/>
          <p:cNvSpPr>
            <a:spLocks/>
          </p:cNvSpPr>
          <p:nvPr/>
        </p:nvSpPr>
        <p:spPr bwMode="auto">
          <a:xfrm>
            <a:off x="7791451" y="6032500"/>
            <a:ext cx="1546225" cy="825500"/>
          </a:xfrm>
          <a:custGeom>
            <a:avLst/>
            <a:gdLst>
              <a:gd name="T0" fmla="*/ 670453 w 1546225"/>
              <a:gd name="T1" fmla="*/ 521144 h 826134"/>
              <a:gd name="T2" fmla="*/ 317627 w 1546225"/>
              <a:gd name="T3" fmla="*/ 521144 h 826134"/>
              <a:gd name="T4" fmla="*/ 935018 w 1546225"/>
              <a:gd name="T5" fmla="*/ 826004 h 826134"/>
              <a:gd name="T6" fmla="*/ 1545953 w 1546225"/>
              <a:gd name="T7" fmla="*/ 826004 h 826134"/>
              <a:gd name="T8" fmla="*/ 1315085 w 1546225"/>
              <a:gd name="T9" fmla="*/ 749253 h 826134"/>
              <a:gd name="T10" fmla="*/ 1010158 w 1546225"/>
              <a:gd name="T11" fmla="*/ 590842 h 826134"/>
              <a:gd name="T12" fmla="*/ 786130 w 1546225"/>
              <a:gd name="T13" fmla="*/ 586092 h 826134"/>
              <a:gd name="T14" fmla="*/ 670453 w 1546225"/>
              <a:gd name="T15" fmla="*/ 521144 h 826134"/>
              <a:gd name="T16" fmla="*/ 0 w 1546225"/>
              <a:gd name="T17" fmla="*/ 0 h 826134"/>
              <a:gd name="T18" fmla="*/ 34925 w 1546225"/>
              <a:gd name="T19" fmla="*/ 41186 h 826134"/>
              <a:gd name="T20" fmla="*/ 0 w 1546225"/>
              <a:gd name="T21" fmla="*/ 102958 h 826134"/>
              <a:gd name="T22" fmla="*/ 47625 w 1546225"/>
              <a:gd name="T23" fmla="*/ 188506 h 826134"/>
              <a:gd name="T24" fmla="*/ 119125 w 1546225"/>
              <a:gd name="T25" fmla="*/ 384924 h 826134"/>
              <a:gd name="T26" fmla="*/ 71500 w 1546225"/>
              <a:gd name="T27" fmla="*/ 668464 h 826134"/>
              <a:gd name="T28" fmla="*/ 317627 w 1546225"/>
              <a:gd name="T29" fmla="*/ 521144 h 826134"/>
              <a:gd name="T30" fmla="*/ 670453 w 1546225"/>
              <a:gd name="T31" fmla="*/ 521144 h 826134"/>
              <a:gd name="T32" fmla="*/ 444754 w 1546225"/>
              <a:gd name="T33" fmla="*/ 394423 h 826134"/>
              <a:gd name="T34" fmla="*/ 201675 w 1546225"/>
              <a:gd name="T35" fmla="*/ 104546 h 826134"/>
              <a:gd name="T36" fmla="*/ 0 w 1546225"/>
              <a:gd name="T37" fmla="*/ 0 h 826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546225" h="826134">
                <a:moveTo>
                  <a:pt x="670453" y="521144"/>
                </a:moveTo>
                <a:lnTo>
                  <a:pt x="317627" y="521144"/>
                </a:lnTo>
                <a:lnTo>
                  <a:pt x="935018" y="826004"/>
                </a:lnTo>
                <a:lnTo>
                  <a:pt x="1545953" y="826004"/>
                </a:lnTo>
                <a:lnTo>
                  <a:pt x="1315085" y="749253"/>
                </a:lnTo>
                <a:lnTo>
                  <a:pt x="1010158" y="590842"/>
                </a:lnTo>
                <a:lnTo>
                  <a:pt x="786130" y="586092"/>
                </a:lnTo>
                <a:lnTo>
                  <a:pt x="670453" y="521144"/>
                </a:lnTo>
                <a:close/>
              </a:path>
              <a:path w="1546225" h="826134">
                <a:moveTo>
                  <a:pt x="0" y="0"/>
                </a:moveTo>
                <a:lnTo>
                  <a:pt x="34925" y="41186"/>
                </a:lnTo>
                <a:lnTo>
                  <a:pt x="0" y="102958"/>
                </a:lnTo>
                <a:lnTo>
                  <a:pt x="47625" y="188506"/>
                </a:lnTo>
                <a:lnTo>
                  <a:pt x="119125" y="384924"/>
                </a:lnTo>
                <a:lnTo>
                  <a:pt x="71500" y="668464"/>
                </a:lnTo>
                <a:lnTo>
                  <a:pt x="317627" y="521144"/>
                </a:lnTo>
                <a:lnTo>
                  <a:pt x="670453" y="521144"/>
                </a:lnTo>
                <a:lnTo>
                  <a:pt x="444754" y="394423"/>
                </a:lnTo>
                <a:lnTo>
                  <a:pt x="201675" y="104546"/>
                </a:lnTo>
                <a:lnTo>
                  <a:pt x="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56324" name="object 4"/>
          <p:cNvSpPr>
            <a:spLocks/>
          </p:cNvSpPr>
          <p:nvPr/>
        </p:nvSpPr>
        <p:spPr bwMode="auto">
          <a:xfrm>
            <a:off x="5772151" y="6019800"/>
            <a:ext cx="296863" cy="628650"/>
          </a:xfrm>
          <a:custGeom>
            <a:avLst/>
            <a:gdLst>
              <a:gd name="T0" fmla="*/ 57276 w 295910"/>
              <a:gd name="T1" fmla="*/ 0 h 628015"/>
              <a:gd name="T2" fmla="*/ 85851 w 295910"/>
              <a:gd name="T3" fmla="*/ 32016 h 628015"/>
              <a:gd name="T4" fmla="*/ 38100 w 295910"/>
              <a:gd name="T5" fmla="*/ 53365 h 628015"/>
              <a:gd name="T6" fmla="*/ 28575 w 295910"/>
              <a:gd name="T7" fmla="*/ 117398 h 628015"/>
              <a:gd name="T8" fmla="*/ 66801 w 295910"/>
              <a:gd name="T9" fmla="*/ 202768 h 628015"/>
              <a:gd name="T10" fmla="*/ 76326 w 295910"/>
              <a:gd name="T11" fmla="*/ 288150 h 628015"/>
              <a:gd name="T12" fmla="*/ 0 w 295910"/>
              <a:gd name="T13" fmla="*/ 627888 h 628015"/>
              <a:gd name="T14" fmla="*/ 85851 w 295910"/>
              <a:gd name="T15" fmla="*/ 414439 h 628015"/>
              <a:gd name="T16" fmla="*/ 133476 w 295910"/>
              <a:gd name="T17" fmla="*/ 384200 h 628015"/>
              <a:gd name="T18" fmla="*/ 200278 w 295910"/>
              <a:gd name="T19" fmla="*/ 224116 h 628015"/>
              <a:gd name="T20" fmla="*/ 228853 w 295910"/>
              <a:gd name="T21" fmla="*/ 213448 h 628015"/>
              <a:gd name="T22" fmla="*/ 228853 w 295910"/>
              <a:gd name="T23" fmla="*/ 160083 h 628015"/>
              <a:gd name="T24" fmla="*/ 295655 w 295910"/>
              <a:gd name="T25" fmla="*/ 117398 h 628015"/>
              <a:gd name="T26" fmla="*/ 257555 w 295910"/>
              <a:gd name="T27" fmla="*/ 106718 h 628015"/>
              <a:gd name="T28" fmla="*/ 57276 w 295910"/>
              <a:gd name="T29" fmla="*/ 0 h 6280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95910" h="628015">
                <a:moveTo>
                  <a:pt x="57276" y="0"/>
                </a:moveTo>
                <a:lnTo>
                  <a:pt x="85851" y="32016"/>
                </a:lnTo>
                <a:lnTo>
                  <a:pt x="38100" y="53365"/>
                </a:lnTo>
                <a:lnTo>
                  <a:pt x="28575" y="117398"/>
                </a:lnTo>
                <a:lnTo>
                  <a:pt x="66801" y="202768"/>
                </a:lnTo>
                <a:lnTo>
                  <a:pt x="76326" y="288150"/>
                </a:lnTo>
                <a:lnTo>
                  <a:pt x="0" y="627888"/>
                </a:lnTo>
                <a:lnTo>
                  <a:pt x="85851" y="414439"/>
                </a:lnTo>
                <a:lnTo>
                  <a:pt x="133476" y="384200"/>
                </a:lnTo>
                <a:lnTo>
                  <a:pt x="200278" y="224116"/>
                </a:lnTo>
                <a:lnTo>
                  <a:pt x="228853" y="213448"/>
                </a:lnTo>
                <a:lnTo>
                  <a:pt x="228853" y="160083"/>
                </a:lnTo>
                <a:lnTo>
                  <a:pt x="295655" y="117398"/>
                </a:lnTo>
                <a:lnTo>
                  <a:pt x="257555" y="106718"/>
                </a:lnTo>
                <a:lnTo>
                  <a:pt x="57276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56325" name="object 5"/>
          <p:cNvSpPr>
            <a:spLocks/>
          </p:cNvSpPr>
          <p:nvPr/>
        </p:nvSpPr>
        <p:spPr bwMode="auto">
          <a:xfrm>
            <a:off x="6334126" y="6181726"/>
            <a:ext cx="600075" cy="430213"/>
          </a:xfrm>
          <a:custGeom>
            <a:avLst/>
            <a:gdLst>
              <a:gd name="T0" fmla="*/ 28575 w 600710"/>
              <a:gd name="T1" fmla="*/ 0 h 429895"/>
              <a:gd name="T2" fmla="*/ 19050 w 600710"/>
              <a:gd name="T3" fmla="*/ 20612 h 429895"/>
              <a:gd name="T4" fmla="*/ 0 w 600710"/>
              <a:gd name="T5" fmla="*/ 63436 h 429895"/>
              <a:gd name="T6" fmla="*/ 95250 w 600710"/>
              <a:gd name="T7" fmla="*/ 191884 h 429895"/>
              <a:gd name="T8" fmla="*/ 492378 w 600710"/>
              <a:gd name="T9" fmla="*/ 429767 h 429895"/>
              <a:gd name="T10" fmla="*/ 460628 w 600710"/>
              <a:gd name="T11" fmla="*/ 220433 h 429895"/>
              <a:gd name="T12" fmla="*/ 560500 w 600710"/>
              <a:gd name="T13" fmla="*/ 149072 h 429895"/>
              <a:gd name="T14" fmla="*/ 398652 w 600710"/>
              <a:gd name="T15" fmla="*/ 149072 h 429895"/>
              <a:gd name="T16" fmla="*/ 143001 w 600710"/>
              <a:gd name="T17" fmla="*/ 85636 h 429895"/>
              <a:gd name="T18" fmla="*/ 28575 w 600710"/>
              <a:gd name="T19" fmla="*/ 0 h 429895"/>
              <a:gd name="T20" fmla="*/ 600455 w 600710"/>
              <a:gd name="T21" fmla="*/ 120522 h 429895"/>
              <a:gd name="T22" fmla="*/ 398652 w 600710"/>
              <a:gd name="T23" fmla="*/ 149072 h 429895"/>
              <a:gd name="T24" fmla="*/ 560500 w 600710"/>
              <a:gd name="T25" fmla="*/ 149072 h 429895"/>
              <a:gd name="T26" fmla="*/ 600455 w 600710"/>
              <a:gd name="T27" fmla="*/ 120522 h 4298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00710" h="429895">
                <a:moveTo>
                  <a:pt x="28575" y="0"/>
                </a:moveTo>
                <a:lnTo>
                  <a:pt x="19050" y="20612"/>
                </a:lnTo>
                <a:lnTo>
                  <a:pt x="0" y="63436"/>
                </a:lnTo>
                <a:lnTo>
                  <a:pt x="95250" y="191884"/>
                </a:lnTo>
                <a:lnTo>
                  <a:pt x="492378" y="429767"/>
                </a:lnTo>
                <a:lnTo>
                  <a:pt x="460628" y="220433"/>
                </a:lnTo>
                <a:lnTo>
                  <a:pt x="560500" y="149072"/>
                </a:lnTo>
                <a:lnTo>
                  <a:pt x="398652" y="149072"/>
                </a:lnTo>
                <a:lnTo>
                  <a:pt x="143001" y="85636"/>
                </a:lnTo>
                <a:lnTo>
                  <a:pt x="28575" y="0"/>
                </a:lnTo>
                <a:close/>
              </a:path>
              <a:path w="600710" h="429895">
                <a:moveTo>
                  <a:pt x="600455" y="120522"/>
                </a:moveTo>
                <a:lnTo>
                  <a:pt x="398652" y="149072"/>
                </a:lnTo>
                <a:lnTo>
                  <a:pt x="560500" y="149072"/>
                </a:lnTo>
                <a:lnTo>
                  <a:pt x="600455" y="120522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56326" name="object 6"/>
          <p:cNvSpPr>
            <a:spLocks noChangeArrowheads="1"/>
          </p:cNvSpPr>
          <p:nvPr/>
        </p:nvSpPr>
        <p:spPr bwMode="auto">
          <a:xfrm>
            <a:off x="7285039" y="6138864"/>
            <a:ext cx="242887" cy="115887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6327" name="object 7"/>
          <p:cNvSpPr>
            <a:spLocks noChangeArrowheads="1"/>
          </p:cNvSpPr>
          <p:nvPr/>
        </p:nvSpPr>
        <p:spPr bwMode="auto">
          <a:xfrm>
            <a:off x="5470526" y="6126164"/>
            <a:ext cx="68263" cy="128587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6328" name="object 8"/>
          <p:cNvSpPr>
            <a:spLocks noChangeArrowheads="1"/>
          </p:cNvSpPr>
          <p:nvPr/>
        </p:nvSpPr>
        <p:spPr bwMode="auto">
          <a:xfrm>
            <a:off x="1524000" y="6019800"/>
            <a:ext cx="6218238" cy="838200"/>
          </a:xfrm>
          <a:prstGeom prst="rect">
            <a:avLst/>
          </a:prstGeom>
          <a:blipFill dpi="0" rotWithShape="1">
            <a:blip r:embed="rId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6329" name="object 9"/>
          <p:cNvSpPr>
            <a:spLocks/>
          </p:cNvSpPr>
          <p:nvPr/>
        </p:nvSpPr>
        <p:spPr bwMode="auto">
          <a:xfrm>
            <a:off x="3422650" y="6022976"/>
            <a:ext cx="579438" cy="460375"/>
          </a:xfrm>
          <a:custGeom>
            <a:avLst/>
            <a:gdLst>
              <a:gd name="T0" fmla="*/ 497466 w 579119"/>
              <a:gd name="T1" fmla="*/ 269417 h 460375"/>
              <a:gd name="T2" fmla="*/ 303021 w 579119"/>
              <a:gd name="T3" fmla="*/ 269417 h 460375"/>
              <a:gd name="T4" fmla="*/ 541019 w 579119"/>
              <a:gd name="T5" fmla="*/ 460247 h 460375"/>
              <a:gd name="T6" fmla="*/ 483869 w 579119"/>
              <a:gd name="T7" fmla="*/ 279031 h 460375"/>
              <a:gd name="T8" fmla="*/ 497466 w 579119"/>
              <a:gd name="T9" fmla="*/ 269417 h 460375"/>
              <a:gd name="T10" fmla="*/ 66675 w 579119"/>
              <a:gd name="T11" fmla="*/ 0 h 460375"/>
              <a:gd name="T12" fmla="*/ 47625 w 579119"/>
              <a:gd name="T13" fmla="*/ 0 h 460375"/>
              <a:gd name="T14" fmla="*/ 38100 w 579119"/>
              <a:gd name="T15" fmla="*/ 38480 h 460375"/>
              <a:gd name="T16" fmla="*/ 0 w 579119"/>
              <a:gd name="T17" fmla="*/ 96215 h 460375"/>
              <a:gd name="T18" fmla="*/ 104775 w 579119"/>
              <a:gd name="T19" fmla="*/ 173189 h 460375"/>
              <a:gd name="T20" fmla="*/ 226948 w 579119"/>
              <a:gd name="T21" fmla="*/ 288658 h 460375"/>
              <a:gd name="T22" fmla="*/ 303021 w 579119"/>
              <a:gd name="T23" fmla="*/ 269417 h 460375"/>
              <a:gd name="T24" fmla="*/ 497466 w 579119"/>
              <a:gd name="T25" fmla="*/ 269417 h 460375"/>
              <a:gd name="T26" fmla="*/ 579119 w 579119"/>
              <a:gd name="T27" fmla="*/ 211683 h 460375"/>
              <a:gd name="T28" fmla="*/ 569594 w 579119"/>
              <a:gd name="T29" fmla="*/ 202056 h 460375"/>
              <a:gd name="T30" fmla="*/ 531494 w 579119"/>
              <a:gd name="T31" fmla="*/ 182816 h 460375"/>
              <a:gd name="T32" fmla="*/ 474344 w 579119"/>
              <a:gd name="T33" fmla="*/ 144322 h 460375"/>
              <a:gd name="T34" fmla="*/ 274446 w 579119"/>
              <a:gd name="T35" fmla="*/ 57734 h 460375"/>
              <a:gd name="T36" fmla="*/ 226948 w 579119"/>
              <a:gd name="T37" fmla="*/ 38480 h 460375"/>
              <a:gd name="T38" fmla="*/ 207898 w 579119"/>
              <a:gd name="T39" fmla="*/ 28867 h 460375"/>
              <a:gd name="T40" fmla="*/ 150748 w 579119"/>
              <a:gd name="T41" fmla="*/ 28867 h 460375"/>
              <a:gd name="T42" fmla="*/ 114300 w 579119"/>
              <a:gd name="T43" fmla="*/ 19240 h 460375"/>
              <a:gd name="T44" fmla="*/ 104775 w 579119"/>
              <a:gd name="T45" fmla="*/ 19240 h 460375"/>
              <a:gd name="T46" fmla="*/ 66675 w 579119"/>
              <a:gd name="T47" fmla="*/ 0 h 460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79119" h="460375">
                <a:moveTo>
                  <a:pt x="497466" y="269417"/>
                </a:moveTo>
                <a:lnTo>
                  <a:pt x="303021" y="269417"/>
                </a:lnTo>
                <a:lnTo>
                  <a:pt x="541019" y="460247"/>
                </a:lnTo>
                <a:lnTo>
                  <a:pt x="483869" y="279031"/>
                </a:lnTo>
                <a:lnTo>
                  <a:pt x="497466" y="269417"/>
                </a:lnTo>
                <a:close/>
              </a:path>
              <a:path w="579119" h="460375">
                <a:moveTo>
                  <a:pt x="66675" y="0"/>
                </a:moveTo>
                <a:lnTo>
                  <a:pt x="47625" y="0"/>
                </a:lnTo>
                <a:lnTo>
                  <a:pt x="38100" y="38480"/>
                </a:lnTo>
                <a:lnTo>
                  <a:pt x="0" y="96215"/>
                </a:lnTo>
                <a:lnTo>
                  <a:pt x="104775" y="173189"/>
                </a:lnTo>
                <a:lnTo>
                  <a:pt x="226948" y="288658"/>
                </a:lnTo>
                <a:lnTo>
                  <a:pt x="303021" y="269417"/>
                </a:lnTo>
                <a:lnTo>
                  <a:pt x="497466" y="269417"/>
                </a:lnTo>
                <a:lnTo>
                  <a:pt x="579119" y="211683"/>
                </a:lnTo>
                <a:lnTo>
                  <a:pt x="569594" y="202056"/>
                </a:lnTo>
                <a:lnTo>
                  <a:pt x="531494" y="182816"/>
                </a:lnTo>
                <a:lnTo>
                  <a:pt x="474344" y="144322"/>
                </a:lnTo>
                <a:lnTo>
                  <a:pt x="274446" y="57734"/>
                </a:lnTo>
                <a:lnTo>
                  <a:pt x="226948" y="38480"/>
                </a:lnTo>
                <a:lnTo>
                  <a:pt x="207898" y="28867"/>
                </a:lnTo>
                <a:lnTo>
                  <a:pt x="150748" y="28867"/>
                </a:lnTo>
                <a:lnTo>
                  <a:pt x="114300" y="19240"/>
                </a:lnTo>
                <a:lnTo>
                  <a:pt x="104775" y="19240"/>
                </a:lnTo>
                <a:lnTo>
                  <a:pt x="66675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56330" name="object 10"/>
          <p:cNvSpPr>
            <a:spLocks/>
          </p:cNvSpPr>
          <p:nvPr/>
        </p:nvSpPr>
        <p:spPr bwMode="auto">
          <a:xfrm>
            <a:off x="4608513" y="6076950"/>
            <a:ext cx="3148012" cy="781050"/>
          </a:xfrm>
          <a:custGeom>
            <a:avLst/>
            <a:gdLst>
              <a:gd name="T0" fmla="*/ 643001 w 3147695"/>
              <a:gd name="T1" fmla="*/ 165163 h 780415"/>
              <a:gd name="T2" fmla="*/ 95250 w 3147695"/>
              <a:gd name="T3" fmla="*/ 165163 h 780415"/>
              <a:gd name="T4" fmla="*/ 142875 w 3147695"/>
              <a:gd name="T5" fmla="*/ 212813 h 780415"/>
              <a:gd name="T6" fmla="*/ 238125 w 3147695"/>
              <a:gd name="T7" fmla="*/ 242989 h 780415"/>
              <a:gd name="T8" fmla="*/ 331850 w 3147695"/>
              <a:gd name="T9" fmla="*/ 433565 h 780415"/>
              <a:gd name="T10" fmla="*/ 636651 w 3147695"/>
              <a:gd name="T11" fmla="*/ 570141 h 780415"/>
              <a:gd name="T12" fmla="*/ 1233677 w 3147695"/>
              <a:gd name="T13" fmla="*/ 570141 h 780415"/>
              <a:gd name="T14" fmla="*/ 3118472 w 3147695"/>
              <a:gd name="T15" fmla="*/ 780286 h 780415"/>
              <a:gd name="T16" fmla="*/ 3147146 w 3147695"/>
              <a:gd name="T17" fmla="*/ 780286 h 780415"/>
              <a:gd name="T18" fmla="*/ 1073277 w 3147695"/>
              <a:gd name="T19" fmla="*/ 385914 h 780415"/>
              <a:gd name="T20" fmla="*/ 816101 w 3147695"/>
              <a:gd name="T21" fmla="*/ 252514 h 780415"/>
              <a:gd name="T22" fmla="*/ 674751 w 3147695"/>
              <a:gd name="T23" fmla="*/ 174688 h 780415"/>
              <a:gd name="T24" fmla="*/ 643001 w 3147695"/>
              <a:gd name="T25" fmla="*/ 165163 h 780415"/>
              <a:gd name="T26" fmla="*/ 152400 w 3147695"/>
              <a:gd name="T27" fmla="*/ 0 h 780415"/>
              <a:gd name="T28" fmla="*/ 57150 w 3147695"/>
              <a:gd name="T29" fmla="*/ 0 h 780415"/>
              <a:gd name="T30" fmla="*/ 19050 w 3147695"/>
              <a:gd name="T31" fmla="*/ 39700 h 780415"/>
              <a:gd name="T32" fmla="*/ 0 w 3147695"/>
              <a:gd name="T33" fmla="*/ 203276 h 780415"/>
              <a:gd name="T34" fmla="*/ 95250 w 3147695"/>
              <a:gd name="T35" fmla="*/ 165163 h 780415"/>
              <a:gd name="T36" fmla="*/ 643001 w 3147695"/>
              <a:gd name="T37" fmla="*/ 165163 h 780415"/>
              <a:gd name="T38" fmla="*/ 579501 w 3147695"/>
              <a:gd name="T39" fmla="*/ 146113 h 780415"/>
              <a:gd name="T40" fmla="*/ 446150 w 3147695"/>
              <a:gd name="T41" fmla="*/ 96875 h 780415"/>
              <a:gd name="T42" fmla="*/ 295275 w 3147695"/>
              <a:gd name="T43" fmla="*/ 28587 h 780415"/>
              <a:gd name="T44" fmla="*/ 219075 w 3147695"/>
              <a:gd name="T45" fmla="*/ 9525 h 780415"/>
              <a:gd name="T46" fmla="*/ 152400 w 3147695"/>
              <a:gd name="T47" fmla="*/ 0 h 780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147695" h="780415">
                <a:moveTo>
                  <a:pt x="643001" y="165163"/>
                </a:moveTo>
                <a:lnTo>
                  <a:pt x="95250" y="165163"/>
                </a:lnTo>
                <a:lnTo>
                  <a:pt x="142875" y="212813"/>
                </a:lnTo>
                <a:lnTo>
                  <a:pt x="238125" y="242989"/>
                </a:lnTo>
                <a:lnTo>
                  <a:pt x="331850" y="433565"/>
                </a:lnTo>
                <a:lnTo>
                  <a:pt x="636651" y="570141"/>
                </a:lnTo>
                <a:lnTo>
                  <a:pt x="1233677" y="570141"/>
                </a:lnTo>
                <a:lnTo>
                  <a:pt x="3118472" y="780286"/>
                </a:lnTo>
                <a:lnTo>
                  <a:pt x="3147146" y="780286"/>
                </a:lnTo>
                <a:lnTo>
                  <a:pt x="1073277" y="385914"/>
                </a:lnTo>
                <a:lnTo>
                  <a:pt x="816101" y="252514"/>
                </a:lnTo>
                <a:lnTo>
                  <a:pt x="674751" y="174688"/>
                </a:lnTo>
                <a:lnTo>
                  <a:pt x="643001" y="165163"/>
                </a:lnTo>
                <a:close/>
              </a:path>
              <a:path w="3147695" h="780415">
                <a:moveTo>
                  <a:pt x="152400" y="0"/>
                </a:moveTo>
                <a:lnTo>
                  <a:pt x="57150" y="0"/>
                </a:lnTo>
                <a:lnTo>
                  <a:pt x="19050" y="39700"/>
                </a:lnTo>
                <a:lnTo>
                  <a:pt x="0" y="203276"/>
                </a:lnTo>
                <a:lnTo>
                  <a:pt x="95250" y="165163"/>
                </a:lnTo>
                <a:lnTo>
                  <a:pt x="643001" y="165163"/>
                </a:lnTo>
                <a:lnTo>
                  <a:pt x="579501" y="146113"/>
                </a:lnTo>
                <a:lnTo>
                  <a:pt x="446150" y="96875"/>
                </a:lnTo>
                <a:lnTo>
                  <a:pt x="295275" y="28587"/>
                </a:lnTo>
                <a:lnTo>
                  <a:pt x="219075" y="9525"/>
                </a:lnTo>
                <a:lnTo>
                  <a:pt x="15240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56331" name="object 11"/>
          <p:cNvSpPr>
            <a:spLocks noChangeArrowheads="1"/>
          </p:cNvSpPr>
          <p:nvPr/>
        </p:nvSpPr>
        <p:spPr bwMode="auto">
          <a:xfrm>
            <a:off x="4429126" y="6069014"/>
            <a:ext cx="112713" cy="96837"/>
          </a:xfrm>
          <a:prstGeom prst="rect">
            <a:avLst/>
          </a:prstGeom>
          <a:blipFill dpi="0" rotWithShape="1">
            <a:blip r:embed="rId6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6332" name="object 12"/>
          <p:cNvSpPr>
            <a:spLocks/>
          </p:cNvSpPr>
          <p:nvPr/>
        </p:nvSpPr>
        <p:spPr bwMode="auto">
          <a:xfrm>
            <a:off x="2879726" y="6099176"/>
            <a:ext cx="257175" cy="258763"/>
          </a:xfrm>
          <a:custGeom>
            <a:avLst/>
            <a:gdLst>
              <a:gd name="T0" fmla="*/ 47752 w 256540"/>
              <a:gd name="T1" fmla="*/ 0 h 259079"/>
              <a:gd name="T2" fmla="*/ 0 w 256540"/>
              <a:gd name="T3" fmla="*/ 0 h 259079"/>
              <a:gd name="T4" fmla="*/ 47752 w 256540"/>
              <a:gd name="T5" fmla="*/ 86359 h 259079"/>
              <a:gd name="T6" fmla="*/ 152653 w 256540"/>
              <a:gd name="T7" fmla="*/ 163118 h 259079"/>
              <a:gd name="T8" fmla="*/ 256031 w 256540"/>
              <a:gd name="T9" fmla="*/ 259079 h 259079"/>
              <a:gd name="T10" fmla="*/ 256031 w 256540"/>
              <a:gd name="T11" fmla="*/ 249478 h 259079"/>
              <a:gd name="T12" fmla="*/ 246506 w 256540"/>
              <a:gd name="T13" fmla="*/ 220700 h 259079"/>
              <a:gd name="T14" fmla="*/ 227456 w 256540"/>
              <a:gd name="T15" fmla="*/ 182321 h 259079"/>
              <a:gd name="T16" fmla="*/ 190881 w 256540"/>
              <a:gd name="T17" fmla="*/ 153530 h 259079"/>
              <a:gd name="T18" fmla="*/ 171703 w 256540"/>
              <a:gd name="T19" fmla="*/ 134340 h 259079"/>
              <a:gd name="T20" fmla="*/ 152653 w 256540"/>
              <a:gd name="T21" fmla="*/ 95961 h 259079"/>
              <a:gd name="T22" fmla="*/ 152653 w 256540"/>
              <a:gd name="T23" fmla="*/ 86359 h 259079"/>
              <a:gd name="T24" fmla="*/ 181228 w 256540"/>
              <a:gd name="T25" fmla="*/ 19189 h 259079"/>
              <a:gd name="T26" fmla="*/ 114553 w 256540"/>
              <a:gd name="T27" fmla="*/ 9601 h 259079"/>
              <a:gd name="T28" fmla="*/ 76327 w 256540"/>
              <a:gd name="T29" fmla="*/ 9601 h 259079"/>
              <a:gd name="T30" fmla="*/ 47752 w 256540"/>
              <a:gd name="T31" fmla="*/ 0 h 2590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56540" h="259079">
                <a:moveTo>
                  <a:pt x="47752" y="0"/>
                </a:moveTo>
                <a:lnTo>
                  <a:pt x="0" y="0"/>
                </a:lnTo>
                <a:lnTo>
                  <a:pt x="47752" y="86359"/>
                </a:lnTo>
                <a:lnTo>
                  <a:pt x="152653" y="163118"/>
                </a:lnTo>
                <a:lnTo>
                  <a:pt x="256031" y="259079"/>
                </a:lnTo>
                <a:lnTo>
                  <a:pt x="256031" y="249478"/>
                </a:lnTo>
                <a:lnTo>
                  <a:pt x="246506" y="220700"/>
                </a:lnTo>
                <a:lnTo>
                  <a:pt x="227456" y="182321"/>
                </a:lnTo>
                <a:lnTo>
                  <a:pt x="190881" y="153530"/>
                </a:lnTo>
                <a:lnTo>
                  <a:pt x="171703" y="134340"/>
                </a:lnTo>
                <a:lnTo>
                  <a:pt x="152653" y="95961"/>
                </a:lnTo>
                <a:lnTo>
                  <a:pt x="152653" y="86359"/>
                </a:lnTo>
                <a:lnTo>
                  <a:pt x="181228" y="19189"/>
                </a:lnTo>
                <a:lnTo>
                  <a:pt x="114553" y="9601"/>
                </a:lnTo>
                <a:lnTo>
                  <a:pt x="76327" y="9601"/>
                </a:lnTo>
                <a:lnTo>
                  <a:pt x="47752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56333" name="object 13"/>
          <p:cNvSpPr>
            <a:spLocks noChangeArrowheads="1"/>
          </p:cNvSpPr>
          <p:nvPr/>
        </p:nvSpPr>
        <p:spPr bwMode="auto">
          <a:xfrm>
            <a:off x="2646364" y="6116639"/>
            <a:ext cx="90487" cy="98425"/>
          </a:xfrm>
          <a:prstGeom prst="rect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6334" name="object 14"/>
          <p:cNvSpPr>
            <a:spLocks/>
          </p:cNvSpPr>
          <p:nvPr/>
        </p:nvSpPr>
        <p:spPr bwMode="auto">
          <a:xfrm>
            <a:off x="2152650" y="6049963"/>
            <a:ext cx="387350" cy="330200"/>
          </a:xfrm>
          <a:custGeom>
            <a:avLst/>
            <a:gdLst>
              <a:gd name="T0" fmla="*/ 18961 w 387350"/>
              <a:gd name="T1" fmla="*/ 0 h 329564"/>
              <a:gd name="T2" fmla="*/ 0 w 387350"/>
              <a:gd name="T3" fmla="*/ 0 h 329564"/>
              <a:gd name="T4" fmla="*/ 0 w 387350"/>
              <a:gd name="T5" fmla="*/ 19367 h 329564"/>
              <a:gd name="T6" fmla="*/ 93218 w 387350"/>
              <a:gd name="T7" fmla="*/ 58089 h 329564"/>
              <a:gd name="T8" fmla="*/ 140614 w 387350"/>
              <a:gd name="T9" fmla="*/ 106502 h 329564"/>
              <a:gd name="T10" fmla="*/ 74256 w 387350"/>
              <a:gd name="T11" fmla="*/ 135547 h 329564"/>
              <a:gd name="T12" fmla="*/ 121653 w 387350"/>
              <a:gd name="T13" fmla="*/ 213004 h 329564"/>
              <a:gd name="T14" fmla="*/ 282816 w 387350"/>
              <a:gd name="T15" fmla="*/ 329184 h 329564"/>
              <a:gd name="T16" fmla="*/ 263855 w 387350"/>
              <a:gd name="T17" fmla="*/ 251726 h 329564"/>
              <a:gd name="T18" fmla="*/ 225933 w 387350"/>
              <a:gd name="T19" fmla="*/ 213004 h 329564"/>
              <a:gd name="T20" fmla="*/ 330212 w 387350"/>
              <a:gd name="T21" fmla="*/ 135547 h 329564"/>
              <a:gd name="T22" fmla="*/ 387096 w 387350"/>
              <a:gd name="T23" fmla="*/ 67767 h 329564"/>
              <a:gd name="T24" fmla="*/ 368134 w 387350"/>
              <a:gd name="T25" fmla="*/ 58089 h 329564"/>
              <a:gd name="T26" fmla="*/ 320738 w 387350"/>
              <a:gd name="T27" fmla="*/ 38722 h 329564"/>
              <a:gd name="T28" fmla="*/ 235419 w 387350"/>
              <a:gd name="T29" fmla="*/ 29044 h 329564"/>
              <a:gd name="T30" fmla="*/ 225933 w 387350"/>
              <a:gd name="T31" fmla="*/ 29044 h 329564"/>
              <a:gd name="T32" fmla="*/ 197497 w 387350"/>
              <a:gd name="T33" fmla="*/ 19367 h 329564"/>
              <a:gd name="T34" fmla="*/ 159575 w 387350"/>
              <a:gd name="T35" fmla="*/ 19367 h 329564"/>
              <a:gd name="T36" fmla="*/ 140614 w 387350"/>
              <a:gd name="T37" fmla="*/ 9677 h 329564"/>
              <a:gd name="T38" fmla="*/ 74256 w 387350"/>
              <a:gd name="T39" fmla="*/ 9677 h 329564"/>
              <a:gd name="T40" fmla="*/ 18961 w 387350"/>
              <a:gd name="T41" fmla="*/ 0 h 3295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387350" h="329564">
                <a:moveTo>
                  <a:pt x="18961" y="0"/>
                </a:moveTo>
                <a:lnTo>
                  <a:pt x="0" y="0"/>
                </a:lnTo>
                <a:lnTo>
                  <a:pt x="0" y="19367"/>
                </a:lnTo>
                <a:lnTo>
                  <a:pt x="93218" y="58089"/>
                </a:lnTo>
                <a:lnTo>
                  <a:pt x="140614" y="106502"/>
                </a:lnTo>
                <a:lnTo>
                  <a:pt x="74256" y="135547"/>
                </a:lnTo>
                <a:lnTo>
                  <a:pt x="121653" y="213004"/>
                </a:lnTo>
                <a:lnTo>
                  <a:pt x="282816" y="329184"/>
                </a:lnTo>
                <a:lnTo>
                  <a:pt x="263855" y="251726"/>
                </a:lnTo>
                <a:lnTo>
                  <a:pt x="225933" y="213004"/>
                </a:lnTo>
                <a:lnTo>
                  <a:pt x="330212" y="135547"/>
                </a:lnTo>
                <a:lnTo>
                  <a:pt x="387096" y="67767"/>
                </a:lnTo>
                <a:lnTo>
                  <a:pt x="368134" y="58089"/>
                </a:lnTo>
                <a:lnTo>
                  <a:pt x="320738" y="38722"/>
                </a:lnTo>
                <a:lnTo>
                  <a:pt x="235419" y="29044"/>
                </a:lnTo>
                <a:lnTo>
                  <a:pt x="225933" y="29044"/>
                </a:lnTo>
                <a:lnTo>
                  <a:pt x="197497" y="19367"/>
                </a:lnTo>
                <a:lnTo>
                  <a:pt x="159575" y="19367"/>
                </a:lnTo>
                <a:lnTo>
                  <a:pt x="140614" y="9677"/>
                </a:lnTo>
                <a:lnTo>
                  <a:pt x="74256" y="9677"/>
                </a:lnTo>
                <a:lnTo>
                  <a:pt x="18961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5" name="object 15"/>
          <p:cNvSpPr txBox="1"/>
          <p:nvPr/>
        </p:nvSpPr>
        <p:spPr>
          <a:xfrm>
            <a:off x="1577975" y="1209676"/>
            <a:ext cx="7551738" cy="226985"/>
          </a:xfrm>
          <a:prstGeom prst="rect">
            <a:avLst/>
          </a:prstGeom>
        </p:spPr>
        <p:txBody>
          <a:bodyPr lIns="0" tIns="11430" rIns="0" bIns="0">
            <a:spAutoFit/>
          </a:bodyPr>
          <a:lstStyle/>
          <a:p>
            <a:pPr marL="38100">
              <a:spcBef>
                <a:spcPts val="90"/>
              </a:spcBef>
              <a:defRPr/>
            </a:pPr>
            <a:r>
              <a:rPr sz="1400" b="1" spc="-10" dirty="0">
                <a:solidFill>
                  <a:srgbClr val="FFFFFF"/>
                </a:solidFill>
                <a:latin typeface="Arial"/>
                <a:cs typeface="Arial"/>
              </a:rPr>
              <a:t>Çizelge </a:t>
            </a:r>
            <a:r>
              <a:rPr sz="1400" b="1" spc="-15" dirty="0">
                <a:solidFill>
                  <a:srgbClr val="FFFFFF"/>
                </a:solidFill>
                <a:latin typeface="Arial"/>
                <a:cs typeface="Arial"/>
              </a:rPr>
              <a:t>12.16.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Artan </a:t>
            </a: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düzeylerde </a:t>
            </a:r>
            <a:r>
              <a:rPr sz="1400" spc="-20" dirty="0">
                <a:solidFill>
                  <a:srgbClr val="FFFFFF"/>
                </a:solidFill>
                <a:latin typeface="Arial"/>
                <a:cs typeface="Arial"/>
              </a:rPr>
              <a:t>uygulanan </a:t>
            </a: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azotun 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(NH</a:t>
            </a:r>
            <a:r>
              <a:rPr sz="1350" spc="-7" baseline="-24691" dirty="0">
                <a:solidFill>
                  <a:srgbClr val="FFFFFF"/>
                </a:solidFill>
                <a:latin typeface="Arial"/>
                <a:cs typeface="Arial"/>
              </a:rPr>
              <a:t>4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NO</a:t>
            </a:r>
            <a:r>
              <a:rPr sz="1350" spc="-7" baseline="-24691" dirty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)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çeltik bitkisinin </a:t>
            </a: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yapraklarına</a:t>
            </a:r>
            <a:r>
              <a:rPr sz="1400" spc="-1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etkisi</a:t>
            </a:r>
            <a:endParaRPr sz="1400">
              <a:latin typeface="Arial"/>
              <a:cs typeface="Arial"/>
            </a:endParaRPr>
          </a:p>
        </p:txBody>
      </p:sp>
      <p:graphicFrame>
        <p:nvGraphicFramePr>
          <p:cNvPr id="16" name="object 16"/>
          <p:cNvGraphicFramePr>
            <a:graphicFrameLocks noGrp="1"/>
          </p:cNvGraphicFramePr>
          <p:nvPr/>
        </p:nvGraphicFramePr>
        <p:xfrm>
          <a:off x="1768476" y="1619250"/>
          <a:ext cx="6842125" cy="152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6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4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55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002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4800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400" b="1" spc="-10" dirty="0">
                          <a:solidFill>
                            <a:srgbClr val="FFFF66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sz="1400" b="1" spc="-30" dirty="0">
                          <a:solidFill>
                            <a:srgbClr val="FFFF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15" dirty="0">
                          <a:solidFill>
                            <a:srgbClr val="FFFF66"/>
                          </a:solidFill>
                          <a:latin typeface="Arial"/>
                          <a:cs typeface="Arial"/>
                        </a:rPr>
                        <a:t>düzeyleri</a:t>
                      </a:r>
                      <a:endParaRPr sz="1400">
                        <a:latin typeface="Arial"/>
                        <a:cs typeface="Arial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400" spc="-5" dirty="0">
                          <a:solidFill>
                            <a:srgbClr val="FFFF66"/>
                          </a:solidFill>
                          <a:latin typeface="Arial"/>
                          <a:cs typeface="Arial"/>
                        </a:rPr>
                        <a:t>(mg</a:t>
                      </a:r>
                      <a:r>
                        <a:rPr sz="1400" spc="-25" dirty="0">
                          <a:solidFill>
                            <a:srgbClr val="FFFF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5" dirty="0">
                          <a:solidFill>
                            <a:srgbClr val="FFFF66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sz="1400" spc="7" baseline="27777" dirty="0">
                          <a:solidFill>
                            <a:srgbClr val="FFFF66"/>
                          </a:solidFill>
                          <a:latin typeface="Arial"/>
                          <a:cs typeface="Arial"/>
                        </a:rPr>
                        <a:t>-1</a:t>
                      </a:r>
                      <a:r>
                        <a:rPr sz="1400" spc="5" dirty="0">
                          <a:solidFill>
                            <a:srgbClr val="FFFF66"/>
                          </a:solidFill>
                          <a:latin typeface="Arial"/>
                          <a:cs typeface="Arial"/>
                        </a:rPr>
                        <a:t>)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T w="12700">
                      <a:solidFill>
                        <a:srgbClr val="FFFF66"/>
                      </a:solidFill>
                      <a:prstDash val="solid"/>
                    </a:lnT>
                    <a:lnB w="12700">
                      <a:solidFill>
                        <a:srgbClr val="FFFF66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spc="-25" dirty="0">
                          <a:solidFill>
                            <a:srgbClr val="FFFF66"/>
                          </a:solidFill>
                          <a:latin typeface="Arial"/>
                          <a:cs typeface="Arial"/>
                        </a:rPr>
                        <a:t>Yaprak</a:t>
                      </a:r>
                      <a:r>
                        <a:rPr sz="1400" b="1" spc="30" dirty="0">
                          <a:solidFill>
                            <a:srgbClr val="FFFF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25" dirty="0">
                          <a:solidFill>
                            <a:srgbClr val="FFFF66"/>
                          </a:solidFill>
                          <a:latin typeface="Arial"/>
                          <a:cs typeface="Arial"/>
                        </a:rPr>
                        <a:t>ayası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T w="12700">
                      <a:solidFill>
                        <a:srgbClr val="FFFF66"/>
                      </a:solidFill>
                      <a:prstDash val="solid"/>
                    </a:lnT>
                    <a:lnB w="12700">
                      <a:solidFill>
                        <a:srgbClr val="FFFF66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9370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T w="12700">
                      <a:solidFill>
                        <a:srgbClr val="FFFF66"/>
                      </a:solidFill>
                      <a:prstDash val="solid"/>
                    </a:lnT>
                    <a:lnB w="12700">
                      <a:solidFill>
                        <a:srgbClr val="FFFF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400" b="1" spc="-10" dirty="0">
                          <a:solidFill>
                            <a:srgbClr val="FFFF66"/>
                          </a:solidFill>
                          <a:latin typeface="Arial"/>
                          <a:cs typeface="Arial"/>
                        </a:rPr>
                        <a:t>Uzunluk</a:t>
                      </a:r>
                      <a:r>
                        <a:rPr sz="1400" b="1" dirty="0">
                          <a:solidFill>
                            <a:srgbClr val="FFFF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5" dirty="0">
                          <a:solidFill>
                            <a:srgbClr val="FFFF66"/>
                          </a:solidFill>
                          <a:latin typeface="Arial"/>
                          <a:cs typeface="Arial"/>
                        </a:rPr>
                        <a:t>(cm)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T w="12700">
                      <a:solidFill>
                        <a:srgbClr val="FFFF66"/>
                      </a:solidFill>
                      <a:prstDash val="solid"/>
                    </a:lnT>
                    <a:lnB w="12700">
                      <a:solidFill>
                        <a:srgbClr val="FFFF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400" b="1" spc="-10" dirty="0">
                          <a:solidFill>
                            <a:srgbClr val="FFFF66"/>
                          </a:solidFill>
                          <a:latin typeface="Arial"/>
                          <a:cs typeface="Arial"/>
                        </a:rPr>
                        <a:t>Genişlik</a:t>
                      </a:r>
                      <a:r>
                        <a:rPr sz="1400" b="1" dirty="0">
                          <a:solidFill>
                            <a:srgbClr val="FFFF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5" dirty="0">
                          <a:solidFill>
                            <a:srgbClr val="FFFF66"/>
                          </a:solidFill>
                          <a:latin typeface="Arial"/>
                          <a:cs typeface="Arial"/>
                        </a:rPr>
                        <a:t>(cm)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T w="12700">
                      <a:solidFill>
                        <a:srgbClr val="FFFF66"/>
                      </a:solidFill>
                      <a:prstDash val="solid"/>
                    </a:lnT>
                    <a:lnB w="12700">
                      <a:solidFill>
                        <a:srgbClr val="FFFF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400" b="1" spc="-10" dirty="0">
                          <a:solidFill>
                            <a:srgbClr val="FFFF66"/>
                          </a:solidFill>
                          <a:latin typeface="Arial"/>
                          <a:cs typeface="Arial"/>
                        </a:rPr>
                        <a:t>Alan</a:t>
                      </a:r>
                      <a:r>
                        <a:rPr sz="1400" spc="-10" dirty="0">
                          <a:solidFill>
                            <a:srgbClr val="FFFF66"/>
                          </a:solidFill>
                          <a:latin typeface="Arial"/>
                          <a:cs typeface="Arial"/>
                        </a:rPr>
                        <a:t>(cm</a:t>
                      </a:r>
                      <a:r>
                        <a:rPr sz="1400" spc="-15" baseline="27777" dirty="0">
                          <a:solidFill>
                            <a:srgbClr val="FFFF66"/>
                          </a:solidFill>
                          <a:latin typeface="Arial"/>
                          <a:cs typeface="Arial"/>
                        </a:rPr>
                        <a:t>2</a:t>
                      </a:r>
                      <a:r>
                        <a:rPr sz="1400" spc="-10" dirty="0">
                          <a:solidFill>
                            <a:srgbClr val="FFFF66"/>
                          </a:solidFill>
                          <a:latin typeface="Arial"/>
                          <a:cs typeface="Arial"/>
                        </a:rPr>
                        <a:t>)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T w="12700">
                      <a:solidFill>
                        <a:srgbClr val="FFFF66"/>
                      </a:solidFill>
                      <a:prstDash val="solid"/>
                    </a:lnT>
                    <a:lnB w="12700">
                      <a:solidFill>
                        <a:srgbClr val="FFFF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400" b="1" spc="-10" dirty="0">
                          <a:solidFill>
                            <a:srgbClr val="FFFF66"/>
                          </a:solidFill>
                          <a:latin typeface="Arial"/>
                          <a:cs typeface="Arial"/>
                        </a:rPr>
                        <a:t>Kalınlık </a:t>
                      </a:r>
                      <a:r>
                        <a:rPr sz="1400" spc="-5" dirty="0">
                          <a:solidFill>
                            <a:srgbClr val="FFFF66"/>
                          </a:solidFill>
                          <a:latin typeface="Arial"/>
                          <a:cs typeface="Arial"/>
                        </a:rPr>
                        <a:t>(mg </a:t>
                      </a:r>
                      <a:r>
                        <a:rPr sz="1400" spc="5" dirty="0">
                          <a:solidFill>
                            <a:srgbClr val="FFFF66"/>
                          </a:solidFill>
                          <a:latin typeface="Arial"/>
                          <a:cs typeface="Arial"/>
                        </a:rPr>
                        <a:t>cm</a:t>
                      </a:r>
                      <a:r>
                        <a:rPr sz="1400" spc="7" baseline="27777" dirty="0">
                          <a:solidFill>
                            <a:srgbClr val="FFFF66"/>
                          </a:solidFill>
                          <a:latin typeface="Arial"/>
                          <a:cs typeface="Arial"/>
                        </a:rPr>
                        <a:t>-2</a:t>
                      </a:r>
                      <a:r>
                        <a:rPr sz="1400" spc="5" dirty="0">
                          <a:solidFill>
                            <a:srgbClr val="FFFF66"/>
                          </a:solidFill>
                          <a:latin typeface="Arial"/>
                          <a:cs typeface="Arial"/>
                        </a:rPr>
                        <a:t>)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T w="12700">
                      <a:solidFill>
                        <a:srgbClr val="FFFF66"/>
                      </a:solidFill>
                      <a:prstDash val="solid"/>
                    </a:lnT>
                    <a:lnB w="12700">
                      <a:solidFill>
                        <a:srgbClr val="FFFF66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157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4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T w="12700">
                      <a:solidFill>
                        <a:srgbClr val="FFFF66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49.0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T w="12700">
                      <a:solidFill>
                        <a:srgbClr val="FFFF66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0.89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T w="12700">
                      <a:solidFill>
                        <a:srgbClr val="FFFF66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30.6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T w="12700">
                      <a:solidFill>
                        <a:srgbClr val="FFFF66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4.9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T w="12700">
                      <a:solidFill>
                        <a:srgbClr val="FFFF66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509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56.1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1.13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47.8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4.1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772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B w="12700">
                      <a:solidFill>
                        <a:srgbClr val="FFFF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60.3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B w="12700">
                      <a:solidFill>
                        <a:srgbClr val="FFFF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1.25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B w="12700">
                      <a:solidFill>
                        <a:srgbClr val="FFFF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56.1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B w="12700">
                      <a:solidFill>
                        <a:srgbClr val="FFFF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3.8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66"/>
                      </a:solidFill>
                      <a:prstDash val="solid"/>
                    </a:lnL>
                    <a:lnR w="12700">
                      <a:solidFill>
                        <a:srgbClr val="FFFF66"/>
                      </a:solidFill>
                      <a:prstDash val="solid"/>
                    </a:lnR>
                    <a:lnB w="12700">
                      <a:solidFill>
                        <a:srgbClr val="FFFF66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7" name="object 17"/>
          <p:cNvSpPr txBox="1"/>
          <p:nvPr/>
        </p:nvSpPr>
        <p:spPr>
          <a:xfrm>
            <a:off x="1544639" y="3330575"/>
            <a:ext cx="9109075" cy="197490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>
              <a:spcBef>
                <a:spcPts val="100"/>
              </a:spcBef>
              <a:defRPr/>
            </a:pP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Çizelge</a:t>
            </a:r>
            <a:r>
              <a:rPr sz="12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12.17.</a:t>
            </a: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Uygulanan</a:t>
            </a:r>
            <a:r>
              <a:rPr sz="1200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azot</a:t>
            </a:r>
            <a:r>
              <a:rPr sz="120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düzeyi</a:t>
            </a:r>
            <a:r>
              <a:rPr sz="12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ve</a:t>
            </a:r>
            <a:r>
              <a:rPr sz="1200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Arial"/>
                <a:cs typeface="Arial"/>
              </a:rPr>
              <a:t>CCC</a:t>
            </a:r>
            <a:r>
              <a:rPr sz="1200" spc="10" dirty="0">
                <a:solidFill>
                  <a:srgbClr val="FFFFFF"/>
                </a:solidFill>
                <a:latin typeface="Arial"/>
                <a:cs typeface="Arial"/>
              </a:rPr>
              <a:t> ile</a:t>
            </a:r>
            <a:r>
              <a:rPr sz="120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Arial"/>
                <a:cs typeface="Arial"/>
              </a:rPr>
              <a:t>büyüme</a:t>
            </a:r>
            <a:r>
              <a:rPr sz="1200" spc="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engellemesinin</a:t>
            </a:r>
            <a:r>
              <a:rPr sz="120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5" dirty="0">
                <a:solidFill>
                  <a:srgbClr val="FFFFFF"/>
                </a:solidFill>
                <a:latin typeface="Arial"/>
                <a:cs typeface="Arial"/>
              </a:rPr>
              <a:t>kışlık</a:t>
            </a:r>
            <a:r>
              <a:rPr sz="12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buğdayda</a:t>
            </a:r>
            <a:r>
              <a:rPr sz="120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Arial"/>
                <a:cs typeface="Arial"/>
              </a:rPr>
              <a:t>yatma</a:t>
            </a:r>
            <a:r>
              <a:rPr sz="1200" spc="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ve</a:t>
            </a:r>
            <a:r>
              <a:rPr sz="1200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tane</a:t>
            </a:r>
            <a:r>
              <a:rPr sz="12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Arial"/>
                <a:cs typeface="Arial"/>
              </a:rPr>
              <a:t>verimi</a:t>
            </a:r>
            <a:r>
              <a:rPr sz="1200" spc="5" dirty="0">
                <a:solidFill>
                  <a:srgbClr val="FFFFFF"/>
                </a:solidFill>
                <a:latin typeface="Arial"/>
                <a:cs typeface="Arial"/>
              </a:rPr>
              <a:t> üzerine</a:t>
            </a:r>
            <a:r>
              <a:rPr sz="120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5" dirty="0">
                <a:solidFill>
                  <a:srgbClr val="FFFFFF"/>
                </a:solidFill>
                <a:latin typeface="Arial"/>
                <a:cs typeface="Arial"/>
              </a:rPr>
              <a:t>karşılıklı</a:t>
            </a:r>
            <a:r>
              <a:rPr sz="120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5" dirty="0">
                <a:solidFill>
                  <a:srgbClr val="FFFFFF"/>
                </a:solidFill>
                <a:latin typeface="Arial"/>
                <a:cs typeface="Arial"/>
              </a:rPr>
              <a:t>etkisi</a:t>
            </a:r>
            <a:endParaRPr sz="1200">
              <a:latin typeface="Arial"/>
              <a:cs typeface="Arial"/>
            </a:endParaRPr>
          </a:p>
        </p:txBody>
      </p:sp>
      <p:graphicFrame>
        <p:nvGraphicFramePr>
          <p:cNvPr id="18" name="object 18"/>
          <p:cNvGraphicFramePr>
            <a:graphicFrameLocks noGrp="1"/>
          </p:cNvGraphicFramePr>
          <p:nvPr/>
        </p:nvGraphicFramePr>
        <p:xfrm>
          <a:off x="1841500" y="3752851"/>
          <a:ext cx="6769100" cy="2054225"/>
        </p:xfrm>
        <a:graphic>
          <a:graphicData uri="http://schemas.openxmlformats.org/drawingml/2006/table">
            <a:tbl>
              <a:tblPr/>
              <a:tblGrid>
                <a:gridCol w="1347788">
                  <a:extLst>
                    <a:ext uri="{9D8B030D-6E8A-4147-A177-3AD203B41FA5}">
                      <a16:colId xmlns:a16="http://schemas.microsoft.com/office/drawing/2014/main" val="182273922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560412182"/>
                    </a:ext>
                  </a:extLst>
                </a:gridCol>
                <a:gridCol w="1439862">
                  <a:extLst>
                    <a:ext uri="{9D8B030D-6E8A-4147-A177-3AD203B41FA5}">
                      <a16:colId xmlns:a16="http://schemas.microsoft.com/office/drawing/2014/main" val="3887908919"/>
                    </a:ext>
                  </a:extLst>
                </a:gridCol>
                <a:gridCol w="1152525">
                  <a:extLst>
                    <a:ext uri="{9D8B030D-6E8A-4147-A177-3AD203B41FA5}">
                      <a16:colId xmlns:a16="http://schemas.microsoft.com/office/drawing/2014/main" val="3377000586"/>
                    </a:ext>
                  </a:extLst>
                </a:gridCol>
                <a:gridCol w="1152525">
                  <a:extLst>
                    <a:ext uri="{9D8B030D-6E8A-4147-A177-3AD203B41FA5}">
                      <a16:colId xmlns:a16="http://schemas.microsoft.com/office/drawing/2014/main" val="1965788849"/>
                    </a:ext>
                  </a:extLst>
                </a:gridCol>
              </a:tblGrid>
              <a:tr h="517525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 düzeyleri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(kg ha</a:t>
                      </a:r>
                      <a:r>
                        <a:rPr kumimoji="0" lang="tr-TR" altLang="tr-TR" sz="1300" b="0" i="0" u="none" strike="noStrike" cap="none" normalizeH="0" baseline="2800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</a:t>
                      </a: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0005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Yatma derecesi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(1: yatma yok; 9: tamamen yatma)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0005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Tane verimi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(t ha</a:t>
                      </a:r>
                      <a:r>
                        <a:rPr kumimoji="0" lang="tr-TR" altLang="tr-TR" sz="1300" b="0" i="0" u="none" strike="noStrike" cap="none" normalizeH="0" baseline="2800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</a:t>
                      </a: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0005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4017961"/>
                  </a:ext>
                </a:extLst>
              </a:tr>
              <a:tr h="30480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>
                      <a:lvl1pPr marL="31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-CCC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3815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588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15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+CCC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3815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-CCC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3815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1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+CCC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3815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8630355"/>
                  </a:ext>
                </a:extLst>
              </a:tr>
              <a:tr h="312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3815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2.4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3815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1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3815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3.97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3815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635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63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4.18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3815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8416778"/>
                  </a:ext>
                </a:extLst>
              </a:tr>
              <a:tr h="3111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4.8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1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4.71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4763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476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5.13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830945"/>
                  </a:ext>
                </a:extLst>
              </a:tr>
              <a:tr h="3111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120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91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5.8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91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1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1.8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91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4.67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91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4763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476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5.13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91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5522583"/>
                  </a:ext>
                </a:extLst>
              </a:tr>
              <a:tr h="2968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160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6.3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175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1.7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4.80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635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B32C16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5CD2D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63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5.31</a:t>
                      </a:r>
                      <a:endParaRPr kumimoji="0" lang="tr-TR" alt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5560" marB="0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0090997"/>
                  </a:ext>
                </a:extLst>
              </a:tr>
            </a:tbl>
          </a:graphicData>
        </a:graphic>
      </p:graphicFrame>
      <p:sp>
        <p:nvSpPr>
          <p:cNvPr id="19" name="object 19"/>
          <p:cNvSpPr txBox="1"/>
          <p:nvPr/>
        </p:nvSpPr>
        <p:spPr>
          <a:xfrm>
            <a:off x="1914526" y="503239"/>
            <a:ext cx="1966913" cy="300037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>
              <a:spcBef>
                <a:spcPts val="100"/>
              </a:spcBef>
              <a:defRPr/>
            </a:pPr>
            <a:r>
              <a:rPr spc="-5" dirty="0">
                <a:solidFill>
                  <a:srgbClr val="FFFFFF"/>
                </a:solidFill>
                <a:latin typeface="Arial"/>
                <a:cs typeface="Arial"/>
              </a:rPr>
              <a:t>* </a:t>
            </a:r>
            <a:r>
              <a:rPr dirty="0">
                <a:solidFill>
                  <a:srgbClr val="66FF33"/>
                </a:solidFill>
                <a:latin typeface="Arial"/>
                <a:cs typeface="Arial"/>
              </a:rPr>
              <a:t>yaprak</a:t>
            </a:r>
            <a:r>
              <a:rPr spc="-85" dirty="0">
                <a:solidFill>
                  <a:srgbClr val="66FF33"/>
                </a:solidFill>
                <a:latin typeface="Arial"/>
                <a:cs typeface="Arial"/>
              </a:rPr>
              <a:t> </a:t>
            </a:r>
            <a:r>
              <a:rPr spc="5" dirty="0">
                <a:solidFill>
                  <a:srgbClr val="66FF33"/>
                </a:solidFill>
                <a:latin typeface="Arial"/>
                <a:cs typeface="Arial"/>
              </a:rPr>
              <a:t>morfolojisi</a:t>
            </a:r>
            <a:endParaRPr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227514" y="503239"/>
            <a:ext cx="1735137" cy="300037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>
              <a:spcBef>
                <a:spcPts val="100"/>
              </a:spcBef>
              <a:defRPr/>
            </a:pPr>
            <a:r>
              <a:rPr dirty="0">
                <a:solidFill>
                  <a:srgbClr val="66FF33"/>
                </a:solidFill>
                <a:latin typeface="Arial"/>
                <a:cs typeface="Arial"/>
              </a:rPr>
              <a:t>* yatmaya</a:t>
            </a:r>
            <a:r>
              <a:rPr spc="-65" dirty="0">
                <a:solidFill>
                  <a:srgbClr val="66FF33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66FF33"/>
                </a:solidFill>
                <a:latin typeface="Arial"/>
                <a:cs typeface="Arial"/>
              </a:rPr>
              <a:t>direnç</a:t>
            </a:r>
            <a:endParaRPr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804026" y="503239"/>
            <a:ext cx="1293813" cy="300037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>
              <a:spcBef>
                <a:spcPts val="100"/>
              </a:spcBef>
              <a:defRPr/>
            </a:pPr>
            <a:r>
              <a:rPr dirty="0">
                <a:solidFill>
                  <a:srgbClr val="66FF33"/>
                </a:solidFill>
                <a:latin typeface="Arial"/>
                <a:cs typeface="Arial"/>
              </a:rPr>
              <a:t>*bitki</a:t>
            </a:r>
            <a:r>
              <a:rPr spc="-45" dirty="0">
                <a:solidFill>
                  <a:srgbClr val="66FF33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66FF33"/>
                </a:solidFill>
                <a:latin typeface="Arial"/>
                <a:cs typeface="Arial"/>
              </a:rPr>
              <a:t>kalitesi</a:t>
            </a:r>
            <a:endParaRPr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8570913" y="503239"/>
            <a:ext cx="2030412" cy="300037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>
              <a:spcBef>
                <a:spcPts val="100"/>
              </a:spcBef>
              <a:defRPr/>
            </a:pPr>
            <a:r>
              <a:rPr dirty="0">
                <a:solidFill>
                  <a:srgbClr val="66FF33"/>
                </a:solidFill>
                <a:latin typeface="Arial"/>
                <a:cs typeface="Arial"/>
              </a:rPr>
              <a:t>*fotosentez</a:t>
            </a:r>
            <a:r>
              <a:rPr spc="-75" dirty="0">
                <a:solidFill>
                  <a:srgbClr val="66FF33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66FF33"/>
                </a:solidFill>
                <a:latin typeface="Arial"/>
                <a:cs typeface="Arial"/>
              </a:rPr>
              <a:t>etkilenir</a:t>
            </a:r>
            <a:endParaRPr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94987160"/>
      </p:ext>
    </p:extLst>
  </p:cSld>
  <p:clrMapOvr>
    <a:masterClrMapping/>
  </p:clrMapOvr>
  <p:transition>
    <p:newsflash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object 2"/>
          <p:cNvSpPr>
            <a:spLocks noChangeArrowheads="1"/>
          </p:cNvSpPr>
          <p:nvPr/>
        </p:nvSpPr>
        <p:spPr bwMode="auto">
          <a:xfrm>
            <a:off x="152400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7347" name="object 3"/>
          <p:cNvSpPr>
            <a:spLocks/>
          </p:cNvSpPr>
          <p:nvPr/>
        </p:nvSpPr>
        <p:spPr bwMode="auto">
          <a:xfrm>
            <a:off x="7791451" y="6032500"/>
            <a:ext cx="1546225" cy="825500"/>
          </a:xfrm>
          <a:custGeom>
            <a:avLst/>
            <a:gdLst>
              <a:gd name="T0" fmla="*/ 670453 w 1546225"/>
              <a:gd name="T1" fmla="*/ 521144 h 826134"/>
              <a:gd name="T2" fmla="*/ 317627 w 1546225"/>
              <a:gd name="T3" fmla="*/ 521144 h 826134"/>
              <a:gd name="T4" fmla="*/ 935018 w 1546225"/>
              <a:gd name="T5" fmla="*/ 826004 h 826134"/>
              <a:gd name="T6" fmla="*/ 1545953 w 1546225"/>
              <a:gd name="T7" fmla="*/ 826004 h 826134"/>
              <a:gd name="T8" fmla="*/ 1315085 w 1546225"/>
              <a:gd name="T9" fmla="*/ 749253 h 826134"/>
              <a:gd name="T10" fmla="*/ 1010158 w 1546225"/>
              <a:gd name="T11" fmla="*/ 590842 h 826134"/>
              <a:gd name="T12" fmla="*/ 786130 w 1546225"/>
              <a:gd name="T13" fmla="*/ 586092 h 826134"/>
              <a:gd name="T14" fmla="*/ 670453 w 1546225"/>
              <a:gd name="T15" fmla="*/ 521144 h 826134"/>
              <a:gd name="T16" fmla="*/ 0 w 1546225"/>
              <a:gd name="T17" fmla="*/ 0 h 826134"/>
              <a:gd name="T18" fmla="*/ 34925 w 1546225"/>
              <a:gd name="T19" fmla="*/ 41186 h 826134"/>
              <a:gd name="T20" fmla="*/ 0 w 1546225"/>
              <a:gd name="T21" fmla="*/ 102958 h 826134"/>
              <a:gd name="T22" fmla="*/ 47625 w 1546225"/>
              <a:gd name="T23" fmla="*/ 188506 h 826134"/>
              <a:gd name="T24" fmla="*/ 119125 w 1546225"/>
              <a:gd name="T25" fmla="*/ 384924 h 826134"/>
              <a:gd name="T26" fmla="*/ 71500 w 1546225"/>
              <a:gd name="T27" fmla="*/ 668464 h 826134"/>
              <a:gd name="T28" fmla="*/ 317627 w 1546225"/>
              <a:gd name="T29" fmla="*/ 521144 h 826134"/>
              <a:gd name="T30" fmla="*/ 670453 w 1546225"/>
              <a:gd name="T31" fmla="*/ 521144 h 826134"/>
              <a:gd name="T32" fmla="*/ 444754 w 1546225"/>
              <a:gd name="T33" fmla="*/ 394423 h 826134"/>
              <a:gd name="T34" fmla="*/ 201675 w 1546225"/>
              <a:gd name="T35" fmla="*/ 104546 h 826134"/>
              <a:gd name="T36" fmla="*/ 0 w 1546225"/>
              <a:gd name="T37" fmla="*/ 0 h 826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546225" h="826134">
                <a:moveTo>
                  <a:pt x="670453" y="521144"/>
                </a:moveTo>
                <a:lnTo>
                  <a:pt x="317627" y="521144"/>
                </a:lnTo>
                <a:lnTo>
                  <a:pt x="935018" y="826004"/>
                </a:lnTo>
                <a:lnTo>
                  <a:pt x="1545953" y="826004"/>
                </a:lnTo>
                <a:lnTo>
                  <a:pt x="1315085" y="749253"/>
                </a:lnTo>
                <a:lnTo>
                  <a:pt x="1010158" y="590842"/>
                </a:lnTo>
                <a:lnTo>
                  <a:pt x="786130" y="586092"/>
                </a:lnTo>
                <a:lnTo>
                  <a:pt x="670453" y="521144"/>
                </a:lnTo>
                <a:close/>
              </a:path>
              <a:path w="1546225" h="826134">
                <a:moveTo>
                  <a:pt x="0" y="0"/>
                </a:moveTo>
                <a:lnTo>
                  <a:pt x="34925" y="41186"/>
                </a:lnTo>
                <a:lnTo>
                  <a:pt x="0" y="102958"/>
                </a:lnTo>
                <a:lnTo>
                  <a:pt x="47625" y="188506"/>
                </a:lnTo>
                <a:lnTo>
                  <a:pt x="119125" y="384924"/>
                </a:lnTo>
                <a:lnTo>
                  <a:pt x="71500" y="668464"/>
                </a:lnTo>
                <a:lnTo>
                  <a:pt x="317627" y="521144"/>
                </a:lnTo>
                <a:lnTo>
                  <a:pt x="670453" y="521144"/>
                </a:lnTo>
                <a:lnTo>
                  <a:pt x="444754" y="394423"/>
                </a:lnTo>
                <a:lnTo>
                  <a:pt x="201675" y="104546"/>
                </a:lnTo>
                <a:lnTo>
                  <a:pt x="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57348" name="object 4"/>
          <p:cNvSpPr>
            <a:spLocks/>
          </p:cNvSpPr>
          <p:nvPr/>
        </p:nvSpPr>
        <p:spPr bwMode="auto">
          <a:xfrm>
            <a:off x="5772151" y="6019800"/>
            <a:ext cx="296863" cy="628650"/>
          </a:xfrm>
          <a:custGeom>
            <a:avLst/>
            <a:gdLst>
              <a:gd name="T0" fmla="*/ 57276 w 295910"/>
              <a:gd name="T1" fmla="*/ 0 h 628015"/>
              <a:gd name="T2" fmla="*/ 85851 w 295910"/>
              <a:gd name="T3" fmla="*/ 32016 h 628015"/>
              <a:gd name="T4" fmla="*/ 38100 w 295910"/>
              <a:gd name="T5" fmla="*/ 53365 h 628015"/>
              <a:gd name="T6" fmla="*/ 28575 w 295910"/>
              <a:gd name="T7" fmla="*/ 117398 h 628015"/>
              <a:gd name="T8" fmla="*/ 66801 w 295910"/>
              <a:gd name="T9" fmla="*/ 202768 h 628015"/>
              <a:gd name="T10" fmla="*/ 76326 w 295910"/>
              <a:gd name="T11" fmla="*/ 288150 h 628015"/>
              <a:gd name="T12" fmla="*/ 0 w 295910"/>
              <a:gd name="T13" fmla="*/ 627888 h 628015"/>
              <a:gd name="T14" fmla="*/ 85851 w 295910"/>
              <a:gd name="T15" fmla="*/ 414439 h 628015"/>
              <a:gd name="T16" fmla="*/ 133476 w 295910"/>
              <a:gd name="T17" fmla="*/ 384200 h 628015"/>
              <a:gd name="T18" fmla="*/ 200278 w 295910"/>
              <a:gd name="T19" fmla="*/ 224116 h 628015"/>
              <a:gd name="T20" fmla="*/ 228853 w 295910"/>
              <a:gd name="T21" fmla="*/ 213448 h 628015"/>
              <a:gd name="T22" fmla="*/ 228853 w 295910"/>
              <a:gd name="T23" fmla="*/ 160083 h 628015"/>
              <a:gd name="T24" fmla="*/ 295655 w 295910"/>
              <a:gd name="T25" fmla="*/ 117398 h 628015"/>
              <a:gd name="T26" fmla="*/ 257555 w 295910"/>
              <a:gd name="T27" fmla="*/ 106718 h 628015"/>
              <a:gd name="T28" fmla="*/ 57276 w 295910"/>
              <a:gd name="T29" fmla="*/ 0 h 6280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95910" h="628015">
                <a:moveTo>
                  <a:pt x="57276" y="0"/>
                </a:moveTo>
                <a:lnTo>
                  <a:pt x="85851" y="32016"/>
                </a:lnTo>
                <a:lnTo>
                  <a:pt x="38100" y="53365"/>
                </a:lnTo>
                <a:lnTo>
                  <a:pt x="28575" y="117398"/>
                </a:lnTo>
                <a:lnTo>
                  <a:pt x="66801" y="202768"/>
                </a:lnTo>
                <a:lnTo>
                  <a:pt x="76326" y="288150"/>
                </a:lnTo>
                <a:lnTo>
                  <a:pt x="0" y="627888"/>
                </a:lnTo>
                <a:lnTo>
                  <a:pt x="85851" y="414439"/>
                </a:lnTo>
                <a:lnTo>
                  <a:pt x="133476" y="384200"/>
                </a:lnTo>
                <a:lnTo>
                  <a:pt x="200278" y="224116"/>
                </a:lnTo>
                <a:lnTo>
                  <a:pt x="228853" y="213448"/>
                </a:lnTo>
                <a:lnTo>
                  <a:pt x="228853" y="160083"/>
                </a:lnTo>
                <a:lnTo>
                  <a:pt x="295655" y="117398"/>
                </a:lnTo>
                <a:lnTo>
                  <a:pt x="257555" y="106718"/>
                </a:lnTo>
                <a:lnTo>
                  <a:pt x="57276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57349" name="object 5"/>
          <p:cNvSpPr>
            <a:spLocks/>
          </p:cNvSpPr>
          <p:nvPr/>
        </p:nvSpPr>
        <p:spPr bwMode="auto">
          <a:xfrm>
            <a:off x="6334126" y="6181726"/>
            <a:ext cx="600075" cy="430213"/>
          </a:xfrm>
          <a:custGeom>
            <a:avLst/>
            <a:gdLst>
              <a:gd name="T0" fmla="*/ 28575 w 600710"/>
              <a:gd name="T1" fmla="*/ 0 h 429895"/>
              <a:gd name="T2" fmla="*/ 19050 w 600710"/>
              <a:gd name="T3" fmla="*/ 20612 h 429895"/>
              <a:gd name="T4" fmla="*/ 0 w 600710"/>
              <a:gd name="T5" fmla="*/ 63436 h 429895"/>
              <a:gd name="T6" fmla="*/ 95250 w 600710"/>
              <a:gd name="T7" fmla="*/ 191884 h 429895"/>
              <a:gd name="T8" fmla="*/ 492378 w 600710"/>
              <a:gd name="T9" fmla="*/ 429767 h 429895"/>
              <a:gd name="T10" fmla="*/ 460628 w 600710"/>
              <a:gd name="T11" fmla="*/ 220433 h 429895"/>
              <a:gd name="T12" fmla="*/ 560500 w 600710"/>
              <a:gd name="T13" fmla="*/ 149072 h 429895"/>
              <a:gd name="T14" fmla="*/ 398652 w 600710"/>
              <a:gd name="T15" fmla="*/ 149072 h 429895"/>
              <a:gd name="T16" fmla="*/ 143001 w 600710"/>
              <a:gd name="T17" fmla="*/ 85636 h 429895"/>
              <a:gd name="T18" fmla="*/ 28575 w 600710"/>
              <a:gd name="T19" fmla="*/ 0 h 429895"/>
              <a:gd name="T20" fmla="*/ 600455 w 600710"/>
              <a:gd name="T21" fmla="*/ 120522 h 429895"/>
              <a:gd name="T22" fmla="*/ 398652 w 600710"/>
              <a:gd name="T23" fmla="*/ 149072 h 429895"/>
              <a:gd name="T24" fmla="*/ 560500 w 600710"/>
              <a:gd name="T25" fmla="*/ 149072 h 429895"/>
              <a:gd name="T26" fmla="*/ 600455 w 600710"/>
              <a:gd name="T27" fmla="*/ 120522 h 4298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00710" h="429895">
                <a:moveTo>
                  <a:pt x="28575" y="0"/>
                </a:moveTo>
                <a:lnTo>
                  <a:pt x="19050" y="20612"/>
                </a:lnTo>
                <a:lnTo>
                  <a:pt x="0" y="63436"/>
                </a:lnTo>
                <a:lnTo>
                  <a:pt x="95250" y="191884"/>
                </a:lnTo>
                <a:lnTo>
                  <a:pt x="492378" y="429767"/>
                </a:lnTo>
                <a:lnTo>
                  <a:pt x="460628" y="220433"/>
                </a:lnTo>
                <a:lnTo>
                  <a:pt x="560500" y="149072"/>
                </a:lnTo>
                <a:lnTo>
                  <a:pt x="398652" y="149072"/>
                </a:lnTo>
                <a:lnTo>
                  <a:pt x="143001" y="85636"/>
                </a:lnTo>
                <a:lnTo>
                  <a:pt x="28575" y="0"/>
                </a:lnTo>
                <a:close/>
              </a:path>
              <a:path w="600710" h="429895">
                <a:moveTo>
                  <a:pt x="600455" y="120522"/>
                </a:moveTo>
                <a:lnTo>
                  <a:pt x="398652" y="149072"/>
                </a:lnTo>
                <a:lnTo>
                  <a:pt x="560500" y="149072"/>
                </a:lnTo>
                <a:lnTo>
                  <a:pt x="600455" y="120522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57350" name="object 6"/>
          <p:cNvSpPr>
            <a:spLocks noChangeArrowheads="1"/>
          </p:cNvSpPr>
          <p:nvPr/>
        </p:nvSpPr>
        <p:spPr bwMode="auto">
          <a:xfrm>
            <a:off x="7285039" y="6138864"/>
            <a:ext cx="242887" cy="115887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7351" name="object 7"/>
          <p:cNvSpPr>
            <a:spLocks noChangeArrowheads="1"/>
          </p:cNvSpPr>
          <p:nvPr/>
        </p:nvSpPr>
        <p:spPr bwMode="auto">
          <a:xfrm>
            <a:off x="5470526" y="6126164"/>
            <a:ext cx="68263" cy="128587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7352" name="object 8"/>
          <p:cNvSpPr>
            <a:spLocks noChangeArrowheads="1"/>
          </p:cNvSpPr>
          <p:nvPr/>
        </p:nvSpPr>
        <p:spPr bwMode="auto">
          <a:xfrm>
            <a:off x="1524000" y="6019800"/>
            <a:ext cx="6218238" cy="838200"/>
          </a:xfrm>
          <a:prstGeom prst="rect">
            <a:avLst/>
          </a:prstGeom>
          <a:blipFill dpi="0" rotWithShape="1">
            <a:blip r:embed="rId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7353" name="object 9"/>
          <p:cNvSpPr>
            <a:spLocks/>
          </p:cNvSpPr>
          <p:nvPr/>
        </p:nvSpPr>
        <p:spPr bwMode="auto">
          <a:xfrm>
            <a:off x="3422650" y="6022976"/>
            <a:ext cx="579438" cy="460375"/>
          </a:xfrm>
          <a:custGeom>
            <a:avLst/>
            <a:gdLst>
              <a:gd name="T0" fmla="*/ 497466 w 579119"/>
              <a:gd name="T1" fmla="*/ 269417 h 460375"/>
              <a:gd name="T2" fmla="*/ 303021 w 579119"/>
              <a:gd name="T3" fmla="*/ 269417 h 460375"/>
              <a:gd name="T4" fmla="*/ 541019 w 579119"/>
              <a:gd name="T5" fmla="*/ 460247 h 460375"/>
              <a:gd name="T6" fmla="*/ 483869 w 579119"/>
              <a:gd name="T7" fmla="*/ 279031 h 460375"/>
              <a:gd name="T8" fmla="*/ 497466 w 579119"/>
              <a:gd name="T9" fmla="*/ 269417 h 460375"/>
              <a:gd name="T10" fmla="*/ 66675 w 579119"/>
              <a:gd name="T11" fmla="*/ 0 h 460375"/>
              <a:gd name="T12" fmla="*/ 47625 w 579119"/>
              <a:gd name="T13" fmla="*/ 0 h 460375"/>
              <a:gd name="T14" fmla="*/ 38100 w 579119"/>
              <a:gd name="T15" fmla="*/ 38480 h 460375"/>
              <a:gd name="T16" fmla="*/ 0 w 579119"/>
              <a:gd name="T17" fmla="*/ 96215 h 460375"/>
              <a:gd name="T18" fmla="*/ 104775 w 579119"/>
              <a:gd name="T19" fmla="*/ 173189 h 460375"/>
              <a:gd name="T20" fmla="*/ 226948 w 579119"/>
              <a:gd name="T21" fmla="*/ 288658 h 460375"/>
              <a:gd name="T22" fmla="*/ 303021 w 579119"/>
              <a:gd name="T23" fmla="*/ 269417 h 460375"/>
              <a:gd name="T24" fmla="*/ 497466 w 579119"/>
              <a:gd name="T25" fmla="*/ 269417 h 460375"/>
              <a:gd name="T26" fmla="*/ 579119 w 579119"/>
              <a:gd name="T27" fmla="*/ 211683 h 460375"/>
              <a:gd name="T28" fmla="*/ 569594 w 579119"/>
              <a:gd name="T29" fmla="*/ 202056 h 460375"/>
              <a:gd name="T30" fmla="*/ 531494 w 579119"/>
              <a:gd name="T31" fmla="*/ 182816 h 460375"/>
              <a:gd name="T32" fmla="*/ 474344 w 579119"/>
              <a:gd name="T33" fmla="*/ 144322 h 460375"/>
              <a:gd name="T34" fmla="*/ 274446 w 579119"/>
              <a:gd name="T35" fmla="*/ 57734 h 460375"/>
              <a:gd name="T36" fmla="*/ 226948 w 579119"/>
              <a:gd name="T37" fmla="*/ 38480 h 460375"/>
              <a:gd name="T38" fmla="*/ 207898 w 579119"/>
              <a:gd name="T39" fmla="*/ 28867 h 460375"/>
              <a:gd name="T40" fmla="*/ 150748 w 579119"/>
              <a:gd name="T41" fmla="*/ 28867 h 460375"/>
              <a:gd name="T42" fmla="*/ 114300 w 579119"/>
              <a:gd name="T43" fmla="*/ 19240 h 460375"/>
              <a:gd name="T44" fmla="*/ 104775 w 579119"/>
              <a:gd name="T45" fmla="*/ 19240 h 460375"/>
              <a:gd name="T46" fmla="*/ 66675 w 579119"/>
              <a:gd name="T47" fmla="*/ 0 h 460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79119" h="460375">
                <a:moveTo>
                  <a:pt x="497466" y="269417"/>
                </a:moveTo>
                <a:lnTo>
                  <a:pt x="303021" y="269417"/>
                </a:lnTo>
                <a:lnTo>
                  <a:pt x="541019" y="460247"/>
                </a:lnTo>
                <a:lnTo>
                  <a:pt x="483869" y="279031"/>
                </a:lnTo>
                <a:lnTo>
                  <a:pt x="497466" y="269417"/>
                </a:lnTo>
                <a:close/>
              </a:path>
              <a:path w="579119" h="460375">
                <a:moveTo>
                  <a:pt x="66675" y="0"/>
                </a:moveTo>
                <a:lnTo>
                  <a:pt x="47625" y="0"/>
                </a:lnTo>
                <a:lnTo>
                  <a:pt x="38100" y="38480"/>
                </a:lnTo>
                <a:lnTo>
                  <a:pt x="0" y="96215"/>
                </a:lnTo>
                <a:lnTo>
                  <a:pt x="104775" y="173189"/>
                </a:lnTo>
                <a:lnTo>
                  <a:pt x="226948" y="288658"/>
                </a:lnTo>
                <a:lnTo>
                  <a:pt x="303021" y="269417"/>
                </a:lnTo>
                <a:lnTo>
                  <a:pt x="497466" y="269417"/>
                </a:lnTo>
                <a:lnTo>
                  <a:pt x="579119" y="211683"/>
                </a:lnTo>
                <a:lnTo>
                  <a:pt x="569594" y="202056"/>
                </a:lnTo>
                <a:lnTo>
                  <a:pt x="531494" y="182816"/>
                </a:lnTo>
                <a:lnTo>
                  <a:pt x="474344" y="144322"/>
                </a:lnTo>
                <a:lnTo>
                  <a:pt x="274446" y="57734"/>
                </a:lnTo>
                <a:lnTo>
                  <a:pt x="226948" y="38480"/>
                </a:lnTo>
                <a:lnTo>
                  <a:pt x="207898" y="28867"/>
                </a:lnTo>
                <a:lnTo>
                  <a:pt x="150748" y="28867"/>
                </a:lnTo>
                <a:lnTo>
                  <a:pt x="114300" y="19240"/>
                </a:lnTo>
                <a:lnTo>
                  <a:pt x="104775" y="19240"/>
                </a:lnTo>
                <a:lnTo>
                  <a:pt x="66675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57354" name="object 10"/>
          <p:cNvSpPr>
            <a:spLocks/>
          </p:cNvSpPr>
          <p:nvPr/>
        </p:nvSpPr>
        <p:spPr bwMode="auto">
          <a:xfrm>
            <a:off x="4608513" y="6076950"/>
            <a:ext cx="3148012" cy="781050"/>
          </a:xfrm>
          <a:custGeom>
            <a:avLst/>
            <a:gdLst>
              <a:gd name="T0" fmla="*/ 643001 w 3147695"/>
              <a:gd name="T1" fmla="*/ 165163 h 780415"/>
              <a:gd name="T2" fmla="*/ 95250 w 3147695"/>
              <a:gd name="T3" fmla="*/ 165163 h 780415"/>
              <a:gd name="T4" fmla="*/ 142875 w 3147695"/>
              <a:gd name="T5" fmla="*/ 212813 h 780415"/>
              <a:gd name="T6" fmla="*/ 238125 w 3147695"/>
              <a:gd name="T7" fmla="*/ 242989 h 780415"/>
              <a:gd name="T8" fmla="*/ 331850 w 3147695"/>
              <a:gd name="T9" fmla="*/ 433565 h 780415"/>
              <a:gd name="T10" fmla="*/ 636651 w 3147695"/>
              <a:gd name="T11" fmla="*/ 570141 h 780415"/>
              <a:gd name="T12" fmla="*/ 1233677 w 3147695"/>
              <a:gd name="T13" fmla="*/ 570141 h 780415"/>
              <a:gd name="T14" fmla="*/ 3118472 w 3147695"/>
              <a:gd name="T15" fmla="*/ 780286 h 780415"/>
              <a:gd name="T16" fmla="*/ 3147146 w 3147695"/>
              <a:gd name="T17" fmla="*/ 780286 h 780415"/>
              <a:gd name="T18" fmla="*/ 1073277 w 3147695"/>
              <a:gd name="T19" fmla="*/ 385914 h 780415"/>
              <a:gd name="T20" fmla="*/ 816101 w 3147695"/>
              <a:gd name="T21" fmla="*/ 252514 h 780415"/>
              <a:gd name="T22" fmla="*/ 674751 w 3147695"/>
              <a:gd name="T23" fmla="*/ 174688 h 780415"/>
              <a:gd name="T24" fmla="*/ 643001 w 3147695"/>
              <a:gd name="T25" fmla="*/ 165163 h 780415"/>
              <a:gd name="T26" fmla="*/ 152400 w 3147695"/>
              <a:gd name="T27" fmla="*/ 0 h 780415"/>
              <a:gd name="T28" fmla="*/ 57150 w 3147695"/>
              <a:gd name="T29" fmla="*/ 0 h 780415"/>
              <a:gd name="T30" fmla="*/ 19050 w 3147695"/>
              <a:gd name="T31" fmla="*/ 39700 h 780415"/>
              <a:gd name="T32" fmla="*/ 0 w 3147695"/>
              <a:gd name="T33" fmla="*/ 203276 h 780415"/>
              <a:gd name="T34" fmla="*/ 95250 w 3147695"/>
              <a:gd name="T35" fmla="*/ 165163 h 780415"/>
              <a:gd name="T36" fmla="*/ 643001 w 3147695"/>
              <a:gd name="T37" fmla="*/ 165163 h 780415"/>
              <a:gd name="T38" fmla="*/ 579501 w 3147695"/>
              <a:gd name="T39" fmla="*/ 146113 h 780415"/>
              <a:gd name="T40" fmla="*/ 446150 w 3147695"/>
              <a:gd name="T41" fmla="*/ 96875 h 780415"/>
              <a:gd name="T42" fmla="*/ 295275 w 3147695"/>
              <a:gd name="T43" fmla="*/ 28587 h 780415"/>
              <a:gd name="T44" fmla="*/ 219075 w 3147695"/>
              <a:gd name="T45" fmla="*/ 9525 h 780415"/>
              <a:gd name="T46" fmla="*/ 152400 w 3147695"/>
              <a:gd name="T47" fmla="*/ 0 h 780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147695" h="780415">
                <a:moveTo>
                  <a:pt x="643001" y="165163"/>
                </a:moveTo>
                <a:lnTo>
                  <a:pt x="95250" y="165163"/>
                </a:lnTo>
                <a:lnTo>
                  <a:pt x="142875" y="212813"/>
                </a:lnTo>
                <a:lnTo>
                  <a:pt x="238125" y="242989"/>
                </a:lnTo>
                <a:lnTo>
                  <a:pt x="331850" y="433565"/>
                </a:lnTo>
                <a:lnTo>
                  <a:pt x="636651" y="570141"/>
                </a:lnTo>
                <a:lnTo>
                  <a:pt x="1233677" y="570141"/>
                </a:lnTo>
                <a:lnTo>
                  <a:pt x="3118472" y="780286"/>
                </a:lnTo>
                <a:lnTo>
                  <a:pt x="3147146" y="780286"/>
                </a:lnTo>
                <a:lnTo>
                  <a:pt x="1073277" y="385914"/>
                </a:lnTo>
                <a:lnTo>
                  <a:pt x="816101" y="252514"/>
                </a:lnTo>
                <a:lnTo>
                  <a:pt x="674751" y="174688"/>
                </a:lnTo>
                <a:lnTo>
                  <a:pt x="643001" y="165163"/>
                </a:lnTo>
                <a:close/>
              </a:path>
              <a:path w="3147695" h="780415">
                <a:moveTo>
                  <a:pt x="152400" y="0"/>
                </a:moveTo>
                <a:lnTo>
                  <a:pt x="57150" y="0"/>
                </a:lnTo>
                <a:lnTo>
                  <a:pt x="19050" y="39700"/>
                </a:lnTo>
                <a:lnTo>
                  <a:pt x="0" y="203276"/>
                </a:lnTo>
                <a:lnTo>
                  <a:pt x="95250" y="165163"/>
                </a:lnTo>
                <a:lnTo>
                  <a:pt x="643001" y="165163"/>
                </a:lnTo>
                <a:lnTo>
                  <a:pt x="579501" y="146113"/>
                </a:lnTo>
                <a:lnTo>
                  <a:pt x="446150" y="96875"/>
                </a:lnTo>
                <a:lnTo>
                  <a:pt x="295275" y="28587"/>
                </a:lnTo>
                <a:lnTo>
                  <a:pt x="219075" y="9525"/>
                </a:lnTo>
                <a:lnTo>
                  <a:pt x="15240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57355" name="object 11"/>
          <p:cNvSpPr>
            <a:spLocks noChangeArrowheads="1"/>
          </p:cNvSpPr>
          <p:nvPr/>
        </p:nvSpPr>
        <p:spPr bwMode="auto">
          <a:xfrm>
            <a:off x="4429126" y="6069014"/>
            <a:ext cx="112713" cy="96837"/>
          </a:xfrm>
          <a:prstGeom prst="rect">
            <a:avLst/>
          </a:prstGeom>
          <a:blipFill dpi="0" rotWithShape="1">
            <a:blip r:embed="rId6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7356" name="object 12"/>
          <p:cNvSpPr>
            <a:spLocks/>
          </p:cNvSpPr>
          <p:nvPr/>
        </p:nvSpPr>
        <p:spPr bwMode="auto">
          <a:xfrm>
            <a:off x="2879726" y="6099176"/>
            <a:ext cx="257175" cy="258763"/>
          </a:xfrm>
          <a:custGeom>
            <a:avLst/>
            <a:gdLst>
              <a:gd name="T0" fmla="*/ 47752 w 256540"/>
              <a:gd name="T1" fmla="*/ 0 h 259079"/>
              <a:gd name="T2" fmla="*/ 0 w 256540"/>
              <a:gd name="T3" fmla="*/ 0 h 259079"/>
              <a:gd name="T4" fmla="*/ 47752 w 256540"/>
              <a:gd name="T5" fmla="*/ 86359 h 259079"/>
              <a:gd name="T6" fmla="*/ 152653 w 256540"/>
              <a:gd name="T7" fmla="*/ 163118 h 259079"/>
              <a:gd name="T8" fmla="*/ 256031 w 256540"/>
              <a:gd name="T9" fmla="*/ 259079 h 259079"/>
              <a:gd name="T10" fmla="*/ 256031 w 256540"/>
              <a:gd name="T11" fmla="*/ 249478 h 259079"/>
              <a:gd name="T12" fmla="*/ 246506 w 256540"/>
              <a:gd name="T13" fmla="*/ 220700 h 259079"/>
              <a:gd name="T14" fmla="*/ 227456 w 256540"/>
              <a:gd name="T15" fmla="*/ 182321 h 259079"/>
              <a:gd name="T16" fmla="*/ 190881 w 256540"/>
              <a:gd name="T17" fmla="*/ 153530 h 259079"/>
              <a:gd name="T18" fmla="*/ 171703 w 256540"/>
              <a:gd name="T19" fmla="*/ 134340 h 259079"/>
              <a:gd name="T20" fmla="*/ 152653 w 256540"/>
              <a:gd name="T21" fmla="*/ 95961 h 259079"/>
              <a:gd name="T22" fmla="*/ 152653 w 256540"/>
              <a:gd name="T23" fmla="*/ 86359 h 259079"/>
              <a:gd name="T24" fmla="*/ 181228 w 256540"/>
              <a:gd name="T25" fmla="*/ 19189 h 259079"/>
              <a:gd name="T26" fmla="*/ 114553 w 256540"/>
              <a:gd name="T27" fmla="*/ 9601 h 259079"/>
              <a:gd name="T28" fmla="*/ 76327 w 256540"/>
              <a:gd name="T29" fmla="*/ 9601 h 259079"/>
              <a:gd name="T30" fmla="*/ 47752 w 256540"/>
              <a:gd name="T31" fmla="*/ 0 h 2590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56540" h="259079">
                <a:moveTo>
                  <a:pt x="47752" y="0"/>
                </a:moveTo>
                <a:lnTo>
                  <a:pt x="0" y="0"/>
                </a:lnTo>
                <a:lnTo>
                  <a:pt x="47752" y="86359"/>
                </a:lnTo>
                <a:lnTo>
                  <a:pt x="152653" y="163118"/>
                </a:lnTo>
                <a:lnTo>
                  <a:pt x="256031" y="259079"/>
                </a:lnTo>
                <a:lnTo>
                  <a:pt x="256031" y="249478"/>
                </a:lnTo>
                <a:lnTo>
                  <a:pt x="246506" y="220700"/>
                </a:lnTo>
                <a:lnTo>
                  <a:pt x="227456" y="182321"/>
                </a:lnTo>
                <a:lnTo>
                  <a:pt x="190881" y="153530"/>
                </a:lnTo>
                <a:lnTo>
                  <a:pt x="171703" y="134340"/>
                </a:lnTo>
                <a:lnTo>
                  <a:pt x="152653" y="95961"/>
                </a:lnTo>
                <a:lnTo>
                  <a:pt x="152653" y="86359"/>
                </a:lnTo>
                <a:lnTo>
                  <a:pt x="181228" y="19189"/>
                </a:lnTo>
                <a:lnTo>
                  <a:pt x="114553" y="9601"/>
                </a:lnTo>
                <a:lnTo>
                  <a:pt x="76327" y="9601"/>
                </a:lnTo>
                <a:lnTo>
                  <a:pt x="47752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57357" name="object 13"/>
          <p:cNvSpPr>
            <a:spLocks noChangeArrowheads="1"/>
          </p:cNvSpPr>
          <p:nvPr/>
        </p:nvSpPr>
        <p:spPr bwMode="auto">
          <a:xfrm>
            <a:off x="2646364" y="6116639"/>
            <a:ext cx="90487" cy="98425"/>
          </a:xfrm>
          <a:prstGeom prst="rect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7358" name="object 14"/>
          <p:cNvSpPr>
            <a:spLocks/>
          </p:cNvSpPr>
          <p:nvPr/>
        </p:nvSpPr>
        <p:spPr bwMode="auto">
          <a:xfrm>
            <a:off x="2152650" y="6049963"/>
            <a:ext cx="387350" cy="330200"/>
          </a:xfrm>
          <a:custGeom>
            <a:avLst/>
            <a:gdLst>
              <a:gd name="T0" fmla="*/ 18961 w 387350"/>
              <a:gd name="T1" fmla="*/ 0 h 329564"/>
              <a:gd name="T2" fmla="*/ 0 w 387350"/>
              <a:gd name="T3" fmla="*/ 0 h 329564"/>
              <a:gd name="T4" fmla="*/ 0 w 387350"/>
              <a:gd name="T5" fmla="*/ 19367 h 329564"/>
              <a:gd name="T6" fmla="*/ 93218 w 387350"/>
              <a:gd name="T7" fmla="*/ 58089 h 329564"/>
              <a:gd name="T8" fmla="*/ 140614 w 387350"/>
              <a:gd name="T9" fmla="*/ 106502 h 329564"/>
              <a:gd name="T10" fmla="*/ 74256 w 387350"/>
              <a:gd name="T11" fmla="*/ 135547 h 329564"/>
              <a:gd name="T12" fmla="*/ 121653 w 387350"/>
              <a:gd name="T13" fmla="*/ 213004 h 329564"/>
              <a:gd name="T14" fmla="*/ 282816 w 387350"/>
              <a:gd name="T15" fmla="*/ 329184 h 329564"/>
              <a:gd name="T16" fmla="*/ 263855 w 387350"/>
              <a:gd name="T17" fmla="*/ 251726 h 329564"/>
              <a:gd name="T18" fmla="*/ 225933 w 387350"/>
              <a:gd name="T19" fmla="*/ 213004 h 329564"/>
              <a:gd name="T20" fmla="*/ 330212 w 387350"/>
              <a:gd name="T21" fmla="*/ 135547 h 329564"/>
              <a:gd name="T22" fmla="*/ 387096 w 387350"/>
              <a:gd name="T23" fmla="*/ 67767 h 329564"/>
              <a:gd name="T24" fmla="*/ 368134 w 387350"/>
              <a:gd name="T25" fmla="*/ 58089 h 329564"/>
              <a:gd name="T26" fmla="*/ 320738 w 387350"/>
              <a:gd name="T27" fmla="*/ 38722 h 329564"/>
              <a:gd name="T28" fmla="*/ 235419 w 387350"/>
              <a:gd name="T29" fmla="*/ 29044 h 329564"/>
              <a:gd name="T30" fmla="*/ 225933 w 387350"/>
              <a:gd name="T31" fmla="*/ 29044 h 329564"/>
              <a:gd name="T32" fmla="*/ 197497 w 387350"/>
              <a:gd name="T33" fmla="*/ 19367 h 329564"/>
              <a:gd name="T34" fmla="*/ 159575 w 387350"/>
              <a:gd name="T35" fmla="*/ 19367 h 329564"/>
              <a:gd name="T36" fmla="*/ 140614 w 387350"/>
              <a:gd name="T37" fmla="*/ 9677 h 329564"/>
              <a:gd name="T38" fmla="*/ 74256 w 387350"/>
              <a:gd name="T39" fmla="*/ 9677 h 329564"/>
              <a:gd name="T40" fmla="*/ 18961 w 387350"/>
              <a:gd name="T41" fmla="*/ 0 h 3295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387350" h="329564">
                <a:moveTo>
                  <a:pt x="18961" y="0"/>
                </a:moveTo>
                <a:lnTo>
                  <a:pt x="0" y="0"/>
                </a:lnTo>
                <a:lnTo>
                  <a:pt x="0" y="19367"/>
                </a:lnTo>
                <a:lnTo>
                  <a:pt x="93218" y="58089"/>
                </a:lnTo>
                <a:lnTo>
                  <a:pt x="140614" y="106502"/>
                </a:lnTo>
                <a:lnTo>
                  <a:pt x="74256" y="135547"/>
                </a:lnTo>
                <a:lnTo>
                  <a:pt x="121653" y="213004"/>
                </a:lnTo>
                <a:lnTo>
                  <a:pt x="282816" y="329184"/>
                </a:lnTo>
                <a:lnTo>
                  <a:pt x="263855" y="251726"/>
                </a:lnTo>
                <a:lnTo>
                  <a:pt x="225933" y="213004"/>
                </a:lnTo>
                <a:lnTo>
                  <a:pt x="330212" y="135547"/>
                </a:lnTo>
                <a:lnTo>
                  <a:pt x="387096" y="67767"/>
                </a:lnTo>
                <a:lnTo>
                  <a:pt x="368134" y="58089"/>
                </a:lnTo>
                <a:lnTo>
                  <a:pt x="320738" y="38722"/>
                </a:lnTo>
                <a:lnTo>
                  <a:pt x="235419" y="29044"/>
                </a:lnTo>
                <a:lnTo>
                  <a:pt x="225933" y="29044"/>
                </a:lnTo>
                <a:lnTo>
                  <a:pt x="197497" y="19367"/>
                </a:lnTo>
                <a:lnTo>
                  <a:pt x="159575" y="19367"/>
                </a:lnTo>
                <a:lnTo>
                  <a:pt x="140614" y="9677"/>
                </a:lnTo>
                <a:lnTo>
                  <a:pt x="74256" y="9677"/>
                </a:lnTo>
                <a:lnTo>
                  <a:pt x="18961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5" name="object 15"/>
          <p:cNvSpPr txBox="1"/>
          <p:nvPr/>
        </p:nvSpPr>
        <p:spPr>
          <a:xfrm>
            <a:off x="2346325" y="3128964"/>
            <a:ext cx="7431088" cy="300037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>
              <a:spcBef>
                <a:spcPts val="100"/>
              </a:spcBef>
              <a:defRPr/>
            </a:pPr>
            <a:r>
              <a:rPr spc="-5" dirty="0">
                <a:solidFill>
                  <a:srgbClr val="FFFFFF"/>
                </a:solidFill>
                <a:latin typeface="Arial"/>
                <a:cs typeface="Arial"/>
              </a:rPr>
              <a:t>-N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bitkide kök-gövde 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ve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gövde-kök arasında devamlı bir </a:t>
            </a:r>
            <a:r>
              <a:rPr spc="5" dirty="0">
                <a:solidFill>
                  <a:srgbClr val="FFFFFF"/>
                </a:solidFill>
                <a:latin typeface="Arial"/>
                <a:cs typeface="Arial"/>
              </a:rPr>
              <a:t>döngü</a:t>
            </a:r>
            <a:r>
              <a:rPr spc="-2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pc="5" dirty="0">
                <a:solidFill>
                  <a:srgbClr val="FFFFFF"/>
                </a:solidFill>
                <a:latin typeface="Arial"/>
                <a:cs typeface="Arial"/>
              </a:rPr>
              <a:t>halindedir</a:t>
            </a:r>
            <a:endParaRPr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40490681"/>
      </p:ext>
    </p:extLst>
  </p:cSld>
  <p:clrMapOvr>
    <a:masterClrMapping/>
  </p:clrMapOvr>
  <p:transition>
    <p:newsflash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object 2"/>
          <p:cNvSpPr>
            <a:spLocks noChangeArrowheads="1"/>
          </p:cNvSpPr>
          <p:nvPr/>
        </p:nvSpPr>
        <p:spPr bwMode="auto">
          <a:xfrm>
            <a:off x="152400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8371" name="object 3"/>
          <p:cNvSpPr>
            <a:spLocks/>
          </p:cNvSpPr>
          <p:nvPr/>
        </p:nvSpPr>
        <p:spPr bwMode="auto">
          <a:xfrm>
            <a:off x="7791451" y="6032500"/>
            <a:ext cx="1546225" cy="825500"/>
          </a:xfrm>
          <a:custGeom>
            <a:avLst/>
            <a:gdLst>
              <a:gd name="T0" fmla="*/ 670453 w 1546225"/>
              <a:gd name="T1" fmla="*/ 521144 h 826134"/>
              <a:gd name="T2" fmla="*/ 317627 w 1546225"/>
              <a:gd name="T3" fmla="*/ 521144 h 826134"/>
              <a:gd name="T4" fmla="*/ 935018 w 1546225"/>
              <a:gd name="T5" fmla="*/ 826004 h 826134"/>
              <a:gd name="T6" fmla="*/ 1545953 w 1546225"/>
              <a:gd name="T7" fmla="*/ 826004 h 826134"/>
              <a:gd name="T8" fmla="*/ 1315085 w 1546225"/>
              <a:gd name="T9" fmla="*/ 749253 h 826134"/>
              <a:gd name="T10" fmla="*/ 1010158 w 1546225"/>
              <a:gd name="T11" fmla="*/ 590842 h 826134"/>
              <a:gd name="T12" fmla="*/ 786130 w 1546225"/>
              <a:gd name="T13" fmla="*/ 586092 h 826134"/>
              <a:gd name="T14" fmla="*/ 670453 w 1546225"/>
              <a:gd name="T15" fmla="*/ 521144 h 826134"/>
              <a:gd name="T16" fmla="*/ 0 w 1546225"/>
              <a:gd name="T17" fmla="*/ 0 h 826134"/>
              <a:gd name="T18" fmla="*/ 34925 w 1546225"/>
              <a:gd name="T19" fmla="*/ 41186 h 826134"/>
              <a:gd name="T20" fmla="*/ 0 w 1546225"/>
              <a:gd name="T21" fmla="*/ 102958 h 826134"/>
              <a:gd name="T22" fmla="*/ 47625 w 1546225"/>
              <a:gd name="T23" fmla="*/ 188506 h 826134"/>
              <a:gd name="T24" fmla="*/ 119125 w 1546225"/>
              <a:gd name="T25" fmla="*/ 384924 h 826134"/>
              <a:gd name="T26" fmla="*/ 71500 w 1546225"/>
              <a:gd name="T27" fmla="*/ 668464 h 826134"/>
              <a:gd name="T28" fmla="*/ 317627 w 1546225"/>
              <a:gd name="T29" fmla="*/ 521144 h 826134"/>
              <a:gd name="T30" fmla="*/ 670453 w 1546225"/>
              <a:gd name="T31" fmla="*/ 521144 h 826134"/>
              <a:gd name="T32" fmla="*/ 444754 w 1546225"/>
              <a:gd name="T33" fmla="*/ 394423 h 826134"/>
              <a:gd name="T34" fmla="*/ 201675 w 1546225"/>
              <a:gd name="T35" fmla="*/ 104546 h 826134"/>
              <a:gd name="T36" fmla="*/ 0 w 1546225"/>
              <a:gd name="T37" fmla="*/ 0 h 826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546225" h="826134">
                <a:moveTo>
                  <a:pt x="670453" y="521144"/>
                </a:moveTo>
                <a:lnTo>
                  <a:pt x="317627" y="521144"/>
                </a:lnTo>
                <a:lnTo>
                  <a:pt x="935018" y="826004"/>
                </a:lnTo>
                <a:lnTo>
                  <a:pt x="1545953" y="826004"/>
                </a:lnTo>
                <a:lnTo>
                  <a:pt x="1315085" y="749253"/>
                </a:lnTo>
                <a:lnTo>
                  <a:pt x="1010158" y="590842"/>
                </a:lnTo>
                <a:lnTo>
                  <a:pt x="786130" y="586092"/>
                </a:lnTo>
                <a:lnTo>
                  <a:pt x="670453" y="521144"/>
                </a:lnTo>
                <a:close/>
              </a:path>
              <a:path w="1546225" h="826134">
                <a:moveTo>
                  <a:pt x="0" y="0"/>
                </a:moveTo>
                <a:lnTo>
                  <a:pt x="34925" y="41186"/>
                </a:lnTo>
                <a:lnTo>
                  <a:pt x="0" y="102958"/>
                </a:lnTo>
                <a:lnTo>
                  <a:pt x="47625" y="188506"/>
                </a:lnTo>
                <a:lnTo>
                  <a:pt x="119125" y="384924"/>
                </a:lnTo>
                <a:lnTo>
                  <a:pt x="71500" y="668464"/>
                </a:lnTo>
                <a:lnTo>
                  <a:pt x="317627" y="521144"/>
                </a:lnTo>
                <a:lnTo>
                  <a:pt x="670453" y="521144"/>
                </a:lnTo>
                <a:lnTo>
                  <a:pt x="444754" y="394423"/>
                </a:lnTo>
                <a:lnTo>
                  <a:pt x="201675" y="104546"/>
                </a:lnTo>
                <a:lnTo>
                  <a:pt x="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58372" name="object 4"/>
          <p:cNvSpPr>
            <a:spLocks/>
          </p:cNvSpPr>
          <p:nvPr/>
        </p:nvSpPr>
        <p:spPr bwMode="auto">
          <a:xfrm>
            <a:off x="5772151" y="6019800"/>
            <a:ext cx="296863" cy="628650"/>
          </a:xfrm>
          <a:custGeom>
            <a:avLst/>
            <a:gdLst>
              <a:gd name="T0" fmla="*/ 57276 w 295910"/>
              <a:gd name="T1" fmla="*/ 0 h 628015"/>
              <a:gd name="T2" fmla="*/ 85851 w 295910"/>
              <a:gd name="T3" fmla="*/ 32016 h 628015"/>
              <a:gd name="T4" fmla="*/ 38100 w 295910"/>
              <a:gd name="T5" fmla="*/ 53365 h 628015"/>
              <a:gd name="T6" fmla="*/ 28575 w 295910"/>
              <a:gd name="T7" fmla="*/ 117398 h 628015"/>
              <a:gd name="T8" fmla="*/ 66801 w 295910"/>
              <a:gd name="T9" fmla="*/ 202768 h 628015"/>
              <a:gd name="T10" fmla="*/ 76326 w 295910"/>
              <a:gd name="T11" fmla="*/ 288150 h 628015"/>
              <a:gd name="T12" fmla="*/ 0 w 295910"/>
              <a:gd name="T13" fmla="*/ 627888 h 628015"/>
              <a:gd name="T14" fmla="*/ 85851 w 295910"/>
              <a:gd name="T15" fmla="*/ 414439 h 628015"/>
              <a:gd name="T16" fmla="*/ 133476 w 295910"/>
              <a:gd name="T17" fmla="*/ 384200 h 628015"/>
              <a:gd name="T18" fmla="*/ 200278 w 295910"/>
              <a:gd name="T19" fmla="*/ 224116 h 628015"/>
              <a:gd name="T20" fmla="*/ 228853 w 295910"/>
              <a:gd name="T21" fmla="*/ 213448 h 628015"/>
              <a:gd name="T22" fmla="*/ 228853 w 295910"/>
              <a:gd name="T23" fmla="*/ 160083 h 628015"/>
              <a:gd name="T24" fmla="*/ 295655 w 295910"/>
              <a:gd name="T25" fmla="*/ 117398 h 628015"/>
              <a:gd name="T26" fmla="*/ 257555 w 295910"/>
              <a:gd name="T27" fmla="*/ 106718 h 628015"/>
              <a:gd name="T28" fmla="*/ 57276 w 295910"/>
              <a:gd name="T29" fmla="*/ 0 h 6280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95910" h="628015">
                <a:moveTo>
                  <a:pt x="57276" y="0"/>
                </a:moveTo>
                <a:lnTo>
                  <a:pt x="85851" y="32016"/>
                </a:lnTo>
                <a:lnTo>
                  <a:pt x="38100" y="53365"/>
                </a:lnTo>
                <a:lnTo>
                  <a:pt x="28575" y="117398"/>
                </a:lnTo>
                <a:lnTo>
                  <a:pt x="66801" y="202768"/>
                </a:lnTo>
                <a:lnTo>
                  <a:pt x="76326" y="288150"/>
                </a:lnTo>
                <a:lnTo>
                  <a:pt x="0" y="627888"/>
                </a:lnTo>
                <a:lnTo>
                  <a:pt x="85851" y="414439"/>
                </a:lnTo>
                <a:lnTo>
                  <a:pt x="133476" y="384200"/>
                </a:lnTo>
                <a:lnTo>
                  <a:pt x="200278" y="224116"/>
                </a:lnTo>
                <a:lnTo>
                  <a:pt x="228853" y="213448"/>
                </a:lnTo>
                <a:lnTo>
                  <a:pt x="228853" y="160083"/>
                </a:lnTo>
                <a:lnTo>
                  <a:pt x="295655" y="117398"/>
                </a:lnTo>
                <a:lnTo>
                  <a:pt x="257555" y="106718"/>
                </a:lnTo>
                <a:lnTo>
                  <a:pt x="57276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58373" name="object 5"/>
          <p:cNvSpPr>
            <a:spLocks/>
          </p:cNvSpPr>
          <p:nvPr/>
        </p:nvSpPr>
        <p:spPr bwMode="auto">
          <a:xfrm>
            <a:off x="6334126" y="6181726"/>
            <a:ext cx="600075" cy="430213"/>
          </a:xfrm>
          <a:custGeom>
            <a:avLst/>
            <a:gdLst>
              <a:gd name="T0" fmla="*/ 28575 w 600710"/>
              <a:gd name="T1" fmla="*/ 0 h 429895"/>
              <a:gd name="T2" fmla="*/ 19050 w 600710"/>
              <a:gd name="T3" fmla="*/ 20612 h 429895"/>
              <a:gd name="T4" fmla="*/ 0 w 600710"/>
              <a:gd name="T5" fmla="*/ 63436 h 429895"/>
              <a:gd name="T6" fmla="*/ 95250 w 600710"/>
              <a:gd name="T7" fmla="*/ 191884 h 429895"/>
              <a:gd name="T8" fmla="*/ 492378 w 600710"/>
              <a:gd name="T9" fmla="*/ 429767 h 429895"/>
              <a:gd name="T10" fmla="*/ 460628 w 600710"/>
              <a:gd name="T11" fmla="*/ 220433 h 429895"/>
              <a:gd name="T12" fmla="*/ 560500 w 600710"/>
              <a:gd name="T13" fmla="*/ 149072 h 429895"/>
              <a:gd name="T14" fmla="*/ 398652 w 600710"/>
              <a:gd name="T15" fmla="*/ 149072 h 429895"/>
              <a:gd name="T16" fmla="*/ 143001 w 600710"/>
              <a:gd name="T17" fmla="*/ 85636 h 429895"/>
              <a:gd name="T18" fmla="*/ 28575 w 600710"/>
              <a:gd name="T19" fmla="*/ 0 h 429895"/>
              <a:gd name="T20" fmla="*/ 600455 w 600710"/>
              <a:gd name="T21" fmla="*/ 120522 h 429895"/>
              <a:gd name="T22" fmla="*/ 398652 w 600710"/>
              <a:gd name="T23" fmla="*/ 149072 h 429895"/>
              <a:gd name="T24" fmla="*/ 560500 w 600710"/>
              <a:gd name="T25" fmla="*/ 149072 h 429895"/>
              <a:gd name="T26" fmla="*/ 600455 w 600710"/>
              <a:gd name="T27" fmla="*/ 120522 h 4298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00710" h="429895">
                <a:moveTo>
                  <a:pt x="28575" y="0"/>
                </a:moveTo>
                <a:lnTo>
                  <a:pt x="19050" y="20612"/>
                </a:lnTo>
                <a:lnTo>
                  <a:pt x="0" y="63436"/>
                </a:lnTo>
                <a:lnTo>
                  <a:pt x="95250" y="191884"/>
                </a:lnTo>
                <a:lnTo>
                  <a:pt x="492378" y="429767"/>
                </a:lnTo>
                <a:lnTo>
                  <a:pt x="460628" y="220433"/>
                </a:lnTo>
                <a:lnTo>
                  <a:pt x="560500" y="149072"/>
                </a:lnTo>
                <a:lnTo>
                  <a:pt x="398652" y="149072"/>
                </a:lnTo>
                <a:lnTo>
                  <a:pt x="143001" y="85636"/>
                </a:lnTo>
                <a:lnTo>
                  <a:pt x="28575" y="0"/>
                </a:lnTo>
                <a:close/>
              </a:path>
              <a:path w="600710" h="429895">
                <a:moveTo>
                  <a:pt x="600455" y="120522"/>
                </a:moveTo>
                <a:lnTo>
                  <a:pt x="398652" y="149072"/>
                </a:lnTo>
                <a:lnTo>
                  <a:pt x="560500" y="149072"/>
                </a:lnTo>
                <a:lnTo>
                  <a:pt x="600455" y="120522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58374" name="object 6"/>
          <p:cNvSpPr>
            <a:spLocks noChangeArrowheads="1"/>
          </p:cNvSpPr>
          <p:nvPr/>
        </p:nvSpPr>
        <p:spPr bwMode="auto">
          <a:xfrm>
            <a:off x="7285039" y="6138864"/>
            <a:ext cx="242887" cy="115887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8375" name="object 7"/>
          <p:cNvSpPr>
            <a:spLocks noChangeArrowheads="1"/>
          </p:cNvSpPr>
          <p:nvPr/>
        </p:nvSpPr>
        <p:spPr bwMode="auto">
          <a:xfrm>
            <a:off x="5470526" y="6126164"/>
            <a:ext cx="68263" cy="128587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8376" name="object 8"/>
          <p:cNvSpPr>
            <a:spLocks noChangeArrowheads="1"/>
          </p:cNvSpPr>
          <p:nvPr/>
        </p:nvSpPr>
        <p:spPr bwMode="auto">
          <a:xfrm>
            <a:off x="1524000" y="6019800"/>
            <a:ext cx="6218238" cy="838200"/>
          </a:xfrm>
          <a:prstGeom prst="rect">
            <a:avLst/>
          </a:prstGeom>
          <a:blipFill dpi="0" rotWithShape="1">
            <a:blip r:embed="rId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8377" name="object 9"/>
          <p:cNvSpPr>
            <a:spLocks/>
          </p:cNvSpPr>
          <p:nvPr/>
        </p:nvSpPr>
        <p:spPr bwMode="auto">
          <a:xfrm>
            <a:off x="3422650" y="6022976"/>
            <a:ext cx="579438" cy="460375"/>
          </a:xfrm>
          <a:custGeom>
            <a:avLst/>
            <a:gdLst>
              <a:gd name="T0" fmla="*/ 497466 w 579119"/>
              <a:gd name="T1" fmla="*/ 269417 h 460375"/>
              <a:gd name="T2" fmla="*/ 303021 w 579119"/>
              <a:gd name="T3" fmla="*/ 269417 h 460375"/>
              <a:gd name="T4" fmla="*/ 541019 w 579119"/>
              <a:gd name="T5" fmla="*/ 460247 h 460375"/>
              <a:gd name="T6" fmla="*/ 483869 w 579119"/>
              <a:gd name="T7" fmla="*/ 279031 h 460375"/>
              <a:gd name="T8" fmla="*/ 497466 w 579119"/>
              <a:gd name="T9" fmla="*/ 269417 h 460375"/>
              <a:gd name="T10" fmla="*/ 66675 w 579119"/>
              <a:gd name="T11" fmla="*/ 0 h 460375"/>
              <a:gd name="T12" fmla="*/ 47625 w 579119"/>
              <a:gd name="T13" fmla="*/ 0 h 460375"/>
              <a:gd name="T14" fmla="*/ 38100 w 579119"/>
              <a:gd name="T15" fmla="*/ 38480 h 460375"/>
              <a:gd name="T16" fmla="*/ 0 w 579119"/>
              <a:gd name="T17" fmla="*/ 96215 h 460375"/>
              <a:gd name="T18" fmla="*/ 104775 w 579119"/>
              <a:gd name="T19" fmla="*/ 173189 h 460375"/>
              <a:gd name="T20" fmla="*/ 226948 w 579119"/>
              <a:gd name="T21" fmla="*/ 288658 h 460375"/>
              <a:gd name="T22" fmla="*/ 303021 w 579119"/>
              <a:gd name="T23" fmla="*/ 269417 h 460375"/>
              <a:gd name="T24" fmla="*/ 497466 w 579119"/>
              <a:gd name="T25" fmla="*/ 269417 h 460375"/>
              <a:gd name="T26" fmla="*/ 579119 w 579119"/>
              <a:gd name="T27" fmla="*/ 211683 h 460375"/>
              <a:gd name="T28" fmla="*/ 569594 w 579119"/>
              <a:gd name="T29" fmla="*/ 202056 h 460375"/>
              <a:gd name="T30" fmla="*/ 531494 w 579119"/>
              <a:gd name="T31" fmla="*/ 182816 h 460375"/>
              <a:gd name="T32" fmla="*/ 474344 w 579119"/>
              <a:gd name="T33" fmla="*/ 144322 h 460375"/>
              <a:gd name="T34" fmla="*/ 274446 w 579119"/>
              <a:gd name="T35" fmla="*/ 57734 h 460375"/>
              <a:gd name="T36" fmla="*/ 226948 w 579119"/>
              <a:gd name="T37" fmla="*/ 38480 h 460375"/>
              <a:gd name="T38" fmla="*/ 207898 w 579119"/>
              <a:gd name="T39" fmla="*/ 28867 h 460375"/>
              <a:gd name="T40" fmla="*/ 150748 w 579119"/>
              <a:gd name="T41" fmla="*/ 28867 h 460375"/>
              <a:gd name="T42" fmla="*/ 114300 w 579119"/>
              <a:gd name="T43" fmla="*/ 19240 h 460375"/>
              <a:gd name="T44" fmla="*/ 104775 w 579119"/>
              <a:gd name="T45" fmla="*/ 19240 h 460375"/>
              <a:gd name="T46" fmla="*/ 66675 w 579119"/>
              <a:gd name="T47" fmla="*/ 0 h 460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79119" h="460375">
                <a:moveTo>
                  <a:pt x="497466" y="269417"/>
                </a:moveTo>
                <a:lnTo>
                  <a:pt x="303021" y="269417"/>
                </a:lnTo>
                <a:lnTo>
                  <a:pt x="541019" y="460247"/>
                </a:lnTo>
                <a:lnTo>
                  <a:pt x="483869" y="279031"/>
                </a:lnTo>
                <a:lnTo>
                  <a:pt x="497466" y="269417"/>
                </a:lnTo>
                <a:close/>
              </a:path>
              <a:path w="579119" h="460375">
                <a:moveTo>
                  <a:pt x="66675" y="0"/>
                </a:moveTo>
                <a:lnTo>
                  <a:pt x="47625" y="0"/>
                </a:lnTo>
                <a:lnTo>
                  <a:pt x="38100" y="38480"/>
                </a:lnTo>
                <a:lnTo>
                  <a:pt x="0" y="96215"/>
                </a:lnTo>
                <a:lnTo>
                  <a:pt x="104775" y="173189"/>
                </a:lnTo>
                <a:lnTo>
                  <a:pt x="226948" y="288658"/>
                </a:lnTo>
                <a:lnTo>
                  <a:pt x="303021" y="269417"/>
                </a:lnTo>
                <a:lnTo>
                  <a:pt x="497466" y="269417"/>
                </a:lnTo>
                <a:lnTo>
                  <a:pt x="579119" y="211683"/>
                </a:lnTo>
                <a:lnTo>
                  <a:pt x="569594" y="202056"/>
                </a:lnTo>
                <a:lnTo>
                  <a:pt x="531494" y="182816"/>
                </a:lnTo>
                <a:lnTo>
                  <a:pt x="474344" y="144322"/>
                </a:lnTo>
                <a:lnTo>
                  <a:pt x="274446" y="57734"/>
                </a:lnTo>
                <a:lnTo>
                  <a:pt x="226948" y="38480"/>
                </a:lnTo>
                <a:lnTo>
                  <a:pt x="207898" y="28867"/>
                </a:lnTo>
                <a:lnTo>
                  <a:pt x="150748" y="28867"/>
                </a:lnTo>
                <a:lnTo>
                  <a:pt x="114300" y="19240"/>
                </a:lnTo>
                <a:lnTo>
                  <a:pt x="104775" y="19240"/>
                </a:lnTo>
                <a:lnTo>
                  <a:pt x="66675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58378" name="object 10"/>
          <p:cNvSpPr>
            <a:spLocks/>
          </p:cNvSpPr>
          <p:nvPr/>
        </p:nvSpPr>
        <p:spPr bwMode="auto">
          <a:xfrm>
            <a:off x="4608513" y="6076950"/>
            <a:ext cx="3148012" cy="781050"/>
          </a:xfrm>
          <a:custGeom>
            <a:avLst/>
            <a:gdLst>
              <a:gd name="T0" fmla="*/ 643001 w 3147695"/>
              <a:gd name="T1" fmla="*/ 165163 h 780415"/>
              <a:gd name="T2" fmla="*/ 95250 w 3147695"/>
              <a:gd name="T3" fmla="*/ 165163 h 780415"/>
              <a:gd name="T4" fmla="*/ 142875 w 3147695"/>
              <a:gd name="T5" fmla="*/ 212813 h 780415"/>
              <a:gd name="T6" fmla="*/ 238125 w 3147695"/>
              <a:gd name="T7" fmla="*/ 242989 h 780415"/>
              <a:gd name="T8" fmla="*/ 331850 w 3147695"/>
              <a:gd name="T9" fmla="*/ 433565 h 780415"/>
              <a:gd name="T10" fmla="*/ 636651 w 3147695"/>
              <a:gd name="T11" fmla="*/ 570141 h 780415"/>
              <a:gd name="T12" fmla="*/ 1233677 w 3147695"/>
              <a:gd name="T13" fmla="*/ 570141 h 780415"/>
              <a:gd name="T14" fmla="*/ 3118472 w 3147695"/>
              <a:gd name="T15" fmla="*/ 780286 h 780415"/>
              <a:gd name="T16" fmla="*/ 3147146 w 3147695"/>
              <a:gd name="T17" fmla="*/ 780286 h 780415"/>
              <a:gd name="T18" fmla="*/ 1073277 w 3147695"/>
              <a:gd name="T19" fmla="*/ 385914 h 780415"/>
              <a:gd name="T20" fmla="*/ 816101 w 3147695"/>
              <a:gd name="T21" fmla="*/ 252514 h 780415"/>
              <a:gd name="T22" fmla="*/ 674751 w 3147695"/>
              <a:gd name="T23" fmla="*/ 174688 h 780415"/>
              <a:gd name="T24" fmla="*/ 643001 w 3147695"/>
              <a:gd name="T25" fmla="*/ 165163 h 780415"/>
              <a:gd name="T26" fmla="*/ 152400 w 3147695"/>
              <a:gd name="T27" fmla="*/ 0 h 780415"/>
              <a:gd name="T28" fmla="*/ 57150 w 3147695"/>
              <a:gd name="T29" fmla="*/ 0 h 780415"/>
              <a:gd name="T30" fmla="*/ 19050 w 3147695"/>
              <a:gd name="T31" fmla="*/ 39700 h 780415"/>
              <a:gd name="T32" fmla="*/ 0 w 3147695"/>
              <a:gd name="T33" fmla="*/ 203276 h 780415"/>
              <a:gd name="T34" fmla="*/ 95250 w 3147695"/>
              <a:gd name="T35" fmla="*/ 165163 h 780415"/>
              <a:gd name="T36" fmla="*/ 643001 w 3147695"/>
              <a:gd name="T37" fmla="*/ 165163 h 780415"/>
              <a:gd name="T38" fmla="*/ 579501 w 3147695"/>
              <a:gd name="T39" fmla="*/ 146113 h 780415"/>
              <a:gd name="T40" fmla="*/ 446150 w 3147695"/>
              <a:gd name="T41" fmla="*/ 96875 h 780415"/>
              <a:gd name="T42" fmla="*/ 295275 w 3147695"/>
              <a:gd name="T43" fmla="*/ 28587 h 780415"/>
              <a:gd name="T44" fmla="*/ 219075 w 3147695"/>
              <a:gd name="T45" fmla="*/ 9525 h 780415"/>
              <a:gd name="T46" fmla="*/ 152400 w 3147695"/>
              <a:gd name="T47" fmla="*/ 0 h 780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147695" h="780415">
                <a:moveTo>
                  <a:pt x="643001" y="165163"/>
                </a:moveTo>
                <a:lnTo>
                  <a:pt x="95250" y="165163"/>
                </a:lnTo>
                <a:lnTo>
                  <a:pt x="142875" y="212813"/>
                </a:lnTo>
                <a:lnTo>
                  <a:pt x="238125" y="242989"/>
                </a:lnTo>
                <a:lnTo>
                  <a:pt x="331850" y="433565"/>
                </a:lnTo>
                <a:lnTo>
                  <a:pt x="636651" y="570141"/>
                </a:lnTo>
                <a:lnTo>
                  <a:pt x="1233677" y="570141"/>
                </a:lnTo>
                <a:lnTo>
                  <a:pt x="3118472" y="780286"/>
                </a:lnTo>
                <a:lnTo>
                  <a:pt x="3147146" y="780286"/>
                </a:lnTo>
                <a:lnTo>
                  <a:pt x="1073277" y="385914"/>
                </a:lnTo>
                <a:lnTo>
                  <a:pt x="816101" y="252514"/>
                </a:lnTo>
                <a:lnTo>
                  <a:pt x="674751" y="174688"/>
                </a:lnTo>
                <a:lnTo>
                  <a:pt x="643001" y="165163"/>
                </a:lnTo>
                <a:close/>
              </a:path>
              <a:path w="3147695" h="780415">
                <a:moveTo>
                  <a:pt x="152400" y="0"/>
                </a:moveTo>
                <a:lnTo>
                  <a:pt x="57150" y="0"/>
                </a:lnTo>
                <a:lnTo>
                  <a:pt x="19050" y="39700"/>
                </a:lnTo>
                <a:lnTo>
                  <a:pt x="0" y="203276"/>
                </a:lnTo>
                <a:lnTo>
                  <a:pt x="95250" y="165163"/>
                </a:lnTo>
                <a:lnTo>
                  <a:pt x="643001" y="165163"/>
                </a:lnTo>
                <a:lnTo>
                  <a:pt x="579501" y="146113"/>
                </a:lnTo>
                <a:lnTo>
                  <a:pt x="446150" y="96875"/>
                </a:lnTo>
                <a:lnTo>
                  <a:pt x="295275" y="28587"/>
                </a:lnTo>
                <a:lnTo>
                  <a:pt x="219075" y="9525"/>
                </a:lnTo>
                <a:lnTo>
                  <a:pt x="15240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58379" name="object 11"/>
          <p:cNvSpPr>
            <a:spLocks noChangeArrowheads="1"/>
          </p:cNvSpPr>
          <p:nvPr/>
        </p:nvSpPr>
        <p:spPr bwMode="auto">
          <a:xfrm>
            <a:off x="4429126" y="6069014"/>
            <a:ext cx="112713" cy="96837"/>
          </a:xfrm>
          <a:prstGeom prst="rect">
            <a:avLst/>
          </a:prstGeom>
          <a:blipFill dpi="0" rotWithShape="1">
            <a:blip r:embed="rId6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8380" name="object 12"/>
          <p:cNvSpPr>
            <a:spLocks/>
          </p:cNvSpPr>
          <p:nvPr/>
        </p:nvSpPr>
        <p:spPr bwMode="auto">
          <a:xfrm>
            <a:off x="2879726" y="6099176"/>
            <a:ext cx="257175" cy="258763"/>
          </a:xfrm>
          <a:custGeom>
            <a:avLst/>
            <a:gdLst>
              <a:gd name="T0" fmla="*/ 47752 w 256540"/>
              <a:gd name="T1" fmla="*/ 0 h 259079"/>
              <a:gd name="T2" fmla="*/ 0 w 256540"/>
              <a:gd name="T3" fmla="*/ 0 h 259079"/>
              <a:gd name="T4" fmla="*/ 47752 w 256540"/>
              <a:gd name="T5" fmla="*/ 86359 h 259079"/>
              <a:gd name="T6" fmla="*/ 152653 w 256540"/>
              <a:gd name="T7" fmla="*/ 163118 h 259079"/>
              <a:gd name="T8" fmla="*/ 256031 w 256540"/>
              <a:gd name="T9" fmla="*/ 259079 h 259079"/>
              <a:gd name="T10" fmla="*/ 256031 w 256540"/>
              <a:gd name="T11" fmla="*/ 249478 h 259079"/>
              <a:gd name="T12" fmla="*/ 246506 w 256540"/>
              <a:gd name="T13" fmla="*/ 220700 h 259079"/>
              <a:gd name="T14" fmla="*/ 227456 w 256540"/>
              <a:gd name="T15" fmla="*/ 182321 h 259079"/>
              <a:gd name="T16" fmla="*/ 190881 w 256540"/>
              <a:gd name="T17" fmla="*/ 153530 h 259079"/>
              <a:gd name="T18" fmla="*/ 171703 w 256540"/>
              <a:gd name="T19" fmla="*/ 134340 h 259079"/>
              <a:gd name="T20" fmla="*/ 152653 w 256540"/>
              <a:gd name="T21" fmla="*/ 95961 h 259079"/>
              <a:gd name="T22" fmla="*/ 152653 w 256540"/>
              <a:gd name="T23" fmla="*/ 86359 h 259079"/>
              <a:gd name="T24" fmla="*/ 181228 w 256540"/>
              <a:gd name="T25" fmla="*/ 19189 h 259079"/>
              <a:gd name="T26" fmla="*/ 114553 w 256540"/>
              <a:gd name="T27" fmla="*/ 9601 h 259079"/>
              <a:gd name="T28" fmla="*/ 76327 w 256540"/>
              <a:gd name="T29" fmla="*/ 9601 h 259079"/>
              <a:gd name="T30" fmla="*/ 47752 w 256540"/>
              <a:gd name="T31" fmla="*/ 0 h 2590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56540" h="259079">
                <a:moveTo>
                  <a:pt x="47752" y="0"/>
                </a:moveTo>
                <a:lnTo>
                  <a:pt x="0" y="0"/>
                </a:lnTo>
                <a:lnTo>
                  <a:pt x="47752" y="86359"/>
                </a:lnTo>
                <a:lnTo>
                  <a:pt x="152653" y="163118"/>
                </a:lnTo>
                <a:lnTo>
                  <a:pt x="256031" y="259079"/>
                </a:lnTo>
                <a:lnTo>
                  <a:pt x="256031" y="249478"/>
                </a:lnTo>
                <a:lnTo>
                  <a:pt x="246506" y="220700"/>
                </a:lnTo>
                <a:lnTo>
                  <a:pt x="227456" y="182321"/>
                </a:lnTo>
                <a:lnTo>
                  <a:pt x="190881" y="153530"/>
                </a:lnTo>
                <a:lnTo>
                  <a:pt x="171703" y="134340"/>
                </a:lnTo>
                <a:lnTo>
                  <a:pt x="152653" y="95961"/>
                </a:lnTo>
                <a:lnTo>
                  <a:pt x="152653" y="86359"/>
                </a:lnTo>
                <a:lnTo>
                  <a:pt x="181228" y="19189"/>
                </a:lnTo>
                <a:lnTo>
                  <a:pt x="114553" y="9601"/>
                </a:lnTo>
                <a:lnTo>
                  <a:pt x="76327" y="9601"/>
                </a:lnTo>
                <a:lnTo>
                  <a:pt x="47752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58381" name="object 13"/>
          <p:cNvSpPr>
            <a:spLocks noChangeArrowheads="1"/>
          </p:cNvSpPr>
          <p:nvPr/>
        </p:nvSpPr>
        <p:spPr bwMode="auto">
          <a:xfrm>
            <a:off x="2646364" y="6116639"/>
            <a:ext cx="90487" cy="98425"/>
          </a:xfrm>
          <a:prstGeom prst="rect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8382" name="object 14"/>
          <p:cNvSpPr>
            <a:spLocks/>
          </p:cNvSpPr>
          <p:nvPr/>
        </p:nvSpPr>
        <p:spPr bwMode="auto">
          <a:xfrm>
            <a:off x="2152650" y="6049963"/>
            <a:ext cx="387350" cy="330200"/>
          </a:xfrm>
          <a:custGeom>
            <a:avLst/>
            <a:gdLst>
              <a:gd name="T0" fmla="*/ 18961 w 387350"/>
              <a:gd name="T1" fmla="*/ 0 h 329564"/>
              <a:gd name="T2" fmla="*/ 0 w 387350"/>
              <a:gd name="T3" fmla="*/ 0 h 329564"/>
              <a:gd name="T4" fmla="*/ 0 w 387350"/>
              <a:gd name="T5" fmla="*/ 19367 h 329564"/>
              <a:gd name="T6" fmla="*/ 93218 w 387350"/>
              <a:gd name="T7" fmla="*/ 58089 h 329564"/>
              <a:gd name="T8" fmla="*/ 140614 w 387350"/>
              <a:gd name="T9" fmla="*/ 106502 h 329564"/>
              <a:gd name="T10" fmla="*/ 74256 w 387350"/>
              <a:gd name="T11" fmla="*/ 135547 h 329564"/>
              <a:gd name="T12" fmla="*/ 121653 w 387350"/>
              <a:gd name="T13" fmla="*/ 213004 h 329564"/>
              <a:gd name="T14" fmla="*/ 282816 w 387350"/>
              <a:gd name="T15" fmla="*/ 329184 h 329564"/>
              <a:gd name="T16" fmla="*/ 263855 w 387350"/>
              <a:gd name="T17" fmla="*/ 251726 h 329564"/>
              <a:gd name="T18" fmla="*/ 225933 w 387350"/>
              <a:gd name="T19" fmla="*/ 213004 h 329564"/>
              <a:gd name="T20" fmla="*/ 330212 w 387350"/>
              <a:gd name="T21" fmla="*/ 135547 h 329564"/>
              <a:gd name="T22" fmla="*/ 387096 w 387350"/>
              <a:gd name="T23" fmla="*/ 67767 h 329564"/>
              <a:gd name="T24" fmla="*/ 368134 w 387350"/>
              <a:gd name="T25" fmla="*/ 58089 h 329564"/>
              <a:gd name="T26" fmla="*/ 320738 w 387350"/>
              <a:gd name="T27" fmla="*/ 38722 h 329564"/>
              <a:gd name="T28" fmla="*/ 235419 w 387350"/>
              <a:gd name="T29" fmla="*/ 29044 h 329564"/>
              <a:gd name="T30" fmla="*/ 225933 w 387350"/>
              <a:gd name="T31" fmla="*/ 29044 h 329564"/>
              <a:gd name="T32" fmla="*/ 197497 w 387350"/>
              <a:gd name="T33" fmla="*/ 19367 h 329564"/>
              <a:gd name="T34" fmla="*/ 159575 w 387350"/>
              <a:gd name="T35" fmla="*/ 19367 h 329564"/>
              <a:gd name="T36" fmla="*/ 140614 w 387350"/>
              <a:gd name="T37" fmla="*/ 9677 h 329564"/>
              <a:gd name="T38" fmla="*/ 74256 w 387350"/>
              <a:gd name="T39" fmla="*/ 9677 h 329564"/>
              <a:gd name="T40" fmla="*/ 18961 w 387350"/>
              <a:gd name="T41" fmla="*/ 0 h 3295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387350" h="329564">
                <a:moveTo>
                  <a:pt x="18961" y="0"/>
                </a:moveTo>
                <a:lnTo>
                  <a:pt x="0" y="0"/>
                </a:lnTo>
                <a:lnTo>
                  <a:pt x="0" y="19367"/>
                </a:lnTo>
                <a:lnTo>
                  <a:pt x="93218" y="58089"/>
                </a:lnTo>
                <a:lnTo>
                  <a:pt x="140614" y="106502"/>
                </a:lnTo>
                <a:lnTo>
                  <a:pt x="74256" y="135547"/>
                </a:lnTo>
                <a:lnTo>
                  <a:pt x="121653" y="213004"/>
                </a:lnTo>
                <a:lnTo>
                  <a:pt x="282816" y="329184"/>
                </a:lnTo>
                <a:lnTo>
                  <a:pt x="263855" y="251726"/>
                </a:lnTo>
                <a:lnTo>
                  <a:pt x="225933" y="213004"/>
                </a:lnTo>
                <a:lnTo>
                  <a:pt x="330212" y="135547"/>
                </a:lnTo>
                <a:lnTo>
                  <a:pt x="387096" y="67767"/>
                </a:lnTo>
                <a:lnTo>
                  <a:pt x="368134" y="58089"/>
                </a:lnTo>
                <a:lnTo>
                  <a:pt x="320738" y="38722"/>
                </a:lnTo>
                <a:lnTo>
                  <a:pt x="235419" y="29044"/>
                </a:lnTo>
                <a:lnTo>
                  <a:pt x="225933" y="29044"/>
                </a:lnTo>
                <a:lnTo>
                  <a:pt x="197497" y="19367"/>
                </a:lnTo>
                <a:lnTo>
                  <a:pt x="159575" y="19367"/>
                </a:lnTo>
                <a:lnTo>
                  <a:pt x="140614" y="9677"/>
                </a:lnTo>
                <a:lnTo>
                  <a:pt x="74256" y="9677"/>
                </a:lnTo>
                <a:lnTo>
                  <a:pt x="18961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23" name="object 23"/>
          <p:cNvSpPr txBox="1"/>
          <p:nvPr/>
        </p:nvSpPr>
        <p:spPr>
          <a:xfrm>
            <a:off x="2111376" y="2378075"/>
            <a:ext cx="7693025" cy="1398588"/>
          </a:xfrm>
          <a:prstGeom prst="rect">
            <a:avLst/>
          </a:prstGeom>
        </p:spPr>
        <p:txBody>
          <a:bodyPr lIns="0" tIns="12700" rIns="0" bIns="0">
            <a:spAutoFit/>
          </a:bodyPr>
          <a:lstStyle>
            <a:lvl1pPr marL="127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ts val="100"/>
              </a:spcBef>
            </a:pPr>
            <a:r>
              <a:rPr lang="tr-TR" altLang="tr-TR">
                <a:solidFill>
                  <a:srgbClr val="E2E2FF"/>
                </a:solidFill>
                <a:cs typeface="Arial" panose="020B0604020202020204" pitchFamily="34" charset="0"/>
              </a:rPr>
              <a:t>*</a:t>
            </a:r>
            <a:r>
              <a:rPr lang="tr-TR" altLang="tr-TR">
                <a:solidFill>
                  <a:srgbClr val="66FFFF"/>
                </a:solidFill>
                <a:cs typeface="Arial" panose="020B0604020202020204" pitchFamily="34" charset="0"/>
              </a:rPr>
              <a:t>Yapraklar yaşlandıkça N’ lu bileşikler tohum ve meyveye taşınır</a:t>
            </a:r>
            <a:endParaRPr lang="tr-TR" altLang="tr-TR">
              <a:cs typeface="Arial" panose="020B0604020202020204" pitchFamily="34" charset="0"/>
            </a:endParaRPr>
          </a:p>
          <a:p>
            <a:r>
              <a:rPr lang="tr-TR" altLang="tr-TR">
                <a:solidFill>
                  <a:srgbClr val="FFFF66"/>
                </a:solidFill>
                <a:cs typeface="Arial" panose="020B0604020202020204" pitchFamily="34" charset="0"/>
              </a:rPr>
              <a:t>-Bu oran buğday bitkisinde yaklaşık % 85’ i düzeyinde gerçekleşir</a:t>
            </a:r>
            <a:endParaRPr lang="tr-TR" altLang="tr-TR">
              <a:cs typeface="Arial" panose="020B0604020202020204" pitchFamily="34" charset="0"/>
            </a:endParaRPr>
          </a:p>
          <a:p>
            <a:r>
              <a:rPr lang="tr-TR" altLang="tr-TR">
                <a:solidFill>
                  <a:srgbClr val="FFFF66"/>
                </a:solidFill>
                <a:cs typeface="Arial" panose="020B0604020202020204" pitchFamily="34" charset="0"/>
              </a:rPr>
              <a:t>-Çok yıllık bitkilerde ise tohum ve meyvenin ihtiyacı karşılandıktan  sonra geri kalan azot daha sonraki gelişme döneminde kullanılmak  üzere floem aracılığıyla depo organlarına gönderilmektedir.</a:t>
            </a:r>
            <a:endParaRPr lang="tr-TR" altLang="tr-TR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5407536"/>
      </p:ext>
    </p:extLst>
  </p:cSld>
  <p:clrMapOvr>
    <a:masterClrMapping/>
  </p:clrMapOvr>
  <p:transition>
    <p:newsflash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3599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object 2"/>
          <p:cNvSpPr>
            <a:spLocks noChangeArrowheads="1"/>
          </p:cNvSpPr>
          <p:nvPr/>
        </p:nvSpPr>
        <p:spPr bwMode="auto">
          <a:xfrm>
            <a:off x="152400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7891" name="object 3"/>
          <p:cNvSpPr>
            <a:spLocks/>
          </p:cNvSpPr>
          <p:nvPr/>
        </p:nvSpPr>
        <p:spPr bwMode="auto">
          <a:xfrm>
            <a:off x="7791451" y="6032500"/>
            <a:ext cx="1546225" cy="825500"/>
          </a:xfrm>
          <a:custGeom>
            <a:avLst/>
            <a:gdLst>
              <a:gd name="T0" fmla="*/ 670453 w 1546225"/>
              <a:gd name="T1" fmla="*/ 521144 h 826134"/>
              <a:gd name="T2" fmla="*/ 317627 w 1546225"/>
              <a:gd name="T3" fmla="*/ 521144 h 826134"/>
              <a:gd name="T4" fmla="*/ 935018 w 1546225"/>
              <a:gd name="T5" fmla="*/ 826004 h 826134"/>
              <a:gd name="T6" fmla="*/ 1545953 w 1546225"/>
              <a:gd name="T7" fmla="*/ 826004 h 826134"/>
              <a:gd name="T8" fmla="*/ 1315085 w 1546225"/>
              <a:gd name="T9" fmla="*/ 749253 h 826134"/>
              <a:gd name="T10" fmla="*/ 1010158 w 1546225"/>
              <a:gd name="T11" fmla="*/ 590842 h 826134"/>
              <a:gd name="T12" fmla="*/ 786130 w 1546225"/>
              <a:gd name="T13" fmla="*/ 586092 h 826134"/>
              <a:gd name="T14" fmla="*/ 670453 w 1546225"/>
              <a:gd name="T15" fmla="*/ 521144 h 826134"/>
              <a:gd name="T16" fmla="*/ 0 w 1546225"/>
              <a:gd name="T17" fmla="*/ 0 h 826134"/>
              <a:gd name="T18" fmla="*/ 34925 w 1546225"/>
              <a:gd name="T19" fmla="*/ 41186 h 826134"/>
              <a:gd name="T20" fmla="*/ 0 w 1546225"/>
              <a:gd name="T21" fmla="*/ 102958 h 826134"/>
              <a:gd name="T22" fmla="*/ 47625 w 1546225"/>
              <a:gd name="T23" fmla="*/ 188506 h 826134"/>
              <a:gd name="T24" fmla="*/ 119125 w 1546225"/>
              <a:gd name="T25" fmla="*/ 384924 h 826134"/>
              <a:gd name="T26" fmla="*/ 71500 w 1546225"/>
              <a:gd name="T27" fmla="*/ 668464 h 826134"/>
              <a:gd name="T28" fmla="*/ 317627 w 1546225"/>
              <a:gd name="T29" fmla="*/ 521144 h 826134"/>
              <a:gd name="T30" fmla="*/ 670453 w 1546225"/>
              <a:gd name="T31" fmla="*/ 521144 h 826134"/>
              <a:gd name="T32" fmla="*/ 444754 w 1546225"/>
              <a:gd name="T33" fmla="*/ 394423 h 826134"/>
              <a:gd name="T34" fmla="*/ 201675 w 1546225"/>
              <a:gd name="T35" fmla="*/ 104546 h 826134"/>
              <a:gd name="T36" fmla="*/ 0 w 1546225"/>
              <a:gd name="T37" fmla="*/ 0 h 826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546225" h="826134">
                <a:moveTo>
                  <a:pt x="670453" y="521144"/>
                </a:moveTo>
                <a:lnTo>
                  <a:pt x="317627" y="521144"/>
                </a:lnTo>
                <a:lnTo>
                  <a:pt x="935018" y="826004"/>
                </a:lnTo>
                <a:lnTo>
                  <a:pt x="1545953" y="826004"/>
                </a:lnTo>
                <a:lnTo>
                  <a:pt x="1315085" y="749253"/>
                </a:lnTo>
                <a:lnTo>
                  <a:pt x="1010158" y="590842"/>
                </a:lnTo>
                <a:lnTo>
                  <a:pt x="786130" y="586092"/>
                </a:lnTo>
                <a:lnTo>
                  <a:pt x="670453" y="521144"/>
                </a:lnTo>
                <a:close/>
              </a:path>
              <a:path w="1546225" h="826134">
                <a:moveTo>
                  <a:pt x="0" y="0"/>
                </a:moveTo>
                <a:lnTo>
                  <a:pt x="34925" y="41186"/>
                </a:lnTo>
                <a:lnTo>
                  <a:pt x="0" y="102958"/>
                </a:lnTo>
                <a:lnTo>
                  <a:pt x="47625" y="188506"/>
                </a:lnTo>
                <a:lnTo>
                  <a:pt x="119125" y="384924"/>
                </a:lnTo>
                <a:lnTo>
                  <a:pt x="71500" y="668464"/>
                </a:lnTo>
                <a:lnTo>
                  <a:pt x="317627" y="521144"/>
                </a:lnTo>
                <a:lnTo>
                  <a:pt x="670453" y="521144"/>
                </a:lnTo>
                <a:lnTo>
                  <a:pt x="444754" y="394423"/>
                </a:lnTo>
                <a:lnTo>
                  <a:pt x="201675" y="104546"/>
                </a:lnTo>
                <a:lnTo>
                  <a:pt x="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7892" name="object 4"/>
          <p:cNvSpPr>
            <a:spLocks/>
          </p:cNvSpPr>
          <p:nvPr/>
        </p:nvSpPr>
        <p:spPr bwMode="auto">
          <a:xfrm>
            <a:off x="5772151" y="6019800"/>
            <a:ext cx="296863" cy="628650"/>
          </a:xfrm>
          <a:custGeom>
            <a:avLst/>
            <a:gdLst>
              <a:gd name="T0" fmla="*/ 57276 w 295910"/>
              <a:gd name="T1" fmla="*/ 0 h 628015"/>
              <a:gd name="T2" fmla="*/ 85851 w 295910"/>
              <a:gd name="T3" fmla="*/ 32016 h 628015"/>
              <a:gd name="T4" fmla="*/ 38100 w 295910"/>
              <a:gd name="T5" fmla="*/ 53365 h 628015"/>
              <a:gd name="T6" fmla="*/ 28575 w 295910"/>
              <a:gd name="T7" fmla="*/ 117398 h 628015"/>
              <a:gd name="T8" fmla="*/ 66801 w 295910"/>
              <a:gd name="T9" fmla="*/ 202768 h 628015"/>
              <a:gd name="T10" fmla="*/ 76326 w 295910"/>
              <a:gd name="T11" fmla="*/ 288150 h 628015"/>
              <a:gd name="T12" fmla="*/ 0 w 295910"/>
              <a:gd name="T13" fmla="*/ 627888 h 628015"/>
              <a:gd name="T14" fmla="*/ 85851 w 295910"/>
              <a:gd name="T15" fmla="*/ 414439 h 628015"/>
              <a:gd name="T16" fmla="*/ 133476 w 295910"/>
              <a:gd name="T17" fmla="*/ 384200 h 628015"/>
              <a:gd name="T18" fmla="*/ 200278 w 295910"/>
              <a:gd name="T19" fmla="*/ 224116 h 628015"/>
              <a:gd name="T20" fmla="*/ 228853 w 295910"/>
              <a:gd name="T21" fmla="*/ 213448 h 628015"/>
              <a:gd name="T22" fmla="*/ 228853 w 295910"/>
              <a:gd name="T23" fmla="*/ 160083 h 628015"/>
              <a:gd name="T24" fmla="*/ 295655 w 295910"/>
              <a:gd name="T25" fmla="*/ 117398 h 628015"/>
              <a:gd name="T26" fmla="*/ 257555 w 295910"/>
              <a:gd name="T27" fmla="*/ 106718 h 628015"/>
              <a:gd name="T28" fmla="*/ 57276 w 295910"/>
              <a:gd name="T29" fmla="*/ 0 h 6280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95910" h="628015">
                <a:moveTo>
                  <a:pt x="57276" y="0"/>
                </a:moveTo>
                <a:lnTo>
                  <a:pt x="85851" y="32016"/>
                </a:lnTo>
                <a:lnTo>
                  <a:pt x="38100" y="53365"/>
                </a:lnTo>
                <a:lnTo>
                  <a:pt x="28575" y="117398"/>
                </a:lnTo>
                <a:lnTo>
                  <a:pt x="66801" y="202768"/>
                </a:lnTo>
                <a:lnTo>
                  <a:pt x="76326" y="288150"/>
                </a:lnTo>
                <a:lnTo>
                  <a:pt x="0" y="627888"/>
                </a:lnTo>
                <a:lnTo>
                  <a:pt x="85851" y="414439"/>
                </a:lnTo>
                <a:lnTo>
                  <a:pt x="133476" y="384200"/>
                </a:lnTo>
                <a:lnTo>
                  <a:pt x="200278" y="224116"/>
                </a:lnTo>
                <a:lnTo>
                  <a:pt x="228853" y="213448"/>
                </a:lnTo>
                <a:lnTo>
                  <a:pt x="228853" y="160083"/>
                </a:lnTo>
                <a:lnTo>
                  <a:pt x="295655" y="117398"/>
                </a:lnTo>
                <a:lnTo>
                  <a:pt x="257555" y="106718"/>
                </a:lnTo>
                <a:lnTo>
                  <a:pt x="57276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7893" name="object 5"/>
          <p:cNvSpPr>
            <a:spLocks/>
          </p:cNvSpPr>
          <p:nvPr/>
        </p:nvSpPr>
        <p:spPr bwMode="auto">
          <a:xfrm>
            <a:off x="6334126" y="6181726"/>
            <a:ext cx="600075" cy="430213"/>
          </a:xfrm>
          <a:custGeom>
            <a:avLst/>
            <a:gdLst>
              <a:gd name="T0" fmla="*/ 28575 w 600710"/>
              <a:gd name="T1" fmla="*/ 0 h 429895"/>
              <a:gd name="T2" fmla="*/ 19050 w 600710"/>
              <a:gd name="T3" fmla="*/ 20612 h 429895"/>
              <a:gd name="T4" fmla="*/ 0 w 600710"/>
              <a:gd name="T5" fmla="*/ 63436 h 429895"/>
              <a:gd name="T6" fmla="*/ 95250 w 600710"/>
              <a:gd name="T7" fmla="*/ 191884 h 429895"/>
              <a:gd name="T8" fmla="*/ 492378 w 600710"/>
              <a:gd name="T9" fmla="*/ 429767 h 429895"/>
              <a:gd name="T10" fmla="*/ 460628 w 600710"/>
              <a:gd name="T11" fmla="*/ 220433 h 429895"/>
              <a:gd name="T12" fmla="*/ 560500 w 600710"/>
              <a:gd name="T13" fmla="*/ 149072 h 429895"/>
              <a:gd name="T14" fmla="*/ 398652 w 600710"/>
              <a:gd name="T15" fmla="*/ 149072 h 429895"/>
              <a:gd name="T16" fmla="*/ 143001 w 600710"/>
              <a:gd name="T17" fmla="*/ 85636 h 429895"/>
              <a:gd name="T18" fmla="*/ 28575 w 600710"/>
              <a:gd name="T19" fmla="*/ 0 h 429895"/>
              <a:gd name="T20" fmla="*/ 600455 w 600710"/>
              <a:gd name="T21" fmla="*/ 120522 h 429895"/>
              <a:gd name="T22" fmla="*/ 398652 w 600710"/>
              <a:gd name="T23" fmla="*/ 149072 h 429895"/>
              <a:gd name="T24" fmla="*/ 560500 w 600710"/>
              <a:gd name="T25" fmla="*/ 149072 h 429895"/>
              <a:gd name="T26" fmla="*/ 600455 w 600710"/>
              <a:gd name="T27" fmla="*/ 120522 h 4298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00710" h="429895">
                <a:moveTo>
                  <a:pt x="28575" y="0"/>
                </a:moveTo>
                <a:lnTo>
                  <a:pt x="19050" y="20612"/>
                </a:lnTo>
                <a:lnTo>
                  <a:pt x="0" y="63436"/>
                </a:lnTo>
                <a:lnTo>
                  <a:pt x="95250" y="191884"/>
                </a:lnTo>
                <a:lnTo>
                  <a:pt x="492378" y="429767"/>
                </a:lnTo>
                <a:lnTo>
                  <a:pt x="460628" y="220433"/>
                </a:lnTo>
                <a:lnTo>
                  <a:pt x="560500" y="149072"/>
                </a:lnTo>
                <a:lnTo>
                  <a:pt x="398652" y="149072"/>
                </a:lnTo>
                <a:lnTo>
                  <a:pt x="143001" y="85636"/>
                </a:lnTo>
                <a:lnTo>
                  <a:pt x="28575" y="0"/>
                </a:lnTo>
                <a:close/>
              </a:path>
              <a:path w="600710" h="429895">
                <a:moveTo>
                  <a:pt x="600455" y="120522"/>
                </a:moveTo>
                <a:lnTo>
                  <a:pt x="398652" y="149072"/>
                </a:lnTo>
                <a:lnTo>
                  <a:pt x="560500" y="149072"/>
                </a:lnTo>
                <a:lnTo>
                  <a:pt x="600455" y="120522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7894" name="object 6"/>
          <p:cNvSpPr>
            <a:spLocks noChangeArrowheads="1"/>
          </p:cNvSpPr>
          <p:nvPr/>
        </p:nvSpPr>
        <p:spPr bwMode="auto">
          <a:xfrm>
            <a:off x="7285039" y="6138864"/>
            <a:ext cx="242887" cy="115887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7895" name="object 7"/>
          <p:cNvSpPr>
            <a:spLocks noChangeArrowheads="1"/>
          </p:cNvSpPr>
          <p:nvPr/>
        </p:nvSpPr>
        <p:spPr bwMode="auto">
          <a:xfrm>
            <a:off x="5470526" y="6126164"/>
            <a:ext cx="68263" cy="128587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7896" name="object 8"/>
          <p:cNvSpPr>
            <a:spLocks noChangeArrowheads="1"/>
          </p:cNvSpPr>
          <p:nvPr/>
        </p:nvSpPr>
        <p:spPr bwMode="auto">
          <a:xfrm>
            <a:off x="1524000" y="6019800"/>
            <a:ext cx="6218238" cy="838200"/>
          </a:xfrm>
          <a:prstGeom prst="rect">
            <a:avLst/>
          </a:prstGeom>
          <a:blipFill dpi="0" rotWithShape="1">
            <a:blip r:embed="rId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7897" name="object 9"/>
          <p:cNvSpPr>
            <a:spLocks/>
          </p:cNvSpPr>
          <p:nvPr/>
        </p:nvSpPr>
        <p:spPr bwMode="auto">
          <a:xfrm>
            <a:off x="3422650" y="6022976"/>
            <a:ext cx="579438" cy="460375"/>
          </a:xfrm>
          <a:custGeom>
            <a:avLst/>
            <a:gdLst>
              <a:gd name="T0" fmla="*/ 497466 w 579119"/>
              <a:gd name="T1" fmla="*/ 269417 h 460375"/>
              <a:gd name="T2" fmla="*/ 303021 w 579119"/>
              <a:gd name="T3" fmla="*/ 269417 h 460375"/>
              <a:gd name="T4" fmla="*/ 541019 w 579119"/>
              <a:gd name="T5" fmla="*/ 460247 h 460375"/>
              <a:gd name="T6" fmla="*/ 483869 w 579119"/>
              <a:gd name="T7" fmla="*/ 279031 h 460375"/>
              <a:gd name="T8" fmla="*/ 497466 w 579119"/>
              <a:gd name="T9" fmla="*/ 269417 h 460375"/>
              <a:gd name="T10" fmla="*/ 66675 w 579119"/>
              <a:gd name="T11" fmla="*/ 0 h 460375"/>
              <a:gd name="T12" fmla="*/ 47625 w 579119"/>
              <a:gd name="T13" fmla="*/ 0 h 460375"/>
              <a:gd name="T14" fmla="*/ 38100 w 579119"/>
              <a:gd name="T15" fmla="*/ 38480 h 460375"/>
              <a:gd name="T16" fmla="*/ 0 w 579119"/>
              <a:gd name="T17" fmla="*/ 96215 h 460375"/>
              <a:gd name="T18" fmla="*/ 104775 w 579119"/>
              <a:gd name="T19" fmla="*/ 173189 h 460375"/>
              <a:gd name="T20" fmla="*/ 226948 w 579119"/>
              <a:gd name="T21" fmla="*/ 288658 h 460375"/>
              <a:gd name="T22" fmla="*/ 303021 w 579119"/>
              <a:gd name="T23" fmla="*/ 269417 h 460375"/>
              <a:gd name="T24" fmla="*/ 497466 w 579119"/>
              <a:gd name="T25" fmla="*/ 269417 h 460375"/>
              <a:gd name="T26" fmla="*/ 579119 w 579119"/>
              <a:gd name="T27" fmla="*/ 211683 h 460375"/>
              <a:gd name="T28" fmla="*/ 569594 w 579119"/>
              <a:gd name="T29" fmla="*/ 202056 h 460375"/>
              <a:gd name="T30" fmla="*/ 531494 w 579119"/>
              <a:gd name="T31" fmla="*/ 182816 h 460375"/>
              <a:gd name="T32" fmla="*/ 474344 w 579119"/>
              <a:gd name="T33" fmla="*/ 144322 h 460375"/>
              <a:gd name="T34" fmla="*/ 274446 w 579119"/>
              <a:gd name="T35" fmla="*/ 57734 h 460375"/>
              <a:gd name="T36" fmla="*/ 226948 w 579119"/>
              <a:gd name="T37" fmla="*/ 38480 h 460375"/>
              <a:gd name="T38" fmla="*/ 207898 w 579119"/>
              <a:gd name="T39" fmla="*/ 28867 h 460375"/>
              <a:gd name="T40" fmla="*/ 150748 w 579119"/>
              <a:gd name="T41" fmla="*/ 28867 h 460375"/>
              <a:gd name="T42" fmla="*/ 114300 w 579119"/>
              <a:gd name="T43" fmla="*/ 19240 h 460375"/>
              <a:gd name="T44" fmla="*/ 104775 w 579119"/>
              <a:gd name="T45" fmla="*/ 19240 h 460375"/>
              <a:gd name="T46" fmla="*/ 66675 w 579119"/>
              <a:gd name="T47" fmla="*/ 0 h 460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79119" h="460375">
                <a:moveTo>
                  <a:pt x="497466" y="269417"/>
                </a:moveTo>
                <a:lnTo>
                  <a:pt x="303021" y="269417"/>
                </a:lnTo>
                <a:lnTo>
                  <a:pt x="541019" y="460247"/>
                </a:lnTo>
                <a:lnTo>
                  <a:pt x="483869" y="279031"/>
                </a:lnTo>
                <a:lnTo>
                  <a:pt x="497466" y="269417"/>
                </a:lnTo>
                <a:close/>
              </a:path>
              <a:path w="579119" h="460375">
                <a:moveTo>
                  <a:pt x="66675" y="0"/>
                </a:moveTo>
                <a:lnTo>
                  <a:pt x="47625" y="0"/>
                </a:lnTo>
                <a:lnTo>
                  <a:pt x="38100" y="38480"/>
                </a:lnTo>
                <a:lnTo>
                  <a:pt x="0" y="96215"/>
                </a:lnTo>
                <a:lnTo>
                  <a:pt x="104775" y="173189"/>
                </a:lnTo>
                <a:lnTo>
                  <a:pt x="226948" y="288658"/>
                </a:lnTo>
                <a:lnTo>
                  <a:pt x="303021" y="269417"/>
                </a:lnTo>
                <a:lnTo>
                  <a:pt x="497466" y="269417"/>
                </a:lnTo>
                <a:lnTo>
                  <a:pt x="579119" y="211683"/>
                </a:lnTo>
                <a:lnTo>
                  <a:pt x="569594" y="202056"/>
                </a:lnTo>
                <a:lnTo>
                  <a:pt x="531494" y="182816"/>
                </a:lnTo>
                <a:lnTo>
                  <a:pt x="474344" y="144322"/>
                </a:lnTo>
                <a:lnTo>
                  <a:pt x="274446" y="57734"/>
                </a:lnTo>
                <a:lnTo>
                  <a:pt x="226948" y="38480"/>
                </a:lnTo>
                <a:lnTo>
                  <a:pt x="207898" y="28867"/>
                </a:lnTo>
                <a:lnTo>
                  <a:pt x="150748" y="28867"/>
                </a:lnTo>
                <a:lnTo>
                  <a:pt x="114300" y="19240"/>
                </a:lnTo>
                <a:lnTo>
                  <a:pt x="104775" y="19240"/>
                </a:lnTo>
                <a:lnTo>
                  <a:pt x="66675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7898" name="object 10"/>
          <p:cNvSpPr>
            <a:spLocks/>
          </p:cNvSpPr>
          <p:nvPr/>
        </p:nvSpPr>
        <p:spPr bwMode="auto">
          <a:xfrm>
            <a:off x="4608513" y="6076950"/>
            <a:ext cx="3148012" cy="781050"/>
          </a:xfrm>
          <a:custGeom>
            <a:avLst/>
            <a:gdLst>
              <a:gd name="T0" fmla="*/ 643001 w 3147695"/>
              <a:gd name="T1" fmla="*/ 165163 h 780415"/>
              <a:gd name="T2" fmla="*/ 95250 w 3147695"/>
              <a:gd name="T3" fmla="*/ 165163 h 780415"/>
              <a:gd name="T4" fmla="*/ 142875 w 3147695"/>
              <a:gd name="T5" fmla="*/ 212813 h 780415"/>
              <a:gd name="T6" fmla="*/ 238125 w 3147695"/>
              <a:gd name="T7" fmla="*/ 242989 h 780415"/>
              <a:gd name="T8" fmla="*/ 331850 w 3147695"/>
              <a:gd name="T9" fmla="*/ 433565 h 780415"/>
              <a:gd name="T10" fmla="*/ 636651 w 3147695"/>
              <a:gd name="T11" fmla="*/ 570141 h 780415"/>
              <a:gd name="T12" fmla="*/ 1233677 w 3147695"/>
              <a:gd name="T13" fmla="*/ 570141 h 780415"/>
              <a:gd name="T14" fmla="*/ 3118472 w 3147695"/>
              <a:gd name="T15" fmla="*/ 780286 h 780415"/>
              <a:gd name="T16" fmla="*/ 3147146 w 3147695"/>
              <a:gd name="T17" fmla="*/ 780286 h 780415"/>
              <a:gd name="T18" fmla="*/ 1073277 w 3147695"/>
              <a:gd name="T19" fmla="*/ 385914 h 780415"/>
              <a:gd name="T20" fmla="*/ 816101 w 3147695"/>
              <a:gd name="T21" fmla="*/ 252514 h 780415"/>
              <a:gd name="T22" fmla="*/ 674751 w 3147695"/>
              <a:gd name="T23" fmla="*/ 174688 h 780415"/>
              <a:gd name="T24" fmla="*/ 643001 w 3147695"/>
              <a:gd name="T25" fmla="*/ 165163 h 780415"/>
              <a:gd name="T26" fmla="*/ 152400 w 3147695"/>
              <a:gd name="T27" fmla="*/ 0 h 780415"/>
              <a:gd name="T28" fmla="*/ 57150 w 3147695"/>
              <a:gd name="T29" fmla="*/ 0 h 780415"/>
              <a:gd name="T30" fmla="*/ 19050 w 3147695"/>
              <a:gd name="T31" fmla="*/ 39700 h 780415"/>
              <a:gd name="T32" fmla="*/ 0 w 3147695"/>
              <a:gd name="T33" fmla="*/ 203276 h 780415"/>
              <a:gd name="T34" fmla="*/ 95250 w 3147695"/>
              <a:gd name="T35" fmla="*/ 165163 h 780415"/>
              <a:gd name="T36" fmla="*/ 643001 w 3147695"/>
              <a:gd name="T37" fmla="*/ 165163 h 780415"/>
              <a:gd name="T38" fmla="*/ 579501 w 3147695"/>
              <a:gd name="T39" fmla="*/ 146113 h 780415"/>
              <a:gd name="T40" fmla="*/ 446150 w 3147695"/>
              <a:gd name="T41" fmla="*/ 96875 h 780415"/>
              <a:gd name="T42" fmla="*/ 295275 w 3147695"/>
              <a:gd name="T43" fmla="*/ 28587 h 780415"/>
              <a:gd name="T44" fmla="*/ 219075 w 3147695"/>
              <a:gd name="T45" fmla="*/ 9525 h 780415"/>
              <a:gd name="T46" fmla="*/ 152400 w 3147695"/>
              <a:gd name="T47" fmla="*/ 0 h 780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147695" h="780415">
                <a:moveTo>
                  <a:pt x="643001" y="165163"/>
                </a:moveTo>
                <a:lnTo>
                  <a:pt x="95250" y="165163"/>
                </a:lnTo>
                <a:lnTo>
                  <a:pt x="142875" y="212813"/>
                </a:lnTo>
                <a:lnTo>
                  <a:pt x="238125" y="242989"/>
                </a:lnTo>
                <a:lnTo>
                  <a:pt x="331850" y="433565"/>
                </a:lnTo>
                <a:lnTo>
                  <a:pt x="636651" y="570141"/>
                </a:lnTo>
                <a:lnTo>
                  <a:pt x="1233677" y="570141"/>
                </a:lnTo>
                <a:lnTo>
                  <a:pt x="3118472" y="780286"/>
                </a:lnTo>
                <a:lnTo>
                  <a:pt x="3147146" y="780286"/>
                </a:lnTo>
                <a:lnTo>
                  <a:pt x="1073277" y="385914"/>
                </a:lnTo>
                <a:lnTo>
                  <a:pt x="816101" y="252514"/>
                </a:lnTo>
                <a:lnTo>
                  <a:pt x="674751" y="174688"/>
                </a:lnTo>
                <a:lnTo>
                  <a:pt x="643001" y="165163"/>
                </a:lnTo>
                <a:close/>
              </a:path>
              <a:path w="3147695" h="780415">
                <a:moveTo>
                  <a:pt x="152400" y="0"/>
                </a:moveTo>
                <a:lnTo>
                  <a:pt x="57150" y="0"/>
                </a:lnTo>
                <a:lnTo>
                  <a:pt x="19050" y="39700"/>
                </a:lnTo>
                <a:lnTo>
                  <a:pt x="0" y="203276"/>
                </a:lnTo>
                <a:lnTo>
                  <a:pt x="95250" y="165163"/>
                </a:lnTo>
                <a:lnTo>
                  <a:pt x="643001" y="165163"/>
                </a:lnTo>
                <a:lnTo>
                  <a:pt x="579501" y="146113"/>
                </a:lnTo>
                <a:lnTo>
                  <a:pt x="446150" y="96875"/>
                </a:lnTo>
                <a:lnTo>
                  <a:pt x="295275" y="28587"/>
                </a:lnTo>
                <a:lnTo>
                  <a:pt x="219075" y="9525"/>
                </a:lnTo>
                <a:lnTo>
                  <a:pt x="15240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7899" name="object 11"/>
          <p:cNvSpPr>
            <a:spLocks noChangeArrowheads="1"/>
          </p:cNvSpPr>
          <p:nvPr/>
        </p:nvSpPr>
        <p:spPr bwMode="auto">
          <a:xfrm>
            <a:off x="4429126" y="6069014"/>
            <a:ext cx="112713" cy="96837"/>
          </a:xfrm>
          <a:prstGeom prst="rect">
            <a:avLst/>
          </a:prstGeom>
          <a:blipFill dpi="0" rotWithShape="1">
            <a:blip r:embed="rId6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7900" name="object 12"/>
          <p:cNvSpPr>
            <a:spLocks/>
          </p:cNvSpPr>
          <p:nvPr/>
        </p:nvSpPr>
        <p:spPr bwMode="auto">
          <a:xfrm>
            <a:off x="2879726" y="6099176"/>
            <a:ext cx="257175" cy="258763"/>
          </a:xfrm>
          <a:custGeom>
            <a:avLst/>
            <a:gdLst>
              <a:gd name="T0" fmla="*/ 47752 w 256540"/>
              <a:gd name="T1" fmla="*/ 0 h 259079"/>
              <a:gd name="T2" fmla="*/ 0 w 256540"/>
              <a:gd name="T3" fmla="*/ 0 h 259079"/>
              <a:gd name="T4" fmla="*/ 47752 w 256540"/>
              <a:gd name="T5" fmla="*/ 86359 h 259079"/>
              <a:gd name="T6" fmla="*/ 152653 w 256540"/>
              <a:gd name="T7" fmla="*/ 163118 h 259079"/>
              <a:gd name="T8" fmla="*/ 256031 w 256540"/>
              <a:gd name="T9" fmla="*/ 259079 h 259079"/>
              <a:gd name="T10" fmla="*/ 256031 w 256540"/>
              <a:gd name="T11" fmla="*/ 249478 h 259079"/>
              <a:gd name="T12" fmla="*/ 246506 w 256540"/>
              <a:gd name="T13" fmla="*/ 220700 h 259079"/>
              <a:gd name="T14" fmla="*/ 227456 w 256540"/>
              <a:gd name="T15" fmla="*/ 182321 h 259079"/>
              <a:gd name="T16" fmla="*/ 190881 w 256540"/>
              <a:gd name="T17" fmla="*/ 153530 h 259079"/>
              <a:gd name="T18" fmla="*/ 171703 w 256540"/>
              <a:gd name="T19" fmla="*/ 134340 h 259079"/>
              <a:gd name="T20" fmla="*/ 152653 w 256540"/>
              <a:gd name="T21" fmla="*/ 95961 h 259079"/>
              <a:gd name="T22" fmla="*/ 152653 w 256540"/>
              <a:gd name="T23" fmla="*/ 86359 h 259079"/>
              <a:gd name="T24" fmla="*/ 181228 w 256540"/>
              <a:gd name="T25" fmla="*/ 19189 h 259079"/>
              <a:gd name="T26" fmla="*/ 114553 w 256540"/>
              <a:gd name="T27" fmla="*/ 9601 h 259079"/>
              <a:gd name="T28" fmla="*/ 76327 w 256540"/>
              <a:gd name="T29" fmla="*/ 9601 h 259079"/>
              <a:gd name="T30" fmla="*/ 47752 w 256540"/>
              <a:gd name="T31" fmla="*/ 0 h 2590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56540" h="259079">
                <a:moveTo>
                  <a:pt x="47752" y="0"/>
                </a:moveTo>
                <a:lnTo>
                  <a:pt x="0" y="0"/>
                </a:lnTo>
                <a:lnTo>
                  <a:pt x="47752" y="86359"/>
                </a:lnTo>
                <a:lnTo>
                  <a:pt x="152653" y="163118"/>
                </a:lnTo>
                <a:lnTo>
                  <a:pt x="256031" y="259079"/>
                </a:lnTo>
                <a:lnTo>
                  <a:pt x="256031" y="249478"/>
                </a:lnTo>
                <a:lnTo>
                  <a:pt x="246506" y="220700"/>
                </a:lnTo>
                <a:lnTo>
                  <a:pt x="227456" y="182321"/>
                </a:lnTo>
                <a:lnTo>
                  <a:pt x="190881" y="153530"/>
                </a:lnTo>
                <a:lnTo>
                  <a:pt x="171703" y="134340"/>
                </a:lnTo>
                <a:lnTo>
                  <a:pt x="152653" y="95961"/>
                </a:lnTo>
                <a:lnTo>
                  <a:pt x="152653" y="86359"/>
                </a:lnTo>
                <a:lnTo>
                  <a:pt x="181228" y="19189"/>
                </a:lnTo>
                <a:lnTo>
                  <a:pt x="114553" y="9601"/>
                </a:lnTo>
                <a:lnTo>
                  <a:pt x="76327" y="9601"/>
                </a:lnTo>
                <a:lnTo>
                  <a:pt x="47752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7901" name="object 13"/>
          <p:cNvSpPr>
            <a:spLocks noChangeArrowheads="1"/>
          </p:cNvSpPr>
          <p:nvPr/>
        </p:nvSpPr>
        <p:spPr bwMode="auto">
          <a:xfrm>
            <a:off x="2646364" y="6116639"/>
            <a:ext cx="90487" cy="98425"/>
          </a:xfrm>
          <a:prstGeom prst="rect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7902" name="object 14"/>
          <p:cNvSpPr>
            <a:spLocks/>
          </p:cNvSpPr>
          <p:nvPr/>
        </p:nvSpPr>
        <p:spPr bwMode="auto">
          <a:xfrm>
            <a:off x="2152650" y="6049963"/>
            <a:ext cx="387350" cy="330200"/>
          </a:xfrm>
          <a:custGeom>
            <a:avLst/>
            <a:gdLst>
              <a:gd name="T0" fmla="*/ 18961 w 387350"/>
              <a:gd name="T1" fmla="*/ 0 h 329564"/>
              <a:gd name="T2" fmla="*/ 0 w 387350"/>
              <a:gd name="T3" fmla="*/ 0 h 329564"/>
              <a:gd name="T4" fmla="*/ 0 w 387350"/>
              <a:gd name="T5" fmla="*/ 19367 h 329564"/>
              <a:gd name="T6" fmla="*/ 93218 w 387350"/>
              <a:gd name="T7" fmla="*/ 58089 h 329564"/>
              <a:gd name="T8" fmla="*/ 140614 w 387350"/>
              <a:gd name="T9" fmla="*/ 106502 h 329564"/>
              <a:gd name="T10" fmla="*/ 74256 w 387350"/>
              <a:gd name="T11" fmla="*/ 135547 h 329564"/>
              <a:gd name="T12" fmla="*/ 121653 w 387350"/>
              <a:gd name="T13" fmla="*/ 213004 h 329564"/>
              <a:gd name="T14" fmla="*/ 282816 w 387350"/>
              <a:gd name="T15" fmla="*/ 329184 h 329564"/>
              <a:gd name="T16" fmla="*/ 263855 w 387350"/>
              <a:gd name="T17" fmla="*/ 251726 h 329564"/>
              <a:gd name="T18" fmla="*/ 225933 w 387350"/>
              <a:gd name="T19" fmla="*/ 213004 h 329564"/>
              <a:gd name="T20" fmla="*/ 330212 w 387350"/>
              <a:gd name="T21" fmla="*/ 135547 h 329564"/>
              <a:gd name="T22" fmla="*/ 387096 w 387350"/>
              <a:gd name="T23" fmla="*/ 67767 h 329564"/>
              <a:gd name="T24" fmla="*/ 368134 w 387350"/>
              <a:gd name="T25" fmla="*/ 58089 h 329564"/>
              <a:gd name="T26" fmla="*/ 320738 w 387350"/>
              <a:gd name="T27" fmla="*/ 38722 h 329564"/>
              <a:gd name="T28" fmla="*/ 235419 w 387350"/>
              <a:gd name="T29" fmla="*/ 29044 h 329564"/>
              <a:gd name="T30" fmla="*/ 225933 w 387350"/>
              <a:gd name="T31" fmla="*/ 29044 h 329564"/>
              <a:gd name="T32" fmla="*/ 197497 w 387350"/>
              <a:gd name="T33" fmla="*/ 19367 h 329564"/>
              <a:gd name="T34" fmla="*/ 159575 w 387350"/>
              <a:gd name="T35" fmla="*/ 19367 h 329564"/>
              <a:gd name="T36" fmla="*/ 140614 w 387350"/>
              <a:gd name="T37" fmla="*/ 9677 h 329564"/>
              <a:gd name="T38" fmla="*/ 74256 w 387350"/>
              <a:gd name="T39" fmla="*/ 9677 h 329564"/>
              <a:gd name="T40" fmla="*/ 18961 w 387350"/>
              <a:gd name="T41" fmla="*/ 0 h 3295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387350" h="329564">
                <a:moveTo>
                  <a:pt x="18961" y="0"/>
                </a:moveTo>
                <a:lnTo>
                  <a:pt x="0" y="0"/>
                </a:lnTo>
                <a:lnTo>
                  <a:pt x="0" y="19367"/>
                </a:lnTo>
                <a:lnTo>
                  <a:pt x="93218" y="58089"/>
                </a:lnTo>
                <a:lnTo>
                  <a:pt x="140614" y="106502"/>
                </a:lnTo>
                <a:lnTo>
                  <a:pt x="74256" y="135547"/>
                </a:lnTo>
                <a:lnTo>
                  <a:pt x="121653" y="213004"/>
                </a:lnTo>
                <a:lnTo>
                  <a:pt x="282816" y="329184"/>
                </a:lnTo>
                <a:lnTo>
                  <a:pt x="263855" y="251726"/>
                </a:lnTo>
                <a:lnTo>
                  <a:pt x="225933" y="213004"/>
                </a:lnTo>
                <a:lnTo>
                  <a:pt x="330212" y="135547"/>
                </a:lnTo>
                <a:lnTo>
                  <a:pt x="387096" y="67767"/>
                </a:lnTo>
                <a:lnTo>
                  <a:pt x="368134" y="58089"/>
                </a:lnTo>
                <a:lnTo>
                  <a:pt x="320738" y="38722"/>
                </a:lnTo>
                <a:lnTo>
                  <a:pt x="235419" y="29044"/>
                </a:lnTo>
                <a:lnTo>
                  <a:pt x="225933" y="29044"/>
                </a:lnTo>
                <a:lnTo>
                  <a:pt x="197497" y="19367"/>
                </a:lnTo>
                <a:lnTo>
                  <a:pt x="159575" y="19367"/>
                </a:lnTo>
                <a:lnTo>
                  <a:pt x="140614" y="9677"/>
                </a:lnTo>
                <a:lnTo>
                  <a:pt x="74256" y="9677"/>
                </a:lnTo>
                <a:lnTo>
                  <a:pt x="18961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5" name="object 15"/>
          <p:cNvSpPr txBox="1"/>
          <p:nvPr/>
        </p:nvSpPr>
        <p:spPr>
          <a:xfrm>
            <a:off x="1552575" y="26988"/>
            <a:ext cx="8732838" cy="2244204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63500">
              <a:spcBef>
                <a:spcPts val="100"/>
              </a:spcBef>
              <a:defRPr/>
            </a:pP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Aminoasitlere 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ve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amidlere dönüşüm sırasında </a:t>
            </a:r>
            <a:r>
              <a:rPr dirty="0">
                <a:solidFill>
                  <a:srgbClr val="FFFF66"/>
                </a:solidFill>
                <a:latin typeface="Arial"/>
                <a:cs typeface="Arial"/>
              </a:rPr>
              <a:t>köklerden </a:t>
            </a:r>
            <a:r>
              <a:rPr spc="5" dirty="0">
                <a:solidFill>
                  <a:srgbClr val="FFFF66"/>
                </a:solidFill>
                <a:latin typeface="Arial"/>
                <a:cs typeface="Arial"/>
              </a:rPr>
              <a:t>H</a:t>
            </a:r>
            <a:r>
              <a:rPr spc="7" baseline="25462" dirty="0">
                <a:solidFill>
                  <a:srgbClr val="FFFF66"/>
                </a:solidFill>
                <a:latin typeface="Arial"/>
                <a:cs typeface="Arial"/>
              </a:rPr>
              <a:t>+</a:t>
            </a:r>
            <a:r>
              <a:rPr spc="-112" baseline="25462" dirty="0">
                <a:solidFill>
                  <a:srgbClr val="FFFF66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66"/>
                </a:solidFill>
                <a:latin typeface="Arial"/>
                <a:cs typeface="Arial"/>
              </a:rPr>
              <a:t>salgılanır</a:t>
            </a:r>
            <a:endParaRPr>
              <a:latin typeface="Arial"/>
              <a:cs typeface="Arial"/>
            </a:endParaRPr>
          </a:p>
          <a:p>
            <a:pPr>
              <a:spcBef>
                <a:spcPts val="35"/>
              </a:spcBef>
              <a:defRPr/>
            </a:pPr>
            <a:endParaRPr sz="1850">
              <a:latin typeface="Times New Roman"/>
              <a:cs typeface="Times New Roman"/>
            </a:endParaRPr>
          </a:p>
          <a:p>
            <a:pPr marL="63500">
              <a:defRPr/>
            </a:pPr>
            <a:r>
              <a:rPr spc="-5" dirty="0">
                <a:solidFill>
                  <a:srgbClr val="FFFFFF"/>
                </a:solidFill>
                <a:latin typeface="Arial"/>
                <a:cs typeface="Arial"/>
              </a:rPr>
              <a:t>Gövdeden </a:t>
            </a:r>
            <a:r>
              <a:rPr spc="5" dirty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pc="7" baseline="25462" dirty="0">
                <a:solidFill>
                  <a:srgbClr val="FFFFFF"/>
                </a:solidFill>
                <a:latin typeface="Arial"/>
                <a:cs typeface="Arial"/>
              </a:rPr>
              <a:t>+ </a:t>
            </a:r>
            <a:r>
              <a:rPr spc="-5" dirty="0">
                <a:solidFill>
                  <a:srgbClr val="FFFFFF"/>
                </a:solidFill>
                <a:latin typeface="Arial"/>
                <a:cs typeface="Arial"/>
              </a:rPr>
              <a:t>salgılanmadığından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alınan </a:t>
            </a:r>
            <a:r>
              <a:rPr spc="5" dirty="0">
                <a:solidFill>
                  <a:srgbClr val="FFFFFF"/>
                </a:solidFill>
                <a:latin typeface="Arial"/>
                <a:cs typeface="Arial"/>
              </a:rPr>
              <a:t>NH</a:t>
            </a:r>
            <a:r>
              <a:rPr spc="7" baseline="-20833" dirty="0">
                <a:solidFill>
                  <a:srgbClr val="FFFFFF"/>
                </a:solidFill>
                <a:latin typeface="Arial"/>
                <a:cs typeface="Arial"/>
              </a:rPr>
              <a:t>4 </a:t>
            </a:r>
            <a:r>
              <a:rPr spc="-5" dirty="0">
                <a:solidFill>
                  <a:srgbClr val="FFFFFF"/>
                </a:solidFill>
                <a:latin typeface="Arial"/>
                <a:cs typeface="Arial"/>
              </a:rPr>
              <a:t>büyük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oranda köklerde asimile</a:t>
            </a:r>
            <a:r>
              <a:rPr spc="1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edilerek</a:t>
            </a:r>
            <a:endParaRPr>
              <a:latin typeface="Arial"/>
              <a:cs typeface="Arial"/>
            </a:endParaRPr>
          </a:p>
          <a:p>
            <a:pPr marL="63500">
              <a:spcBef>
                <a:spcPts val="5"/>
              </a:spcBef>
              <a:defRPr/>
            </a:pPr>
            <a:r>
              <a:rPr spc="5" dirty="0">
                <a:solidFill>
                  <a:srgbClr val="FFFFFF"/>
                </a:solidFill>
                <a:latin typeface="Arial"/>
                <a:cs typeface="Arial"/>
              </a:rPr>
              <a:t>ksilem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aracılığıyla </a:t>
            </a:r>
            <a:r>
              <a:rPr spc="-5" dirty="0">
                <a:solidFill>
                  <a:srgbClr val="FFFFFF"/>
                </a:solidFill>
                <a:latin typeface="Arial"/>
                <a:cs typeface="Arial"/>
              </a:rPr>
              <a:t>gövdeye</a:t>
            </a:r>
            <a:r>
              <a:rPr spc="-1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taşınır</a:t>
            </a:r>
            <a:endParaRPr>
              <a:latin typeface="Arial"/>
              <a:cs typeface="Arial"/>
            </a:endParaRPr>
          </a:p>
          <a:p>
            <a:pPr>
              <a:spcBef>
                <a:spcPts val="30"/>
              </a:spcBef>
              <a:defRPr/>
            </a:pPr>
            <a:endParaRPr sz="1850">
              <a:latin typeface="Times New Roman"/>
              <a:cs typeface="Times New Roman"/>
            </a:endParaRPr>
          </a:p>
          <a:p>
            <a:pPr marL="977900">
              <a:defRPr/>
            </a:pP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Çeltik 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vb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bitkilerde NH</a:t>
            </a:r>
            <a:r>
              <a:rPr baseline="-20833" dirty="0">
                <a:solidFill>
                  <a:srgbClr val="FFFFFF"/>
                </a:solidFill>
                <a:latin typeface="Arial"/>
                <a:cs typeface="Arial"/>
              </a:rPr>
              <a:t>4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taşınarak </a:t>
            </a:r>
            <a:r>
              <a:rPr spc="-5" dirty="0">
                <a:solidFill>
                  <a:srgbClr val="FFFFFF"/>
                </a:solidFill>
                <a:latin typeface="Arial"/>
                <a:cs typeface="Arial"/>
              </a:rPr>
              <a:t>gövdede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asimile</a:t>
            </a:r>
            <a:r>
              <a:rPr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edilir</a:t>
            </a:r>
            <a:endParaRPr>
              <a:latin typeface="Arial"/>
              <a:cs typeface="Arial"/>
            </a:endParaRPr>
          </a:p>
          <a:p>
            <a:pPr marL="572770">
              <a:spcBef>
                <a:spcPts val="5"/>
              </a:spcBef>
              <a:defRPr/>
            </a:pP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Köklerde </a:t>
            </a:r>
            <a:r>
              <a:rPr spc="-5" dirty="0">
                <a:solidFill>
                  <a:srgbClr val="FFFFFF"/>
                </a:solidFill>
                <a:latin typeface="Arial"/>
                <a:cs typeface="Arial"/>
              </a:rPr>
              <a:t>NH</a:t>
            </a:r>
            <a:r>
              <a:rPr spc="-7" baseline="-20833" dirty="0">
                <a:solidFill>
                  <a:srgbClr val="FFFFFF"/>
                </a:solidFill>
                <a:latin typeface="Arial"/>
                <a:cs typeface="Arial"/>
              </a:rPr>
              <a:t>4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asimilasyonu </a:t>
            </a:r>
            <a:r>
              <a:rPr spc="5" dirty="0">
                <a:solidFill>
                  <a:srgbClr val="FFFFFF"/>
                </a:solidFill>
                <a:latin typeface="Arial"/>
                <a:cs typeface="Arial"/>
              </a:rPr>
              <a:t>için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karbon ihtiyacı</a:t>
            </a:r>
            <a:r>
              <a:rPr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artar</a:t>
            </a:r>
            <a:endParaRPr>
              <a:latin typeface="Arial"/>
              <a:cs typeface="Arial"/>
            </a:endParaRPr>
          </a:p>
          <a:p>
            <a:pPr marL="572770">
              <a:defRPr/>
            </a:pPr>
            <a:r>
              <a:rPr b="1" spc="-10" dirty="0">
                <a:solidFill>
                  <a:srgbClr val="FFFF66"/>
                </a:solidFill>
                <a:latin typeface="Arial"/>
                <a:cs typeface="Arial"/>
              </a:rPr>
              <a:t>NH</a:t>
            </a:r>
            <a:r>
              <a:rPr b="1" spc="-15" baseline="-20833" dirty="0">
                <a:solidFill>
                  <a:srgbClr val="FFFF66"/>
                </a:solidFill>
                <a:latin typeface="Arial"/>
                <a:cs typeface="Arial"/>
              </a:rPr>
              <a:t>4 </a:t>
            </a:r>
            <a:r>
              <a:rPr b="1" dirty="0">
                <a:solidFill>
                  <a:srgbClr val="FFFF66"/>
                </a:solidFill>
                <a:latin typeface="Arial"/>
                <a:cs typeface="Arial"/>
              </a:rPr>
              <a:t>ile beslenen bitkilerde C </a:t>
            </a:r>
            <a:r>
              <a:rPr b="1" spc="-15" dirty="0">
                <a:solidFill>
                  <a:srgbClr val="FFFF66"/>
                </a:solidFill>
                <a:latin typeface="Arial"/>
                <a:cs typeface="Arial"/>
              </a:rPr>
              <a:t>ihtiyacı </a:t>
            </a:r>
            <a:r>
              <a:rPr b="1" dirty="0">
                <a:solidFill>
                  <a:srgbClr val="FFFF66"/>
                </a:solidFill>
                <a:latin typeface="Arial"/>
                <a:cs typeface="Arial"/>
              </a:rPr>
              <a:t>&gt;&gt; </a:t>
            </a:r>
            <a:r>
              <a:rPr b="1" spc="5" dirty="0">
                <a:solidFill>
                  <a:srgbClr val="FFFF66"/>
                </a:solidFill>
                <a:latin typeface="Arial"/>
                <a:cs typeface="Arial"/>
              </a:rPr>
              <a:t>NO</a:t>
            </a:r>
            <a:r>
              <a:rPr b="1" spc="7" baseline="-20833" dirty="0">
                <a:solidFill>
                  <a:srgbClr val="FFFF66"/>
                </a:solidFill>
                <a:latin typeface="Arial"/>
                <a:cs typeface="Arial"/>
              </a:rPr>
              <a:t>3 </a:t>
            </a:r>
            <a:r>
              <a:rPr b="1" dirty="0">
                <a:solidFill>
                  <a:srgbClr val="FFFF66"/>
                </a:solidFill>
                <a:latin typeface="Arial"/>
                <a:cs typeface="Arial"/>
              </a:rPr>
              <a:t>ile beslenen</a:t>
            </a:r>
            <a:r>
              <a:rPr b="1" spc="225" dirty="0">
                <a:solidFill>
                  <a:srgbClr val="FFFF66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FFFF66"/>
                </a:solidFill>
                <a:latin typeface="Arial"/>
                <a:cs typeface="Arial"/>
              </a:rPr>
              <a:t>bitkiler</a:t>
            </a:r>
            <a:endParaRPr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97870624"/>
      </p:ext>
    </p:extLst>
  </p:cSld>
  <p:clrMapOvr>
    <a:masterClrMapping/>
  </p:clrMapOvr>
  <p:transition>
    <p:newsfla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object 2"/>
          <p:cNvSpPr>
            <a:spLocks noChangeArrowheads="1"/>
          </p:cNvSpPr>
          <p:nvPr/>
        </p:nvSpPr>
        <p:spPr bwMode="auto">
          <a:xfrm>
            <a:off x="152400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8915" name="object 3"/>
          <p:cNvSpPr>
            <a:spLocks/>
          </p:cNvSpPr>
          <p:nvPr/>
        </p:nvSpPr>
        <p:spPr bwMode="auto">
          <a:xfrm>
            <a:off x="7791451" y="6032500"/>
            <a:ext cx="1546225" cy="825500"/>
          </a:xfrm>
          <a:custGeom>
            <a:avLst/>
            <a:gdLst>
              <a:gd name="T0" fmla="*/ 670453 w 1546225"/>
              <a:gd name="T1" fmla="*/ 521144 h 826134"/>
              <a:gd name="T2" fmla="*/ 317627 w 1546225"/>
              <a:gd name="T3" fmla="*/ 521144 h 826134"/>
              <a:gd name="T4" fmla="*/ 935018 w 1546225"/>
              <a:gd name="T5" fmla="*/ 826004 h 826134"/>
              <a:gd name="T6" fmla="*/ 1545953 w 1546225"/>
              <a:gd name="T7" fmla="*/ 826004 h 826134"/>
              <a:gd name="T8" fmla="*/ 1315085 w 1546225"/>
              <a:gd name="T9" fmla="*/ 749253 h 826134"/>
              <a:gd name="T10" fmla="*/ 1010158 w 1546225"/>
              <a:gd name="T11" fmla="*/ 590842 h 826134"/>
              <a:gd name="T12" fmla="*/ 786130 w 1546225"/>
              <a:gd name="T13" fmla="*/ 586092 h 826134"/>
              <a:gd name="T14" fmla="*/ 670453 w 1546225"/>
              <a:gd name="T15" fmla="*/ 521144 h 826134"/>
              <a:gd name="T16" fmla="*/ 0 w 1546225"/>
              <a:gd name="T17" fmla="*/ 0 h 826134"/>
              <a:gd name="T18" fmla="*/ 34925 w 1546225"/>
              <a:gd name="T19" fmla="*/ 41186 h 826134"/>
              <a:gd name="T20" fmla="*/ 0 w 1546225"/>
              <a:gd name="T21" fmla="*/ 102958 h 826134"/>
              <a:gd name="T22" fmla="*/ 47625 w 1546225"/>
              <a:gd name="T23" fmla="*/ 188506 h 826134"/>
              <a:gd name="T24" fmla="*/ 119125 w 1546225"/>
              <a:gd name="T25" fmla="*/ 384924 h 826134"/>
              <a:gd name="T26" fmla="*/ 71500 w 1546225"/>
              <a:gd name="T27" fmla="*/ 668464 h 826134"/>
              <a:gd name="T28" fmla="*/ 317627 w 1546225"/>
              <a:gd name="T29" fmla="*/ 521144 h 826134"/>
              <a:gd name="T30" fmla="*/ 670453 w 1546225"/>
              <a:gd name="T31" fmla="*/ 521144 h 826134"/>
              <a:gd name="T32" fmla="*/ 444754 w 1546225"/>
              <a:gd name="T33" fmla="*/ 394423 h 826134"/>
              <a:gd name="T34" fmla="*/ 201675 w 1546225"/>
              <a:gd name="T35" fmla="*/ 104546 h 826134"/>
              <a:gd name="T36" fmla="*/ 0 w 1546225"/>
              <a:gd name="T37" fmla="*/ 0 h 826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546225" h="826134">
                <a:moveTo>
                  <a:pt x="670453" y="521144"/>
                </a:moveTo>
                <a:lnTo>
                  <a:pt x="317627" y="521144"/>
                </a:lnTo>
                <a:lnTo>
                  <a:pt x="935018" y="826004"/>
                </a:lnTo>
                <a:lnTo>
                  <a:pt x="1545953" y="826004"/>
                </a:lnTo>
                <a:lnTo>
                  <a:pt x="1315085" y="749253"/>
                </a:lnTo>
                <a:lnTo>
                  <a:pt x="1010158" y="590842"/>
                </a:lnTo>
                <a:lnTo>
                  <a:pt x="786130" y="586092"/>
                </a:lnTo>
                <a:lnTo>
                  <a:pt x="670453" y="521144"/>
                </a:lnTo>
                <a:close/>
              </a:path>
              <a:path w="1546225" h="826134">
                <a:moveTo>
                  <a:pt x="0" y="0"/>
                </a:moveTo>
                <a:lnTo>
                  <a:pt x="34925" y="41186"/>
                </a:lnTo>
                <a:lnTo>
                  <a:pt x="0" y="102958"/>
                </a:lnTo>
                <a:lnTo>
                  <a:pt x="47625" y="188506"/>
                </a:lnTo>
                <a:lnTo>
                  <a:pt x="119125" y="384924"/>
                </a:lnTo>
                <a:lnTo>
                  <a:pt x="71500" y="668464"/>
                </a:lnTo>
                <a:lnTo>
                  <a:pt x="317627" y="521144"/>
                </a:lnTo>
                <a:lnTo>
                  <a:pt x="670453" y="521144"/>
                </a:lnTo>
                <a:lnTo>
                  <a:pt x="444754" y="394423"/>
                </a:lnTo>
                <a:lnTo>
                  <a:pt x="201675" y="104546"/>
                </a:lnTo>
                <a:lnTo>
                  <a:pt x="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8916" name="object 4"/>
          <p:cNvSpPr>
            <a:spLocks/>
          </p:cNvSpPr>
          <p:nvPr/>
        </p:nvSpPr>
        <p:spPr bwMode="auto">
          <a:xfrm>
            <a:off x="5772151" y="6019800"/>
            <a:ext cx="296863" cy="628650"/>
          </a:xfrm>
          <a:custGeom>
            <a:avLst/>
            <a:gdLst>
              <a:gd name="T0" fmla="*/ 57276 w 295910"/>
              <a:gd name="T1" fmla="*/ 0 h 628015"/>
              <a:gd name="T2" fmla="*/ 85851 w 295910"/>
              <a:gd name="T3" fmla="*/ 32016 h 628015"/>
              <a:gd name="T4" fmla="*/ 38100 w 295910"/>
              <a:gd name="T5" fmla="*/ 53365 h 628015"/>
              <a:gd name="T6" fmla="*/ 28575 w 295910"/>
              <a:gd name="T7" fmla="*/ 117398 h 628015"/>
              <a:gd name="T8" fmla="*/ 66801 w 295910"/>
              <a:gd name="T9" fmla="*/ 202768 h 628015"/>
              <a:gd name="T10" fmla="*/ 76326 w 295910"/>
              <a:gd name="T11" fmla="*/ 288150 h 628015"/>
              <a:gd name="T12" fmla="*/ 0 w 295910"/>
              <a:gd name="T13" fmla="*/ 627888 h 628015"/>
              <a:gd name="T14" fmla="*/ 85851 w 295910"/>
              <a:gd name="T15" fmla="*/ 414439 h 628015"/>
              <a:gd name="T16" fmla="*/ 133476 w 295910"/>
              <a:gd name="T17" fmla="*/ 384200 h 628015"/>
              <a:gd name="T18" fmla="*/ 200278 w 295910"/>
              <a:gd name="T19" fmla="*/ 224116 h 628015"/>
              <a:gd name="T20" fmla="*/ 228853 w 295910"/>
              <a:gd name="T21" fmla="*/ 213448 h 628015"/>
              <a:gd name="T22" fmla="*/ 228853 w 295910"/>
              <a:gd name="T23" fmla="*/ 160083 h 628015"/>
              <a:gd name="T24" fmla="*/ 295655 w 295910"/>
              <a:gd name="T25" fmla="*/ 117398 h 628015"/>
              <a:gd name="T26" fmla="*/ 257555 w 295910"/>
              <a:gd name="T27" fmla="*/ 106718 h 628015"/>
              <a:gd name="T28" fmla="*/ 57276 w 295910"/>
              <a:gd name="T29" fmla="*/ 0 h 6280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95910" h="628015">
                <a:moveTo>
                  <a:pt x="57276" y="0"/>
                </a:moveTo>
                <a:lnTo>
                  <a:pt x="85851" y="32016"/>
                </a:lnTo>
                <a:lnTo>
                  <a:pt x="38100" y="53365"/>
                </a:lnTo>
                <a:lnTo>
                  <a:pt x="28575" y="117398"/>
                </a:lnTo>
                <a:lnTo>
                  <a:pt x="66801" y="202768"/>
                </a:lnTo>
                <a:lnTo>
                  <a:pt x="76326" y="288150"/>
                </a:lnTo>
                <a:lnTo>
                  <a:pt x="0" y="627888"/>
                </a:lnTo>
                <a:lnTo>
                  <a:pt x="85851" y="414439"/>
                </a:lnTo>
                <a:lnTo>
                  <a:pt x="133476" y="384200"/>
                </a:lnTo>
                <a:lnTo>
                  <a:pt x="200278" y="224116"/>
                </a:lnTo>
                <a:lnTo>
                  <a:pt x="228853" y="213448"/>
                </a:lnTo>
                <a:lnTo>
                  <a:pt x="228853" y="160083"/>
                </a:lnTo>
                <a:lnTo>
                  <a:pt x="295655" y="117398"/>
                </a:lnTo>
                <a:lnTo>
                  <a:pt x="257555" y="106718"/>
                </a:lnTo>
                <a:lnTo>
                  <a:pt x="57276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8917" name="object 5"/>
          <p:cNvSpPr>
            <a:spLocks/>
          </p:cNvSpPr>
          <p:nvPr/>
        </p:nvSpPr>
        <p:spPr bwMode="auto">
          <a:xfrm>
            <a:off x="6334126" y="6181726"/>
            <a:ext cx="600075" cy="430213"/>
          </a:xfrm>
          <a:custGeom>
            <a:avLst/>
            <a:gdLst>
              <a:gd name="T0" fmla="*/ 28575 w 600710"/>
              <a:gd name="T1" fmla="*/ 0 h 429895"/>
              <a:gd name="T2" fmla="*/ 19050 w 600710"/>
              <a:gd name="T3" fmla="*/ 20612 h 429895"/>
              <a:gd name="T4" fmla="*/ 0 w 600710"/>
              <a:gd name="T5" fmla="*/ 63436 h 429895"/>
              <a:gd name="T6" fmla="*/ 95250 w 600710"/>
              <a:gd name="T7" fmla="*/ 191884 h 429895"/>
              <a:gd name="T8" fmla="*/ 492378 w 600710"/>
              <a:gd name="T9" fmla="*/ 429767 h 429895"/>
              <a:gd name="T10" fmla="*/ 460628 w 600710"/>
              <a:gd name="T11" fmla="*/ 220433 h 429895"/>
              <a:gd name="T12" fmla="*/ 560500 w 600710"/>
              <a:gd name="T13" fmla="*/ 149072 h 429895"/>
              <a:gd name="T14" fmla="*/ 398652 w 600710"/>
              <a:gd name="T15" fmla="*/ 149072 h 429895"/>
              <a:gd name="T16" fmla="*/ 143001 w 600710"/>
              <a:gd name="T17" fmla="*/ 85636 h 429895"/>
              <a:gd name="T18" fmla="*/ 28575 w 600710"/>
              <a:gd name="T19" fmla="*/ 0 h 429895"/>
              <a:gd name="T20" fmla="*/ 600455 w 600710"/>
              <a:gd name="T21" fmla="*/ 120522 h 429895"/>
              <a:gd name="T22" fmla="*/ 398652 w 600710"/>
              <a:gd name="T23" fmla="*/ 149072 h 429895"/>
              <a:gd name="T24" fmla="*/ 560500 w 600710"/>
              <a:gd name="T25" fmla="*/ 149072 h 429895"/>
              <a:gd name="T26" fmla="*/ 600455 w 600710"/>
              <a:gd name="T27" fmla="*/ 120522 h 4298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00710" h="429895">
                <a:moveTo>
                  <a:pt x="28575" y="0"/>
                </a:moveTo>
                <a:lnTo>
                  <a:pt x="19050" y="20612"/>
                </a:lnTo>
                <a:lnTo>
                  <a:pt x="0" y="63436"/>
                </a:lnTo>
                <a:lnTo>
                  <a:pt x="95250" y="191884"/>
                </a:lnTo>
                <a:lnTo>
                  <a:pt x="492378" y="429767"/>
                </a:lnTo>
                <a:lnTo>
                  <a:pt x="460628" y="220433"/>
                </a:lnTo>
                <a:lnTo>
                  <a:pt x="560500" y="149072"/>
                </a:lnTo>
                <a:lnTo>
                  <a:pt x="398652" y="149072"/>
                </a:lnTo>
                <a:lnTo>
                  <a:pt x="143001" y="85636"/>
                </a:lnTo>
                <a:lnTo>
                  <a:pt x="28575" y="0"/>
                </a:lnTo>
                <a:close/>
              </a:path>
              <a:path w="600710" h="429895">
                <a:moveTo>
                  <a:pt x="600455" y="120522"/>
                </a:moveTo>
                <a:lnTo>
                  <a:pt x="398652" y="149072"/>
                </a:lnTo>
                <a:lnTo>
                  <a:pt x="560500" y="149072"/>
                </a:lnTo>
                <a:lnTo>
                  <a:pt x="600455" y="120522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8918" name="object 6"/>
          <p:cNvSpPr>
            <a:spLocks noChangeArrowheads="1"/>
          </p:cNvSpPr>
          <p:nvPr/>
        </p:nvSpPr>
        <p:spPr bwMode="auto">
          <a:xfrm>
            <a:off x="7285039" y="6138864"/>
            <a:ext cx="242887" cy="115887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8919" name="object 7"/>
          <p:cNvSpPr>
            <a:spLocks noChangeArrowheads="1"/>
          </p:cNvSpPr>
          <p:nvPr/>
        </p:nvSpPr>
        <p:spPr bwMode="auto">
          <a:xfrm>
            <a:off x="5470526" y="6126164"/>
            <a:ext cx="68263" cy="128587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8920" name="object 8"/>
          <p:cNvSpPr>
            <a:spLocks noChangeArrowheads="1"/>
          </p:cNvSpPr>
          <p:nvPr/>
        </p:nvSpPr>
        <p:spPr bwMode="auto">
          <a:xfrm>
            <a:off x="1524000" y="6019800"/>
            <a:ext cx="6218238" cy="838200"/>
          </a:xfrm>
          <a:prstGeom prst="rect">
            <a:avLst/>
          </a:prstGeom>
          <a:blipFill dpi="0" rotWithShape="1">
            <a:blip r:embed="rId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8921" name="object 9"/>
          <p:cNvSpPr>
            <a:spLocks/>
          </p:cNvSpPr>
          <p:nvPr/>
        </p:nvSpPr>
        <p:spPr bwMode="auto">
          <a:xfrm>
            <a:off x="3422650" y="6022976"/>
            <a:ext cx="579438" cy="460375"/>
          </a:xfrm>
          <a:custGeom>
            <a:avLst/>
            <a:gdLst>
              <a:gd name="T0" fmla="*/ 497466 w 579119"/>
              <a:gd name="T1" fmla="*/ 269417 h 460375"/>
              <a:gd name="T2" fmla="*/ 303021 w 579119"/>
              <a:gd name="T3" fmla="*/ 269417 h 460375"/>
              <a:gd name="T4" fmla="*/ 541019 w 579119"/>
              <a:gd name="T5" fmla="*/ 460247 h 460375"/>
              <a:gd name="T6" fmla="*/ 483869 w 579119"/>
              <a:gd name="T7" fmla="*/ 279031 h 460375"/>
              <a:gd name="T8" fmla="*/ 497466 w 579119"/>
              <a:gd name="T9" fmla="*/ 269417 h 460375"/>
              <a:gd name="T10" fmla="*/ 66675 w 579119"/>
              <a:gd name="T11" fmla="*/ 0 h 460375"/>
              <a:gd name="T12" fmla="*/ 47625 w 579119"/>
              <a:gd name="T13" fmla="*/ 0 h 460375"/>
              <a:gd name="T14" fmla="*/ 38100 w 579119"/>
              <a:gd name="T15" fmla="*/ 38480 h 460375"/>
              <a:gd name="T16" fmla="*/ 0 w 579119"/>
              <a:gd name="T17" fmla="*/ 96215 h 460375"/>
              <a:gd name="T18" fmla="*/ 104775 w 579119"/>
              <a:gd name="T19" fmla="*/ 173189 h 460375"/>
              <a:gd name="T20" fmla="*/ 226948 w 579119"/>
              <a:gd name="T21" fmla="*/ 288658 h 460375"/>
              <a:gd name="T22" fmla="*/ 303021 w 579119"/>
              <a:gd name="T23" fmla="*/ 269417 h 460375"/>
              <a:gd name="T24" fmla="*/ 497466 w 579119"/>
              <a:gd name="T25" fmla="*/ 269417 h 460375"/>
              <a:gd name="T26" fmla="*/ 579119 w 579119"/>
              <a:gd name="T27" fmla="*/ 211683 h 460375"/>
              <a:gd name="T28" fmla="*/ 569594 w 579119"/>
              <a:gd name="T29" fmla="*/ 202056 h 460375"/>
              <a:gd name="T30" fmla="*/ 531494 w 579119"/>
              <a:gd name="T31" fmla="*/ 182816 h 460375"/>
              <a:gd name="T32" fmla="*/ 474344 w 579119"/>
              <a:gd name="T33" fmla="*/ 144322 h 460375"/>
              <a:gd name="T34" fmla="*/ 274446 w 579119"/>
              <a:gd name="T35" fmla="*/ 57734 h 460375"/>
              <a:gd name="T36" fmla="*/ 226948 w 579119"/>
              <a:gd name="T37" fmla="*/ 38480 h 460375"/>
              <a:gd name="T38" fmla="*/ 207898 w 579119"/>
              <a:gd name="T39" fmla="*/ 28867 h 460375"/>
              <a:gd name="T40" fmla="*/ 150748 w 579119"/>
              <a:gd name="T41" fmla="*/ 28867 h 460375"/>
              <a:gd name="T42" fmla="*/ 114300 w 579119"/>
              <a:gd name="T43" fmla="*/ 19240 h 460375"/>
              <a:gd name="T44" fmla="*/ 104775 w 579119"/>
              <a:gd name="T45" fmla="*/ 19240 h 460375"/>
              <a:gd name="T46" fmla="*/ 66675 w 579119"/>
              <a:gd name="T47" fmla="*/ 0 h 460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79119" h="460375">
                <a:moveTo>
                  <a:pt x="497466" y="269417"/>
                </a:moveTo>
                <a:lnTo>
                  <a:pt x="303021" y="269417"/>
                </a:lnTo>
                <a:lnTo>
                  <a:pt x="541019" y="460247"/>
                </a:lnTo>
                <a:lnTo>
                  <a:pt x="483869" y="279031"/>
                </a:lnTo>
                <a:lnTo>
                  <a:pt x="497466" y="269417"/>
                </a:lnTo>
                <a:close/>
              </a:path>
              <a:path w="579119" h="460375">
                <a:moveTo>
                  <a:pt x="66675" y="0"/>
                </a:moveTo>
                <a:lnTo>
                  <a:pt x="47625" y="0"/>
                </a:lnTo>
                <a:lnTo>
                  <a:pt x="38100" y="38480"/>
                </a:lnTo>
                <a:lnTo>
                  <a:pt x="0" y="96215"/>
                </a:lnTo>
                <a:lnTo>
                  <a:pt x="104775" y="173189"/>
                </a:lnTo>
                <a:lnTo>
                  <a:pt x="226948" y="288658"/>
                </a:lnTo>
                <a:lnTo>
                  <a:pt x="303021" y="269417"/>
                </a:lnTo>
                <a:lnTo>
                  <a:pt x="497466" y="269417"/>
                </a:lnTo>
                <a:lnTo>
                  <a:pt x="579119" y="211683"/>
                </a:lnTo>
                <a:lnTo>
                  <a:pt x="569594" y="202056"/>
                </a:lnTo>
                <a:lnTo>
                  <a:pt x="531494" y="182816"/>
                </a:lnTo>
                <a:lnTo>
                  <a:pt x="474344" y="144322"/>
                </a:lnTo>
                <a:lnTo>
                  <a:pt x="274446" y="57734"/>
                </a:lnTo>
                <a:lnTo>
                  <a:pt x="226948" y="38480"/>
                </a:lnTo>
                <a:lnTo>
                  <a:pt x="207898" y="28867"/>
                </a:lnTo>
                <a:lnTo>
                  <a:pt x="150748" y="28867"/>
                </a:lnTo>
                <a:lnTo>
                  <a:pt x="114300" y="19240"/>
                </a:lnTo>
                <a:lnTo>
                  <a:pt x="104775" y="19240"/>
                </a:lnTo>
                <a:lnTo>
                  <a:pt x="66675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8922" name="object 10"/>
          <p:cNvSpPr>
            <a:spLocks/>
          </p:cNvSpPr>
          <p:nvPr/>
        </p:nvSpPr>
        <p:spPr bwMode="auto">
          <a:xfrm>
            <a:off x="4608513" y="6076950"/>
            <a:ext cx="3148012" cy="781050"/>
          </a:xfrm>
          <a:custGeom>
            <a:avLst/>
            <a:gdLst>
              <a:gd name="T0" fmla="*/ 643001 w 3147695"/>
              <a:gd name="T1" fmla="*/ 165163 h 780415"/>
              <a:gd name="T2" fmla="*/ 95250 w 3147695"/>
              <a:gd name="T3" fmla="*/ 165163 h 780415"/>
              <a:gd name="T4" fmla="*/ 142875 w 3147695"/>
              <a:gd name="T5" fmla="*/ 212813 h 780415"/>
              <a:gd name="T6" fmla="*/ 238125 w 3147695"/>
              <a:gd name="T7" fmla="*/ 242989 h 780415"/>
              <a:gd name="T8" fmla="*/ 331850 w 3147695"/>
              <a:gd name="T9" fmla="*/ 433565 h 780415"/>
              <a:gd name="T10" fmla="*/ 636651 w 3147695"/>
              <a:gd name="T11" fmla="*/ 570141 h 780415"/>
              <a:gd name="T12" fmla="*/ 1233677 w 3147695"/>
              <a:gd name="T13" fmla="*/ 570141 h 780415"/>
              <a:gd name="T14" fmla="*/ 3118472 w 3147695"/>
              <a:gd name="T15" fmla="*/ 780286 h 780415"/>
              <a:gd name="T16" fmla="*/ 3147146 w 3147695"/>
              <a:gd name="T17" fmla="*/ 780286 h 780415"/>
              <a:gd name="T18" fmla="*/ 1073277 w 3147695"/>
              <a:gd name="T19" fmla="*/ 385914 h 780415"/>
              <a:gd name="T20" fmla="*/ 816101 w 3147695"/>
              <a:gd name="T21" fmla="*/ 252514 h 780415"/>
              <a:gd name="T22" fmla="*/ 674751 w 3147695"/>
              <a:gd name="T23" fmla="*/ 174688 h 780415"/>
              <a:gd name="T24" fmla="*/ 643001 w 3147695"/>
              <a:gd name="T25" fmla="*/ 165163 h 780415"/>
              <a:gd name="T26" fmla="*/ 152400 w 3147695"/>
              <a:gd name="T27" fmla="*/ 0 h 780415"/>
              <a:gd name="T28" fmla="*/ 57150 w 3147695"/>
              <a:gd name="T29" fmla="*/ 0 h 780415"/>
              <a:gd name="T30" fmla="*/ 19050 w 3147695"/>
              <a:gd name="T31" fmla="*/ 39700 h 780415"/>
              <a:gd name="T32" fmla="*/ 0 w 3147695"/>
              <a:gd name="T33" fmla="*/ 203276 h 780415"/>
              <a:gd name="T34" fmla="*/ 95250 w 3147695"/>
              <a:gd name="T35" fmla="*/ 165163 h 780415"/>
              <a:gd name="T36" fmla="*/ 643001 w 3147695"/>
              <a:gd name="T37" fmla="*/ 165163 h 780415"/>
              <a:gd name="T38" fmla="*/ 579501 w 3147695"/>
              <a:gd name="T39" fmla="*/ 146113 h 780415"/>
              <a:gd name="T40" fmla="*/ 446150 w 3147695"/>
              <a:gd name="T41" fmla="*/ 96875 h 780415"/>
              <a:gd name="T42" fmla="*/ 295275 w 3147695"/>
              <a:gd name="T43" fmla="*/ 28587 h 780415"/>
              <a:gd name="T44" fmla="*/ 219075 w 3147695"/>
              <a:gd name="T45" fmla="*/ 9525 h 780415"/>
              <a:gd name="T46" fmla="*/ 152400 w 3147695"/>
              <a:gd name="T47" fmla="*/ 0 h 780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147695" h="780415">
                <a:moveTo>
                  <a:pt x="643001" y="165163"/>
                </a:moveTo>
                <a:lnTo>
                  <a:pt x="95250" y="165163"/>
                </a:lnTo>
                <a:lnTo>
                  <a:pt x="142875" y="212813"/>
                </a:lnTo>
                <a:lnTo>
                  <a:pt x="238125" y="242989"/>
                </a:lnTo>
                <a:lnTo>
                  <a:pt x="331850" y="433565"/>
                </a:lnTo>
                <a:lnTo>
                  <a:pt x="636651" y="570141"/>
                </a:lnTo>
                <a:lnTo>
                  <a:pt x="1233677" y="570141"/>
                </a:lnTo>
                <a:lnTo>
                  <a:pt x="3118472" y="780286"/>
                </a:lnTo>
                <a:lnTo>
                  <a:pt x="3147146" y="780286"/>
                </a:lnTo>
                <a:lnTo>
                  <a:pt x="1073277" y="385914"/>
                </a:lnTo>
                <a:lnTo>
                  <a:pt x="816101" y="252514"/>
                </a:lnTo>
                <a:lnTo>
                  <a:pt x="674751" y="174688"/>
                </a:lnTo>
                <a:lnTo>
                  <a:pt x="643001" y="165163"/>
                </a:lnTo>
                <a:close/>
              </a:path>
              <a:path w="3147695" h="780415">
                <a:moveTo>
                  <a:pt x="152400" y="0"/>
                </a:moveTo>
                <a:lnTo>
                  <a:pt x="57150" y="0"/>
                </a:lnTo>
                <a:lnTo>
                  <a:pt x="19050" y="39700"/>
                </a:lnTo>
                <a:lnTo>
                  <a:pt x="0" y="203276"/>
                </a:lnTo>
                <a:lnTo>
                  <a:pt x="95250" y="165163"/>
                </a:lnTo>
                <a:lnTo>
                  <a:pt x="643001" y="165163"/>
                </a:lnTo>
                <a:lnTo>
                  <a:pt x="579501" y="146113"/>
                </a:lnTo>
                <a:lnTo>
                  <a:pt x="446150" y="96875"/>
                </a:lnTo>
                <a:lnTo>
                  <a:pt x="295275" y="28587"/>
                </a:lnTo>
                <a:lnTo>
                  <a:pt x="219075" y="9525"/>
                </a:lnTo>
                <a:lnTo>
                  <a:pt x="15240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8923" name="object 11"/>
          <p:cNvSpPr>
            <a:spLocks noChangeArrowheads="1"/>
          </p:cNvSpPr>
          <p:nvPr/>
        </p:nvSpPr>
        <p:spPr bwMode="auto">
          <a:xfrm>
            <a:off x="4429126" y="6069014"/>
            <a:ext cx="112713" cy="96837"/>
          </a:xfrm>
          <a:prstGeom prst="rect">
            <a:avLst/>
          </a:prstGeom>
          <a:blipFill dpi="0" rotWithShape="1">
            <a:blip r:embed="rId6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8924" name="object 12"/>
          <p:cNvSpPr>
            <a:spLocks/>
          </p:cNvSpPr>
          <p:nvPr/>
        </p:nvSpPr>
        <p:spPr bwMode="auto">
          <a:xfrm>
            <a:off x="2879726" y="6099176"/>
            <a:ext cx="257175" cy="258763"/>
          </a:xfrm>
          <a:custGeom>
            <a:avLst/>
            <a:gdLst>
              <a:gd name="T0" fmla="*/ 47752 w 256540"/>
              <a:gd name="T1" fmla="*/ 0 h 259079"/>
              <a:gd name="T2" fmla="*/ 0 w 256540"/>
              <a:gd name="T3" fmla="*/ 0 h 259079"/>
              <a:gd name="T4" fmla="*/ 47752 w 256540"/>
              <a:gd name="T5" fmla="*/ 86359 h 259079"/>
              <a:gd name="T6" fmla="*/ 152653 w 256540"/>
              <a:gd name="T7" fmla="*/ 163118 h 259079"/>
              <a:gd name="T8" fmla="*/ 256031 w 256540"/>
              <a:gd name="T9" fmla="*/ 259079 h 259079"/>
              <a:gd name="T10" fmla="*/ 256031 w 256540"/>
              <a:gd name="T11" fmla="*/ 249478 h 259079"/>
              <a:gd name="T12" fmla="*/ 246506 w 256540"/>
              <a:gd name="T13" fmla="*/ 220700 h 259079"/>
              <a:gd name="T14" fmla="*/ 227456 w 256540"/>
              <a:gd name="T15" fmla="*/ 182321 h 259079"/>
              <a:gd name="T16" fmla="*/ 190881 w 256540"/>
              <a:gd name="T17" fmla="*/ 153530 h 259079"/>
              <a:gd name="T18" fmla="*/ 171703 w 256540"/>
              <a:gd name="T19" fmla="*/ 134340 h 259079"/>
              <a:gd name="T20" fmla="*/ 152653 w 256540"/>
              <a:gd name="T21" fmla="*/ 95961 h 259079"/>
              <a:gd name="T22" fmla="*/ 152653 w 256540"/>
              <a:gd name="T23" fmla="*/ 86359 h 259079"/>
              <a:gd name="T24" fmla="*/ 181228 w 256540"/>
              <a:gd name="T25" fmla="*/ 19189 h 259079"/>
              <a:gd name="T26" fmla="*/ 114553 w 256540"/>
              <a:gd name="T27" fmla="*/ 9601 h 259079"/>
              <a:gd name="T28" fmla="*/ 76327 w 256540"/>
              <a:gd name="T29" fmla="*/ 9601 h 259079"/>
              <a:gd name="T30" fmla="*/ 47752 w 256540"/>
              <a:gd name="T31" fmla="*/ 0 h 2590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56540" h="259079">
                <a:moveTo>
                  <a:pt x="47752" y="0"/>
                </a:moveTo>
                <a:lnTo>
                  <a:pt x="0" y="0"/>
                </a:lnTo>
                <a:lnTo>
                  <a:pt x="47752" y="86359"/>
                </a:lnTo>
                <a:lnTo>
                  <a:pt x="152653" y="163118"/>
                </a:lnTo>
                <a:lnTo>
                  <a:pt x="256031" y="259079"/>
                </a:lnTo>
                <a:lnTo>
                  <a:pt x="256031" y="249478"/>
                </a:lnTo>
                <a:lnTo>
                  <a:pt x="246506" y="220700"/>
                </a:lnTo>
                <a:lnTo>
                  <a:pt x="227456" y="182321"/>
                </a:lnTo>
                <a:lnTo>
                  <a:pt x="190881" y="153530"/>
                </a:lnTo>
                <a:lnTo>
                  <a:pt x="171703" y="134340"/>
                </a:lnTo>
                <a:lnTo>
                  <a:pt x="152653" y="95961"/>
                </a:lnTo>
                <a:lnTo>
                  <a:pt x="152653" y="86359"/>
                </a:lnTo>
                <a:lnTo>
                  <a:pt x="181228" y="19189"/>
                </a:lnTo>
                <a:lnTo>
                  <a:pt x="114553" y="9601"/>
                </a:lnTo>
                <a:lnTo>
                  <a:pt x="76327" y="9601"/>
                </a:lnTo>
                <a:lnTo>
                  <a:pt x="47752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8925" name="object 13"/>
          <p:cNvSpPr>
            <a:spLocks noChangeArrowheads="1"/>
          </p:cNvSpPr>
          <p:nvPr/>
        </p:nvSpPr>
        <p:spPr bwMode="auto">
          <a:xfrm>
            <a:off x="2646364" y="6116639"/>
            <a:ext cx="90487" cy="98425"/>
          </a:xfrm>
          <a:prstGeom prst="rect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8926" name="object 14"/>
          <p:cNvSpPr>
            <a:spLocks/>
          </p:cNvSpPr>
          <p:nvPr/>
        </p:nvSpPr>
        <p:spPr bwMode="auto">
          <a:xfrm>
            <a:off x="2152650" y="6049963"/>
            <a:ext cx="387350" cy="330200"/>
          </a:xfrm>
          <a:custGeom>
            <a:avLst/>
            <a:gdLst>
              <a:gd name="T0" fmla="*/ 18961 w 387350"/>
              <a:gd name="T1" fmla="*/ 0 h 329564"/>
              <a:gd name="T2" fmla="*/ 0 w 387350"/>
              <a:gd name="T3" fmla="*/ 0 h 329564"/>
              <a:gd name="T4" fmla="*/ 0 w 387350"/>
              <a:gd name="T5" fmla="*/ 19367 h 329564"/>
              <a:gd name="T6" fmla="*/ 93218 w 387350"/>
              <a:gd name="T7" fmla="*/ 58089 h 329564"/>
              <a:gd name="T8" fmla="*/ 140614 w 387350"/>
              <a:gd name="T9" fmla="*/ 106502 h 329564"/>
              <a:gd name="T10" fmla="*/ 74256 w 387350"/>
              <a:gd name="T11" fmla="*/ 135547 h 329564"/>
              <a:gd name="T12" fmla="*/ 121653 w 387350"/>
              <a:gd name="T13" fmla="*/ 213004 h 329564"/>
              <a:gd name="T14" fmla="*/ 282816 w 387350"/>
              <a:gd name="T15" fmla="*/ 329184 h 329564"/>
              <a:gd name="T16" fmla="*/ 263855 w 387350"/>
              <a:gd name="T17" fmla="*/ 251726 h 329564"/>
              <a:gd name="T18" fmla="*/ 225933 w 387350"/>
              <a:gd name="T19" fmla="*/ 213004 h 329564"/>
              <a:gd name="T20" fmla="*/ 330212 w 387350"/>
              <a:gd name="T21" fmla="*/ 135547 h 329564"/>
              <a:gd name="T22" fmla="*/ 387096 w 387350"/>
              <a:gd name="T23" fmla="*/ 67767 h 329564"/>
              <a:gd name="T24" fmla="*/ 368134 w 387350"/>
              <a:gd name="T25" fmla="*/ 58089 h 329564"/>
              <a:gd name="T26" fmla="*/ 320738 w 387350"/>
              <a:gd name="T27" fmla="*/ 38722 h 329564"/>
              <a:gd name="T28" fmla="*/ 235419 w 387350"/>
              <a:gd name="T29" fmla="*/ 29044 h 329564"/>
              <a:gd name="T30" fmla="*/ 225933 w 387350"/>
              <a:gd name="T31" fmla="*/ 29044 h 329564"/>
              <a:gd name="T32" fmla="*/ 197497 w 387350"/>
              <a:gd name="T33" fmla="*/ 19367 h 329564"/>
              <a:gd name="T34" fmla="*/ 159575 w 387350"/>
              <a:gd name="T35" fmla="*/ 19367 h 329564"/>
              <a:gd name="T36" fmla="*/ 140614 w 387350"/>
              <a:gd name="T37" fmla="*/ 9677 h 329564"/>
              <a:gd name="T38" fmla="*/ 74256 w 387350"/>
              <a:gd name="T39" fmla="*/ 9677 h 329564"/>
              <a:gd name="T40" fmla="*/ 18961 w 387350"/>
              <a:gd name="T41" fmla="*/ 0 h 3295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387350" h="329564">
                <a:moveTo>
                  <a:pt x="18961" y="0"/>
                </a:moveTo>
                <a:lnTo>
                  <a:pt x="0" y="0"/>
                </a:lnTo>
                <a:lnTo>
                  <a:pt x="0" y="19367"/>
                </a:lnTo>
                <a:lnTo>
                  <a:pt x="93218" y="58089"/>
                </a:lnTo>
                <a:lnTo>
                  <a:pt x="140614" y="106502"/>
                </a:lnTo>
                <a:lnTo>
                  <a:pt x="74256" y="135547"/>
                </a:lnTo>
                <a:lnTo>
                  <a:pt x="121653" y="213004"/>
                </a:lnTo>
                <a:lnTo>
                  <a:pt x="282816" y="329184"/>
                </a:lnTo>
                <a:lnTo>
                  <a:pt x="263855" y="251726"/>
                </a:lnTo>
                <a:lnTo>
                  <a:pt x="225933" y="213004"/>
                </a:lnTo>
                <a:lnTo>
                  <a:pt x="330212" y="135547"/>
                </a:lnTo>
                <a:lnTo>
                  <a:pt x="387096" y="67767"/>
                </a:lnTo>
                <a:lnTo>
                  <a:pt x="368134" y="58089"/>
                </a:lnTo>
                <a:lnTo>
                  <a:pt x="320738" y="38722"/>
                </a:lnTo>
                <a:lnTo>
                  <a:pt x="235419" y="29044"/>
                </a:lnTo>
                <a:lnTo>
                  <a:pt x="225933" y="29044"/>
                </a:lnTo>
                <a:lnTo>
                  <a:pt x="197497" y="19367"/>
                </a:lnTo>
                <a:lnTo>
                  <a:pt x="159575" y="19367"/>
                </a:lnTo>
                <a:lnTo>
                  <a:pt x="140614" y="9677"/>
                </a:lnTo>
                <a:lnTo>
                  <a:pt x="74256" y="9677"/>
                </a:lnTo>
                <a:lnTo>
                  <a:pt x="18961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5" name="object 15"/>
          <p:cNvSpPr txBox="1"/>
          <p:nvPr/>
        </p:nvSpPr>
        <p:spPr>
          <a:xfrm>
            <a:off x="1927225" y="1946275"/>
            <a:ext cx="7881938" cy="452438"/>
          </a:xfrm>
          <a:prstGeom prst="rect">
            <a:avLst/>
          </a:prstGeom>
        </p:spPr>
        <p:txBody>
          <a:bodyPr lIns="0" tIns="11430" rIns="0" bIns="0">
            <a:spAutoFit/>
          </a:bodyPr>
          <a:lstStyle>
            <a:lvl1pPr marL="927100" indent="-914400">
              <a:tabLst>
                <a:tab pos="6740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6740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6740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6740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6740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740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740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740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740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ts val="88"/>
              </a:spcBef>
            </a:pPr>
            <a:r>
              <a:rPr lang="tr-TR" altLang="tr-TR" sz="1400" b="1">
                <a:solidFill>
                  <a:srgbClr val="FFFFFF"/>
                </a:solidFill>
                <a:cs typeface="Arial" panose="020B0604020202020204" pitchFamily="34" charset="0"/>
              </a:rPr>
              <a:t>Çizelge 12.9. </a:t>
            </a:r>
            <a:r>
              <a:rPr lang="tr-TR" altLang="tr-TR" sz="1400">
                <a:solidFill>
                  <a:srgbClr val="FFFFFF"/>
                </a:solidFill>
                <a:cs typeface="Arial" panose="020B0604020202020204" pitchFamily="34" charset="0"/>
              </a:rPr>
              <a:t>Bazı bitki türlerinde depolanan ve uzun mesafe taşınımda  önemli olan	küçük molekül  ağırlıklı organik azotlu bileşiklerin formları</a:t>
            </a:r>
            <a:endParaRPr lang="tr-TR" altLang="tr-TR" sz="1400">
              <a:cs typeface="Arial" panose="020B0604020202020204" pitchFamily="34" charset="0"/>
            </a:endParaRPr>
          </a:p>
        </p:txBody>
      </p:sp>
      <p:sp>
        <p:nvSpPr>
          <p:cNvPr id="38928" name="object 16"/>
          <p:cNvSpPr>
            <a:spLocks/>
          </p:cNvSpPr>
          <p:nvPr/>
        </p:nvSpPr>
        <p:spPr bwMode="auto">
          <a:xfrm>
            <a:off x="6132513" y="2701925"/>
            <a:ext cx="0" cy="2146300"/>
          </a:xfrm>
          <a:custGeom>
            <a:avLst/>
            <a:gdLst>
              <a:gd name="T0" fmla="*/ 0 h 2146300"/>
              <a:gd name="T1" fmla="*/ 2146300 h 2146300"/>
            </a:gdLst>
            <a:ahLst/>
            <a:cxnLst>
              <a:cxn ang="0">
                <a:pos x="0" y="T0"/>
              </a:cxn>
              <a:cxn ang="0">
                <a:pos x="0" y="T1"/>
              </a:cxn>
            </a:cxnLst>
            <a:rect l="0" t="0" r="r" b="b"/>
            <a:pathLst>
              <a:path h="2146300">
                <a:moveTo>
                  <a:pt x="0" y="0"/>
                </a:moveTo>
                <a:lnTo>
                  <a:pt x="0" y="2146300"/>
                </a:lnTo>
              </a:path>
            </a:pathLst>
          </a:custGeom>
          <a:noFill/>
          <a:ln w="12700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8929" name="object 17"/>
          <p:cNvSpPr>
            <a:spLocks/>
          </p:cNvSpPr>
          <p:nvPr/>
        </p:nvSpPr>
        <p:spPr bwMode="auto">
          <a:xfrm>
            <a:off x="2273301" y="3013075"/>
            <a:ext cx="7718425" cy="0"/>
          </a:xfrm>
          <a:custGeom>
            <a:avLst/>
            <a:gdLst>
              <a:gd name="T0" fmla="*/ 0 w 7718425"/>
              <a:gd name="T1" fmla="*/ 7718425 w 7718425"/>
            </a:gdLst>
            <a:ahLst/>
            <a:cxnLst>
              <a:cxn ang="0">
                <a:pos x="T0" y="0"/>
              </a:cxn>
              <a:cxn ang="0">
                <a:pos x="T1" y="0"/>
              </a:cxn>
            </a:cxnLst>
            <a:rect l="0" t="0" r="r" b="b"/>
            <a:pathLst>
              <a:path w="7718425">
                <a:moveTo>
                  <a:pt x="0" y="0"/>
                </a:moveTo>
                <a:lnTo>
                  <a:pt x="7718425" y="0"/>
                </a:lnTo>
              </a:path>
            </a:pathLst>
          </a:custGeom>
          <a:noFill/>
          <a:ln w="12700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8930" name="object 18"/>
          <p:cNvSpPr>
            <a:spLocks/>
          </p:cNvSpPr>
          <p:nvPr/>
        </p:nvSpPr>
        <p:spPr bwMode="auto">
          <a:xfrm>
            <a:off x="2279650" y="2701925"/>
            <a:ext cx="0" cy="2146300"/>
          </a:xfrm>
          <a:custGeom>
            <a:avLst/>
            <a:gdLst>
              <a:gd name="T0" fmla="*/ 0 h 2146300"/>
              <a:gd name="T1" fmla="*/ 2146300 h 2146300"/>
            </a:gdLst>
            <a:ahLst/>
            <a:cxnLst>
              <a:cxn ang="0">
                <a:pos x="0" y="T0"/>
              </a:cxn>
              <a:cxn ang="0">
                <a:pos x="0" y="T1"/>
              </a:cxn>
            </a:cxnLst>
            <a:rect l="0" t="0" r="r" b="b"/>
            <a:pathLst>
              <a:path h="2146300">
                <a:moveTo>
                  <a:pt x="0" y="0"/>
                </a:moveTo>
                <a:lnTo>
                  <a:pt x="0" y="2146300"/>
                </a:lnTo>
              </a:path>
            </a:pathLst>
          </a:custGeom>
          <a:noFill/>
          <a:ln w="12700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8931" name="object 19"/>
          <p:cNvSpPr>
            <a:spLocks/>
          </p:cNvSpPr>
          <p:nvPr/>
        </p:nvSpPr>
        <p:spPr bwMode="auto">
          <a:xfrm>
            <a:off x="9985375" y="2701925"/>
            <a:ext cx="0" cy="2146300"/>
          </a:xfrm>
          <a:custGeom>
            <a:avLst/>
            <a:gdLst>
              <a:gd name="T0" fmla="*/ 0 h 2146300"/>
              <a:gd name="T1" fmla="*/ 2146300 h 2146300"/>
            </a:gdLst>
            <a:ahLst/>
            <a:cxnLst>
              <a:cxn ang="0">
                <a:pos x="0" y="T0"/>
              </a:cxn>
              <a:cxn ang="0">
                <a:pos x="0" y="T1"/>
              </a:cxn>
            </a:cxnLst>
            <a:rect l="0" t="0" r="r" b="b"/>
            <a:pathLst>
              <a:path h="2146300">
                <a:moveTo>
                  <a:pt x="0" y="0"/>
                </a:moveTo>
                <a:lnTo>
                  <a:pt x="0" y="2146300"/>
                </a:lnTo>
              </a:path>
            </a:pathLst>
          </a:custGeom>
          <a:noFill/>
          <a:ln w="12700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8932" name="object 20"/>
          <p:cNvSpPr>
            <a:spLocks/>
          </p:cNvSpPr>
          <p:nvPr/>
        </p:nvSpPr>
        <p:spPr bwMode="auto">
          <a:xfrm>
            <a:off x="2273301" y="2708275"/>
            <a:ext cx="7718425" cy="0"/>
          </a:xfrm>
          <a:custGeom>
            <a:avLst/>
            <a:gdLst>
              <a:gd name="T0" fmla="*/ 0 w 7718425"/>
              <a:gd name="T1" fmla="*/ 7718425 w 7718425"/>
            </a:gdLst>
            <a:ahLst/>
            <a:cxnLst>
              <a:cxn ang="0">
                <a:pos x="T0" y="0"/>
              </a:cxn>
              <a:cxn ang="0">
                <a:pos x="T1" y="0"/>
              </a:cxn>
            </a:cxnLst>
            <a:rect l="0" t="0" r="r" b="b"/>
            <a:pathLst>
              <a:path w="7718425">
                <a:moveTo>
                  <a:pt x="0" y="0"/>
                </a:moveTo>
                <a:lnTo>
                  <a:pt x="7718425" y="0"/>
                </a:lnTo>
              </a:path>
            </a:pathLst>
          </a:custGeom>
          <a:noFill/>
          <a:ln w="12700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8933" name="object 21"/>
          <p:cNvSpPr>
            <a:spLocks/>
          </p:cNvSpPr>
          <p:nvPr/>
        </p:nvSpPr>
        <p:spPr bwMode="auto">
          <a:xfrm>
            <a:off x="2273301" y="4841875"/>
            <a:ext cx="7718425" cy="0"/>
          </a:xfrm>
          <a:custGeom>
            <a:avLst/>
            <a:gdLst>
              <a:gd name="T0" fmla="*/ 0 w 7718425"/>
              <a:gd name="T1" fmla="*/ 7718425 w 7718425"/>
            </a:gdLst>
            <a:ahLst/>
            <a:cxnLst>
              <a:cxn ang="0">
                <a:pos x="T0" y="0"/>
              </a:cxn>
              <a:cxn ang="0">
                <a:pos x="T1" y="0"/>
              </a:cxn>
            </a:cxnLst>
            <a:rect l="0" t="0" r="r" b="b"/>
            <a:pathLst>
              <a:path w="7718425">
                <a:moveTo>
                  <a:pt x="0" y="0"/>
                </a:moveTo>
                <a:lnTo>
                  <a:pt x="7718425" y="0"/>
                </a:lnTo>
              </a:path>
            </a:pathLst>
          </a:custGeom>
          <a:noFill/>
          <a:ln w="12700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graphicFrame>
        <p:nvGraphicFramePr>
          <p:cNvPr id="22" name="object 22"/>
          <p:cNvGraphicFramePr>
            <a:graphicFrameLocks noGrp="1"/>
          </p:cNvGraphicFramePr>
          <p:nvPr/>
        </p:nvGraphicFramePr>
        <p:xfrm>
          <a:off x="2273301" y="2768600"/>
          <a:ext cx="7718425" cy="202723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14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034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1180">
                <a:tc>
                  <a:txBody>
                    <a:bodyPr/>
                    <a:lstStyle/>
                    <a:p>
                      <a:pPr marL="97790">
                        <a:lnSpc>
                          <a:spcPts val="1540"/>
                        </a:lnSpc>
                      </a:pPr>
                      <a:r>
                        <a:rPr sz="1400" b="1" spc="-10" dirty="0">
                          <a:solidFill>
                            <a:srgbClr val="FFFF66"/>
                          </a:solidFill>
                          <a:latin typeface="Arial"/>
                          <a:cs typeface="Arial"/>
                        </a:rPr>
                        <a:t>Bileşik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36650">
                        <a:lnSpc>
                          <a:spcPts val="1540"/>
                        </a:lnSpc>
                      </a:pPr>
                      <a:r>
                        <a:rPr sz="1400" b="1" spc="-10" dirty="0">
                          <a:solidFill>
                            <a:srgbClr val="FFFF66"/>
                          </a:solidFill>
                          <a:latin typeface="Arial"/>
                          <a:cs typeface="Arial"/>
                        </a:rPr>
                        <a:t>Bitki</a:t>
                      </a:r>
                      <a:r>
                        <a:rPr sz="1400" b="1" spc="10" dirty="0">
                          <a:solidFill>
                            <a:srgbClr val="FFFF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FF66"/>
                          </a:solidFill>
                          <a:latin typeface="Arial"/>
                          <a:cs typeface="Arial"/>
                        </a:rPr>
                        <a:t>türü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7669"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Glutamin,</a:t>
                      </a:r>
                      <a:r>
                        <a:rPr sz="1400" spc="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asparagin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64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3665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i="1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Graminea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5564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36"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4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Glutamin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3185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3665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400" i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Ranunculaceae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3185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36"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Asparagin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3185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3665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400" i="1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Fagaceae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3185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36"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Arginin,</a:t>
                      </a:r>
                      <a:r>
                        <a:rPr sz="1400" spc="3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glutamin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382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3665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400" i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Rosaceae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382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836"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Prolin,</a:t>
                      </a:r>
                      <a:r>
                        <a:rPr sz="1400" spc="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alantoin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382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3665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400" i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Papilionaceae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382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9046">
                <a:tc>
                  <a:txBody>
                    <a:bodyPr/>
                    <a:lstStyle/>
                    <a:p>
                      <a:pPr marL="97790">
                        <a:lnSpc>
                          <a:spcPts val="1595"/>
                        </a:lnSpc>
                        <a:spcBef>
                          <a:spcPts val="345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Betain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3820" marB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136650">
                        <a:lnSpc>
                          <a:spcPts val="1595"/>
                        </a:lnSpc>
                        <a:spcBef>
                          <a:spcPts val="345"/>
                        </a:spcBef>
                      </a:pPr>
                      <a:r>
                        <a:rPr sz="1400" i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Chenopodiaceae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3820" marB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4020574"/>
      </p:ext>
    </p:extLst>
  </p:cSld>
  <p:clrMapOvr>
    <a:masterClrMapping/>
  </p:clrMapOvr>
  <p:transition>
    <p:newsfla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object 2"/>
          <p:cNvSpPr>
            <a:spLocks noChangeArrowheads="1"/>
          </p:cNvSpPr>
          <p:nvPr/>
        </p:nvSpPr>
        <p:spPr bwMode="auto">
          <a:xfrm>
            <a:off x="1497013" y="0"/>
            <a:ext cx="9144001" cy="6858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9939" name="object 3"/>
          <p:cNvSpPr>
            <a:spLocks/>
          </p:cNvSpPr>
          <p:nvPr/>
        </p:nvSpPr>
        <p:spPr bwMode="auto">
          <a:xfrm>
            <a:off x="7791451" y="6032500"/>
            <a:ext cx="1546225" cy="825500"/>
          </a:xfrm>
          <a:custGeom>
            <a:avLst/>
            <a:gdLst>
              <a:gd name="T0" fmla="*/ 670453 w 1546225"/>
              <a:gd name="T1" fmla="*/ 521144 h 826134"/>
              <a:gd name="T2" fmla="*/ 317627 w 1546225"/>
              <a:gd name="T3" fmla="*/ 521144 h 826134"/>
              <a:gd name="T4" fmla="*/ 935018 w 1546225"/>
              <a:gd name="T5" fmla="*/ 826004 h 826134"/>
              <a:gd name="T6" fmla="*/ 1545953 w 1546225"/>
              <a:gd name="T7" fmla="*/ 826004 h 826134"/>
              <a:gd name="T8" fmla="*/ 1315085 w 1546225"/>
              <a:gd name="T9" fmla="*/ 749253 h 826134"/>
              <a:gd name="T10" fmla="*/ 1010158 w 1546225"/>
              <a:gd name="T11" fmla="*/ 590842 h 826134"/>
              <a:gd name="T12" fmla="*/ 786130 w 1546225"/>
              <a:gd name="T13" fmla="*/ 586092 h 826134"/>
              <a:gd name="T14" fmla="*/ 670453 w 1546225"/>
              <a:gd name="T15" fmla="*/ 521144 h 826134"/>
              <a:gd name="T16" fmla="*/ 0 w 1546225"/>
              <a:gd name="T17" fmla="*/ 0 h 826134"/>
              <a:gd name="T18" fmla="*/ 34925 w 1546225"/>
              <a:gd name="T19" fmla="*/ 41186 h 826134"/>
              <a:gd name="T20" fmla="*/ 0 w 1546225"/>
              <a:gd name="T21" fmla="*/ 102958 h 826134"/>
              <a:gd name="T22" fmla="*/ 47625 w 1546225"/>
              <a:gd name="T23" fmla="*/ 188506 h 826134"/>
              <a:gd name="T24" fmla="*/ 119125 w 1546225"/>
              <a:gd name="T25" fmla="*/ 384924 h 826134"/>
              <a:gd name="T26" fmla="*/ 71500 w 1546225"/>
              <a:gd name="T27" fmla="*/ 668464 h 826134"/>
              <a:gd name="T28" fmla="*/ 317627 w 1546225"/>
              <a:gd name="T29" fmla="*/ 521144 h 826134"/>
              <a:gd name="T30" fmla="*/ 670453 w 1546225"/>
              <a:gd name="T31" fmla="*/ 521144 h 826134"/>
              <a:gd name="T32" fmla="*/ 444754 w 1546225"/>
              <a:gd name="T33" fmla="*/ 394423 h 826134"/>
              <a:gd name="T34" fmla="*/ 201675 w 1546225"/>
              <a:gd name="T35" fmla="*/ 104546 h 826134"/>
              <a:gd name="T36" fmla="*/ 0 w 1546225"/>
              <a:gd name="T37" fmla="*/ 0 h 826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546225" h="826134">
                <a:moveTo>
                  <a:pt x="670453" y="521144"/>
                </a:moveTo>
                <a:lnTo>
                  <a:pt x="317627" y="521144"/>
                </a:lnTo>
                <a:lnTo>
                  <a:pt x="935018" y="826004"/>
                </a:lnTo>
                <a:lnTo>
                  <a:pt x="1545953" y="826004"/>
                </a:lnTo>
                <a:lnTo>
                  <a:pt x="1315085" y="749253"/>
                </a:lnTo>
                <a:lnTo>
                  <a:pt x="1010158" y="590842"/>
                </a:lnTo>
                <a:lnTo>
                  <a:pt x="786130" y="586092"/>
                </a:lnTo>
                <a:lnTo>
                  <a:pt x="670453" y="521144"/>
                </a:lnTo>
                <a:close/>
              </a:path>
              <a:path w="1546225" h="826134">
                <a:moveTo>
                  <a:pt x="0" y="0"/>
                </a:moveTo>
                <a:lnTo>
                  <a:pt x="34925" y="41186"/>
                </a:lnTo>
                <a:lnTo>
                  <a:pt x="0" y="102958"/>
                </a:lnTo>
                <a:lnTo>
                  <a:pt x="47625" y="188506"/>
                </a:lnTo>
                <a:lnTo>
                  <a:pt x="119125" y="384924"/>
                </a:lnTo>
                <a:lnTo>
                  <a:pt x="71500" y="668464"/>
                </a:lnTo>
                <a:lnTo>
                  <a:pt x="317627" y="521144"/>
                </a:lnTo>
                <a:lnTo>
                  <a:pt x="670453" y="521144"/>
                </a:lnTo>
                <a:lnTo>
                  <a:pt x="444754" y="394423"/>
                </a:lnTo>
                <a:lnTo>
                  <a:pt x="201675" y="104546"/>
                </a:lnTo>
                <a:lnTo>
                  <a:pt x="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9940" name="object 4"/>
          <p:cNvSpPr>
            <a:spLocks/>
          </p:cNvSpPr>
          <p:nvPr/>
        </p:nvSpPr>
        <p:spPr bwMode="auto">
          <a:xfrm>
            <a:off x="5772151" y="6019800"/>
            <a:ext cx="296863" cy="628650"/>
          </a:xfrm>
          <a:custGeom>
            <a:avLst/>
            <a:gdLst>
              <a:gd name="T0" fmla="*/ 57276 w 295910"/>
              <a:gd name="T1" fmla="*/ 0 h 628015"/>
              <a:gd name="T2" fmla="*/ 85851 w 295910"/>
              <a:gd name="T3" fmla="*/ 32016 h 628015"/>
              <a:gd name="T4" fmla="*/ 38100 w 295910"/>
              <a:gd name="T5" fmla="*/ 53365 h 628015"/>
              <a:gd name="T6" fmla="*/ 28575 w 295910"/>
              <a:gd name="T7" fmla="*/ 117398 h 628015"/>
              <a:gd name="T8" fmla="*/ 66801 w 295910"/>
              <a:gd name="T9" fmla="*/ 202768 h 628015"/>
              <a:gd name="T10" fmla="*/ 76326 w 295910"/>
              <a:gd name="T11" fmla="*/ 288150 h 628015"/>
              <a:gd name="T12" fmla="*/ 0 w 295910"/>
              <a:gd name="T13" fmla="*/ 627888 h 628015"/>
              <a:gd name="T14" fmla="*/ 85851 w 295910"/>
              <a:gd name="T15" fmla="*/ 414439 h 628015"/>
              <a:gd name="T16" fmla="*/ 133476 w 295910"/>
              <a:gd name="T17" fmla="*/ 384200 h 628015"/>
              <a:gd name="T18" fmla="*/ 200278 w 295910"/>
              <a:gd name="T19" fmla="*/ 224116 h 628015"/>
              <a:gd name="T20" fmla="*/ 228853 w 295910"/>
              <a:gd name="T21" fmla="*/ 213448 h 628015"/>
              <a:gd name="T22" fmla="*/ 228853 w 295910"/>
              <a:gd name="T23" fmla="*/ 160083 h 628015"/>
              <a:gd name="T24" fmla="*/ 295655 w 295910"/>
              <a:gd name="T25" fmla="*/ 117398 h 628015"/>
              <a:gd name="T26" fmla="*/ 257555 w 295910"/>
              <a:gd name="T27" fmla="*/ 106718 h 628015"/>
              <a:gd name="T28" fmla="*/ 57276 w 295910"/>
              <a:gd name="T29" fmla="*/ 0 h 6280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95910" h="628015">
                <a:moveTo>
                  <a:pt x="57276" y="0"/>
                </a:moveTo>
                <a:lnTo>
                  <a:pt x="85851" y="32016"/>
                </a:lnTo>
                <a:lnTo>
                  <a:pt x="38100" y="53365"/>
                </a:lnTo>
                <a:lnTo>
                  <a:pt x="28575" y="117398"/>
                </a:lnTo>
                <a:lnTo>
                  <a:pt x="66801" y="202768"/>
                </a:lnTo>
                <a:lnTo>
                  <a:pt x="76326" y="288150"/>
                </a:lnTo>
                <a:lnTo>
                  <a:pt x="0" y="627888"/>
                </a:lnTo>
                <a:lnTo>
                  <a:pt x="85851" y="414439"/>
                </a:lnTo>
                <a:lnTo>
                  <a:pt x="133476" y="384200"/>
                </a:lnTo>
                <a:lnTo>
                  <a:pt x="200278" y="224116"/>
                </a:lnTo>
                <a:lnTo>
                  <a:pt x="228853" y="213448"/>
                </a:lnTo>
                <a:lnTo>
                  <a:pt x="228853" y="160083"/>
                </a:lnTo>
                <a:lnTo>
                  <a:pt x="295655" y="117398"/>
                </a:lnTo>
                <a:lnTo>
                  <a:pt x="257555" y="106718"/>
                </a:lnTo>
                <a:lnTo>
                  <a:pt x="57276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9941" name="object 5"/>
          <p:cNvSpPr>
            <a:spLocks/>
          </p:cNvSpPr>
          <p:nvPr/>
        </p:nvSpPr>
        <p:spPr bwMode="auto">
          <a:xfrm>
            <a:off x="6334126" y="6181726"/>
            <a:ext cx="600075" cy="430213"/>
          </a:xfrm>
          <a:custGeom>
            <a:avLst/>
            <a:gdLst>
              <a:gd name="T0" fmla="*/ 28575 w 600710"/>
              <a:gd name="T1" fmla="*/ 0 h 429895"/>
              <a:gd name="T2" fmla="*/ 19050 w 600710"/>
              <a:gd name="T3" fmla="*/ 20612 h 429895"/>
              <a:gd name="T4" fmla="*/ 0 w 600710"/>
              <a:gd name="T5" fmla="*/ 63436 h 429895"/>
              <a:gd name="T6" fmla="*/ 95250 w 600710"/>
              <a:gd name="T7" fmla="*/ 191884 h 429895"/>
              <a:gd name="T8" fmla="*/ 492378 w 600710"/>
              <a:gd name="T9" fmla="*/ 429767 h 429895"/>
              <a:gd name="T10" fmla="*/ 460628 w 600710"/>
              <a:gd name="T11" fmla="*/ 220433 h 429895"/>
              <a:gd name="T12" fmla="*/ 560500 w 600710"/>
              <a:gd name="T13" fmla="*/ 149072 h 429895"/>
              <a:gd name="T14" fmla="*/ 398652 w 600710"/>
              <a:gd name="T15" fmla="*/ 149072 h 429895"/>
              <a:gd name="T16" fmla="*/ 143001 w 600710"/>
              <a:gd name="T17" fmla="*/ 85636 h 429895"/>
              <a:gd name="T18" fmla="*/ 28575 w 600710"/>
              <a:gd name="T19" fmla="*/ 0 h 429895"/>
              <a:gd name="T20" fmla="*/ 600455 w 600710"/>
              <a:gd name="T21" fmla="*/ 120522 h 429895"/>
              <a:gd name="T22" fmla="*/ 398652 w 600710"/>
              <a:gd name="T23" fmla="*/ 149072 h 429895"/>
              <a:gd name="T24" fmla="*/ 560500 w 600710"/>
              <a:gd name="T25" fmla="*/ 149072 h 429895"/>
              <a:gd name="T26" fmla="*/ 600455 w 600710"/>
              <a:gd name="T27" fmla="*/ 120522 h 4298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00710" h="429895">
                <a:moveTo>
                  <a:pt x="28575" y="0"/>
                </a:moveTo>
                <a:lnTo>
                  <a:pt x="19050" y="20612"/>
                </a:lnTo>
                <a:lnTo>
                  <a:pt x="0" y="63436"/>
                </a:lnTo>
                <a:lnTo>
                  <a:pt x="95250" y="191884"/>
                </a:lnTo>
                <a:lnTo>
                  <a:pt x="492378" y="429767"/>
                </a:lnTo>
                <a:lnTo>
                  <a:pt x="460628" y="220433"/>
                </a:lnTo>
                <a:lnTo>
                  <a:pt x="560500" y="149072"/>
                </a:lnTo>
                <a:lnTo>
                  <a:pt x="398652" y="149072"/>
                </a:lnTo>
                <a:lnTo>
                  <a:pt x="143001" y="85636"/>
                </a:lnTo>
                <a:lnTo>
                  <a:pt x="28575" y="0"/>
                </a:lnTo>
                <a:close/>
              </a:path>
              <a:path w="600710" h="429895">
                <a:moveTo>
                  <a:pt x="600455" y="120522"/>
                </a:moveTo>
                <a:lnTo>
                  <a:pt x="398652" y="149072"/>
                </a:lnTo>
                <a:lnTo>
                  <a:pt x="560500" y="149072"/>
                </a:lnTo>
                <a:lnTo>
                  <a:pt x="600455" y="120522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9942" name="object 6"/>
          <p:cNvSpPr>
            <a:spLocks noChangeArrowheads="1"/>
          </p:cNvSpPr>
          <p:nvPr/>
        </p:nvSpPr>
        <p:spPr bwMode="auto">
          <a:xfrm>
            <a:off x="7285039" y="6138864"/>
            <a:ext cx="242887" cy="115887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9943" name="object 7"/>
          <p:cNvSpPr>
            <a:spLocks noChangeArrowheads="1"/>
          </p:cNvSpPr>
          <p:nvPr/>
        </p:nvSpPr>
        <p:spPr bwMode="auto">
          <a:xfrm>
            <a:off x="5470526" y="6126164"/>
            <a:ext cx="68263" cy="128587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9944" name="object 8"/>
          <p:cNvSpPr>
            <a:spLocks noChangeArrowheads="1"/>
          </p:cNvSpPr>
          <p:nvPr/>
        </p:nvSpPr>
        <p:spPr bwMode="auto">
          <a:xfrm>
            <a:off x="1524000" y="6019800"/>
            <a:ext cx="6218238" cy="838200"/>
          </a:xfrm>
          <a:prstGeom prst="rect">
            <a:avLst/>
          </a:prstGeom>
          <a:blipFill dpi="0" rotWithShape="1">
            <a:blip r:embed="rId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9945" name="object 9"/>
          <p:cNvSpPr>
            <a:spLocks/>
          </p:cNvSpPr>
          <p:nvPr/>
        </p:nvSpPr>
        <p:spPr bwMode="auto">
          <a:xfrm>
            <a:off x="3422650" y="6022976"/>
            <a:ext cx="579438" cy="460375"/>
          </a:xfrm>
          <a:custGeom>
            <a:avLst/>
            <a:gdLst>
              <a:gd name="T0" fmla="*/ 497466 w 579119"/>
              <a:gd name="T1" fmla="*/ 269417 h 460375"/>
              <a:gd name="T2" fmla="*/ 303021 w 579119"/>
              <a:gd name="T3" fmla="*/ 269417 h 460375"/>
              <a:gd name="T4" fmla="*/ 541019 w 579119"/>
              <a:gd name="T5" fmla="*/ 460247 h 460375"/>
              <a:gd name="T6" fmla="*/ 483869 w 579119"/>
              <a:gd name="T7" fmla="*/ 279031 h 460375"/>
              <a:gd name="T8" fmla="*/ 497466 w 579119"/>
              <a:gd name="T9" fmla="*/ 269417 h 460375"/>
              <a:gd name="T10" fmla="*/ 66675 w 579119"/>
              <a:gd name="T11" fmla="*/ 0 h 460375"/>
              <a:gd name="T12" fmla="*/ 47625 w 579119"/>
              <a:gd name="T13" fmla="*/ 0 h 460375"/>
              <a:gd name="T14" fmla="*/ 38100 w 579119"/>
              <a:gd name="T15" fmla="*/ 38480 h 460375"/>
              <a:gd name="T16" fmla="*/ 0 w 579119"/>
              <a:gd name="T17" fmla="*/ 96215 h 460375"/>
              <a:gd name="T18" fmla="*/ 104775 w 579119"/>
              <a:gd name="T19" fmla="*/ 173189 h 460375"/>
              <a:gd name="T20" fmla="*/ 226948 w 579119"/>
              <a:gd name="T21" fmla="*/ 288658 h 460375"/>
              <a:gd name="T22" fmla="*/ 303021 w 579119"/>
              <a:gd name="T23" fmla="*/ 269417 h 460375"/>
              <a:gd name="T24" fmla="*/ 497466 w 579119"/>
              <a:gd name="T25" fmla="*/ 269417 h 460375"/>
              <a:gd name="T26" fmla="*/ 579119 w 579119"/>
              <a:gd name="T27" fmla="*/ 211683 h 460375"/>
              <a:gd name="T28" fmla="*/ 569594 w 579119"/>
              <a:gd name="T29" fmla="*/ 202056 h 460375"/>
              <a:gd name="T30" fmla="*/ 531494 w 579119"/>
              <a:gd name="T31" fmla="*/ 182816 h 460375"/>
              <a:gd name="T32" fmla="*/ 474344 w 579119"/>
              <a:gd name="T33" fmla="*/ 144322 h 460375"/>
              <a:gd name="T34" fmla="*/ 274446 w 579119"/>
              <a:gd name="T35" fmla="*/ 57734 h 460375"/>
              <a:gd name="T36" fmla="*/ 226948 w 579119"/>
              <a:gd name="T37" fmla="*/ 38480 h 460375"/>
              <a:gd name="T38" fmla="*/ 207898 w 579119"/>
              <a:gd name="T39" fmla="*/ 28867 h 460375"/>
              <a:gd name="T40" fmla="*/ 150748 w 579119"/>
              <a:gd name="T41" fmla="*/ 28867 h 460375"/>
              <a:gd name="T42" fmla="*/ 114300 w 579119"/>
              <a:gd name="T43" fmla="*/ 19240 h 460375"/>
              <a:gd name="T44" fmla="*/ 104775 w 579119"/>
              <a:gd name="T45" fmla="*/ 19240 h 460375"/>
              <a:gd name="T46" fmla="*/ 66675 w 579119"/>
              <a:gd name="T47" fmla="*/ 0 h 460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79119" h="460375">
                <a:moveTo>
                  <a:pt x="497466" y="269417"/>
                </a:moveTo>
                <a:lnTo>
                  <a:pt x="303021" y="269417"/>
                </a:lnTo>
                <a:lnTo>
                  <a:pt x="541019" y="460247"/>
                </a:lnTo>
                <a:lnTo>
                  <a:pt x="483869" y="279031"/>
                </a:lnTo>
                <a:lnTo>
                  <a:pt x="497466" y="269417"/>
                </a:lnTo>
                <a:close/>
              </a:path>
              <a:path w="579119" h="460375">
                <a:moveTo>
                  <a:pt x="66675" y="0"/>
                </a:moveTo>
                <a:lnTo>
                  <a:pt x="47625" y="0"/>
                </a:lnTo>
                <a:lnTo>
                  <a:pt x="38100" y="38480"/>
                </a:lnTo>
                <a:lnTo>
                  <a:pt x="0" y="96215"/>
                </a:lnTo>
                <a:lnTo>
                  <a:pt x="104775" y="173189"/>
                </a:lnTo>
                <a:lnTo>
                  <a:pt x="226948" y="288658"/>
                </a:lnTo>
                <a:lnTo>
                  <a:pt x="303021" y="269417"/>
                </a:lnTo>
                <a:lnTo>
                  <a:pt x="497466" y="269417"/>
                </a:lnTo>
                <a:lnTo>
                  <a:pt x="579119" y="211683"/>
                </a:lnTo>
                <a:lnTo>
                  <a:pt x="569594" y="202056"/>
                </a:lnTo>
                <a:lnTo>
                  <a:pt x="531494" y="182816"/>
                </a:lnTo>
                <a:lnTo>
                  <a:pt x="474344" y="144322"/>
                </a:lnTo>
                <a:lnTo>
                  <a:pt x="274446" y="57734"/>
                </a:lnTo>
                <a:lnTo>
                  <a:pt x="226948" y="38480"/>
                </a:lnTo>
                <a:lnTo>
                  <a:pt x="207898" y="28867"/>
                </a:lnTo>
                <a:lnTo>
                  <a:pt x="150748" y="28867"/>
                </a:lnTo>
                <a:lnTo>
                  <a:pt x="114300" y="19240"/>
                </a:lnTo>
                <a:lnTo>
                  <a:pt x="104775" y="19240"/>
                </a:lnTo>
                <a:lnTo>
                  <a:pt x="66675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9946" name="object 10"/>
          <p:cNvSpPr>
            <a:spLocks/>
          </p:cNvSpPr>
          <p:nvPr/>
        </p:nvSpPr>
        <p:spPr bwMode="auto">
          <a:xfrm>
            <a:off x="4608513" y="6076950"/>
            <a:ext cx="3148012" cy="781050"/>
          </a:xfrm>
          <a:custGeom>
            <a:avLst/>
            <a:gdLst>
              <a:gd name="T0" fmla="*/ 643001 w 3147695"/>
              <a:gd name="T1" fmla="*/ 165163 h 780415"/>
              <a:gd name="T2" fmla="*/ 95250 w 3147695"/>
              <a:gd name="T3" fmla="*/ 165163 h 780415"/>
              <a:gd name="T4" fmla="*/ 142875 w 3147695"/>
              <a:gd name="T5" fmla="*/ 212813 h 780415"/>
              <a:gd name="T6" fmla="*/ 238125 w 3147695"/>
              <a:gd name="T7" fmla="*/ 242989 h 780415"/>
              <a:gd name="T8" fmla="*/ 331850 w 3147695"/>
              <a:gd name="T9" fmla="*/ 433565 h 780415"/>
              <a:gd name="T10" fmla="*/ 636651 w 3147695"/>
              <a:gd name="T11" fmla="*/ 570141 h 780415"/>
              <a:gd name="T12" fmla="*/ 1233677 w 3147695"/>
              <a:gd name="T13" fmla="*/ 570141 h 780415"/>
              <a:gd name="T14" fmla="*/ 3118472 w 3147695"/>
              <a:gd name="T15" fmla="*/ 780286 h 780415"/>
              <a:gd name="T16" fmla="*/ 3147146 w 3147695"/>
              <a:gd name="T17" fmla="*/ 780286 h 780415"/>
              <a:gd name="T18" fmla="*/ 1073277 w 3147695"/>
              <a:gd name="T19" fmla="*/ 385914 h 780415"/>
              <a:gd name="T20" fmla="*/ 816101 w 3147695"/>
              <a:gd name="T21" fmla="*/ 252514 h 780415"/>
              <a:gd name="T22" fmla="*/ 674751 w 3147695"/>
              <a:gd name="T23" fmla="*/ 174688 h 780415"/>
              <a:gd name="T24" fmla="*/ 643001 w 3147695"/>
              <a:gd name="T25" fmla="*/ 165163 h 780415"/>
              <a:gd name="T26" fmla="*/ 152400 w 3147695"/>
              <a:gd name="T27" fmla="*/ 0 h 780415"/>
              <a:gd name="T28" fmla="*/ 57150 w 3147695"/>
              <a:gd name="T29" fmla="*/ 0 h 780415"/>
              <a:gd name="T30" fmla="*/ 19050 w 3147695"/>
              <a:gd name="T31" fmla="*/ 39700 h 780415"/>
              <a:gd name="T32" fmla="*/ 0 w 3147695"/>
              <a:gd name="T33" fmla="*/ 203276 h 780415"/>
              <a:gd name="T34" fmla="*/ 95250 w 3147695"/>
              <a:gd name="T35" fmla="*/ 165163 h 780415"/>
              <a:gd name="T36" fmla="*/ 643001 w 3147695"/>
              <a:gd name="T37" fmla="*/ 165163 h 780415"/>
              <a:gd name="T38" fmla="*/ 579501 w 3147695"/>
              <a:gd name="T39" fmla="*/ 146113 h 780415"/>
              <a:gd name="T40" fmla="*/ 446150 w 3147695"/>
              <a:gd name="T41" fmla="*/ 96875 h 780415"/>
              <a:gd name="T42" fmla="*/ 295275 w 3147695"/>
              <a:gd name="T43" fmla="*/ 28587 h 780415"/>
              <a:gd name="T44" fmla="*/ 219075 w 3147695"/>
              <a:gd name="T45" fmla="*/ 9525 h 780415"/>
              <a:gd name="T46" fmla="*/ 152400 w 3147695"/>
              <a:gd name="T47" fmla="*/ 0 h 780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147695" h="780415">
                <a:moveTo>
                  <a:pt x="643001" y="165163"/>
                </a:moveTo>
                <a:lnTo>
                  <a:pt x="95250" y="165163"/>
                </a:lnTo>
                <a:lnTo>
                  <a:pt x="142875" y="212813"/>
                </a:lnTo>
                <a:lnTo>
                  <a:pt x="238125" y="242989"/>
                </a:lnTo>
                <a:lnTo>
                  <a:pt x="331850" y="433565"/>
                </a:lnTo>
                <a:lnTo>
                  <a:pt x="636651" y="570141"/>
                </a:lnTo>
                <a:lnTo>
                  <a:pt x="1233677" y="570141"/>
                </a:lnTo>
                <a:lnTo>
                  <a:pt x="3118472" y="780286"/>
                </a:lnTo>
                <a:lnTo>
                  <a:pt x="3147146" y="780286"/>
                </a:lnTo>
                <a:lnTo>
                  <a:pt x="1073277" y="385914"/>
                </a:lnTo>
                <a:lnTo>
                  <a:pt x="816101" y="252514"/>
                </a:lnTo>
                <a:lnTo>
                  <a:pt x="674751" y="174688"/>
                </a:lnTo>
                <a:lnTo>
                  <a:pt x="643001" y="165163"/>
                </a:lnTo>
                <a:close/>
              </a:path>
              <a:path w="3147695" h="780415">
                <a:moveTo>
                  <a:pt x="152400" y="0"/>
                </a:moveTo>
                <a:lnTo>
                  <a:pt x="57150" y="0"/>
                </a:lnTo>
                <a:lnTo>
                  <a:pt x="19050" y="39700"/>
                </a:lnTo>
                <a:lnTo>
                  <a:pt x="0" y="203276"/>
                </a:lnTo>
                <a:lnTo>
                  <a:pt x="95250" y="165163"/>
                </a:lnTo>
                <a:lnTo>
                  <a:pt x="643001" y="165163"/>
                </a:lnTo>
                <a:lnTo>
                  <a:pt x="579501" y="146113"/>
                </a:lnTo>
                <a:lnTo>
                  <a:pt x="446150" y="96875"/>
                </a:lnTo>
                <a:lnTo>
                  <a:pt x="295275" y="28587"/>
                </a:lnTo>
                <a:lnTo>
                  <a:pt x="219075" y="9525"/>
                </a:lnTo>
                <a:lnTo>
                  <a:pt x="15240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9947" name="object 11"/>
          <p:cNvSpPr>
            <a:spLocks noChangeArrowheads="1"/>
          </p:cNvSpPr>
          <p:nvPr/>
        </p:nvSpPr>
        <p:spPr bwMode="auto">
          <a:xfrm>
            <a:off x="4429126" y="6069014"/>
            <a:ext cx="112713" cy="96837"/>
          </a:xfrm>
          <a:prstGeom prst="rect">
            <a:avLst/>
          </a:prstGeom>
          <a:blipFill dpi="0" rotWithShape="1">
            <a:blip r:embed="rId6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9948" name="object 12"/>
          <p:cNvSpPr>
            <a:spLocks/>
          </p:cNvSpPr>
          <p:nvPr/>
        </p:nvSpPr>
        <p:spPr bwMode="auto">
          <a:xfrm>
            <a:off x="2879726" y="6099176"/>
            <a:ext cx="257175" cy="258763"/>
          </a:xfrm>
          <a:custGeom>
            <a:avLst/>
            <a:gdLst>
              <a:gd name="T0" fmla="*/ 47752 w 256540"/>
              <a:gd name="T1" fmla="*/ 0 h 259079"/>
              <a:gd name="T2" fmla="*/ 0 w 256540"/>
              <a:gd name="T3" fmla="*/ 0 h 259079"/>
              <a:gd name="T4" fmla="*/ 47752 w 256540"/>
              <a:gd name="T5" fmla="*/ 86359 h 259079"/>
              <a:gd name="T6" fmla="*/ 152653 w 256540"/>
              <a:gd name="T7" fmla="*/ 163118 h 259079"/>
              <a:gd name="T8" fmla="*/ 256031 w 256540"/>
              <a:gd name="T9" fmla="*/ 259079 h 259079"/>
              <a:gd name="T10" fmla="*/ 256031 w 256540"/>
              <a:gd name="T11" fmla="*/ 249478 h 259079"/>
              <a:gd name="T12" fmla="*/ 246506 w 256540"/>
              <a:gd name="T13" fmla="*/ 220700 h 259079"/>
              <a:gd name="T14" fmla="*/ 227456 w 256540"/>
              <a:gd name="T15" fmla="*/ 182321 h 259079"/>
              <a:gd name="T16" fmla="*/ 190881 w 256540"/>
              <a:gd name="T17" fmla="*/ 153530 h 259079"/>
              <a:gd name="T18" fmla="*/ 171703 w 256540"/>
              <a:gd name="T19" fmla="*/ 134340 h 259079"/>
              <a:gd name="T20" fmla="*/ 152653 w 256540"/>
              <a:gd name="T21" fmla="*/ 95961 h 259079"/>
              <a:gd name="T22" fmla="*/ 152653 w 256540"/>
              <a:gd name="T23" fmla="*/ 86359 h 259079"/>
              <a:gd name="T24" fmla="*/ 181228 w 256540"/>
              <a:gd name="T25" fmla="*/ 19189 h 259079"/>
              <a:gd name="T26" fmla="*/ 114553 w 256540"/>
              <a:gd name="T27" fmla="*/ 9601 h 259079"/>
              <a:gd name="T28" fmla="*/ 76327 w 256540"/>
              <a:gd name="T29" fmla="*/ 9601 h 259079"/>
              <a:gd name="T30" fmla="*/ 47752 w 256540"/>
              <a:gd name="T31" fmla="*/ 0 h 2590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56540" h="259079">
                <a:moveTo>
                  <a:pt x="47752" y="0"/>
                </a:moveTo>
                <a:lnTo>
                  <a:pt x="0" y="0"/>
                </a:lnTo>
                <a:lnTo>
                  <a:pt x="47752" y="86359"/>
                </a:lnTo>
                <a:lnTo>
                  <a:pt x="152653" y="163118"/>
                </a:lnTo>
                <a:lnTo>
                  <a:pt x="256031" y="259079"/>
                </a:lnTo>
                <a:lnTo>
                  <a:pt x="256031" y="249478"/>
                </a:lnTo>
                <a:lnTo>
                  <a:pt x="246506" y="220700"/>
                </a:lnTo>
                <a:lnTo>
                  <a:pt x="227456" y="182321"/>
                </a:lnTo>
                <a:lnTo>
                  <a:pt x="190881" y="153530"/>
                </a:lnTo>
                <a:lnTo>
                  <a:pt x="171703" y="134340"/>
                </a:lnTo>
                <a:lnTo>
                  <a:pt x="152653" y="95961"/>
                </a:lnTo>
                <a:lnTo>
                  <a:pt x="152653" y="86359"/>
                </a:lnTo>
                <a:lnTo>
                  <a:pt x="181228" y="19189"/>
                </a:lnTo>
                <a:lnTo>
                  <a:pt x="114553" y="9601"/>
                </a:lnTo>
                <a:lnTo>
                  <a:pt x="76327" y="9601"/>
                </a:lnTo>
                <a:lnTo>
                  <a:pt x="47752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39949" name="object 13"/>
          <p:cNvSpPr>
            <a:spLocks noChangeArrowheads="1"/>
          </p:cNvSpPr>
          <p:nvPr/>
        </p:nvSpPr>
        <p:spPr bwMode="auto">
          <a:xfrm>
            <a:off x="2646364" y="6116639"/>
            <a:ext cx="90487" cy="98425"/>
          </a:xfrm>
          <a:prstGeom prst="rect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9950" name="object 14"/>
          <p:cNvSpPr>
            <a:spLocks/>
          </p:cNvSpPr>
          <p:nvPr/>
        </p:nvSpPr>
        <p:spPr bwMode="auto">
          <a:xfrm>
            <a:off x="2152650" y="6049963"/>
            <a:ext cx="387350" cy="330200"/>
          </a:xfrm>
          <a:custGeom>
            <a:avLst/>
            <a:gdLst>
              <a:gd name="T0" fmla="*/ 18961 w 387350"/>
              <a:gd name="T1" fmla="*/ 0 h 329564"/>
              <a:gd name="T2" fmla="*/ 0 w 387350"/>
              <a:gd name="T3" fmla="*/ 0 h 329564"/>
              <a:gd name="T4" fmla="*/ 0 w 387350"/>
              <a:gd name="T5" fmla="*/ 19367 h 329564"/>
              <a:gd name="T6" fmla="*/ 93218 w 387350"/>
              <a:gd name="T7" fmla="*/ 58089 h 329564"/>
              <a:gd name="T8" fmla="*/ 140614 w 387350"/>
              <a:gd name="T9" fmla="*/ 106502 h 329564"/>
              <a:gd name="T10" fmla="*/ 74256 w 387350"/>
              <a:gd name="T11" fmla="*/ 135547 h 329564"/>
              <a:gd name="T12" fmla="*/ 121653 w 387350"/>
              <a:gd name="T13" fmla="*/ 213004 h 329564"/>
              <a:gd name="T14" fmla="*/ 282816 w 387350"/>
              <a:gd name="T15" fmla="*/ 329184 h 329564"/>
              <a:gd name="T16" fmla="*/ 263855 w 387350"/>
              <a:gd name="T17" fmla="*/ 251726 h 329564"/>
              <a:gd name="T18" fmla="*/ 225933 w 387350"/>
              <a:gd name="T19" fmla="*/ 213004 h 329564"/>
              <a:gd name="T20" fmla="*/ 330212 w 387350"/>
              <a:gd name="T21" fmla="*/ 135547 h 329564"/>
              <a:gd name="T22" fmla="*/ 387096 w 387350"/>
              <a:gd name="T23" fmla="*/ 67767 h 329564"/>
              <a:gd name="T24" fmla="*/ 368134 w 387350"/>
              <a:gd name="T25" fmla="*/ 58089 h 329564"/>
              <a:gd name="T26" fmla="*/ 320738 w 387350"/>
              <a:gd name="T27" fmla="*/ 38722 h 329564"/>
              <a:gd name="T28" fmla="*/ 235419 w 387350"/>
              <a:gd name="T29" fmla="*/ 29044 h 329564"/>
              <a:gd name="T30" fmla="*/ 225933 w 387350"/>
              <a:gd name="T31" fmla="*/ 29044 h 329564"/>
              <a:gd name="T32" fmla="*/ 197497 w 387350"/>
              <a:gd name="T33" fmla="*/ 19367 h 329564"/>
              <a:gd name="T34" fmla="*/ 159575 w 387350"/>
              <a:gd name="T35" fmla="*/ 19367 h 329564"/>
              <a:gd name="T36" fmla="*/ 140614 w 387350"/>
              <a:gd name="T37" fmla="*/ 9677 h 329564"/>
              <a:gd name="T38" fmla="*/ 74256 w 387350"/>
              <a:gd name="T39" fmla="*/ 9677 h 329564"/>
              <a:gd name="T40" fmla="*/ 18961 w 387350"/>
              <a:gd name="T41" fmla="*/ 0 h 3295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387350" h="329564">
                <a:moveTo>
                  <a:pt x="18961" y="0"/>
                </a:moveTo>
                <a:lnTo>
                  <a:pt x="0" y="0"/>
                </a:lnTo>
                <a:lnTo>
                  <a:pt x="0" y="19367"/>
                </a:lnTo>
                <a:lnTo>
                  <a:pt x="93218" y="58089"/>
                </a:lnTo>
                <a:lnTo>
                  <a:pt x="140614" y="106502"/>
                </a:lnTo>
                <a:lnTo>
                  <a:pt x="74256" y="135547"/>
                </a:lnTo>
                <a:lnTo>
                  <a:pt x="121653" y="213004"/>
                </a:lnTo>
                <a:lnTo>
                  <a:pt x="282816" y="329184"/>
                </a:lnTo>
                <a:lnTo>
                  <a:pt x="263855" y="251726"/>
                </a:lnTo>
                <a:lnTo>
                  <a:pt x="225933" y="213004"/>
                </a:lnTo>
                <a:lnTo>
                  <a:pt x="330212" y="135547"/>
                </a:lnTo>
                <a:lnTo>
                  <a:pt x="387096" y="67767"/>
                </a:lnTo>
                <a:lnTo>
                  <a:pt x="368134" y="58089"/>
                </a:lnTo>
                <a:lnTo>
                  <a:pt x="320738" y="38722"/>
                </a:lnTo>
                <a:lnTo>
                  <a:pt x="235419" y="29044"/>
                </a:lnTo>
                <a:lnTo>
                  <a:pt x="225933" y="29044"/>
                </a:lnTo>
                <a:lnTo>
                  <a:pt x="197497" y="19367"/>
                </a:lnTo>
                <a:lnTo>
                  <a:pt x="159575" y="19367"/>
                </a:lnTo>
                <a:lnTo>
                  <a:pt x="140614" y="9677"/>
                </a:lnTo>
                <a:lnTo>
                  <a:pt x="74256" y="9677"/>
                </a:lnTo>
                <a:lnTo>
                  <a:pt x="18961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5" name="object 15"/>
          <p:cNvSpPr txBox="1"/>
          <p:nvPr/>
        </p:nvSpPr>
        <p:spPr>
          <a:xfrm>
            <a:off x="1577976" y="0"/>
            <a:ext cx="6735763" cy="630238"/>
          </a:xfrm>
          <a:prstGeom prst="rect">
            <a:avLst/>
          </a:prstGeom>
        </p:spPr>
        <p:txBody>
          <a:bodyPr lIns="0" tIns="40640" rIns="0" bIns="0">
            <a:spAutoFit/>
          </a:bodyPr>
          <a:lstStyle/>
          <a:p>
            <a:pPr marL="382270" indent="-344805">
              <a:spcBef>
                <a:spcPts val="320"/>
              </a:spcBef>
              <a:buClr>
                <a:srgbClr val="E2E2FF"/>
              </a:buClr>
              <a:buFontTx/>
              <a:buChar char="•"/>
              <a:tabLst>
                <a:tab pos="382270" algn="l"/>
                <a:tab pos="382905" algn="l"/>
              </a:tabLst>
              <a:defRPr/>
            </a:pPr>
            <a:r>
              <a:rPr spc="-5" dirty="0">
                <a:solidFill>
                  <a:srgbClr val="FFFFFF"/>
                </a:solidFill>
                <a:latin typeface="Arial"/>
                <a:cs typeface="Arial"/>
              </a:rPr>
              <a:t>NH</a:t>
            </a:r>
            <a:r>
              <a:rPr spc="-7" baseline="-20833" dirty="0">
                <a:solidFill>
                  <a:srgbClr val="FFFFFF"/>
                </a:solidFill>
                <a:latin typeface="Arial"/>
                <a:cs typeface="Arial"/>
              </a:rPr>
              <a:t>4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asimilasyonunu (kök, nodül, </a:t>
            </a:r>
            <a:r>
              <a:rPr spc="-5" dirty="0">
                <a:solidFill>
                  <a:srgbClr val="FFFFFF"/>
                </a:solidFill>
                <a:latin typeface="Arial"/>
                <a:cs typeface="Arial"/>
              </a:rPr>
              <a:t>yaprak)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katalizleyen</a:t>
            </a:r>
            <a:r>
              <a:rPr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enzimler</a:t>
            </a:r>
            <a:endParaRPr dirty="0">
              <a:latin typeface="Arial"/>
              <a:cs typeface="Arial"/>
            </a:endParaRPr>
          </a:p>
          <a:p>
            <a:pPr marL="952500">
              <a:spcBef>
                <a:spcPts val="215"/>
              </a:spcBef>
              <a:defRPr/>
            </a:pPr>
            <a:r>
              <a:rPr b="1" dirty="0">
                <a:solidFill>
                  <a:srgbClr val="FFFF66"/>
                </a:solidFill>
                <a:latin typeface="Arial"/>
                <a:cs typeface="Arial"/>
              </a:rPr>
              <a:t>glutamin sentetaz 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ve </a:t>
            </a:r>
            <a:r>
              <a:rPr b="1" dirty="0">
                <a:solidFill>
                  <a:srgbClr val="FFFF66"/>
                </a:solidFill>
                <a:latin typeface="Arial"/>
                <a:cs typeface="Arial"/>
              </a:rPr>
              <a:t>glutamat</a:t>
            </a:r>
            <a:r>
              <a:rPr b="1" spc="-60" dirty="0">
                <a:solidFill>
                  <a:srgbClr val="FFFF66"/>
                </a:solidFill>
                <a:latin typeface="Arial"/>
                <a:cs typeface="Arial"/>
              </a:rPr>
              <a:t> </a:t>
            </a:r>
            <a:r>
              <a:rPr b="1" spc="5" dirty="0">
                <a:solidFill>
                  <a:srgbClr val="FFFF66"/>
                </a:solidFill>
                <a:latin typeface="Arial"/>
                <a:cs typeface="Arial"/>
              </a:rPr>
              <a:t>sentaz</a:t>
            </a:r>
            <a:r>
              <a:rPr spc="5" dirty="0">
                <a:solidFill>
                  <a:srgbClr val="FFFFFF"/>
                </a:solidFill>
                <a:latin typeface="Arial"/>
                <a:cs typeface="Arial"/>
              </a:rPr>
              <a:t>dır</a:t>
            </a:r>
            <a:endParaRPr dirty="0">
              <a:latin typeface="Arial"/>
              <a:cs typeface="Arial"/>
            </a:endParaRPr>
          </a:p>
        </p:txBody>
      </p:sp>
      <p:sp>
        <p:nvSpPr>
          <p:cNvPr id="39952" name="object 16"/>
          <p:cNvSpPr txBox="1">
            <a:spLocks noChangeArrowheads="1"/>
          </p:cNvSpPr>
          <p:nvPr/>
        </p:nvSpPr>
        <p:spPr bwMode="auto">
          <a:xfrm>
            <a:off x="3432175" y="1206500"/>
            <a:ext cx="1519238" cy="30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700" rIns="0" bIns="0">
            <a:spAutoFit/>
          </a:bodyPr>
          <a:lstStyle>
            <a:lvl1pPr marL="127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ts val="100"/>
              </a:spcBef>
            </a:pPr>
            <a:r>
              <a:rPr lang="tr-TR" altLang="tr-TR">
                <a:solidFill>
                  <a:srgbClr val="66FF33"/>
                </a:solidFill>
                <a:cs typeface="Arial" panose="020B0604020202020204" pitchFamily="34" charset="0"/>
              </a:rPr>
              <a:t>kloroplastlarda</a:t>
            </a:r>
            <a:endParaRPr lang="tr-TR" altLang="tr-TR">
              <a:cs typeface="Arial" panose="020B0604020202020204" pitchFamily="34" charset="0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133976" y="1250950"/>
            <a:ext cx="3935413" cy="298450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38100">
              <a:spcBef>
                <a:spcPts val="100"/>
              </a:spcBef>
              <a:defRPr/>
            </a:pP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ve </a:t>
            </a:r>
            <a:r>
              <a:rPr spc="-5" dirty="0">
                <a:solidFill>
                  <a:srgbClr val="FF0000"/>
                </a:solidFill>
                <a:latin typeface="Arial"/>
                <a:cs typeface="Arial"/>
              </a:rPr>
              <a:t>N</a:t>
            </a:r>
            <a:r>
              <a:rPr spc="-7" baseline="-20833" dirty="0">
                <a:solidFill>
                  <a:srgbClr val="FF0000"/>
                </a:solidFill>
                <a:latin typeface="Arial"/>
                <a:cs typeface="Arial"/>
              </a:rPr>
              <a:t>2 </a:t>
            </a:r>
            <a:r>
              <a:rPr spc="5" dirty="0">
                <a:solidFill>
                  <a:srgbClr val="FF0000"/>
                </a:solidFill>
                <a:latin typeface="Arial"/>
                <a:cs typeface="Arial"/>
              </a:rPr>
              <a:t>fikse </a:t>
            </a:r>
            <a:r>
              <a:rPr dirty="0">
                <a:solidFill>
                  <a:srgbClr val="FF0000"/>
                </a:solidFill>
                <a:latin typeface="Arial"/>
                <a:cs typeface="Arial"/>
              </a:rPr>
              <a:t>eden</a:t>
            </a:r>
            <a:r>
              <a:rPr spc="-26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0000"/>
                </a:solidFill>
                <a:latin typeface="Arial"/>
                <a:cs typeface="Arial"/>
              </a:rPr>
              <a:t>mikroorganizmalarda</a:t>
            </a:r>
            <a:endParaRPr dirty="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095501" y="893763"/>
            <a:ext cx="1647825" cy="876300"/>
          </a:xfrm>
          <a:prstGeom prst="rect">
            <a:avLst/>
          </a:prstGeom>
        </p:spPr>
        <p:txBody>
          <a:bodyPr lIns="0" tIns="40005" rIns="0" bIns="0">
            <a:spAutoFit/>
          </a:bodyPr>
          <a:lstStyle>
            <a:lvl1pPr marL="355600" indent="-344488">
              <a:tabLst>
                <a:tab pos="355600" algn="l"/>
                <a:tab pos="357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355600" algn="l"/>
                <a:tab pos="357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355600" algn="l"/>
                <a:tab pos="357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355600" algn="l"/>
                <a:tab pos="357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355600" algn="l"/>
                <a:tab pos="357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  <a:tab pos="357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  <a:tab pos="357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  <a:tab pos="357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  <a:tab pos="357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ts val="313"/>
              </a:spcBef>
              <a:buClr>
                <a:srgbClr val="E2E2FF"/>
              </a:buClr>
              <a:buFontTx/>
              <a:buChar char="•"/>
            </a:pPr>
            <a:r>
              <a:rPr lang="tr-TR" altLang="tr-TR">
                <a:solidFill>
                  <a:srgbClr val="FFFFFF"/>
                </a:solidFill>
                <a:cs typeface="Arial" panose="020B0604020202020204" pitchFamily="34" charset="0"/>
              </a:rPr>
              <a:t>Bu enzimler; </a:t>
            </a:r>
            <a:r>
              <a:rPr lang="tr-TR" altLang="tr-TR">
                <a:solidFill>
                  <a:srgbClr val="66FFFF"/>
                </a:solidFill>
                <a:cs typeface="Arial" panose="020B0604020202020204" pitchFamily="34" charset="0"/>
              </a:rPr>
              <a:t> köklerde</a:t>
            </a:r>
            <a:r>
              <a:rPr lang="tr-TR" altLang="tr-TR">
                <a:solidFill>
                  <a:srgbClr val="FFFFFF"/>
                </a:solidFill>
                <a:cs typeface="Arial" panose="020B0604020202020204" pitchFamily="34" charset="0"/>
              </a:rPr>
              <a:t>,  bulunur</a:t>
            </a:r>
            <a:endParaRPr lang="tr-TR" altLang="tr-TR">
              <a:cs typeface="Arial" panose="020B0604020202020204" pitchFamily="34" charset="0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577975" y="2101850"/>
            <a:ext cx="8509000" cy="547688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382270" indent="-344805">
              <a:lnSpc>
                <a:spcPts val="2055"/>
              </a:lnSpc>
              <a:spcBef>
                <a:spcPts val="100"/>
              </a:spcBef>
              <a:buClr>
                <a:srgbClr val="E2E2FF"/>
              </a:buClr>
              <a:buFont typeface="Arial"/>
              <a:buChar char="•"/>
              <a:tabLst>
                <a:tab pos="382270" algn="l"/>
                <a:tab pos="382905" algn="l"/>
              </a:tabLst>
              <a:defRPr/>
            </a:pPr>
            <a:r>
              <a:rPr b="1" dirty="0">
                <a:solidFill>
                  <a:srgbClr val="FFFF66"/>
                </a:solidFill>
                <a:latin typeface="Arial"/>
                <a:cs typeface="Arial"/>
              </a:rPr>
              <a:t>glutamat sentaz </a:t>
            </a:r>
            <a:r>
              <a:rPr b="1" spc="-30" dirty="0">
                <a:solidFill>
                  <a:srgbClr val="FFFF66"/>
                </a:solidFill>
                <a:latin typeface="Arial"/>
                <a:cs typeface="Arial"/>
              </a:rPr>
              <a:t>(GOGAT) </a:t>
            </a: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ve </a:t>
            </a:r>
            <a:r>
              <a:rPr b="1" dirty="0">
                <a:solidFill>
                  <a:srgbClr val="66FFFF"/>
                </a:solidFill>
                <a:latin typeface="Arial"/>
                <a:cs typeface="Arial"/>
              </a:rPr>
              <a:t>glutamat dehidrogenaz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da </a:t>
            </a:r>
            <a:r>
              <a:rPr spc="-5" dirty="0">
                <a:solidFill>
                  <a:srgbClr val="FFFFFF"/>
                </a:solidFill>
                <a:latin typeface="Arial"/>
                <a:cs typeface="Arial"/>
              </a:rPr>
              <a:t>NH</a:t>
            </a:r>
            <a:r>
              <a:rPr spc="-7" baseline="-20833" dirty="0">
                <a:solidFill>
                  <a:srgbClr val="FFFFFF"/>
                </a:solidFill>
                <a:latin typeface="Arial"/>
                <a:cs typeface="Arial"/>
              </a:rPr>
              <a:t>4</a:t>
            </a:r>
            <a:r>
              <a:rPr spc="202" baseline="-20833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asimilasyonunu</a:t>
            </a:r>
            <a:endParaRPr dirty="0">
              <a:latin typeface="Arial"/>
              <a:cs typeface="Arial"/>
            </a:endParaRPr>
          </a:p>
          <a:p>
            <a:pPr marL="382270">
              <a:lnSpc>
                <a:spcPts val="2055"/>
              </a:lnSpc>
              <a:defRPr/>
            </a:pP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katalizler</a:t>
            </a:r>
            <a:endParaRPr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87018044"/>
      </p:ext>
    </p:extLst>
  </p:cSld>
  <p:clrMapOvr>
    <a:masterClrMapping/>
  </p:clrMapOvr>
  <p:transition>
    <p:newsfla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object 2"/>
          <p:cNvSpPr>
            <a:spLocks noChangeArrowheads="1"/>
          </p:cNvSpPr>
          <p:nvPr/>
        </p:nvSpPr>
        <p:spPr bwMode="auto">
          <a:xfrm>
            <a:off x="152400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40963" name="object 3"/>
          <p:cNvSpPr>
            <a:spLocks/>
          </p:cNvSpPr>
          <p:nvPr/>
        </p:nvSpPr>
        <p:spPr bwMode="auto">
          <a:xfrm>
            <a:off x="7791451" y="6032500"/>
            <a:ext cx="1546225" cy="825500"/>
          </a:xfrm>
          <a:custGeom>
            <a:avLst/>
            <a:gdLst>
              <a:gd name="T0" fmla="*/ 670453 w 1546225"/>
              <a:gd name="T1" fmla="*/ 521144 h 826134"/>
              <a:gd name="T2" fmla="*/ 317627 w 1546225"/>
              <a:gd name="T3" fmla="*/ 521144 h 826134"/>
              <a:gd name="T4" fmla="*/ 935018 w 1546225"/>
              <a:gd name="T5" fmla="*/ 826004 h 826134"/>
              <a:gd name="T6" fmla="*/ 1545953 w 1546225"/>
              <a:gd name="T7" fmla="*/ 826004 h 826134"/>
              <a:gd name="T8" fmla="*/ 1315085 w 1546225"/>
              <a:gd name="T9" fmla="*/ 749253 h 826134"/>
              <a:gd name="T10" fmla="*/ 1010158 w 1546225"/>
              <a:gd name="T11" fmla="*/ 590842 h 826134"/>
              <a:gd name="T12" fmla="*/ 786130 w 1546225"/>
              <a:gd name="T13" fmla="*/ 586092 h 826134"/>
              <a:gd name="T14" fmla="*/ 670453 w 1546225"/>
              <a:gd name="T15" fmla="*/ 521144 h 826134"/>
              <a:gd name="T16" fmla="*/ 0 w 1546225"/>
              <a:gd name="T17" fmla="*/ 0 h 826134"/>
              <a:gd name="T18" fmla="*/ 34925 w 1546225"/>
              <a:gd name="T19" fmla="*/ 41186 h 826134"/>
              <a:gd name="T20" fmla="*/ 0 w 1546225"/>
              <a:gd name="T21" fmla="*/ 102958 h 826134"/>
              <a:gd name="T22" fmla="*/ 47625 w 1546225"/>
              <a:gd name="T23" fmla="*/ 188506 h 826134"/>
              <a:gd name="T24" fmla="*/ 119125 w 1546225"/>
              <a:gd name="T25" fmla="*/ 384924 h 826134"/>
              <a:gd name="T26" fmla="*/ 71500 w 1546225"/>
              <a:gd name="T27" fmla="*/ 668464 h 826134"/>
              <a:gd name="T28" fmla="*/ 317627 w 1546225"/>
              <a:gd name="T29" fmla="*/ 521144 h 826134"/>
              <a:gd name="T30" fmla="*/ 670453 w 1546225"/>
              <a:gd name="T31" fmla="*/ 521144 h 826134"/>
              <a:gd name="T32" fmla="*/ 444754 w 1546225"/>
              <a:gd name="T33" fmla="*/ 394423 h 826134"/>
              <a:gd name="T34" fmla="*/ 201675 w 1546225"/>
              <a:gd name="T35" fmla="*/ 104546 h 826134"/>
              <a:gd name="T36" fmla="*/ 0 w 1546225"/>
              <a:gd name="T37" fmla="*/ 0 h 826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546225" h="826134">
                <a:moveTo>
                  <a:pt x="670453" y="521144"/>
                </a:moveTo>
                <a:lnTo>
                  <a:pt x="317627" y="521144"/>
                </a:lnTo>
                <a:lnTo>
                  <a:pt x="935018" y="826004"/>
                </a:lnTo>
                <a:lnTo>
                  <a:pt x="1545953" y="826004"/>
                </a:lnTo>
                <a:lnTo>
                  <a:pt x="1315085" y="749253"/>
                </a:lnTo>
                <a:lnTo>
                  <a:pt x="1010158" y="590842"/>
                </a:lnTo>
                <a:lnTo>
                  <a:pt x="786130" y="586092"/>
                </a:lnTo>
                <a:lnTo>
                  <a:pt x="670453" y="521144"/>
                </a:lnTo>
                <a:close/>
              </a:path>
              <a:path w="1546225" h="826134">
                <a:moveTo>
                  <a:pt x="0" y="0"/>
                </a:moveTo>
                <a:lnTo>
                  <a:pt x="34925" y="41186"/>
                </a:lnTo>
                <a:lnTo>
                  <a:pt x="0" y="102958"/>
                </a:lnTo>
                <a:lnTo>
                  <a:pt x="47625" y="188506"/>
                </a:lnTo>
                <a:lnTo>
                  <a:pt x="119125" y="384924"/>
                </a:lnTo>
                <a:lnTo>
                  <a:pt x="71500" y="668464"/>
                </a:lnTo>
                <a:lnTo>
                  <a:pt x="317627" y="521144"/>
                </a:lnTo>
                <a:lnTo>
                  <a:pt x="670453" y="521144"/>
                </a:lnTo>
                <a:lnTo>
                  <a:pt x="444754" y="394423"/>
                </a:lnTo>
                <a:lnTo>
                  <a:pt x="201675" y="104546"/>
                </a:lnTo>
                <a:lnTo>
                  <a:pt x="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40964" name="object 4"/>
          <p:cNvSpPr>
            <a:spLocks/>
          </p:cNvSpPr>
          <p:nvPr/>
        </p:nvSpPr>
        <p:spPr bwMode="auto">
          <a:xfrm>
            <a:off x="5772151" y="6019800"/>
            <a:ext cx="296863" cy="628650"/>
          </a:xfrm>
          <a:custGeom>
            <a:avLst/>
            <a:gdLst>
              <a:gd name="T0" fmla="*/ 57276 w 295910"/>
              <a:gd name="T1" fmla="*/ 0 h 628015"/>
              <a:gd name="T2" fmla="*/ 85851 w 295910"/>
              <a:gd name="T3" fmla="*/ 32016 h 628015"/>
              <a:gd name="T4" fmla="*/ 38100 w 295910"/>
              <a:gd name="T5" fmla="*/ 53365 h 628015"/>
              <a:gd name="T6" fmla="*/ 28575 w 295910"/>
              <a:gd name="T7" fmla="*/ 117398 h 628015"/>
              <a:gd name="T8" fmla="*/ 66801 w 295910"/>
              <a:gd name="T9" fmla="*/ 202768 h 628015"/>
              <a:gd name="T10" fmla="*/ 76326 w 295910"/>
              <a:gd name="T11" fmla="*/ 288150 h 628015"/>
              <a:gd name="T12" fmla="*/ 0 w 295910"/>
              <a:gd name="T13" fmla="*/ 627888 h 628015"/>
              <a:gd name="T14" fmla="*/ 85851 w 295910"/>
              <a:gd name="T15" fmla="*/ 414439 h 628015"/>
              <a:gd name="T16" fmla="*/ 133476 w 295910"/>
              <a:gd name="T17" fmla="*/ 384200 h 628015"/>
              <a:gd name="T18" fmla="*/ 200278 w 295910"/>
              <a:gd name="T19" fmla="*/ 224116 h 628015"/>
              <a:gd name="T20" fmla="*/ 228853 w 295910"/>
              <a:gd name="T21" fmla="*/ 213448 h 628015"/>
              <a:gd name="T22" fmla="*/ 228853 w 295910"/>
              <a:gd name="T23" fmla="*/ 160083 h 628015"/>
              <a:gd name="T24" fmla="*/ 295655 w 295910"/>
              <a:gd name="T25" fmla="*/ 117398 h 628015"/>
              <a:gd name="T26" fmla="*/ 257555 w 295910"/>
              <a:gd name="T27" fmla="*/ 106718 h 628015"/>
              <a:gd name="T28" fmla="*/ 57276 w 295910"/>
              <a:gd name="T29" fmla="*/ 0 h 6280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95910" h="628015">
                <a:moveTo>
                  <a:pt x="57276" y="0"/>
                </a:moveTo>
                <a:lnTo>
                  <a:pt x="85851" y="32016"/>
                </a:lnTo>
                <a:lnTo>
                  <a:pt x="38100" y="53365"/>
                </a:lnTo>
                <a:lnTo>
                  <a:pt x="28575" y="117398"/>
                </a:lnTo>
                <a:lnTo>
                  <a:pt x="66801" y="202768"/>
                </a:lnTo>
                <a:lnTo>
                  <a:pt x="76326" y="288150"/>
                </a:lnTo>
                <a:lnTo>
                  <a:pt x="0" y="627888"/>
                </a:lnTo>
                <a:lnTo>
                  <a:pt x="85851" y="414439"/>
                </a:lnTo>
                <a:lnTo>
                  <a:pt x="133476" y="384200"/>
                </a:lnTo>
                <a:lnTo>
                  <a:pt x="200278" y="224116"/>
                </a:lnTo>
                <a:lnTo>
                  <a:pt x="228853" y="213448"/>
                </a:lnTo>
                <a:lnTo>
                  <a:pt x="228853" y="160083"/>
                </a:lnTo>
                <a:lnTo>
                  <a:pt x="295655" y="117398"/>
                </a:lnTo>
                <a:lnTo>
                  <a:pt x="257555" y="106718"/>
                </a:lnTo>
                <a:lnTo>
                  <a:pt x="57276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40965" name="object 5"/>
          <p:cNvSpPr>
            <a:spLocks/>
          </p:cNvSpPr>
          <p:nvPr/>
        </p:nvSpPr>
        <p:spPr bwMode="auto">
          <a:xfrm>
            <a:off x="6334126" y="6181726"/>
            <a:ext cx="600075" cy="430213"/>
          </a:xfrm>
          <a:custGeom>
            <a:avLst/>
            <a:gdLst>
              <a:gd name="T0" fmla="*/ 28575 w 600710"/>
              <a:gd name="T1" fmla="*/ 0 h 429895"/>
              <a:gd name="T2" fmla="*/ 19050 w 600710"/>
              <a:gd name="T3" fmla="*/ 20612 h 429895"/>
              <a:gd name="T4" fmla="*/ 0 w 600710"/>
              <a:gd name="T5" fmla="*/ 63436 h 429895"/>
              <a:gd name="T6" fmla="*/ 95250 w 600710"/>
              <a:gd name="T7" fmla="*/ 191884 h 429895"/>
              <a:gd name="T8" fmla="*/ 492378 w 600710"/>
              <a:gd name="T9" fmla="*/ 429767 h 429895"/>
              <a:gd name="T10" fmla="*/ 460628 w 600710"/>
              <a:gd name="T11" fmla="*/ 220433 h 429895"/>
              <a:gd name="T12" fmla="*/ 560500 w 600710"/>
              <a:gd name="T13" fmla="*/ 149072 h 429895"/>
              <a:gd name="T14" fmla="*/ 398652 w 600710"/>
              <a:gd name="T15" fmla="*/ 149072 h 429895"/>
              <a:gd name="T16" fmla="*/ 143001 w 600710"/>
              <a:gd name="T17" fmla="*/ 85636 h 429895"/>
              <a:gd name="T18" fmla="*/ 28575 w 600710"/>
              <a:gd name="T19" fmla="*/ 0 h 429895"/>
              <a:gd name="T20" fmla="*/ 600455 w 600710"/>
              <a:gd name="T21" fmla="*/ 120522 h 429895"/>
              <a:gd name="T22" fmla="*/ 398652 w 600710"/>
              <a:gd name="T23" fmla="*/ 149072 h 429895"/>
              <a:gd name="T24" fmla="*/ 560500 w 600710"/>
              <a:gd name="T25" fmla="*/ 149072 h 429895"/>
              <a:gd name="T26" fmla="*/ 600455 w 600710"/>
              <a:gd name="T27" fmla="*/ 120522 h 4298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00710" h="429895">
                <a:moveTo>
                  <a:pt x="28575" y="0"/>
                </a:moveTo>
                <a:lnTo>
                  <a:pt x="19050" y="20612"/>
                </a:lnTo>
                <a:lnTo>
                  <a:pt x="0" y="63436"/>
                </a:lnTo>
                <a:lnTo>
                  <a:pt x="95250" y="191884"/>
                </a:lnTo>
                <a:lnTo>
                  <a:pt x="492378" y="429767"/>
                </a:lnTo>
                <a:lnTo>
                  <a:pt x="460628" y="220433"/>
                </a:lnTo>
                <a:lnTo>
                  <a:pt x="560500" y="149072"/>
                </a:lnTo>
                <a:lnTo>
                  <a:pt x="398652" y="149072"/>
                </a:lnTo>
                <a:lnTo>
                  <a:pt x="143001" y="85636"/>
                </a:lnTo>
                <a:lnTo>
                  <a:pt x="28575" y="0"/>
                </a:lnTo>
                <a:close/>
              </a:path>
              <a:path w="600710" h="429895">
                <a:moveTo>
                  <a:pt x="600455" y="120522"/>
                </a:moveTo>
                <a:lnTo>
                  <a:pt x="398652" y="149072"/>
                </a:lnTo>
                <a:lnTo>
                  <a:pt x="560500" y="149072"/>
                </a:lnTo>
                <a:lnTo>
                  <a:pt x="600455" y="120522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40966" name="object 6"/>
          <p:cNvSpPr>
            <a:spLocks noChangeArrowheads="1"/>
          </p:cNvSpPr>
          <p:nvPr/>
        </p:nvSpPr>
        <p:spPr bwMode="auto">
          <a:xfrm>
            <a:off x="7285039" y="6138864"/>
            <a:ext cx="242887" cy="115887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40967" name="object 7"/>
          <p:cNvSpPr>
            <a:spLocks noChangeArrowheads="1"/>
          </p:cNvSpPr>
          <p:nvPr/>
        </p:nvSpPr>
        <p:spPr bwMode="auto">
          <a:xfrm>
            <a:off x="5470526" y="6126164"/>
            <a:ext cx="68263" cy="128587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40968" name="object 8"/>
          <p:cNvSpPr>
            <a:spLocks noChangeArrowheads="1"/>
          </p:cNvSpPr>
          <p:nvPr/>
        </p:nvSpPr>
        <p:spPr bwMode="auto">
          <a:xfrm>
            <a:off x="1524000" y="6019800"/>
            <a:ext cx="6218238" cy="838200"/>
          </a:xfrm>
          <a:prstGeom prst="rect">
            <a:avLst/>
          </a:prstGeom>
          <a:blipFill dpi="0" rotWithShape="1">
            <a:blip r:embed="rId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40969" name="object 9"/>
          <p:cNvSpPr>
            <a:spLocks/>
          </p:cNvSpPr>
          <p:nvPr/>
        </p:nvSpPr>
        <p:spPr bwMode="auto">
          <a:xfrm>
            <a:off x="3422650" y="6022976"/>
            <a:ext cx="579438" cy="460375"/>
          </a:xfrm>
          <a:custGeom>
            <a:avLst/>
            <a:gdLst>
              <a:gd name="T0" fmla="*/ 497466 w 579119"/>
              <a:gd name="T1" fmla="*/ 269417 h 460375"/>
              <a:gd name="T2" fmla="*/ 303021 w 579119"/>
              <a:gd name="T3" fmla="*/ 269417 h 460375"/>
              <a:gd name="T4" fmla="*/ 541019 w 579119"/>
              <a:gd name="T5" fmla="*/ 460247 h 460375"/>
              <a:gd name="T6" fmla="*/ 483869 w 579119"/>
              <a:gd name="T7" fmla="*/ 279031 h 460375"/>
              <a:gd name="T8" fmla="*/ 497466 w 579119"/>
              <a:gd name="T9" fmla="*/ 269417 h 460375"/>
              <a:gd name="T10" fmla="*/ 66675 w 579119"/>
              <a:gd name="T11" fmla="*/ 0 h 460375"/>
              <a:gd name="T12" fmla="*/ 47625 w 579119"/>
              <a:gd name="T13" fmla="*/ 0 h 460375"/>
              <a:gd name="T14" fmla="*/ 38100 w 579119"/>
              <a:gd name="T15" fmla="*/ 38480 h 460375"/>
              <a:gd name="T16" fmla="*/ 0 w 579119"/>
              <a:gd name="T17" fmla="*/ 96215 h 460375"/>
              <a:gd name="T18" fmla="*/ 104775 w 579119"/>
              <a:gd name="T19" fmla="*/ 173189 h 460375"/>
              <a:gd name="T20" fmla="*/ 226948 w 579119"/>
              <a:gd name="T21" fmla="*/ 288658 h 460375"/>
              <a:gd name="T22" fmla="*/ 303021 w 579119"/>
              <a:gd name="T23" fmla="*/ 269417 h 460375"/>
              <a:gd name="T24" fmla="*/ 497466 w 579119"/>
              <a:gd name="T25" fmla="*/ 269417 h 460375"/>
              <a:gd name="T26" fmla="*/ 579119 w 579119"/>
              <a:gd name="T27" fmla="*/ 211683 h 460375"/>
              <a:gd name="T28" fmla="*/ 569594 w 579119"/>
              <a:gd name="T29" fmla="*/ 202056 h 460375"/>
              <a:gd name="T30" fmla="*/ 531494 w 579119"/>
              <a:gd name="T31" fmla="*/ 182816 h 460375"/>
              <a:gd name="T32" fmla="*/ 474344 w 579119"/>
              <a:gd name="T33" fmla="*/ 144322 h 460375"/>
              <a:gd name="T34" fmla="*/ 274446 w 579119"/>
              <a:gd name="T35" fmla="*/ 57734 h 460375"/>
              <a:gd name="T36" fmla="*/ 226948 w 579119"/>
              <a:gd name="T37" fmla="*/ 38480 h 460375"/>
              <a:gd name="T38" fmla="*/ 207898 w 579119"/>
              <a:gd name="T39" fmla="*/ 28867 h 460375"/>
              <a:gd name="T40" fmla="*/ 150748 w 579119"/>
              <a:gd name="T41" fmla="*/ 28867 h 460375"/>
              <a:gd name="T42" fmla="*/ 114300 w 579119"/>
              <a:gd name="T43" fmla="*/ 19240 h 460375"/>
              <a:gd name="T44" fmla="*/ 104775 w 579119"/>
              <a:gd name="T45" fmla="*/ 19240 h 460375"/>
              <a:gd name="T46" fmla="*/ 66675 w 579119"/>
              <a:gd name="T47" fmla="*/ 0 h 460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79119" h="460375">
                <a:moveTo>
                  <a:pt x="497466" y="269417"/>
                </a:moveTo>
                <a:lnTo>
                  <a:pt x="303021" y="269417"/>
                </a:lnTo>
                <a:lnTo>
                  <a:pt x="541019" y="460247"/>
                </a:lnTo>
                <a:lnTo>
                  <a:pt x="483869" y="279031"/>
                </a:lnTo>
                <a:lnTo>
                  <a:pt x="497466" y="269417"/>
                </a:lnTo>
                <a:close/>
              </a:path>
              <a:path w="579119" h="460375">
                <a:moveTo>
                  <a:pt x="66675" y="0"/>
                </a:moveTo>
                <a:lnTo>
                  <a:pt x="47625" y="0"/>
                </a:lnTo>
                <a:lnTo>
                  <a:pt x="38100" y="38480"/>
                </a:lnTo>
                <a:lnTo>
                  <a:pt x="0" y="96215"/>
                </a:lnTo>
                <a:lnTo>
                  <a:pt x="104775" y="173189"/>
                </a:lnTo>
                <a:lnTo>
                  <a:pt x="226948" y="288658"/>
                </a:lnTo>
                <a:lnTo>
                  <a:pt x="303021" y="269417"/>
                </a:lnTo>
                <a:lnTo>
                  <a:pt x="497466" y="269417"/>
                </a:lnTo>
                <a:lnTo>
                  <a:pt x="579119" y="211683"/>
                </a:lnTo>
                <a:lnTo>
                  <a:pt x="569594" y="202056"/>
                </a:lnTo>
                <a:lnTo>
                  <a:pt x="531494" y="182816"/>
                </a:lnTo>
                <a:lnTo>
                  <a:pt x="474344" y="144322"/>
                </a:lnTo>
                <a:lnTo>
                  <a:pt x="274446" y="57734"/>
                </a:lnTo>
                <a:lnTo>
                  <a:pt x="226948" y="38480"/>
                </a:lnTo>
                <a:lnTo>
                  <a:pt x="207898" y="28867"/>
                </a:lnTo>
                <a:lnTo>
                  <a:pt x="150748" y="28867"/>
                </a:lnTo>
                <a:lnTo>
                  <a:pt x="114300" y="19240"/>
                </a:lnTo>
                <a:lnTo>
                  <a:pt x="104775" y="19240"/>
                </a:lnTo>
                <a:lnTo>
                  <a:pt x="66675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40970" name="object 10"/>
          <p:cNvSpPr>
            <a:spLocks/>
          </p:cNvSpPr>
          <p:nvPr/>
        </p:nvSpPr>
        <p:spPr bwMode="auto">
          <a:xfrm>
            <a:off x="4608513" y="6076950"/>
            <a:ext cx="3148012" cy="781050"/>
          </a:xfrm>
          <a:custGeom>
            <a:avLst/>
            <a:gdLst>
              <a:gd name="T0" fmla="*/ 643001 w 3147695"/>
              <a:gd name="T1" fmla="*/ 165163 h 780415"/>
              <a:gd name="T2" fmla="*/ 95250 w 3147695"/>
              <a:gd name="T3" fmla="*/ 165163 h 780415"/>
              <a:gd name="T4" fmla="*/ 142875 w 3147695"/>
              <a:gd name="T5" fmla="*/ 212813 h 780415"/>
              <a:gd name="T6" fmla="*/ 238125 w 3147695"/>
              <a:gd name="T7" fmla="*/ 242989 h 780415"/>
              <a:gd name="T8" fmla="*/ 331850 w 3147695"/>
              <a:gd name="T9" fmla="*/ 433565 h 780415"/>
              <a:gd name="T10" fmla="*/ 636651 w 3147695"/>
              <a:gd name="T11" fmla="*/ 570141 h 780415"/>
              <a:gd name="T12" fmla="*/ 1233677 w 3147695"/>
              <a:gd name="T13" fmla="*/ 570141 h 780415"/>
              <a:gd name="T14" fmla="*/ 3118472 w 3147695"/>
              <a:gd name="T15" fmla="*/ 780286 h 780415"/>
              <a:gd name="T16" fmla="*/ 3147146 w 3147695"/>
              <a:gd name="T17" fmla="*/ 780286 h 780415"/>
              <a:gd name="T18" fmla="*/ 1073277 w 3147695"/>
              <a:gd name="T19" fmla="*/ 385914 h 780415"/>
              <a:gd name="T20" fmla="*/ 816101 w 3147695"/>
              <a:gd name="T21" fmla="*/ 252514 h 780415"/>
              <a:gd name="T22" fmla="*/ 674751 w 3147695"/>
              <a:gd name="T23" fmla="*/ 174688 h 780415"/>
              <a:gd name="T24" fmla="*/ 643001 w 3147695"/>
              <a:gd name="T25" fmla="*/ 165163 h 780415"/>
              <a:gd name="T26" fmla="*/ 152400 w 3147695"/>
              <a:gd name="T27" fmla="*/ 0 h 780415"/>
              <a:gd name="T28" fmla="*/ 57150 w 3147695"/>
              <a:gd name="T29" fmla="*/ 0 h 780415"/>
              <a:gd name="T30" fmla="*/ 19050 w 3147695"/>
              <a:gd name="T31" fmla="*/ 39700 h 780415"/>
              <a:gd name="T32" fmla="*/ 0 w 3147695"/>
              <a:gd name="T33" fmla="*/ 203276 h 780415"/>
              <a:gd name="T34" fmla="*/ 95250 w 3147695"/>
              <a:gd name="T35" fmla="*/ 165163 h 780415"/>
              <a:gd name="T36" fmla="*/ 643001 w 3147695"/>
              <a:gd name="T37" fmla="*/ 165163 h 780415"/>
              <a:gd name="T38" fmla="*/ 579501 w 3147695"/>
              <a:gd name="T39" fmla="*/ 146113 h 780415"/>
              <a:gd name="T40" fmla="*/ 446150 w 3147695"/>
              <a:gd name="T41" fmla="*/ 96875 h 780415"/>
              <a:gd name="T42" fmla="*/ 295275 w 3147695"/>
              <a:gd name="T43" fmla="*/ 28587 h 780415"/>
              <a:gd name="T44" fmla="*/ 219075 w 3147695"/>
              <a:gd name="T45" fmla="*/ 9525 h 780415"/>
              <a:gd name="T46" fmla="*/ 152400 w 3147695"/>
              <a:gd name="T47" fmla="*/ 0 h 780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147695" h="780415">
                <a:moveTo>
                  <a:pt x="643001" y="165163"/>
                </a:moveTo>
                <a:lnTo>
                  <a:pt x="95250" y="165163"/>
                </a:lnTo>
                <a:lnTo>
                  <a:pt x="142875" y="212813"/>
                </a:lnTo>
                <a:lnTo>
                  <a:pt x="238125" y="242989"/>
                </a:lnTo>
                <a:lnTo>
                  <a:pt x="331850" y="433565"/>
                </a:lnTo>
                <a:lnTo>
                  <a:pt x="636651" y="570141"/>
                </a:lnTo>
                <a:lnTo>
                  <a:pt x="1233677" y="570141"/>
                </a:lnTo>
                <a:lnTo>
                  <a:pt x="3118472" y="780286"/>
                </a:lnTo>
                <a:lnTo>
                  <a:pt x="3147146" y="780286"/>
                </a:lnTo>
                <a:lnTo>
                  <a:pt x="1073277" y="385914"/>
                </a:lnTo>
                <a:lnTo>
                  <a:pt x="816101" y="252514"/>
                </a:lnTo>
                <a:lnTo>
                  <a:pt x="674751" y="174688"/>
                </a:lnTo>
                <a:lnTo>
                  <a:pt x="643001" y="165163"/>
                </a:lnTo>
                <a:close/>
              </a:path>
              <a:path w="3147695" h="780415">
                <a:moveTo>
                  <a:pt x="152400" y="0"/>
                </a:moveTo>
                <a:lnTo>
                  <a:pt x="57150" y="0"/>
                </a:lnTo>
                <a:lnTo>
                  <a:pt x="19050" y="39700"/>
                </a:lnTo>
                <a:lnTo>
                  <a:pt x="0" y="203276"/>
                </a:lnTo>
                <a:lnTo>
                  <a:pt x="95250" y="165163"/>
                </a:lnTo>
                <a:lnTo>
                  <a:pt x="643001" y="165163"/>
                </a:lnTo>
                <a:lnTo>
                  <a:pt x="579501" y="146113"/>
                </a:lnTo>
                <a:lnTo>
                  <a:pt x="446150" y="96875"/>
                </a:lnTo>
                <a:lnTo>
                  <a:pt x="295275" y="28587"/>
                </a:lnTo>
                <a:lnTo>
                  <a:pt x="219075" y="9525"/>
                </a:lnTo>
                <a:lnTo>
                  <a:pt x="15240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40971" name="object 11"/>
          <p:cNvSpPr>
            <a:spLocks noChangeArrowheads="1"/>
          </p:cNvSpPr>
          <p:nvPr/>
        </p:nvSpPr>
        <p:spPr bwMode="auto">
          <a:xfrm>
            <a:off x="4429126" y="6069014"/>
            <a:ext cx="112713" cy="96837"/>
          </a:xfrm>
          <a:prstGeom prst="rect">
            <a:avLst/>
          </a:prstGeom>
          <a:blipFill dpi="0" rotWithShape="1">
            <a:blip r:embed="rId6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40972" name="object 12"/>
          <p:cNvSpPr>
            <a:spLocks/>
          </p:cNvSpPr>
          <p:nvPr/>
        </p:nvSpPr>
        <p:spPr bwMode="auto">
          <a:xfrm>
            <a:off x="2879726" y="6099176"/>
            <a:ext cx="257175" cy="258763"/>
          </a:xfrm>
          <a:custGeom>
            <a:avLst/>
            <a:gdLst>
              <a:gd name="T0" fmla="*/ 47752 w 256540"/>
              <a:gd name="T1" fmla="*/ 0 h 259079"/>
              <a:gd name="T2" fmla="*/ 0 w 256540"/>
              <a:gd name="T3" fmla="*/ 0 h 259079"/>
              <a:gd name="T4" fmla="*/ 47752 w 256540"/>
              <a:gd name="T5" fmla="*/ 86359 h 259079"/>
              <a:gd name="T6" fmla="*/ 152653 w 256540"/>
              <a:gd name="T7" fmla="*/ 163118 h 259079"/>
              <a:gd name="T8" fmla="*/ 256031 w 256540"/>
              <a:gd name="T9" fmla="*/ 259079 h 259079"/>
              <a:gd name="T10" fmla="*/ 256031 w 256540"/>
              <a:gd name="T11" fmla="*/ 249478 h 259079"/>
              <a:gd name="T12" fmla="*/ 246506 w 256540"/>
              <a:gd name="T13" fmla="*/ 220700 h 259079"/>
              <a:gd name="T14" fmla="*/ 227456 w 256540"/>
              <a:gd name="T15" fmla="*/ 182321 h 259079"/>
              <a:gd name="T16" fmla="*/ 190881 w 256540"/>
              <a:gd name="T17" fmla="*/ 153530 h 259079"/>
              <a:gd name="T18" fmla="*/ 171703 w 256540"/>
              <a:gd name="T19" fmla="*/ 134340 h 259079"/>
              <a:gd name="T20" fmla="*/ 152653 w 256540"/>
              <a:gd name="T21" fmla="*/ 95961 h 259079"/>
              <a:gd name="T22" fmla="*/ 152653 w 256540"/>
              <a:gd name="T23" fmla="*/ 86359 h 259079"/>
              <a:gd name="T24" fmla="*/ 181228 w 256540"/>
              <a:gd name="T25" fmla="*/ 19189 h 259079"/>
              <a:gd name="T26" fmla="*/ 114553 w 256540"/>
              <a:gd name="T27" fmla="*/ 9601 h 259079"/>
              <a:gd name="T28" fmla="*/ 76327 w 256540"/>
              <a:gd name="T29" fmla="*/ 9601 h 259079"/>
              <a:gd name="T30" fmla="*/ 47752 w 256540"/>
              <a:gd name="T31" fmla="*/ 0 h 2590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56540" h="259079">
                <a:moveTo>
                  <a:pt x="47752" y="0"/>
                </a:moveTo>
                <a:lnTo>
                  <a:pt x="0" y="0"/>
                </a:lnTo>
                <a:lnTo>
                  <a:pt x="47752" y="86359"/>
                </a:lnTo>
                <a:lnTo>
                  <a:pt x="152653" y="163118"/>
                </a:lnTo>
                <a:lnTo>
                  <a:pt x="256031" y="259079"/>
                </a:lnTo>
                <a:lnTo>
                  <a:pt x="256031" y="249478"/>
                </a:lnTo>
                <a:lnTo>
                  <a:pt x="246506" y="220700"/>
                </a:lnTo>
                <a:lnTo>
                  <a:pt x="227456" y="182321"/>
                </a:lnTo>
                <a:lnTo>
                  <a:pt x="190881" y="153530"/>
                </a:lnTo>
                <a:lnTo>
                  <a:pt x="171703" y="134340"/>
                </a:lnTo>
                <a:lnTo>
                  <a:pt x="152653" y="95961"/>
                </a:lnTo>
                <a:lnTo>
                  <a:pt x="152653" y="86359"/>
                </a:lnTo>
                <a:lnTo>
                  <a:pt x="181228" y="19189"/>
                </a:lnTo>
                <a:lnTo>
                  <a:pt x="114553" y="9601"/>
                </a:lnTo>
                <a:lnTo>
                  <a:pt x="76327" y="9601"/>
                </a:lnTo>
                <a:lnTo>
                  <a:pt x="47752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40973" name="object 13"/>
          <p:cNvSpPr>
            <a:spLocks noChangeArrowheads="1"/>
          </p:cNvSpPr>
          <p:nvPr/>
        </p:nvSpPr>
        <p:spPr bwMode="auto">
          <a:xfrm>
            <a:off x="2646364" y="6116639"/>
            <a:ext cx="90487" cy="98425"/>
          </a:xfrm>
          <a:prstGeom prst="rect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40974" name="object 14"/>
          <p:cNvSpPr>
            <a:spLocks/>
          </p:cNvSpPr>
          <p:nvPr/>
        </p:nvSpPr>
        <p:spPr bwMode="auto">
          <a:xfrm>
            <a:off x="2152650" y="6049963"/>
            <a:ext cx="387350" cy="330200"/>
          </a:xfrm>
          <a:custGeom>
            <a:avLst/>
            <a:gdLst>
              <a:gd name="T0" fmla="*/ 18961 w 387350"/>
              <a:gd name="T1" fmla="*/ 0 h 329564"/>
              <a:gd name="T2" fmla="*/ 0 w 387350"/>
              <a:gd name="T3" fmla="*/ 0 h 329564"/>
              <a:gd name="T4" fmla="*/ 0 w 387350"/>
              <a:gd name="T5" fmla="*/ 19367 h 329564"/>
              <a:gd name="T6" fmla="*/ 93218 w 387350"/>
              <a:gd name="T7" fmla="*/ 58089 h 329564"/>
              <a:gd name="T8" fmla="*/ 140614 w 387350"/>
              <a:gd name="T9" fmla="*/ 106502 h 329564"/>
              <a:gd name="T10" fmla="*/ 74256 w 387350"/>
              <a:gd name="T11" fmla="*/ 135547 h 329564"/>
              <a:gd name="T12" fmla="*/ 121653 w 387350"/>
              <a:gd name="T13" fmla="*/ 213004 h 329564"/>
              <a:gd name="T14" fmla="*/ 282816 w 387350"/>
              <a:gd name="T15" fmla="*/ 329184 h 329564"/>
              <a:gd name="T16" fmla="*/ 263855 w 387350"/>
              <a:gd name="T17" fmla="*/ 251726 h 329564"/>
              <a:gd name="T18" fmla="*/ 225933 w 387350"/>
              <a:gd name="T19" fmla="*/ 213004 h 329564"/>
              <a:gd name="T20" fmla="*/ 330212 w 387350"/>
              <a:gd name="T21" fmla="*/ 135547 h 329564"/>
              <a:gd name="T22" fmla="*/ 387096 w 387350"/>
              <a:gd name="T23" fmla="*/ 67767 h 329564"/>
              <a:gd name="T24" fmla="*/ 368134 w 387350"/>
              <a:gd name="T25" fmla="*/ 58089 h 329564"/>
              <a:gd name="T26" fmla="*/ 320738 w 387350"/>
              <a:gd name="T27" fmla="*/ 38722 h 329564"/>
              <a:gd name="T28" fmla="*/ 235419 w 387350"/>
              <a:gd name="T29" fmla="*/ 29044 h 329564"/>
              <a:gd name="T30" fmla="*/ 225933 w 387350"/>
              <a:gd name="T31" fmla="*/ 29044 h 329564"/>
              <a:gd name="T32" fmla="*/ 197497 w 387350"/>
              <a:gd name="T33" fmla="*/ 19367 h 329564"/>
              <a:gd name="T34" fmla="*/ 159575 w 387350"/>
              <a:gd name="T35" fmla="*/ 19367 h 329564"/>
              <a:gd name="T36" fmla="*/ 140614 w 387350"/>
              <a:gd name="T37" fmla="*/ 9677 h 329564"/>
              <a:gd name="T38" fmla="*/ 74256 w 387350"/>
              <a:gd name="T39" fmla="*/ 9677 h 329564"/>
              <a:gd name="T40" fmla="*/ 18961 w 387350"/>
              <a:gd name="T41" fmla="*/ 0 h 3295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387350" h="329564">
                <a:moveTo>
                  <a:pt x="18961" y="0"/>
                </a:moveTo>
                <a:lnTo>
                  <a:pt x="0" y="0"/>
                </a:lnTo>
                <a:lnTo>
                  <a:pt x="0" y="19367"/>
                </a:lnTo>
                <a:lnTo>
                  <a:pt x="93218" y="58089"/>
                </a:lnTo>
                <a:lnTo>
                  <a:pt x="140614" y="106502"/>
                </a:lnTo>
                <a:lnTo>
                  <a:pt x="74256" y="135547"/>
                </a:lnTo>
                <a:lnTo>
                  <a:pt x="121653" y="213004"/>
                </a:lnTo>
                <a:lnTo>
                  <a:pt x="282816" y="329184"/>
                </a:lnTo>
                <a:lnTo>
                  <a:pt x="263855" y="251726"/>
                </a:lnTo>
                <a:lnTo>
                  <a:pt x="225933" y="213004"/>
                </a:lnTo>
                <a:lnTo>
                  <a:pt x="330212" y="135547"/>
                </a:lnTo>
                <a:lnTo>
                  <a:pt x="387096" y="67767"/>
                </a:lnTo>
                <a:lnTo>
                  <a:pt x="368134" y="58089"/>
                </a:lnTo>
                <a:lnTo>
                  <a:pt x="320738" y="38722"/>
                </a:lnTo>
                <a:lnTo>
                  <a:pt x="235419" y="29044"/>
                </a:lnTo>
                <a:lnTo>
                  <a:pt x="225933" y="29044"/>
                </a:lnTo>
                <a:lnTo>
                  <a:pt x="197497" y="19367"/>
                </a:lnTo>
                <a:lnTo>
                  <a:pt x="159575" y="19367"/>
                </a:lnTo>
                <a:lnTo>
                  <a:pt x="140614" y="9677"/>
                </a:lnTo>
                <a:lnTo>
                  <a:pt x="74256" y="9677"/>
                </a:lnTo>
                <a:lnTo>
                  <a:pt x="18961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5" name="object 15"/>
          <p:cNvSpPr txBox="1"/>
          <p:nvPr/>
        </p:nvSpPr>
        <p:spPr>
          <a:xfrm>
            <a:off x="1749426" y="981076"/>
            <a:ext cx="8918575" cy="3333605"/>
          </a:xfrm>
          <a:prstGeom prst="rect">
            <a:avLst/>
          </a:prstGeom>
        </p:spPr>
        <p:txBody>
          <a:bodyPr lIns="0" tIns="12065" rIns="0" bIns="0">
            <a:spAutoFit/>
          </a:bodyPr>
          <a:lstStyle>
            <a:lvl1pPr marL="127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ts val="100"/>
              </a:spcBef>
            </a:pPr>
            <a:r>
              <a:rPr lang="tr-TR" altLang="tr-TR" sz="2000" b="1">
                <a:solidFill>
                  <a:srgbClr val="66FF33"/>
                </a:solidFill>
                <a:cs typeface="Arial" panose="020B0604020202020204" pitchFamily="34" charset="0"/>
              </a:rPr>
              <a:t>Aminoasit ve protein biyosentezi</a:t>
            </a:r>
            <a:endParaRPr lang="tr-TR" altLang="tr-TR" sz="2000">
              <a:cs typeface="Arial" panose="020B0604020202020204" pitchFamily="34" charset="0"/>
            </a:endParaRPr>
          </a:p>
          <a:p>
            <a:endParaRPr lang="tr-TR" altLang="tr-TR" sz="25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E2E2FF"/>
              </a:buClr>
              <a:buFontTx/>
              <a:buChar char="•"/>
            </a:pPr>
            <a:r>
              <a:rPr lang="tr-TR" altLang="tr-TR" sz="2000">
                <a:solidFill>
                  <a:srgbClr val="FFFF66"/>
                </a:solidFill>
                <a:cs typeface="Arial" panose="020B0604020202020204" pitchFamily="34" charset="0"/>
              </a:rPr>
              <a:t>Glutamat ve glutamin </a:t>
            </a:r>
            <a:r>
              <a:rPr lang="tr-TR" altLang="tr-TR" sz="2000" b="1">
                <a:solidFill>
                  <a:srgbClr val="66FFFF"/>
                </a:solidFill>
                <a:cs typeface="Arial" panose="020B0604020202020204" pitchFamily="34" charset="0"/>
              </a:rPr>
              <a:t>temel aminoasitler</a:t>
            </a:r>
            <a:r>
              <a:rPr lang="tr-TR" altLang="tr-TR" sz="2000">
                <a:solidFill>
                  <a:srgbClr val="FFFFFF"/>
                </a:solidFill>
                <a:cs typeface="Arial" panose="020B0604020202020204" pitchFamily="34" charset="0"/>
              </a:rPr>
              <a:t>dir</a:t>
            </a:r>
            <a:endParaRPr lang="tr-TR" altLang="tr-TR" sz="2000">
              <a:cs typeface="Arial" panose="020B0604020202020204" pitchFamily="34" charset="0"/>
            </a:endParaRPr>
          </a:p>
          <a:p>
            <a:pPr>
              <a:buClr>
                <a:srgbClr val="E2E2FF"/>
              </a:buClr>
              <a:buFont typeface="Arial" panose="020B0604020202020204" pitchFamily="34" charset="0"/>
              <a:buChar char="•"/>
            </a:pPr>
            <a:endParaRPr lang="tr-TR" altLang="tr-TR" sz="25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E2E2FF"/>
              </a:buClr>
              <a:buFontTx/>
              <a:buChar char="•"/>
            </a:pPr>
            <a:r>
              <a:rPr lang="tr-TR" altLang="tr-TR" sz="2000">
                <a:solidFill>
                  <a:srgbClr val="FF9900"/>
                </a:solidFill>
                <a:cs typeface="Arial" panose="020B0604020202020204" pitchFamily="34" charset="0"/>
              </a:rPr>
              <a:t>Bitkilerde 200’ den fazla aminoasit bulunur, </a:t>
            </a:r>
            <a:r>
              <a:rPr lang="tr-TR" altLang="tr-TR" sz="2000" b="1">
                <a:solidFill>
                  <a:srgbClr val="FF9900"/>
                </a:solidFill>
                <a:cs typeface="Arial" panose="020B0604020202020204" pitchFamily="34" charset="0"/>
              </a:rPr>
              <a:t>% 20’ </a:t>
            </a:r>
            <a:r>
              <a:rPr lang="tr-TR" altLang="tr-TR" sz="2000">
                <a:solidFill>
                  <a:srgbClr val="FF9900"/>
                </a:solidFill>
                <a:cs typeface="Arial" panose="020B0604020202020204" pitchFamily="34" charset="0"/>
              </a:rPr>
              <a:t>si protein sentezine katılır</a:t>
            </a:r>
            <a:endParaRPr lang="tr-TR" altLang="tr-TR" sz="2000">
              <a:cs typeface="Arial" panose="020B0604020202020204" pitchFamily="34" charset="0"/>
            </a:endParaRPr>
          </a:p>
          <a:p>
            <a:pPr>
              <a:buClr>
                <a:srgbClr val="E2E2FF"/>
              </a:buClr>
              <a:buFont typeface="Arial" panose="020B0604020202020204" pitchFamily="34" charset="0"/>
              <a:buChar char="•"/>
            </a:pPr>
            <a:endParaRPr lang="tr-TR" altLang="tr-TR" sz="22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50"/>
              </a:spcBef>
              <a:buClr>
                <a:srgbClr val="E2E2FF"/>
              </a:buClr>
              <a:buFont typeface="Arial" panose="020B0604020202020204" pitchFamily="34" charset="0"/>
              <a:buChar char="•"/>
            </a:pPr>
            <a:endParaRPr lang="tr-TR" altLang="tr-TR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2163"/>
              </a:lnSpc>
              <a:buClr>
                <a:srgbClr val="E2E2FF"/>
              </a:buClr>
              <a:buFontTx/>
              <a:buChar char="•"/>
            </a:pPr>
            <a:r>
              <a:rPr lang="tr-TR" altLang="tr-TR" sz="2000">
                <a:solidFill>
                  <a:srgbClr val="FFFFFF"/>
                </a:solidFill>
                <a:cs typeface="Arial" panose="020B0604020202020204" pitchFamily="34" charset="0"/>
              </a:rPr>
              <a:t>Aminoasitlerin amino grubunun diğer karbon iskeletlerine taşınımı  (</a:t>
            </a:r>
            <a:r>
              <a:rPr lang="tr-TR" altLang="tr-TR" sz="2000" b="1">
                <a:solidFill>
                  <a:srgbClr val="66FFFF"/>
                </a:solidFill>
                <a:cs typeface="Arial" panose="020B0604020202020204" pitchFamily="34" charset="0"/>
              </a:rPr>
              <a:t>transaminasyon reaksiyonu</a:t>
            </a:r>
            <a:r>
              <a:rPr lang="tr-TR" altLang="tr-TR" sz="2000">
                <a:solidFill>
                  <a:srgbClr val="66FFFF"/>
                </a:solidFill>
                <a:cs typeface="Arial" panose="020B0604020202020204" pitchFamily="34" charset="0"/>
              </a:rPr>
              <a:t>) </a:t>
            </a:r>
            <a:r>
              <a:rPr lang="tr-TR" altLang="tr-TR" sz="2000" b="1">
                <a:solidFill>
                  <a:srgbClr val="FFFF66"/>
                </a:solidFill>
                <a:cs typeface="Arial" panose="020B0604020202020204" pitchFamily="34" charset="0"/>
              </a:rPr>
              <a:t>amino transferazlar </a:t>
            </a:r>
            <a:r>
              <a:rPr lang="tr-TR" altLang="tr-TR" sz="2000">
                <a:solidFill>
                  <a:srgbClr val="FFFFFF"/>
                </a:solidFill>
                <a:cs typeface="Arial" panose="020B0604020202020204" pitchFamily="34" charset="0"/>
              </a:rPr>
              <a:t>aracılığıyla katalizlenir.  Bu enzimlere </a:t>
            </a:r>
            <a:r>
              <a:rPr lang="tr-TR" altLang="tr-TR" sz="2000" b="1">
                <a:solidFill>
                  <a:srgbClr val="FFFF66"/>
                </a:solidFill>
                <a:cs typeface="Arial" panose="020B0604020202020204" pitchFamily="34" charset="0"/>
              </a:rPr>
              <a:t>transaminazlar </a:t>
            </a:r>
            <a:r>
              <a:rPr lang="tr-TR" altLang="tr-TR" sz="2000">
                <a:solidFill>
                  <a:srgbClr val="FFFFFF"/>
                </a:solidFill>
                <a:cs typeface="Arial" panose="020B0604020202020204" pitchFamily="34" charset="0"/>
              </a:rPr>
              <a:t>da denilir.</a:t>
            </a:r>
            <a:endParaRPr lang="tr-TR" altLang="tr-TR" sz="200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7626393"/>
      </p:ext>
    </p:extLst>
  </p:cSld>
  <p:clrMapOvr>
    <a:masterClrMapping/>
  </p:clrMapOvr>
  <p:transition>
    <p:newsflash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object 2"/>
          <p:cNvSpPr>
            <a:spLocks noChangeArrowheads="1"/>
          </p:cNvSpPr>
          <p:nvPr/>
        </p:nvSpPr>
        <p:spPr bwMode="auto">
          <a:xfrm>
            <a:off x="152400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41987" name="object 3"/>
          <p:cNvSpPr>
            <a:spLocks/>
          </p:cNvSpPr>
          <p:nvPr/>
        </p:nvSpPr>
        <p:spPr bwMode="auto">
          <a:xfrm>
            <a:off x="7791451" y="6032500"/>
            <a:ext cx="1546225" cy="825500"/>
          </a:xfrm>
          <a:custGeom>
            <a:avLst/>
            <a:gdLst>
              <a:gd name="T0" fmla="*/ 670453 w 1546225"/>
              <a:gd name="T1" fmla="*/ 521144 h 826134"/>
              <a:gd name="T2" fmla="*/ 317627 w 1546225"/>
              <a:gd name="T3" fmla="*/ 521144 h 826134"/>
              <a:gd name="T4" fmla="*/ 935018 w 1546225"/>
              <a:gd name="T5" fmla="*/ 826004 h 826134"/>
              <a:gd name="T6" fmla="*/ 1545953 w 1546225"/>
              <a:gd name="T7" fmla="*/ 826004 h 826134"/>
              <a:gd name="T8" fmla="*/ 1315085 w 1546225"/>
              <a:gd name="T9" fmla="*/ 749253 h 826134"/>
              <a:gd name="T10" fmla="*/ 1010158 w 1546225"/>
              <a:gd name="T11" fmla="*/ 590842 h 826134"/>
              <a:gd name="T12" fmla="*/ 786130 w 1546225"/>
              <a:gd name="T13" fmla="*/ 586092 h 826134"/>
              <a:gd name="T14" fmla="*/ 670453 w 1546225"/>
              <a:gd name="T15" fmla="*/ 521144 h 826134"/>
              <a:gd name="T16" fmla="*/ 0 w 1546225"/>
              <a:gd name="T17" fmla="*/ 0 h 826134"/>
              <a:gd name="T18" fmla="*/ 34925 w 1546225"/>
              <a:gd name="T19" fmla="*/ 41186 h 826134"/>
              <a:gd name="T20" fmla="*/ 0 w 1546225"/>
              <a:gd name="T21" fmla="*/ 102958 h 826134"/>
              <a:gd name="T22" fmla="*/ 47625 w 1546225"/>
              <a:gd name="T23" fmla="*/ 188506 h 826134"/>
              <a:gd name="T24" fmla="*/ 119125 w 1546225"/>
              <a:gd name="T25" fmla="*/ 384924 h 826134"/>
              <a:gd name="T26" fmla="*/ 71500 w 1546225"/>
              <a:gd name="T27" fmla="*/ 668464 h 826134"/>
              <a:gd name="T28" fmla="*/ 317627 w 1546225"/>
              <a:gd name="T29" fmla="*/ 521144 h 826134"/>
              <a:gd name="T30" fmla="*/ 670453 w 1546225"/>
              <a:gd name="T31" fmla="*/ 521144 h 826134"/>
              <a:gd name="T32" fmla="*/ 444754 w 1546225"/>
              <a:gd name="T33" fmla="*/ 394423 h 826134"/>
              <a:gd name="T34" fmla="*/ 201675 w 1546225"/>
              <a:gd name="T35" fmla="*/ 104546 h 826134"/>
              <a:gd name="T36" fmla="*/ 0 w 1546225"/>
              <a:gd name="T37" fmla="*/ 0 h 826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546225" h="826134">
                <a:moveTo>
                  <a:pt x="670453" y="521144"/>
                </a:moveTo>
                <a:lnTo>
                  <a:pt x="317627" y="521144"/>
                </a:lnTo>
                <a:lnTo>
                  <a:pt x="935018" y="826004"/>
                </a:lnTo>
                <a:lnTo>
                  <a:pt x="1545953" y="826004"/>
                </a:lnTo>
                <a:lnTo>
                  <a:pt x="1315085" y="749253"/>
                </a:lnTo>
                <a:lnTo>
                  <a:pt x="1010158" y="590842"/>
                </a:lnTo>
                <a:lnTo>
                  <a:pt x="786130" y="586092"/>
                </a:lnTo>
                <a:lnTo>
                  <a:pt x="670453" y="521144"/>
                </a:lnTo>
                <a:close/>
              </a:path>
              <a:path w="1546225" h="826134">
                <a:moveTo>
                  <a:pt x="0" y="0"/>
                </a:moveTo>
                <a:lnTo>
                  <a:pt x="34925" y="41186"/>
                </a:lnTo>
                <a:lnTo>
                  <a:pt x="0" y="102958"/>
                </a:lnTo>
                <a:lnTo>
                  <a:pt x="47625" y="188506"/>
                </a:lnTo>
                <a:lnTo>
                  <a:pt x="119125" y="384924"/>
                </a:lnTo>
                <a:lnTo>
                  <a:pt x="71500" y="668464"/>
                </a:lnTo>
                <a:lnTo>
                  <a:pt x="317627" y="521144"/>
                </a:lnTo>
                <a:lnTo>
                  <a:pt x="670453" y="521144"/>
                </a:lnTo>
                <a:lnTo>
                  <a:pt x="444754" y="394423"/>
                </a:lnTo>
                <a:lnTo>
                  <a:pt x="201675" y="104546"/>
                </a:lnTo>
                <a:lnTo>
                  <a:pt x="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41988" name="object 4"/>
          <p:cNvSpPr>
            <a:spLocks/>
          </p:cNvSpPr>
          <p:nvPr/>
        </p:nvSpPr>
        <p:spPr bwMode="auto">
          <a:xfrm>
            <a:off x="5772151" y="6019800"/>
            <a:ext cx="296863" cy="628650"/>
          </a:xfrm>
          <a:custGeom>
            <a:avLst/>
            <a:gdLst>
              <a:gd name="T0" fmla="*/ 57276 w 295910"/>
              <a:gd name="T1" fmla="*/ 0 h 628015"/>
              <a:gd name="T2" fmla="*/ 85851 w 295910"/>
              <a:gd name="T3" fmla="*/ 32016 h 628015"/>
              <a:gd name="T4" fmla="*/ 38100 w 295910"/>
              <a:gd name="T5" fmla="*/ 53365 h 628015"/>
              <a:gd name="T6" fmla="*/ 28575 w 295910"/>
              <a:gd name="T7" fmla="*/ 117398 h 628015"/>
              <a:gd name="T8" fmla="*/ 66801 w 295910"/>
              <a:gd name="T9" fmla="*/ 202768 h 628015"/>
              <a:gd name="T10" fmla="*/ 76326 w 295910"/>
              <a:gd name="T11" fmla="*/ 288150 h 628015"/>
              <a:gd name="T12" fmla="*/ 0 w 295910"/>
              <a:gd name="T13" fmla="*/ 627888 h 628015"/>
              <a:gd name="T14" fmla="*/ 85851 w 295910"/>
              <a:gd name="T15" fmla="*/ 414439 h 628015"/>
              <a:gd name="T16" fmla="*/ 133476 w 295910"/>
              <a:gd name="T17" fmla="*/ 384200 h 628015"/>
              <a:gd name="T18" fmla="*/ 200278 w 295910"/>
              <a:gd name="T19" fmla="*/ 224116 h 628015"/>
              <a:gd name="T20" fmla="*/ 228853 w 295910"/>
              <a:gd name="T21" fmla="*/ 213448 h 628015"/>
              <a:gd name="T22" fmla="*/ 228853 w 295910"/>
              <a:gd name="T23" fmla="*/ 160083 h 628015"/>
              <a:gd name="T24" fmla="*/ 295655 w 295910"/>
              <a:gd name="T25" fmla="*/ 117398 h 628015"/>
              <a:gd name="T26" fmla="*/ 257555 w 295910"/>
              <a:gd name="T27" fmla="*/ 106718 h 628015"/>
              <a:gd name="T28" fmla="*/ 57276 w 295910"/>
              <a:gd name="T29" fmla="*/ 0 h 6280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95910" h="628015">
                <a:moveTo>
                  <a:pt x="57276" y="0"/>
                </a:moveTo>
                <a:lnTo>
                  <a:pt x="85851" y="32016"/>
                </a:lnTo>
                <a:lnTo>
                  <a:pt x="38100" y="53365"/>
                </a:lnTo>
                <a:lnTo>
                  <a:pt x="28575" y="117398"/>
                </a:lnTo>
                <a:lnTo>
                  <a:pt x="66801" y="202768"/>
                </a:lnTo>
                <a:lnTo>
                  <a:pt x="76326" y="288150"/>
                </a:lnTo>
                <a:lnTo>
                  <a:pt x="0" y="627888"/>
                </a:lnTo>
                <a:lnTo>
                  <a:pt x="85851" y="414439"/>
                </a:lnTo>
                <a:lnTo>
                  <a:pt x="133476" y="384200"/>
                </a:lnTo>
                <a:lnTo>
                  <a:pt x="200278" y="224116"/>
                </a:lnTo>
                <a:lnTo>
                  <a:pt x="228853" y="213448"/>
                </a:lnTo>
                <a:lnTo>
                  <a:pt x="228853" y="160083"/>
                </a:lnTo>
                <a:lnTo>
                  <a:pt x="295655" y="117398"/>
                </a:lnTo>
                <a:lnTo>
                  <a:pt x="257555" y="106718"/>
                </a:lnTo>
                <a:lnTo>
                  <a:pt x="57276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41989" name="object 5"/>
          <p:cNvSpPr>
            <a:spLocks/>
          </p:cNvSpPr>
          <p:nvPr/>
        </p:nvSpPr>
        <p:spPr bwMode="auto">
          <a:xfrm>
            <a:off x="6334126" y="6181726"/>
            <a:ext cx="600075" cy="430213"/>
          </a:xfrm>
          <a:custGeom>
            <a:avLst/>
            <a:gdLst>
              <a:gd name="T0" fmla="*/ 28575 w 600710"/>
              <a:gd name="T1" fmla="*/ 0 h 429895"/>
              <a:gd name="T2" fmla="*/ 19050 w 600710"/>
              <a:gd name="T3" fmla="*/ 20612 h 429895"/>
              <a:gd name="T4" fmla="*/ 0 w 600710"/>
              <a:gd name="T5" fmla="*/ 63436 h 429895"/>
              <a:gd name="T6" fmla="*/ 95250 w 600710"/>
              <a:gd name="T7" fmla="*/ 191884 h 429895"/>
              <a:gd name="T8" fmla="*/ 492378 w 600710"/>
              <a:gd name="T9" fmla="*/ 429767 h 429895"/>
              <a:gd name="T10" fmla="*/ 460628 w 600710"/>
              <a:gd name="T11" fmla="*/ 220433 h 429895"/>
              <a:gd name="T12" fmla="*/ 560500 w 600710"/>
              <a:gd name="T13" fmla="*/ 149072 h 429895"/>
              <a:gd name="T14" fmla="*/ 398652 w 600710"/>
              <a:gd name="T15" fmla="*/ 149072 h 429895"/>
              <a:gd name="T16" fmla="*/ 143001 w 600710"/>
              <a:gd name="T17" fmla="*/ 85636 h 429895"/>
              <a:gd name="T18" fmla="*/ 28575 w 600710"/>
              <a:gd name="T19" fmla="*/ 0 h 429895"/>
              <a:gd name="T20" fmla="*/ 600455 w 600710"/>
              <a:gd name="T21" fmla="*/ 120522 h 429895"/>
              <a:gd name="T22" fmla="*/ 398652 w 600710"/>
              <a:gd name="T23" fmla="*/ 149072 h 429895"/>
              <a:gd name="T24" fmla="*/ 560500 w 600710"/>
              <a:gd name="T25" fmla="*/ 149072 h 429895"/>
              <a:gd name="T26" fmla="*/ 600455 w 600710"/>
              <a:gd name="T27" fmla="*/ 120522 h 4298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00710" h="429895">
                <a:moveTo>
                  <a:pt x="28575" y="0"/>
                </a:moveTo>
                <a:lnTo>
                  <a:pt x="19050" y="20612"/>
                </a:lnTo>
                <a:lnTo>
                  <a:pt x="0" y="63436"/>
                </a:lnTo>
                <a:lnTo>
                  <a:pt x="95250" y="191884"/>
                </a:lnTo>
                <a:lnTo>
                  <a:pt x="492378" y="429767"/>
                </a:lnTo>
                <a:lnTo>
                  <a:pt x="460628" y="220433"/>
                </a:lnTo>
                <a:lnTo>
                  <a:pt x="560500" y="149072"/>
                </a:lnTo>
                <a:lnTo>
                  <a:pt x="398652" y="149072"/>
                </a:lnTo>
                <a:lnTo>
                  <a:pt x="143001" y="85636"/>
                </a:lnTo>
                <a:lnTo>
                  <a:pt x="28575" y="0"/>
                </a:lnTo>
                <a:close/>
              </a:path>
              <a:path w="600710" h="429895">
                <a:moveTo>
                  <a:pt x="600455" y="120522"/>
                </a:moveTo>
                <a:lnTo>
                  <a:pt x="398652" y="149072"/>
                </a:lnTo>
                <a:lnTo>
                  <a:pt x="560500" y="149072"/>
                </a:lnTo>
                <a:lnTo>
                  <a:pt x="600455" y="120522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41990" name="object 6"/>
          <p:cNvSpPr>
            <a:spLocks noChangeArrowheads="1"/>
          </p:cNvSpPr>
          <p:nvPr/>
        </p:nvSpPr>
        <p:spPr bwMode="auto">
          <a:xfrm>
            <a:off x="7285039" y="6138864"/>
            <a:ext cx="242887" cy="115887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41991" name="object 7"/>
          <p:cNvSpPr>
            <a:spLocks noChangeArrowheads="1"/>
          </p:cNvSpPr>
          <p:nvPr/>
        </p:nvSpPr>
        <p:spPr bwMode="auto">
          <a:xfrm>
            <a:off x="5470526" y="6126164"/>
            <a:ext cx="68263" cy="128587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41992" name="object 8"/>
          <p:cNvSpPr>
            <a:spLocks noChangeArrowheads="1"/>
          </p:cNvSpPr>
          <p:nvPr/>
        </p:nvSpPr>
        <p:spPr bwMode="auto">
          <a:xfrm>
            <a:off x="1524000" y="6019800"/>
            <a:ext cx="6218238" cy="838200"/>
          </a:xfrm>
          <a:prstGeom prst="rect">
            <a:avLst/>
          </a:prstGeom>
          <a:blipFill dpi="0" rotWithShape="1">
            <a:blip r:embed="rId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41993" name="object 9"/>
          <p:cNvSpPr>
            <a:spLocks/>
          </p:cNvSpPr>
          <p:nvPr/>
        </p:nvSpPr>
        <p:spPr bwMode="auto">
          <a:xfrm>
            <a:off x="3422650" y="6022976"/>
            <a:ext cx="579438" cy="460375"/>
          </a:xfrm>
          <a:custGeom>
            <a:avLst/>
            <a:gdLst>
              <a:gd name="T0" fmla="*/ 497466 w 579119"/>
              <a:gd name="T1" fmla="*/ 269417 h 460375"/>
              <a:gd name="T2" fmla="*/ 303021 w 579119"/>
              <a:gd name="T3" fmla="*/ 269417 h 460375"/>
              <a:gd name="T4" fmla="*/ 541019 w 579119"/>
              <a:gd name="T5" fmla="*/ 460247 h 460375"/>
              <a:gd name="T6" fmla="*/ 483869 w 579119"/>
              <a:gd name="T7" fmla="*/ 279031 h 460375"/>
              <a:gd name="T8" fmla="*/ 497466 w 579119"/>
              <a:gd name="T9" fmla="*/ 269417 h 460375"/>
              <a:gd name="T10" fmla="*/ 66675 w 579119"/>
              <a:gd name="T11" fmla="*/ 0 h 460375"/>
              <a:gd name="T12" fmla="*/ 47625 w 579119"/>
              <a:gd name="T13" fmla="*/ 0 h 460375"/>
              <a:gd name="T14" fmla="*/ 38100 w 579119"/>
              <a:gd name="T15" fmla="*/ 38480 h 460375"/>
              <a:gd name="T16" fmla="*/ 0 w 579119"/>
              <a:gd name="T17" fmla="*/ 96215 h 460375"/>
              <a:gd name="T18" fmla="*/ 104775 w 579119"/>
              <a:gd name="T19" fmla="*/ 173189 h 460375"/>
              <a:gd name="T20" fmla="*/ 226948 w 579119"/>
              <a:gd name="T21" fmla="*/ 288658 h 460375"/>
              <a:gd name="T22" fmla="*/ 303021 w 579119"/>
              <a:gd name="T23" fmla="*/ 269417 h 460375"/>
              <a:gd name="T24" fmla="*/ 497466 w 579119"/>
              <a:gd name="T25" fmla="*/ 269417 h 460375"/>
              <a:gd name="T26" fmla="*/ 579119 w 579119"/>
              <a:gd name="T27" fmla="*/ 211683 h 460375"/>
              <a:gd name="T28" fmla="*/ 569594 w 579119"/>
              <a:gd name="T29" fmla="*/ 202056 h 460375"/>
              <a:gd name="T30" fmla="*/ 531494 w 579119"/>
              <a:gd name="T31" fmla="*/ 182816 h 460375"/>
              <a:gd name="T32" fmla="*/ 474344 w 579119"/>
              <a:gd name="T33" fmla="*/ 144322 h 460375"/>
              <a:gd name="T34" fmla="*/ 274446 w 579119"/>
              <a:gd name="T35" fmla="*/ 57734 h 460375"/>
              <a:gd name="T36" fmla="*/ 226948 w 579119"/>
              <a:gd name="T37" fmla="*/ 38480 h 460375"/>
              <a:gd name="T38" fmla="*/ 207898 w 579119"/>
              <a:gd name="T39" fmla="*/ 28867 h 460375"/>
              <a:gd name="T40" fmla="*/ 150748 w 579119"/>
              <a:gd name="T41" fmla="*/ 28867 h 460375"/>
              <a:gd name="T42" fmla="*/ 114300 w 579119"/>
              <a:gd name="T43" fmla="*/ 19240 h 460375"/>
              <a:gd name="T44" fmla="*/ 104775 w 579119"/>
              <a:gd name="T45" fmla="*/ 19240 h 460375"/>
              <a:gd name="T46" fmla="*/ 66675 w 579119"/>
              <a:gd name="T47" fmla="*/ 0 h 460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79119" h="460375">
                <a:moveTo>
                  <a:pt x="497466" y="269417"/>
                </a:moveTo>
                <a:lnTo>
                  <a:pt x="303021" y="269417"/>
                </a:lnTo>
                <a:lnTo>
                  <a:pt x="541019" y="460247"/>
                </a:lnTo>
                <a:lnTo>
                  <a:pt x="483869" y="279031"/>
                </a:lnTo>
                <a:lnTo>
                  <a:pt x="497466" y="269417"/>
                </a:lnTo>
                <a:close/>
              </a:path>
              <a:path w="579119" h="460375">
                <a:moveTo>
                  <a:pt x="66675" y="0"/>
                </a:moveTo>
                <a:lnTo>
                  <a:pt x="47625" y="0"/>
                </a:lnTo>
                <a:lnTo>
                  <a:pt x="38100" y="38480"/>
                </a:lnTo>
                <a:lnTo>
                  <a:pt x="0" y="96215"/>
                </a:lnTo>
                <a:lnTo>
                  <a:pt x="104775" y="173189"/>
                </a:lnTo>
                <a:lnTo>
                  <a:pt x="226948" y="288658"/>
                </a:lnTo>
                <a:lnTo>
                  <a:pt x="303021" y="269417"/>
                </a:lnTo>
                <a:lnTo>
                  <a:pt x="497466" y="269417"/>
                </a:lnTo>
                <a:lnTo>
                  <a:pt x="579119" y="211683"/>
                </a:lnTo>
                <a:lnTo>
                  <a:pt x="569594" y="202056"/>
                </a:lnTo>
                <a:lnTo>
                  <a:pt x="531494" y="182816"/>
                </a:lnTo>
                <a:lnTo>
                  <a:pt x="474344" y="144322"/>
                </a:lnTo>
                <a:lnTo>
                  <a:pt x="274446" y="57734"/>
                </a:lnTo>
                <a:lnTo>
                  <a:pt x="226948" y="38480"/>
                </a:lnTo>
                <a:lnTo>
                  <a:pt x="207898" y="28867"/>
                </a:lnTo>
                <a:lnTo>
                  <a:pt x="150748" y="28867"/>
                </a:lnTo>
                <a:lnTo>
                  <a:pt x="114300" y="19240"/>
                </a:lnTo>
                <a:lnTo>
                  <a:pt x="104775" y="19240"/>
                </a:lnTo>
                <a:lnTo>
                  <a:pt x="66675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41994" name="object 10"/>
          <p:cNvSpPr>
            <a:spLocks/>
          </p:cNvSpPr>
          <p:nvPr/>
        </p:nvSpPr>
        <p:spPr bwMode="auto">
          <a:xfrm>
            <a:off x="4608513" y="6076950"/>
            <a:ext cx="3148012" cy="781050"/>
          </a:xfrm>
          <a:custGeom>
            <a:avLst/>
            <a:gdLst>
              <a:gd name="T0" fmla="*/ 643001 w 3147695"/>
              <a:gd name="T1" fmla="*/ 165163 h 780415"/>
              <a:gd name="T2" fmla="*/ 95250 w 3147695"/>
              <a:gd name="T3" fmla="*/ 165163 h 780415"/>
              <a:gd name="T4" fmla="*/ 142875 w 3147695"/>
              <a:gd name="T5" fmla="*/ 212813 h 780415"/>
              <a:gd name="T6" fmla="*/ 238125 w 3147695"/>
              <a:gd name="T7" fmla="*/ 242989 h 780415"/>
              <a:gd name="T8" fmla="*/ 331850 w 3147695"/>
              <a:gd name="T9" fmla="*/ 433565 h 780415"/>
              <a:gd name="T10" fmla="*/ 636651 w 3147695"/>
              <a:gd name="T11" fmla="*/ 570141 h 780415"/>
              <a:gd name="T12" fmla="*/ 1233677 w 3147695"/>
              <a:gd name="T13" fmla="*/ 570141 h 780415"/>
              <a:gd name="T14" fmla="*/ 3118472 w 3147695"/>
              <a:gd name="T15" fmla="*/ 780286 h 780415"/>
              <a:gd name="T16" fmla="*/ 3147146 w 3147695"/>
              <a:gd name="T17" fmla="*/ 780286 h 780415"/>
              <a:gd name="T18" fmla="*/ 1073277 w 3147695"/>
              <a:gd name="T19" fmla="*/ 385914 h 780415"/>
              <a:gd name="T20" fmla="*/ 816101 w 3147695"/>
              <a:gd name="T21" fmla="*/ 252514 h 780415"/>
              <a:gd name="T22" fmla="*/ 674751 w 3147695"/>
              <a:gd name="T23" fmla="*/ 174688 h 780415"/>
              <a:gd name="T24" fmla="*/ 643001 w 3147695"/>
              <a:gd name="T25" fmla="*/ 165163 h 780415"/>
              <a:gd name="T26" fmla="*/ 152400 w 3147695"/>
              <a:gd name="T27" fmla="*/ 0 h 780415"/>
              <a:gd name="T28" fmla="*/ 57150 w 3147695"/>
              <a:gd name="T29" fmla="*/ 0 h 780415"/>
              <a:gd name="T30" fmla="*/ 19050 w 3147695"/>
              <a:gd name="T31" fmla="*/ 39700 h 780415"/>
              <a:gd name="T32" fmla="*/ 0 w 3147695"/>
              <a:gd name="T33" fmla="*/ 203276 h 780415"/>
              <a:gd name="T34" fmla="*/ 95250 w 3147695"/>
              <a:gd name="T35" fmla="*/ 165163 h 780415"/>
              <a:gd name="T36" fmla="*/ 643001 w 3147695"/>
              <a:gd name="T37" fmla="*/ 165163 h 780415"/>
              <a:gd name="T38" fmla="*/ 579501 w 3147695"/>
              <a:gd name="T39" fmla="*/ 146113 h 780415"/>
              <a:gd name="T40" fmla="*/ 446150 w 3147695"/>
              <a:gd name="T41" fmla="*/ 96875 h 780415"/>
              <a:gd name="T42" fmla="*/ 295275 w 3147695"/>
              <a:gd name="T43" fmla="*/ 28587 h 780415"/>
              <a:gd name="T44" fmla="*/ 219075 w 3147695"/>
              <a:gd name="T45" fmla="*/ 9525 h 780415"/>
              <a:gd name="T46" fmla="*/ 152400 w 3147695"/>
              <a:gd name="T47" fmla="*/ 0 h 780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147695" h="780415">
                <a:moveTo>
                  <a:pt x="643001" y="165163"/>
                </a:moveTo>
                <a:lnTo>
                  <a:pt x="95250" y="165163"/>
                </a:lnTo>
                <a:lnTo>
                  <a:pt x="142875" y="212813"/>
                </a:lnTo>
                <a:lnTo>
                  <a:pt x="238125" y="242989"/>
                </a:lnTo>
                <a:lnTo>
                  <a:pt x="331850" y="433565"/>
                </a:lnTo>
                <a:lnTo>
                  <a:pt x="636651" y="570141"/>
                </a:lnTo>
                <a:lnTo>
                  <a:pt x="1233677" y="570141"/>
                </a:lnTo>
                <a:lnTo>
                  <a:pt x="3118472" y="780286"/>
                </a:lnTo>
                <a:lnTo>
                  <a:pt x="3147146" y="780286"/>
                </a:lnTo>
                <a:lnTo>
                  <a:pt x="1073277" y="385914"/>
                </a:lnTo>
                <a:lnTo>
                  <a:pt x="816101" y="252514"/>
                </a:lnTo>
                <a:lnTo>
                  <a:pt x="674751" y="174688"/>
                </a:lnTo>
                <a:lnTo>
                  <a:pt x="643001" y="165163"/>
                </a:lnTo>
                <a:close/>
              </a:path>
              <a:path w="3147695" h="780415">
                <a:moveTo>
                  <a:pt x="152400" y="0"/>
                </a:moveTo>
                <a:lnTo>
                  <a:pt x="57150" y="0"/>
                </a:lnTo>
                <a:lnTo>
                  <a:pt x="19050" y="39700"/>
                </a:lnTo>
                <a:lnTo>
                  <a:pt x="0" y="203276"/>
                </a:lnTo>
                <a:lnTo>
                  <a:pt x="95250" y="165163"/>
                </a:lnTo>
                <a:lnTo>
                  <a:pt x="643001" y="165163"/>
                </a:lnTo>
                <a:lnTo>
                  <a:pt x="579501" y="146113"/>
                </a:lnTo>
                <a:lnTo>
                  <a:pt x="446150" y="96875"/>
                </a:lnTo>
                <a:lnTo>
                  <a:pt x="295275" y="28587"/>
                </a:lnTo>
                <a:lnTo>
                  <a:pt x="219075" y="9525"/>
                </a:lnTo>
                <a:lnTo>
                  <a:pt x="15240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41995" name="object 11"/>
          <p:cNvSpPr>
            <a:spLocks noChangeArrowheads="1"/>
          </p:cNvSpPr>
          <p:nvPr/>
        </p:nvSpPr>
        <p:spPr bwMode="auto">
          <a:xfrm>
            <a:off x="4429126" y="6069014"/>
            <a:ext cx="112713" cy="96837"/>
          </a:xfrm>
          <a:prstGeom prst="rect">
            <a:avLst/>
          </a:prstGeom>
          <a:blipFill dpi="0" rotWithShape="1">
            <a:blip r:embed="rId6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41996" name="object 12"/>
          <p:cNvSpPr>
            <a:spLocks/>
          </p:cNvSpPr>
          <p:nvPr/>
        </p:nvSpPr>
        <p:spPr bwMode="auto">
          <a:xfrm>
            <a:off x="2879726" y="6099176"/>
            <a:ext cx="257175" cy="258763"/>
          </a:xfrm>
          <a:custGeom>
            <a:avLst/>
            <a:gdLst>
              <a:gd name="T0" fmla="*/ 47752 w 256540"/>
              <a:gd name="T1" fmla="*/ 0 h 259079"/>
              <a:gd name="T2" fmla="*/ 0 w 256540"/>
              <a:gd name="T3" fmla="*/ 0 h 259079"/>
              <a:gd name="T4" fmla="*/ 47752 w 256540"/>
              <a:gd name="T5" fmla="*/ 86359 h 259079"/>
              <a:gd name="T6" fmla="*/ 152653 w 256540"/>
              <a:gd name="T7" fmla="*/ 163118 h 259079"/>
              <a:gd name="T8" fmla="*/ 256031 w 256540"/>
              <a:gd name="T9" fmla="*/ 259079 h 259079"/>
              <a:gd name="T10" fmla="*/ 256031 w 256540"/>
              <a:gd name="T11" fmla="*/ 249478 h 259079"/>
              <a:gd name="T12" fmla="*/ 246506 w 256540"/>
              <a:gd name="T13" fmla="*/ 220700 h 259079"/>
              <a:gd name="T14" fmla="*/ 227456 w 256540"/>
              <a:gd name="T15" fmla="*/ 182321 h 259079"/>
              <a:gd name="T16" fmla="*/ 190881 w 256540"/>
              <a:gd name="T17" fmla="*/ 153530 h 259079"/>
              <a:gd name="T18" fmla="*/ 171703 w 256540"/>
              <a:gd name="T19" fmla="*/ 134340 h 259079"/>
              <a:gd name="T20" fmla="*/ 152653 w 256540"/>
              <a:gd name="T21" fmla="*/ 95961 h 259079"/>
              <a:gd name="T22" fmla="*/ 152653 w 256540"/>
              <a:gd name="T23" fmla="*/ 86359 h 259079"/>
              <a:gd name="T24" fmla="*/ 181228 w 256540"/>
              <a:gd name="T25" fmla="*/ 19189 h 259079"/>
              <a:gd name="T26" fmla="*/ 114553 w 256540"/>
              <a:gd name="T27" fmla="*/ 9601 h 259079"/>
              <a:gd name="T28" fmla="*/ 76327 w 256540"/>
              <a:gd name="T29" fmla="*/ 9601 h 259079"/>
              <a:gd name="T30" fmla="*/ 47752 w 256540"/>
              <a:gd name="T31" fmla="*/ 0 h 2590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56540" h="259079">
                <a:moveTo>
                  <a:pt x="47752" y="0"/>
                </a:moveTo>
                <a:lnTo>
                  <a:pt x="0" y="0"/>
                </a:lnTo>
                <a:lnTo>
                  <a:pt x="47752" y="86359"/>
                </a:lnTo>
                <a:lnTo>
                  <a:pt x="152653" y="163118"/>
                </a:lnTo>
                <a:lnTo>
                  <a:pt x="256031" y="259079"/>
                </a:lnTo>
                <a:lnTo>
                  <a:pt x="256031" y="249478"/>
                </a:lnTo>
                <a:lnTo>
                  <a:pt x="246506" y="220700"/>
                </a:lnTo>
                <a:lnTo>
                  <a:pt x="227456" y="182321"/>
                </a:lnTo>
                <a:lnTo>
                  <a:pt x="190881" y="153530"/>
                </a:lnTo>
                <a:lnTo>
                  <a:pt x="171703" y="134340"/>
                </a:lnTo>
                <a:lnTo>
                  <a:pt x="152653" y="95961"/>
                </a:lnTo>
                <a:lnTo>
                  <a:pt x="152653" y="86359"/>
                </a:lnTo>
                <a:lnTo>
                  <a:pt x="181228" y="19189"/>
                </a:lnTo>
                <a:lnTo>
                  <a:pt x="114553" y="9601"/>
                </a:lnTo>
                <a:lnTo>
                  <a:pt x="76327" y="9601"/>
                </a:lnTo>
                <a:lnTo>
                  <a:pt x="47752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41997" name="object 13"/>
          <p:cNvSpPr>
            <a:spLocks noChangeArrowheads="1"/>
          </p:cNvSpPr>
          <p:nvPr/>
        </p:nvSpPr>
        <p:spPr bwMode="auto">
          <a:xfrm>
            <a:off x="2646364" y="6116639"/>
            <a:ext cx="90487" cy="98425"/>
          </a:xfrm>
          <a:prstGeom prst="rect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41998" name="object 14"/>
          <p:cNvSpPr>
            <a:spLocks/>
          </p:cNvSpPr>
          <p:nvPr/>
        </p:nvSpPr>
        <p:spPr bwMode="auto">
          <a:xfrm>
            <a:off x="2152650" y="6049963"/>
            <a:ext cx="387350" cy="330200"/>
          </a:xfrm>
          <a:custGeom>
            <a:avLst/>
            <a:gdLst>
              <a:gd name="T0" fmla="*/ 18961 w 387350"/>
              <a:gd name="T1" fmla="*/ 0 h 329564"/>
              <a:gd name="T2" fmla="*/ 0 w 387350"/>
              <a:gd name="T3" fmla="*/ 0 h 329564"/>
              <a:gd name="T4" fmla="*/ 0 w 387350"/>
              <a:gd name="T5" fmla="*/ 19367 h 329564"/>
              <a:gd name="T6" fmla="*/ 93218 w 387350"/>
              <a:gd name="T7" fmla="*/ 58089 h 329564"/>
              <a:gd name="T8" fmla="*/ 140614 w 387350"/>
              <a:gd name="T9" fmla="*/ 106502 h 329564"/>
              <a:gd name="T10" fmla="*/ 74256 w 387350"/>
              <a:gd name="T11" fmla="*/ 135547 h 329564"/>
              <a:gd name="T12" fmla="*/ 121653 w 387350"/>
              <a:gd name="T13" fmla="*/ 213004 h 329564"/>
              <a:gd name="T14" fmla="*/ 282816 w 387350"/>
              <a:gd name="T15" fmla="*/ 329184 h 329564"/>
              <a:gd name="T16" fmla="*/ 263855 w 387350"/>
              <a:gd name="T17" fmla="*/ 251726 h 329564"/>
              <a:gd name="T18" fmla="*/ 225933 w 387350"/>
              <a:gd name="T19" fmla="*/ 213004 h 329564"/>
              <a:gd name="T20" fmla="*/ 330212 w 387350"/>
              <a:gd name="T21" fmla="*/ 135547 h 329564"/>
              <a:gd name="T22" fmla="*/ 387096 w 387350"/>
              <a:gd name="T23" fmla="*/ 67767 h 329564"/>
              <a:gd name="T24" fmla="*/ 368134 w 387350"/>
              <a:gd name="T25" fmla="*/ 58089 h 329564"/>
              <a:gd name="T26" fmla="*/ 320738 w 387350"/>
              <a:gd name="T27" fmla="*/ 38722 h 329564"/>
              <a:gd name="T28" fmla="*/ 235419 w 387350"/>
              <a:gd name="T29" fmla="*/ 29044 h 329564"/>
              <a:gd name="T30" fmla="*/ 225933 w 387350"/>
              <a:gd name="T31" fmla="*/ 29044 h 329564"/>
              <a:gd name="T32" fmla="*/ 197497 w 387350"/>
              <a:gd name="T33" fmla="*/ 19367 h 329564"/>
              <a:gd name="T34" fmla="*/ 159575 w 387350"/>
              <a:gd name="T35" fmla="*/ 19367 h 329564"/>
              <a:gd name="T36" fmla="*/ 140614 w 387350"/>
              <a:gd name="T37" fmla="*/ 9677 h 329564"/>
              <a:gd name="T38" fmla="*/ 74256 w 387350"/>
              <a:gd name="T39" fmla="*/ 9677 h 329564"/>
              <a:gd name="T40" fmla="*/ 18961 w 387350"/>
              <a:gd name="T41" fmla="*/ 0 h 3295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387350" h="329564">
                <a:moveTo>
                  <a:pt x="18961" y="0"/>
                </a:moveTo>
                <a:lnTo>
                  <a:pt x="0" y="0"/>
                </a:lnTo>
                <a:lnTo>
                  <a:pt x="0" y="19367"/>
                </a:lnTo>
                <a:lnTo>
                  <a:pt x="93218" y="58089"/>
                </a:lnTo>
                <a:lnTo>
                  <a:pt x="140614" y="106502"/>
                </a:lnTo>
                <a:lnTo>
                  <a:pt x="74256" y="135547"/>
                </a:lnTo>
                <a:lnTo>
                  <a:pt x="121653" y="213004"/>
                </a:lnTo>
                <a:lnTo>
                  <a:pt x="282816" y="329184"/>
                </a:lnTo>
                <a:lnTo>
                  <a:pt x="263855" y="251726"/>
                </a:lnTo>
                <a:lnTo>
                  <a:pt x="225933" y="213004"/>
                </a:lnTo>
                <a:lnTo>
                  <a:pt x="330212" y="135547"/>
                </a:lnTo>
                <a:lnTo>
                  <a:pt x="387096" y="67767"/>
                </a:lnTo>
                <a:lnTo>
                  <a:pt x="368134" y="58089"/>
                </a:lnTo>
                <a:lnTo>
                  <a:pt x="320738" y="38722"/>
                </a:lnTo>
                <a:lnTo>
                  <a:pt x="235419" y="29044"/>
                </a:lnTo>
                <a:lnTo>
                  <a:pt x="225933" y="29044"/>
                </a:lnTo>
                <a:lnTo>
                  <a:pt x="197497" y="19367"/>
                </a:lnTo>
                <a:lnTo>
                  <a:pt x="159575" y="19367"/>
                </a:lnTo>
                <a:lnTo>
                  <a:pt x="140614" y="9677"/>
                </a:lnTo>
                <a:lnTo>
                  <a:pt x="74256" y="9677"/>
                </a:lnTo>
                <a:lnTo>
                  <a:pt x="18961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5" name="object 15"/>
          <p:cNvSpPr txBox="1"/>
          <p:nvPr/>
        </p:nvSpPr>
        <p:spPr>
          <a:xfrm>
            <a:off x="1782764" y="215901"/>
            <a:ext cx="3125787" cy="574675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>
              <a:spcBef>
                <a:spcPts val="100"/>
              </a:spcBef>
              <a:defRPr/>
            </a:pPr>
            <a:r>
              <a:rPr dirty="0">
                <a:solidFill>
                  <a:srgbClr val="FFFF66"/>
                </a:solidFill>
                <a:latin typeface="Arial"/>
                <a:cs typeface="Arial"/>
              </a:rPr>
              <a:t>Aminoasitlerdeki </a:t>
            </a:r>
            <a:r>
              <a:rPr spc="-5" dirty="0">
                <a:solidFill>
                  <a:srgbClr val="FFFF66"/>
                </a:solidFill>
                <a:latin typeface="Arial"/>
                <a:cs typeface="Arial"/>
              </a:rPr>
              <a:t>yapı</a:t>
            </a:r>
            <a:r>
              <a:rPr spc="-130" dirty="0">
                <a:solidFill>
                  <a:srgbClr val="FFFF66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66"/>
                </a:solidFill>
                <a:latin typeface="Arial"/>
                <a:cs typeface="Arial"/>
              </a:rPr>
              <a:t>farklılığı;</a:t>
            </a:r>
            <a:endParaRPr>
              <a:latin typeface="Arial"/>
              <a:cs typeface="Arial"/>
            </a:endParaRPr>
          </a:p>
          <a:p>
            <a:pPr marL="12700">
              <a:spcBef>
                <a:spcPts val="5"/>
              </a:spcBef>
              <a:tabLst>
                <a:tab pos="1841500" algn="l"/>
              </a:tabLst>
              <a:defRPr/>
            </a:pP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*Fotosentez	*Glikolizis</a:t>
            </a:r>
            <a:endParaRPr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440363" y="490539"/>
            <a:ext cx="4235450" cy="300037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>
              <a:spcBef>
                <a:spcPts val="100"/>
              </a:spcBef>
              <a:defRPr/>
            </a:pPr>
            <a:r>
              <a:rPr spc="-10" dirty="0">
                <a:solidFill>
                  <a:srgbClr val="FFFFFF"/>
                </a:solidFill>
                <a:latin typeface="Arial"/>
                <a:cs typeface="Arial"/>
              </a:rPr>
              <a:t>*Trikarbon </a:t>
            </a:r>
            <a:r>
              <a:rPr spc="5" dirty="0">
                <a:solidFill>
                  <a:srgbClr val="FFFFFF"/>
                </a:solidFill>
                <a:latin typeface="Arial"/>
                <a:cs typeface="Arial"/>
              </a:rPr>
              <a:t>asit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döngülerinden</a:t>
            </a:r>
            <a:r>
              <a:rPr spc="-1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kaynaklanır</a:t>
            </a:r>
            <a:endParaRPr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78571015"/>
      </p:ext>
    </p:extLst>
  </p:cSld>
  <p:clrMapOvr>
    <a:masterClrMapping/>
  </p:clrMapOvr>
  <p:transition>
    <p:newsflash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object 2"/>
          <p:cNvSpPr>
            <a:spLocks noChangeArrowheads="1"/>
          </p:cNvSpPr>
          <p:nvPr/>
        </p:nvSpPr>
        <p:spPr bwMode="auto">
          <a:xfrm>
            <a:off x="152400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43011" name="object 3"/>
          <p:cNvSpPr>
            <a:spLocks/>
          </p:cNvSpPr>
          <p:nvPr/>
        </p:nvSpPr>
        <p:spPr bwMode="auto">
          <a:xfrm>
            <a:off x="7791451" y="6032500"/>
            <a:ext cx="1546225" cy="825500"/>
          </a:xfrm>
          <a:custGeom>
            <a:avLst/>
            <a:gdLst>
              <a:gd name="T0" fmla="*/ 670453 w 1546225"/>
              <a:gd name="T1" fmla="*/ 521144 h 826134"/>
              <a:gd name="T2" fmla="*/ 317627 w 1546225"/>
              <a:gd name="T3" fmla="*/ 521144 h 826134"/>
              <a:gd name="T4" fmla="*/ 935018 w 1546225"/>
              <a:gd name="T5" fmla="*/ 826004 h 826134"/>
              <a:gd name="T6" fmla="*/ 1545953 w 1546225"/>
              <a:gd name="T7" fmla="*/ 826004 h 826134"/>
              <a:gd name="T8" fmla="*/ 1315085 w 1546225"/>
              <a:gd name="T9" fmla="*/ 749253 h 826134"/>
              <a:gd name="T10" fmla="*/ 1010158 w 1546225"/>
              <a:gd name="T11" fmla="*/ 590842 h 826134"/>
              <a:gd name="T12" fmla="*/ 786130 w 1546225"/>
              <a:gd name="T13" fmla="*/ 586092 h 826134"/>
              <a:gd name="T14" fmla="*/ 670453 w 1546225"/>
              <a:gd name="T15" fmla="*/ 521144 h 826134"/>
              <a:gd name="T16" fmla="*/ 0 w 1546225"/>
              <a:gd name="T17" fmla="*/ 0 h 826134"/>
              <a:gd name="T18" fmla="*/ 34925 w 1546225"/>
              <a:gd name="T19" fmla="*/ 41186 h 826134"/>
              <a:gd name="T20" fmla="*/ 0 w 1546225"/>
              <a:gd name="T21" fmla="*/ 102958 h 826134"/>
              <a:gd name="T22" fmla="*/ 47625 w 1546225"/>
              <a:gd name="T23" fmla="*/ 188506 h 826134"/>
              <a:gd name="T24" fmla="*/ 119125 w 1546225"/>
              <a:gd name="T25" fmla="*/ 384924 h 826134"/>
              <a:gd name="T26" fmla="*/ 71500 w 1546225"/>
              <a:gd name="T27" fmla="*/ 668464 h 826134"/>
              <a:gd name="T28" fmla="*/ 317627 w 1546225"/>
              <a:gd name="T29" fmla="*/ 521144 h 826134"/>
              <a:gd name="T30" fmla="*/ 670453 w 1546225"/>
              <a:gd name="T31" fmla="*/ 521144 h 826134"/>
              <a:gd name="T32" fmla="*/ 444754 w 1546225"/>
              <a:gd name="T33" fmla="*/ 394423 h 826134"/>
              <a:gd name="T34" fmla="*/ 201675 w 1546225"/>
              <a:gd name="T35" fmla="*/ 104546 h 826134"/>
              <a:gd name="T36" fmla="*/ 0 w 1546225"/>
              <a:gd name="T37" fmla="*/ 0 h 826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546225" h="826134">
                <a:moveTo>
                  <a:pt x="670453" y="521144"/>
                </a:moveTo>
                <a:lnTo>
                  <a:pt x="317627" y="521144"/>
                </a:lnTo>
                <a:lnTo>
                  <a:pt x="935018" y="826004"/>
                </a:lnTo>
                <a:lnTo>
                  <a:pt x="1545953" y="826004"/>
                </a:lnTo>
                <a:lnTo>
                  <a:pt x="1315085" y="749253"/>
                </a:lnTo>
                <a:lnTo>
                  <a:pt x="1010158" y="590842"/>
                </a:lnTo>
                <a:lnTo>
                  <a:pt x="786130" y="586092"/>
                </a:lnTo>
                <a:lnTo>
                  <a:pt x="670453" y="521144"/>
                </a:lnTo>
                <a:close/>
              </a:path>
              <a:path w="1546225" h="826134">
                <a:moveTo>
                  <a:pt x="0" y="0"/>
                </a:moveTo>
                <a:lnTo>
                  <a:pt x="34925" y="41186"/>
                </a:lnTo>
                <a:lnTo>
                  <a:pt x="0" y="102958"/>
                </a:lnTo>
                <a:lnTo>
                  <a:pt x="47625" y="188506"/>
                </a:lnTo>
                <a:lnTo>
                  <a:pt x="119125" y="384924"/>
                </a:lnTo>
                <a:lnTo>
                  <a:pt x="71500" y="668464"/>
                </a:lnTo>
                <a:lnTo>
                  <a:pt x="317627" y="521144"/>
                </a:lnTo>
                <a:lnTo>
                  <a:pt x="670453" y="521144"/>
                </a:lnTo>
                <a:lnTo>
                  <a:pt x="444754" y="394423"/>
                </a:lnTo>
                <a:lnTo>
                  <a:pt x="201675" y="104546"/>
                </a:lnTo>
                <a:lnTo>
                  <a:pt x="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43012" name="object 4"/>
          <p:cNvSpPr>
            <a:spLocks/>
          </p:cNvSpPr>
          <p:nvPr/>
        </p:nvSpPr>
        <p:spPr bwMode="auto">
          <a:xfrm>
            <a:off x="5772151" y="6019800"/>
            <a:ext cx="296863" cy="628650"/>
          </a:xfrm>
          <a:custGeom>
            <a:avLst/>
            <a:gdLst>
              <a:gd name="T0" fmla="*/ 57276 w 295910"/>
              <a:gd name="T1" fmla="*/ 0 h 628015"/>
              <a:gd name="T2" fmla="*/ 85851 w 295910"/>
              <a:gd name="T3" fmla="*/ 32016 h 628015"/>
              <a:gd name="T4" fmla="*/ 38100 w 295910"/>
              <a:gd name="T5" fmla="*/ 53365 h 628015"/>
              <a:gd name="T6" fmla="*/ 28575 w 295910"/>
              <a:gd name="T7" fmla="*/ 117398 h 628015"/>
              <a:gd name="T8" fmla="*/ 66801 w 295910"/>
              <a:gd name="T9" fmla="*/ 202768 h 628015"/>
              <a:gd name="T10" fmla="*/ 76326 w 295910"/>
              <a:gd name="T11" fmla="*/ 288150 h 628015"/>
              <a:gd name="T12" fmla="*/ 0 w 295910"/>
              <a:gd name="T13" fmla="*/ 627888 h 628015"/>
              <a:gd name="T14" fmla="*/ 85851 w 295910"/>
              <a:gd name="T15" fmla="*/ 414439 h 628015"/>
              <a:gd name="T16" fmla="*/ 133476 w 295910"/>
              <a:gd name="T17" fmla="*/ 384200 h 628015"/>
              <a:gd name="T18" fmla="*/ 200278 w 295910"/>
              <a:gd name="T19" fmla="*/ 224116 h 628015"/>
              <a:gd name="T20" fmla="*/ 228853 w 295910"/>
              <a:gd name="T21" fmla="*/ 213448 h 628015"/>
              <a:gd name="T22" fmla="*/ 228853 w 295910"/>
              <a:gd name="T23" fmla="*/ 160083 h 628015"/>
              <a:gd name="T24" fmla="*/ 295655 w 295910"/>
              <a:gd name="T25" fmla="*/ 117398 h 628015"/>
              <a:gd name="T26" fmla="*/ 257555 w 295910"/>
              <a:gd name="T27" fmla="*/ 106718 h 628015"/>
              <a:gd name="T28" fmla="*/ 57276 w 295910"/>
              <a:gd name="T29" fmla="*/ 0 h 6280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95910" h="628015">
                <a:moveTo>
                  <a:pt x="57276" y="0"/>
                </a:moveTo>
                <a:lnTo>
                  <a:pt x="85851" y="32016"/>
                </a:lnTo>
                <a:lnTo>
                  <a:pt x="38100" y="53365"/>
                </a:lnTo>
                <a:lnTo>
                  <a:pt x="28575" y="117398"/>
                </a:lnTo>
                <a:lnTo>
                  <a:pt x="66801" y="202768"/>
                </a:lnTo>
                <a:lnTo>
                  <a:pt x="76326" y="288150"/>
                </a:lnTo>
                <a:lnTo>
                  <a:pt x="0" y="627888"/>
                </a:lnTo>
                <a:lnTo>
                  <a:pt x="85851" y="414439"/>
                </a:lnTo>
                <a:lnTo>
                  <a:pt x="133476" y="384200"/>
                </a:lnTo>
                <a:lnTo>
                  <a:pt x="200278" y="224116"/>
                </a:lnTo>
                <a:lnTo>
                  <a:pt x="228853" y="213448"/>
                </a:lnTo>
                <a:lnTo>
                  <a:pt x="228853" y="160083"/>
                </a:lnTo>
                <a:lnTo>
                  <a:pt x="295655" y="117398"/>
                </a:lnTo>
                <a:lnTo>
                  <a:pt x="257555" y="106718"/>
                </a:lnTo>
                <a:lnTo>
                  <a:pt x="57276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43013" name="object 5"/>
          <p:cNvSpPr>
            <a:spLocks/>
          </p:cNvSpPr>
          <p:nvPr/>
        </p:nvSpPr>
        <p:spPr bwMode="auto">
          <a:xfrm>
            <a:off x="6334126" y="6181726"/>
            <a:ext cx="600075" cy="430213"/>
          </a:xfrm>
          <a:custGeom>
            <a:avLst/>
            <a:gdLst>
              <a:gd name="T0" fmla="*/ 28575 w 600710"/>
              <a:gd name="T1" fmla="*/ 0 h 429895"/>
              <a:gd name="T2" fmla="*/ 19050 w 600710"/>
              <a:gd name="T3" fmla="*/ 20612 h 429895"/>
              <a:gd name="T4" fmla="*/ 0 w 600710"/>
              <a:gd name="T5" fmla="*/ 63436 h 429895"/>
              <a:gd name="T6" fmla="*/ 95250 w 600710"/>
              <a:gd name="T7" fmla="*/ 191884 h 429895"/>
              <a:gd name="T8" fmla="*/ 492378 w 600710"/>
              <a:gd name="T9" fmla="*/ 429767 h 429895"/>
              <a:gd name="T10" fmla="*/ 460628 w 600710"/>
              <a:gd name="T11" fmla="*/ 220433 h 429895"/>
              <a:gd name="T12" fmla="*/ 560500 w 600710"/>
              <a:gd name="T13" fmla="*/ 149072 h 429895"/>
              <a:gd name="T14" fmla="*/ 398652 w 600710"/>
              <a:gd name="T15" fmla="*/ 149072 h 429895"/>
              <a:gd name="T16" fmla="*/ 143001 w 600710"/>
              <a:gd name="T17" fmla="*/ 85636 h 429895"/>
              <a:gd name="T18" fmla="*/ 28575 w 600710"/>
              <a:gd name="T19" fmla="*/ 0 h 429895"/>
              <a:gd name="T20" fmla="*/ 600455 w 600710"/>
              <a:gd name="T21" fmla="*/ 120522 h 429895"/>
              <a:gd name="T22" fmla="*/ 398652 w 600710"/>
              <a:gd name="T23" fmla="*/ 149072 h 429895"/>
              <a:gd name="T24" fmla="*/ 560500 w 600710"/>
              <a:gd name="T25" fmla="*/ 149072 h 429895"/>
              <a:gd name="T26" fmla="*/ 600455 w 600710"/>
              <a:gd name="T27" fmla="*/ 120522 h 4298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00710" h="429895">
                <a:moveTo>
                  <a:pt x="28575" y="0"/>
                </a:moveTo>
                <a:lnTo>
                  <a:pt x="19050" y="20612"/>
                </a:lnTo>
                <a:lnTo>
                  <a:pt x="0" y="63436"/>
                </a:lnTo>
                <a:lnTo>
                  <a:pt x="95250" y="191884"/>
                </a:lnTo>
                <a:lnTo>
                  <a:pt x="492378" y="429767"/>
                </a:lnTo>
                <a:lnTo>
                  <a:pt x="460628" y="220433"/>
                </a:lnTo>
                <a:lnTo>
                  <a:pt x="560500" y="149072"/>
                </a:lnTo>
                <a:lnTo>
                  <a:pt x="398652" y="149072"/>
                </a:lnTo>
                <a:lnTo>
                  <a:pt x="143001" y="85636"/>
                </a:lnTo>
                <a:lnTo>
                  <a:pt x="28575" y="0"/>
                </a:lnTo>
                <a:close/>
              </a:path>
              <a:path w="600710" h="429895">
                <a:moveTo>
                  <a:pt x="600455" y="120522"/>
                </a:moveTo>
                <a:lnTo>
                  <a:pt x="398652" y="149072"/>
                </a:lnTo>
                <a:lnTo>
                  <a:pt x="560500" y="149072"/>
                </a:lnTo>
                <a:lnTo>
                  <a:pt x="600455" y="120522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43014" name="object 6"/>
          <p:cNvSpPr>
            <a:spLocks noChangeArrowheads="1"/>
          </p:cNvSpPr>
          <p:nvPr/>
        </p:nvSpPr>
        <p:spPr bwMode="auto">
          <a:xfrm>
            <a:off x="7285039" y="6138864"/>
            <a:ext cx="242887" cy="115887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43015" name="object 7"/>
          <p:cNvSpPr>
            <a:spLocks noChangeArrowheads="1"/>
          </p:cNvSpPr>
          <p:nvPr/>
        </p:nvSpPr>
        <p:spPr bwMode="auto">
          <a:xfrm>
            <a:off x="5470526" y="6126164"/>
            <a:ext cx="68263" cy="128587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43016" name="object 8"/>
          <p:cNvSpPr>
            <a:spLocks noChangeArrowheads="1"/>
          </p:cNvSpPr>
          <p:nvPr/>
        </p:nvSpPr>
        <p:spPr bwMode="auto">
          <a:xfrm>
            <a:off x="1524000" y="6019800"/>
            <a:ext cx="6218238" cy="838200"/>
          </a:xfrm>
          <a:prstGeom prst="rect">
            <a:avLst/>
          </a:prstGeom>
          <a:blipFill dpi="0" rotWithShape="1">
            <a:blip r:embed="rId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43017" name="object 9"/>
          <p:cNvSpPr>
            <a:spLocks/>
          </p:cNvSpPr>
          <p:nvPr/>
        </p:nvSpPr>
        <p:spPr bwMode="auto">
          <a:xfrm>
            <a:off x="3422650" y="6022976"/>
            <a:ext cx="579438" cy="460375"/>
          </a:xfrm>
          <a:custGeom>
            <a:avLst/>
            <a:gdLst>
              <a:gd name="T0" fmla="*/ 497466 w 579119"/>
              <a:gd name="T1" fmla="*/ 269417 h 460375"/>
              <a:gd name="T2" fmla="*/ 303021 w 579119"/>
              <a:gd name="T3" fmla="*/ 269417 h 460375"/>
              <a:gd name="T4" fmla="*/ 541019 w 579119"/>
              <a:gd name="T5" fmla="*/ 460247 h 460375"/>
              <a:gd name="T6" fmla="*/ 483869 w 579119"/>
              <a:gd name="T7" fmla="*/ 279031 h 460375"/>
              <a:gd name="T8" fmla="*/ 497466 w 579119"/>
              <a:gd name="T9" fmla="*/ 269417 h 460375"/>
              <a:gd name="T10" fmla="*/ 66675 w 579119"/>
              <a:gd name="T11" fmla="*/ 0 h 460375"/>
              <a:gd name="T12" fmla="*/ 47625 w 579119"/>
              <a:gd name="T13" fmla="*/ 0 h 460375"/>
              <a:gd name="T14" fmla="*/ 38100 w 579119"/>
              <a:gd name="T15" fmla="*/ 38480 h 460375"/>
              <a:gd name="T16" fmla="*/ 0 w 579119"/>
              <a:gd name="T17" fmla="*/ 96215 h 460375"/>
              <a:gd name="T18" fmla="*/ 104775 w 579119"/>
              <a:gd name="T19" fmla="*/ 173189 h 460375"/>
              <a:gd name="T20" fmla="*/ 226948 w 579119"/>
              <a:gd name="T21" fmla="*/ 288658 h 460375"/>
              <a:gd name="T22" fmla="*/ 303021 w 579119"/>
              <a:gd name="T23" fmla="*/ 269417 h 460375"/>
              <a:gd name="T24" fmla="*/ 497466 w 579119"/>
              <a:gd name="T25" fmla="*/ 269417 h 460375"/>
              <a:gd name="T26" fmla="*/ 579119 w 579119"/>
              <a:gd name="T27" fmla="*/ 211683 h 460375"/>
              <a:gd name="T28" fmla="*/ 569594 w 579119"/>
              <a:gd name="T29" fmla="*/ 202056 h 460375"/>
              <a:gd name="T30" fmla="*/ 531494 w 579119"/>
              <a:gd name="T31" fmla="*/ 182816 h 460375"/>
              <a:gd name="T32" fmla="*/ 474344 w 579119"/>
              <a:gd name="T33" fmla="*/ 144322 h 460375"/>
              <a:gd name="T34" fmla="*/ 274446 w 579119"/>
              <a:gd name="T35" fmla="*/ 57734 h 460375"/>
              <a:gd name="T36" fmla="*/ 226948 w 579119"/>
              <a:gd name="T37" fmla="*/ 38480 h 460375"/>
              <a:gd name="T38" fmla="*/ 207898 w 579119"/>
              <a:gd name="T39" fmla="*/ 28867 h 460375"/>
              <a:gd name="T40" fmla="*/ 150748 w 579119"/>
              <a:gd name="T41" fmla="*/ 28867 h 460375"/>
              <a:gd name="T42" fmla="*/ 114300 w 579119"/>
              <a:gd name="T43" fmla="*/ 19240 h 460375"/>
              <a:gd name="T44" fmla="*/ 104775 w 579119"/>
              <a:gd name="T45" fmla="*/ 19240 h 460375"/>
              <a:gd name="T46" fmla="*/ 66675 w 579119"/>
              <a:gd name="T47" fmla="*/ 0 h 460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79119" h="460375">
                <a:moveTo>
                  <a:pt x="497466" y="269417"/>
                </a:moveTo>
                <a:lnTo>
                  <a:pt x="303021" y="269417"/>
                </a:lnTo>
                <a:lnTo>
                  <a:pt x="541019" y="460247"/>
                </a:lnTo>
                <a:lnTo>
                  <a:pt x="483869" y="279031"/>
                </a:lnTo>
                <a:lnTo>
                  <a:pt x="497466" y="269417"/>
                </a:lnTo>
                <a:close/>
              </a:path>
              <a:path w="579119" h="460375">
                <a:moveTo>
                  <a:pt x="66675" y="0"/>
                </a:moveTo>
                <a:lnTo>
                  <a:pt x="47625" y="0"/>
                </a:lnTo>
                <a:lnTo>
                  <a:pt x="38100" y="38480"/>
                </a:lnTo>
                <a:lnTo>
                  <a:pt x="0" y="96215"/>
                </a:lnTo>
                <a:lnTo>
                  <a:pt x="104775" y="173189"/>
                </a:lnTo>
                <a:lnTo>
                  <a:pt x="226948" y="288658"/>
                </a:lnTo>
                <a:lnTo>
                  <a:pt x="303021" y="269417"/>
                </a:lnTo>
                <a:lnTo>
                  <a:pt x="497466" y="269417"/>
                </a:lnTo>
                <a:lnTo>
                  <a:pt x="579119" y="211683"/>
                </a:lnTo>
                <a:lnTo>
                  <a:pt x="569594" y="202056"/>
                </a:lnTo>
                <a:lnTo>
                  <a:pt x="531494" y="182816"/>
                </a:lnTo>
                <a:lnTo>
                  <a:pt x="474344" y="144322"/>
                </a:lnTo>
                <a:lnTo>
                  <a:pt x="274446" y="57734"/>
                </a:lnTo>
                <a:lnTo>
                  <a:pt x="226948" y="38480"/>
                </a:lnTo>
                <a:lnTo>
                  <a:pt x="207898" y="28867"/>
                </a:lnTo>
                <a:lnTo>
                  <a:pt x="150748" y="28867"/>
                </a:lnTo>
                <a:lnTo>
                  <a:pt x="114300" y="19240"/>
                </a:lnTo>
                <a:lnTo>
                  <a:pt x="104775" y="19240"/>
                </a:lnTo>
                <a:lnTo>
                  <a:pt x="66675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43018" name="object 10"/>
          <p:cNvSpPr>
            <a:spLocks/>
          </p:cNvSpPr>
          <p:nvPr/>
        </p:nvSpPr>
        <p:spPr bwMode="auto">
          <a:xfrm>
            <a:off x="4608513" y="6076950"/>
            <a:ext cx="3148012" cy="781050"/>
          </a:xfrm>
          <a:custGeom>
            <a:avLst/>
            <a:gdLst>
              <a:gd name="T0" fmla="*/ 643001 w 3147695"/>
              <a:gd name="T1" fmla="*/ 165163 h 780415"/>
              <a:gd name="T2" fmla="*/ 95250 w 3147695"/>
              <a:gd name="T3" fmla="*/ 165163 h 780415"/>
              <a:gd name="T4" fmla="*/ 142875 w 3147695"/>
              <a:gd name="T5" fmla="*/ 212813 h 780415"/>
              <a:gd name="T6" fmla="*/ 238125 w 3147695"/>
              <a:gd name="T7" fmla="*/ 242989 h 780415"/>
              <a:gd name="T8" fmla="*/ 331850 w 3147695"/>
              <a:gd name="T9" fmla="*/ 433565 h 780415"/>
              <a:gd name="T10" fmla="*/ 636651 w 3147695"/>
              <a:gd name="T11" fmla="*/ 570141 h 780415"/>
              <a:gd name="T12" fmla="*/ 1233677 w 3147695"/>
              <a:gd name="T13" fmla="*/ 570141 h 780415"/>
              <a:gd name="T14" fmla="*/ 3118472 w 3147695"/>
              <a:gd name="T15" fmla="*/ 780286 h 780415"/>
              <a:gd name="T16" fmla="*/ 3147146 w 3147695"/>
              <a:gd name="T17" fmla="*/ 780286 h 780415"/>
              <a:gd name="T18" fmla="*/ 1073277 w 3147695"/>
              <a:gd name="T19" fmla="*/ 385914 h 780415"/>
              <a:gd name="T20" fmla="*/ 816101 w 3147695"/>
              <a:gd name="T21" fmla="*/ 252514 h 780415"/>
              <a:gd name="T22" fmla="*/ 674751 w 3147695"/>
              <a:gd name="T23" fmla="*/ 174688 h 780415"/>
              <a:gd name="T24" fmla="*/ 643001 w 3147695"/>
              <a:gd name="T25" fmla="*/ 165163 h 780415"/>
              <a:gd name="T26" fmla="*/ 152400 w 3147695"/>
              <a:gd name="T27" fmla="*/ 0 h 780415"/>
              <a:gd name="T28" fmla="*/ 57150 w 3147695"/>
              <a:gd name="T29" fmla="*/ 0 h 780415"/>
              <a:gd name="T30" fmla="*/ 19050 w 3147695"/>
              <a:gd name="T31" fmla="*/ 39700 h 780415"/>
              <a:gd name="T32" fmla="*/ 0 w 3147695"/>
              <a:gd name="T33" fmla="*/ 203276 h 780415"/>
              <a:gd name="T34" fmla="*/ 95250 w 3147695"/>
              <a:gd name="T35" fmla="*/ 165163 h 780415"/>
              <a:gd name="T36" fmla="*/ 643001 w 3147695"/>
              <a:gd name="T37" fmla="*/ 165163 h 780415"/>
              <a:gd name="T38" fmla="*/ 579501 w 3147695"/>
              <a:gd name="T39" fmla="*/ 146113 h 780415"/>
              <a:gd name="T40" fmla="*/ 446150 w 3147695"/>
              <a:gd name="T41" fmla="*/ 96875 h 780415"/>
              <a:gd name="T42" fmla="*/ 295275 w 3147695"/>
              <a:gd name="T43" fmla="*/ 28587 h 780415"/>
              <a:gd name="T44" fmla="*/ 219075 w 3147695"/>
              <a:gd name="T45" fmla="*/ 9525 h 780415"/>
              <a:gd name="T46" fmla="*/ 152400 w 3147695"/>
              <a:gd name="T47" fmla="*/ 0 h 780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147695" h="780415">
                <a:moveTo>
                  <a:pt x="643001" y="165163"/>
                </a:moveTo>
                <a:lnTo>
                  <a:pt x="95250" y="165163"/>
                </a:lnTo>
                <a:lnTo>
                  <a:pt x="142875" y="212813"/>
                </a:lnTo>
                <a:lnTo>
                  <a:pt x="238125" y="242989"/>
                </a:lnTo>
                <a:lnTo>
                  <a:pt x="331850" y="433565"/>
                </a:lnTo>
                <a:lnTo>
                  <a:pt x="636651" y="570141"/>
                </a:lnTo>
                <a:lnTo>
                  <a:pt x="1233677" y="570141"/>
                </a:lnTo>
                <a:lnTo>
                  <a:pt x="3118472" y="780286"/>
                </a:lnTo>
                <a:lnTo>
                  <a:pt x="3147146" y="780286"/>
                </a:lnTo>
                <a:lnTo>
                  <a:pt x="1073277" y="385914"/>
                </a:lnTo>
                <a:lnTo>
                  <a:pt x="816101" y="252514"/>
                </a:lnTo>
                <a:lnTo>
                  <a:pt x="674751" y="174688"/>
                </a:lnTo>
                <a:lnTo>
                  <a:pt x="643001" y="165163"/>
                </a:lnTo>
                <a:close/>
              </a:path>
              <a:path w="3147695" h="780415">
                <a:moveTo>
                  <a:pt x="152400" y="0"/>
                </a:moveTo>
                <a:lnTo>
                  <a:pt x="57150" y="0"/>
                </a:lnTo>
                <a:lnTo>
                  <a:pt x="19050" y="39700"/>
                </a:lnTo>
                <a:lnTo>
                  <a:pt x="0" y="203276"/>
                </a:lnTo>
                <a:lnTo>
                  <a:pt x="95250" y="165163"/>
                </a:lnTo>
                <a:lnTo>
                  <a:pt x="643001" y="165163"/>
                </a:lnTo>
                <a:lnTo>
                  <a:pt x="579501" y="146113"/>
                </a:lnTo>
                <a:lnTo>
                  <a:pt x="446150" y="96875"/>
                </a:lnTo>
                <a:lnTo>
                  <a:pt x="295275" y="28587"/>
                </a:lnTo>
                <a:lnTo>
                  <a:pt x="219075" y="9525"/>
                </a:lnTo>
                <a:lnTo>
                  <a:pt x="15240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43019" name="object 11"/>
          <p:cNvSpPr>
            <a:spLocks noChangeArrowheads="1"/>
          </p:cNvSpPr>
          <p:nvPr/>
        </p:nvSpPr>
        <p:spPr bwMode="auto">
          <a:xfrm>
            <a:off x="4429126" y="6069014"/>
            <a:ext cx="112713" cy="96837"/>
          </a:xfrm>
          <a:prstGeom prst="rect">
            <a:avLst/>
          </a:prstGeom>
          <a:blipFill dpi="0" rotWithShape="1">
            <a:blip r:embed="rId6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43020" name="object 12"/>
          <p:cNvSpPr>
            <a:spLocks/>
          </p:cNvSpPr>
          <p:nvPr/>
        </p:nvSpPr>
        <p:spPr bwMode="auto">
          <a:xfrm>
            <a:off x="2879726" y="6099176"/>
            <a:ext cx="257175" cy="258763"/>
          </a:xfrm>
          <a:custGeom>
            <a:avLst/>
            <a:gdLst>
              <a:gd name="T0" fmla="*/ 47752 w 256540"/>
              <a:gd name="T1" fmla="*/ 0 h 259079"/>
              <a:gd name="T2" fmla="*/ 0 w 256540"/>
              <a:gd name="T3" fmla="*/ 0 h 259079"/>
              <a:gd name="T4" fmla="*/ 47752 w 256540"/>
              <a:gd name="T5" fmla="*/ 86359 h 259079"/>
              <a:gd name="T6" fmla="*/ 152653 w 256540"/>
              <a:gd name="T7" fmla="*/ 163118 h 259079"/>
              <a:gd name="T8" fmla="*/ 256031 w 256540"/>
              <a:gd name="T9" fmla="*/ 259079 h 259079"/>
              <a:gd name="T10" fmla="*/ 256031 w 256540"/>
              <a:gd name="T11" fmla="*/ 249478 h 259079"/>
              <a:gd name="T12" fmla="*/ 246506 w 256540"/>
              <a:gd name="T13" fmla="*/ 220700 h 259079"/>
              <a:gd name="T14" fmla="*/ 227456 w 256540"/>
              <a:gd name="T15" fmla="*/ 182321 h 259079"/>
              <a:gd name="T16" fmla="*/ 190881 w 256540"/>
              <a:gd name="T17" fmla="*/ 153530 h 259079"/>
              <a:gd name="T18" fmla="*/ 171703 w 256540"/>
              <a:gd name="T19" fmla="*/ 134340 h 259079"/>
              <a:gd name="T20" fmla="*/ 152653 w 256540"/>
              <a:gd name="T21" fmla="*/ 95961 h 259079"/>
              <a:gd name="T22" fmla="*/ 152653 w 256540"/>
              <a:gd name="T23" fmla="*/ 86359 h 259079"/>
              <a:gd name="T24" fmla="*/ 181228 w 256540"/>
              <a:gd name="T25" fmla="*/ 19189 h 259079"/>
              <a:gd name="T26" fmla="*/ 114553 w 256540"/>
              <a:gd name="T27" fmla="*/ 9601 h 259079"/>
              <a:gd name="T28" fmla="*/ 76327 w 256540"/>
              <a:gd name="T29" fmla="*/ 9601 h 259079"/>
              <a:gd name="T30" fmla="*/ 47752 w 256540"/>
              <a:gd name="T31" fmla="*/ 0 h 2590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56540" h="259079">
                <a:moveTo>
                  <a:pt x="47752" y="0"/>
                </a:moveTo>
                <a:lnTo>
                  <a:pt x="0" y="0"/>
                </a:lnTo>
                <a:lnTo>
                  <a:pt x="47752" y="86359"/>
                </a:lnTo>
                <a:lnTo>
                  <a:pt x="152653" y="163118"/>
                </a:lnTo>
                <a:lnTo>
                  <a:pt x="256031" y="259079"/>
                </a:lnTo>
                <a:lnTo>
                  <a:pt x="256031" y="249478"/>
                </a:lnTo>
                <a:lnTo>
                  <a:pt x="246506" y="220700"/>
                </a:lnTo>
                <a:lnTo>
                  <a:pt x="227456" y="182321"/>
                </a:lnTo>
                <a:lnTo>
                  <a:pt x="190881" y="153530"/>
                </a:lnTo>
                <a:lnTo>
                  <a:pt x="171703" y="134340"/>
                </a:lnTo>
                <a:lnTo>
                  <a:pt x="152653" y="95961"/>
                </a:lnTo>
                <a:lnTo>
                  <a:pt x="152653" y="86359"/>
                </a:lnTo>
                <a:lnTo>
                  <a:pt x="181228" y="19189"/>
                </a:lnTo>
                <a:lnTo>
                  <a:pt x="114553" y="9601"/>
                </a:lnTo>
                <a:lnTo>
                  <a:pt x="76327" y="9601"/>
                </a:lnTo>
                <a:lnTo>
                  <a:pt x="47752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43021" name="object 13"/>
          <p:cNvSpPr>
            <a:spLocks noChangeArrowheads="1"/>
          </p:cNvSpPr>
          <p:nvPr/>
        </p:nvSpPr>
        <p:spPr bwMode="auto">
          <a:xfrm>
            <a:off x="2646364" y="6116639"/>
            <a:ext cx="90487" cy="98425"/>
          </a:xfrm>
          <a:prstGeom prst="rect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43022" name="object 14"/>
          <p:cNvSpPr>
            <a:spLocks/>
          </p:cNvSpPr>
          <p:nvPr/>
        </p:nvSpPr>
        <p:spPr bwMode="auto">
          <a:xfrm>
            <a:off x="2152650" y="6049963"/>
            <a:ext cx="387350" cy="330200"/>
          </a:xfrm>
          <a:custGeom>
            <a:avLst/>
            <a:gdLst>
              <a:gd name="T0" fmla="*/ 18961 w 387350"/>
              <a:gd name="T1" fmla="*/ 0 h 329564"/>
              <a:gd name="T2" fmla="*/ 0 w 387350"/>
              <a:gd name="T3" fmla="*/ 0 h 329564"/>
              <a:gd name="T4" fmla="*/ 0 w 387350"/>
              <a:gd name="T5" fmla="*/ 19367 h 329564"/>
              <a:gd name="T6" fmla="*/ 93218 w 387350"/>
              <a:gd name="T7" fmla="*/ 58089 h 329564"/>
              <a:gd name="T8" fmla="*/ 140614 w 387350"/>
              <a:gd name="T9" fmla="*/ 106502 h 329564"/>
              <a:gd name="T10" fmla="*/ 74256 w 387350"/>
              <a:gd name="T11" fmla="*/ 135547 h 329564"/>
              <a:gd name="T12" fmla="*/ 121653 w 387350"/>
              <a:gd name="T13" fmla="*/ 213004 h 329564"/>
              <a:gd name="T14" fmla="*/ 282816 w 387350"/>
              <a:gd name="T15" fmla="*/ 329184 h 329564"/>
              <a:gd name="T16" fmla="*/ 263855 w 387350"/>
              <a:gd name="T17" fmla="*/ 251726 h 329564"/>
              <a:gd name="T18" fmla="*/ 225933 w 387350"/>
              <a:gd name="T19" fmla="*/ 213004 h 329564"/>
              <a:gd name="T20" fmla="*/ 330212 w 387350"/>
              <a:gd name="T21" fmla="*/ 135547 h 329564"/>
              <a:gd name="T22" fmla="*/ 387096 w 387350"/>
              <a:gd name="T23" fmla="*/ 67767 h 329564"/>
              <a:gd name="T24" fmla="*/ 368134 w 387350"/>
              <a:gd name="T25" fmla="*/ 58089 h 329564"/>
              <a:gd name="T26" fmla="*/ 320738 w 387350"/>
              <a:gd name="T27" fmla="*/ 38722 h 329564"/>
              <a:gd name="T28" fmla="*/ 235419 w 387350"/>
              <a:gd name="T29" fmla="*/ 29044 h 329564"/>
              <a:gd name="T30" fmla="*/ 225933 w 387350"/>
              <a:gd name="T31" fmla="*/ 29044 h 329564"/>
              <a:gd name="T32" fmla="*/ 197497 w 387350"/>
              <a:gd name="T33" fmla="*/ 19367 h 329564"/>
              <a:gd name="T34" fmla="*/ 159575 w 387350"/>
              <a:gd name="T35" fmla="*/ 19367 h 329564"/>
              <a:gd name="T36" fmla="*/ 140614 w 387350"/>
              <a:gd name="T37" fmla="*/ 9677 h 329564"/>
              <a:gd name="T38" fmla="*/ 74256 w 387350"/>
              <a:gd name="T39" fmla="*/ 9677 h 329564"/>
              <a:gd name="T40" fmla="*/ 18961 w 387350"/>
              <a:gd name="T41" fmla="*/ 0 h 3295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387350" h="329564">
                <a:moveTo>
                  <a:pt x="18961" y="0"/>
                </a:moveTo>
                <a:lnTo>
                  <a:pt x="0" y="0"/>
                </a:lnTo>
                <a:lnTo>
                  <a:pt x="0" y="19367"/>
                </a:lnTo>
                <a:lnTo>
                  <a:pt x="93218" y="58089"/>
                </a:lnTo>
                <a:lnTo>
                  <a:pt x="140614" y="106502"/>
                </a:lnTo>
                <a:lnTo>
                  <a:pt x="74256" y="135547"/>
                </a:lnTo>
                <a:lnTo>
                  <a:pt x="121653" y="213004"/>
                </a:lnTo>
                <a:lnTo>
                  <a:pt x="282816" y="329184"/>
                </a:lnTo>
                <a:lnTo>
                  <a:pt x="263855" y="251726"/>
                </a:lnTo>
                <a:lnTo>
                  <a:pt x="225933" y="213004"/>
                </a:lnTo>
                <a:lnTo>
                  <a:pt x="330212" y="135547"/>
                </a:lnTo>
                <a:lnTo>
                  <a:pt x="387096" y="67767"/>
                </a:lnTo>
                <a:lnTo>
                  <a:pt x="368134" y="58089"/>
                </a:lnTo>
                <a:lnTo>
                  <a:pt x="320738" y="38722"/>
                </a:lnTo>
                <a:lnTo>
                  <a:pt x="235419" y="29044"/>
                </a:lnTo>
                <a:lnTo>
                  <a:pt x="225933" y="29044"/>
                </a:lnTo>
                <a:lnTo>
                  <a:pt x="197497" y="19367"/>
                </a:lnTo>
                <a:lnTo>
                  <a:pt x="159575" y="19367"/>
                </a:lnTo>
                <a:lnTo>
                  <a:pt x="140614" y="9677"/>
                </a:lnTo>
                <a:lnTo>
                  <a:pt x="74256" y="9677"/>
                </a:lnTo>
                <a:lnTo>
                  <a:pt x="18961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xfrm>
            <a:off x="1577976" y="-169978"/>
            <a:ext cx="8882063" cy="943207"/>
          </a:xfrm>
        </p:spPr>
        <p:txBody>
          <a:bodyPr vert="horz" lIns="91440" tIns="12065" rIns="91440" bIns="45720" rtlCol="0" anchor="ctr">
            <a:spAutoFit/>
          </a:bodyPr>
          <a:lstStyle/>
          <a:p>
            <a:pPr marL="38100">
              <a:lnSpc>
                <a:spcPts val="2280"/>
              </a:lnSpc>
              <a:spcBef>
                <a:spcPts val="95"/>
              </a:spcBef>
              <a:defRPr/>
            </a:pP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Protein 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biyosentezinde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aminoasitler 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peptid 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bağlarıyla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(R</a:t>
            </a:r>
            <a:r>
              <a:rPr sz="2025" baseline="-20576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-CO-NH</a:t>
            </a:r>
            <a:r>
              <a:rPr sz="2025" baseline="-20576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-R</a:t>
            </a:r>
            <a:r>
              <a:rPr sz="2025" baseline="-20576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)</a:t>
            </a:r>
            <a:r>
              <a:rPr sz="2000" spc="4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aşağıda</a:t>
            </a:r>
            <a:r>
              <a:rPr sz="2000">
                <a:latin typeface="Arial"/>
                <a:cs typeface="Arial"/>
              </a:rPr>
              <a:t/>
            </a:r>
            <a:br>
              <a:rPr sz="2000">
                <a:latin typeface="Arial"/>
                <a:cs typeface="Arial"/>
              </a:rPr>
            </a:b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gösterildiği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şekilde</a:t>
            </a:r>
            <a:r>
              <a:rPr sz="2000" spc="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bağlanırlar.</a:t>
            </a:r>
            <a:endParaRPr sz="2000">
              <a:latin typeface="Arial"/>
              <a:cs typeface="Arial"/>
            </a:endParaRPr>
          </a:p>
        </p:txBody>
      </p:sp>
      <p:sp>
        <p:nvSpPr>
          <p:cNvPr id="43024" name="object 16"/>
          <p:cNvSpPr txBox="1">
            <a:spLocks noChangeArrowheads="1"/>
          </p:cNvSpPr>
          <p:nvPr/>
        </p:nvSpPr>
        <p:spPr bwMode="auto">
          <a:xfrm>
            <a:off x="1603375" y="1404939"/>
            <a:ext cx="1035050" cy="30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700" rIns="0" bIns="0">
            <a:spAutoFit/>
          </a:bodyPr>
          <a:lstStyle>
            <a:lvl1pPr marL="127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ts val="100"/>
              </a:spcBef>
            </a:pPr>
            <a:r>
              <a:rPr lang="tr-TR" altLang="tr-TR">
                <a:solidFill>
                  <a:srgbClr val="FFFF66"/>
                </a:solidFill>
                <a:cs typeface="Arial" panose="020B0604020202020204" pitchFamily="34" charset="0"/>
              </a:rPr>
              <a:t>Aminoasit</a:t>
            </a:r>
            <a:endParaRPr lang="tr-TR" altLang="tr-TR">
              <a:cs typeface="Arial" panose="020B0604020202020204" pitchFamily="34" charset="0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346576" y="1404939"/>
            <a:ext cx="868363" cy="300037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>
              <a:spcBef>
                <a:spcPts val="100"/>
              </a:spcBef>
              <a:defRPr/>
            </a:pPr>
            <a:r>
              <a:rPr dirty="0">
                <a:solidFill>
                  <a:srgbClr val="FFFF66"/>
                </a:solidFill>
                <a:latin typeface="Arial"/>
                <a:cs typeface="Arial"/>
              </a:rPr>
              <a:t>Di</a:t>
            </a:r>
            <a:r>
              <a:rPr spc="5" dirty="0">
                <a:solidFill>
                  <a:srgbClr val="FFFF66"/>
                </a:solidFill>
                <a:latin typeface="Arial"/>
                <a:cs typeface="Arial"/>
              </a:rPr>
              <a:t>p</a:t>
            </a:r>
            <a:r>
              <a:rPr dirty="0">
                <a:solidFill>
                  <a:srgbClr val="FFFF66"/>
                </a:solidFill>
                <a:latin typeface="Arial"/>
                <a:cs typeface="Arial"/>
              </a:rPr>
              <a:t>ept</a:t>
            </a:r>
            <a:r>
              <a:rPr spc="5" dirty="0">
                <a:solidFill>
                  <a:srgbClr val="FFFF66"/>
                </a:solidFill>
                <a:latin typeface="Arial"/>
                <a:cs typeface="Arial"/>
              </a:rPr>
              <a:t>i</a:t>
            </a:r>
            <a:r>
              <a:rPr dirty="0">
                <a:solidFill>
                  <a:srgbClr val="FFFF66"/>
                </a:solidFill>
                <a:latin typeface="Arial"/>
                <a:cs typeface="Arial"/>
              </a:rPr>
              <a:t>d</a:t>
            </a:r>
            <a:endParaRPr>
              <a:latin typeface="Arial"/>
              <a:cs typeface="Arial"/>
            </a:endParaRPr>
          </a:p>
        </p:txBody>
      </p:sp>
      <p:sp>
        <p:nvSpPr>
          <p:cNvPr id="43026" name="object 18"/>
          <p:cNvSpPr txBox="1">
            <a:spLocks noChangeArrowheads="1"/>
          </p:cNvSpPr>
          <p:nvPr/>
        </p:nvSpPr>
        <p:spPr bwMode="auto">
          <a:xfrm>
            <a:off x="6684964" y="1404939"/>
            <a:ext cx="1824037" cy="30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700" rIns="0" bIns="0">
            <a:spAutoFit/>
          </a:bodyPr>
          <a:lstStyle>
            <a:lvl1pPr marL="127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ts val="100"/>
              </a:spcBef>
            </a:pPr>
            <a:r>
              <a:rPr lang="tr-TR" altLang="tr-TR">
                <a:solidFill>
                  <a:srgbClr val="FFFF66"/>
                </a:solidFill>
                <a:cs typeface="Arial" panose="020B0604020202020204" pitchFamily="34" charset="0"/>
              </a:rPr>
              <a:t>Polipeptid/Protein</a:t>
            </a:r>
            <a:endParaRPr lang="tr-TR" altLang="tr-TR">
              <a:cs typeface="Arial" panose="020B0604020202020204" pitchFamily="34" charset="0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406776" y="1077914"/>
            <a:ext cx="512763" cy="922337"/>
          </a:xfrm>
          <a:prstGeom prst="rect">
            <a:avLst/>
          </a:prstGeom>
        </p:spPr>
        <p:txBody>
          <a:bodyPr lIns="0" tIns="61594" rIns="0" bIns="0">
            <a:spAutoFit/>
          </a:bodyPr>
          <a:lstStyle>
            <a:lvl1pPr marL="38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ts val="488"/>
              </a:spcBef>
            </a:pPr>
            <a:r>
              <a:rPr lang="tr-TR" altLang="tr-TR" sz="1400">
                <a:solidFill>
                  <a:srgbClr val="FFFFFF"/>
                </a:solidFill>
                <a:cs typeface="Arial" panose="020B0604020202020204" pitchFamily="34" charset="0"/>
              </a:rPr>
              <a:t>-H</a:t>
            </a:r>
            <a:r>
              <a:rPr lang="tr-TR" altLang="tr-TR" sz="1300" baseline="-22000">
                <a:solidFill>
                  <a:srgbClr val="FFFFFF"/>
                </a:solidFill>
                <a:cs typeface="Arial" panose="020B0604020202020204" pitchFamily="34" charset="0"/>
              </a:rPr>
              <a:t>2</a:t>
            </a:r>
            <a:r>
              <a:rPr lang="tr-TR" altLang="tr-TR" sz="1400">
                <a:solidFill>
                  <a:srgbClr val="FFFFFF"/>
                </a:solidFill>
                <a:cs typeface="Arial" panose="020B0604020202020204" pitchFamily="34" charset="0"/>
              </a:rPr>
              <a:t>O</a:t>
            </a:r>
            <a:endParaRPr lang="tr-TR" altLang="tr-TR" sz="1400">
              <a:cs typeface="Arial" panose="020B0604020202020204" pitchFamily="34" charset="0"/>
            </a:endParaRPr>
          </a:p>
          <a:p>
            <a:pPr>
              <a:spcBef>
                <a:spcPts val="513"/>
              </a:spcBef>
            </a:pPr>
            <a:r>
              <a:rPr lang="tr-TR" altLang="tr-TR">
                <a:solidFill>
                  <a:srgbClr val="66FFFF"/>
                </a:solidFill>
                <a:latin typeface="Segoe UI Symbol" panose="020B0502040204020203" pitchFamily="34" charset="0"/>
                <a:ea typeface="Segoe UI Symbol" panose="020B0502040204020203" pitchFamily="34" charset="0"/>
                <a:cs typeface="Segoe UI Symbol" panose="020B0502040204020203" pitchFamily="34" charset="0"/>
              </a:rPr>
              <a:t>⇆</a:t>
            </a:r>
            <a:endParaRPr lang="tr-TR" altLang="tr-TR">
              <a:latin typeface="Segoe UI Symbol" panose="020B0502040204020203" pitchFamily="34" charset="0"/>
              <a:ea typeface="Segoe UI Symbol" panose="020B0502040204020203" pitchFamily="34" charset="0"/>
              <a:cs typeface="Segoe UI Symbol" panose="020B0502040204020203" pitchFamily="34" charset="0"/>
            </a:endParaRPr>
          </a:p>
          <a:p>
            <a:pPr>
              <a:spcBef>
                <a:spcPts val="650"/>
              </a:spcBef>
            </a:pPr>
            <a:r>
              <a:rPr lang="tr-TR" altLang="tr-TR" sz="1400">
                <a:solidFill>
                  <a:srgbClr val="FFFFFF"/>
                </a:solidFill>
                <a:cs typeface="Arial" panose="020B0604020202020204" pitchFamily="34" charset="0"/>
              </a:rPr>
              <a:t>+H</a:t>
            </a:r>
            <a:r>
              <a:rPr lang="tr-TR" altLang="tr-TR" sz="1300" baseline="-22000">
                <a:solidFill>
                  <a:srgbClr val="FFFFFF"/>
                </a:solidFill>
                <a:cs typeface="Arial" panose="020B0604020202020204" pitchFamily="34" charset="0"/>
              </a:rPr>
              <a:t>2</a:t>
            </a:r>
            <a:r>
              <a:rPr lang="tr-TR" altLang="tr-TR" sz="1400">
                <a:solidFill>
                  <a:srgbClr val="FFFFFF"/>
                </a:solidFill>
                <a:cs typeface="Arial" panose="020B0604020202020204" pitchFamily="34" charset="0"/>
              </a:rPr>
              <a:t>O</a:t>
            </a:r>
            <a:endParaRPr lang="tr-TR" altLang="tr-TR" sz="1400">
              <a:cs typeface="Arial" panose="020B0604020202020204" pitchFamily="34" charset="0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529263" y="1077914"/>
            <a:ext cx="576262" cy="922337"/>
          </a:xfrm>
          <a:prstGeom prst="rect">
            <a:avLst/>
          </a:prstGeom>
        </p:spPr>
        <p:txBody>
          <a:bodyPr lIns="0" tIns="61594" rIns="0" bIns="0">
            <a:spAutoFit/>
          </a:bodyPr>
          <a:lstStyle>
            <a:lvl1pPr marL="38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ts val="488"/>
              </a:spcBef>
            </a:pPr>
            <a:r>
              <a:rPr lang="tr-TR" altLang="tr-TR" sz="1400">
                <a:solidFill>
                  <a:srgbClr val="FFFFFF"/>
                </a:solidFill>
                <a:cs typeface="Arial" panose="020B0604020202020204" pitchFamily="34" charset="0"/>
              </a:rPr>
              <a:t>-H</a:t>
            </a:r>
            <a:r>
              <a:rPr lang="tr-TR" altLang="tr-TR" sz="1300" baseline="-22000">
                <a:solidFill>
                  <a:srgbClr val="FFFFFF"/>
                </a:solidFill>
                <a:cs typeface="Arial" panose="020B0604020202020204" pitchFamily="34" charset="0"/>
              </a:rPr>
              <a:t>2</a:t>
            </a:r>
            <a:r>
              <a:rPr lang="tr-TR" altLang="tr-TR" sz="1400">
                <a:solidFill>
                  <a:srgbClr val="FFFFFF"/>
                </a:solidFill>
                <a:cs typeface="Arial" panose="020B0604020202020204" pitchFamily="34" charset="0"/>
              </a:rPr>
              <a:t>O</a:t>
            </a:r>
            <a:endParaRPr lang="tr-TR" altLang="tr-TR" sz="1400">
              <a:cs typeface="Arial" panose="020B0604020202020204" pitchFamily="34" charset="0"/>
            </a:endParaRPr>
          </a:p>
          <a:p>
            <a:pPr>
              <a:spcBef>
                <a:spcPts val="513"/>
              </a:spcBef>
            </a:pPr>
            <a:r>
              <a:rPr lang="tr-TR" altLang="tr-TR">
                <a:solidFill>
                  <a:srgbClr val="66FFFF"/>
                </a:solidFill>
                <a:latin typeface="Segoe UI Symbol" panose="020B0502040204020203" pitchFamily="34" charset="0"/>
                <a:ea typeface="Segoe UI Symbol" panose="020B0502040204020203" pitchFamily="34" charset="0"/>
                <a:cs typeface="Segoe UI Symbol" panose="020B0502040204020203" pitchFamily="34" charset="0"/>
              </a:rPr>
              <a:t>⇆</a:t>
            </a:r>
            <a:endParaRPr lang="tr-TR" altLang="tr-TR">
              <a:latin typeface="Segoe UI Symbol" panose="020B0502040204020203" pitchFamily="34" charset="0"/>
              <a:ea typeface="Segoe UI Symbol" panose="020B0502040204020203" pitchFamily="34" charset="0"/>
              <a:cs typeface="Segoe UI Symbol" panose="020B0502040204020203" pitchFamily="34" charset="0"/>
            </a:endParaRPr>
          </a:p>
          <a:p>
            <a:pPr>
              <a:spcBef>
                <a:spcPts val="650"/>
              </a:spcBef>
            </a:pPr>
            <a:r>
              <a:rPr lang="tr-TR" altLang="tr-TR" sz="1400">
                <a:solidFill>
                  <a:srgbClr val="FFFFFF"/>
                </a:solidFill>
                <a:cs typeface="Arial" panose="020B0604020202020204" pitchFamily="34" charset="0"/>
              </a:rPr>
              <a:t>+H</a:t>
            </a:r>
            <a:r>
              <a:rPr lang="tr-TR" altLang="tr-TR" sz="1300" baseline="-22000">
                <a:solidFill>
                  <a:srgbClr val="FFFFFF"/>
                </a:solidFill>
                <a:cs typeface="Arial" panose="020B0604020202020204" pitchFamily="34" charset="0"/>
              </a:rPr>
              <a:t>2</a:t>
            </a:r>
            <a:r>
              <a:rPr lang="tr-TR" altLang="tr-TR" sz="1400">
                <a:solidFill>
                  <a:srgbClr val="FFFFFF"/>
                </a:solidFill>
                <a:cs typeface="Arial" panose="020B0604020202020204" pitchFamily="34" charset="0"/>
              </a:rPr>
              <a:t>O</a:t>
            </a:r>
            <a:endParaRPr lang="tr-TR" altLang="tr-TR" sz="1400">
              <a:cs typeface="Arial" panose="020B0604020202020204" pitchFamily="34" charset="0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603375" y="2452689"/>
            <a:ext cx="8586788" cy="1031875"/>
          </a:xfrm>
          <a:prstGeom prst="rect">
            <a:avLst/>
          </a:prstGeom>
        </p:spPr>
        <p:txBody>
          <a:bodyPr lIns="0" tIns="43180" rIns="0" bIns="0">
            <a:spAutoFit/>
          </a:bodyPr>
          <a:lstStyle/>
          <a:p>
            <a:pPr marL="356870" indent="-344805">
              <a:spcBef>
                <a:spcPts val="340"/>
              </a:spcBef>
              <a:buClr>
                <a:srgbClr val="E2E2FF"/>
              </a:buClr>
              <a:buFontTx/>
              <a:buChar char="•"/>
              <a:tabLst>
                <a:tab pos="356870" algn="l"/>
                <a:tab pos="357505" algn="l"/>
              </a:tabLst>
              <a:defRPr/>
            </a:pP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Polipeptid olan </a:t>
            </a:r>
            <a:r>
              <a:rPr sz="2000" spc="-10" dirty="0">
                <a:solidFill>
                  <a:srgbClr val="66FFFF"/>
                </a:solidFill>
                <a:latin typeface="Arial"/>
                <a:cs typeface="Arial"/>
              </a:rPr>
              <a:t>proteinler 100’ den </a:t>
            </a:r>
            <a:r>
              <a:rPr sz="2000" spc="-15" dirty="0">
                <a:solidFill>
                  <a:srgbClr val="66FFFF"/>
                </a:solidFill>
                <a:latin typeface="Arial"/>
                <a:cs typeface="Arial"/>
              </a:rPr>
              <a:t>fazla </a:t>
            </a:r>
            <a:r>
              <a:rPr sz="2000" spc="-10" dirty="0">
                <a:solidFill>
                  <a:srgbClr val="66FFFF"/>
                </a:solidFill>
                <a:latin typeface="Arial"/>
                <a:cs typeface="Arial"/>
              </a:rPr>
              <a:t>aminoasitten </a:t>
            </a:r>
            <a:r>
              <a:rPr sz="2000" spc="-15" dirty="0">
                <a:solidFill>
                  <a:srgbClr val="66FFFF"/>
                </a:solidFill>
                <a:latin typeface="Arial"/>
                <a:cs typeface="Arial"/>
              </a:rPr>
              <a:t>meydana</a:t>
            </a:r>
            <a:r>
              <a:rPr sz="2000" spc="330" dirty="0">
                <a:solidFill>
                  <a:srgbClr val="66FFFF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66FFFF"/>
                </a:solidFill>
                <a:latin typeface="Arial"/>
                <a:cs typeface="Arial"/>
              </a:rPr>
              <a:t>gelirler</a:t>
            </a:r>
            <a:endParaRPr sz="2000">
              <a:latin typeface="Arial"/>
              <a:cs typeface="Arial"/>
            </a:endParaRPr>
          </a:p>
          <a:p>
            <a:pPr marL="356870" indent="-344805">
              <a:spcBef>
                <a:spcPts val="245"/>
              </a:spcBef>
              <a:buClr>
                <a:srgbClr val="E2E2FF"/>
              </a:buClr>
              <a:buFontTx/>
              <a:buChar char="•"/>
              <a:tabLst>
                <a:tab pos="356870" algn="l"/>
                <a:tab pos="357505" algn="l"/>
              </a:tabLst>
              <a:defRPr/>
            </a:pP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Proteinlerdeki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aminoasitlerin sıralanışı </a:t>
            </a:r>
            <a:r>
              <a:rPr sz="2000" spc="-15" dirty="0">
                <a:solidFill>
                  <a:srgbClr val="FFFF66"/>
                </a:solidFill>
                <a:latin typeface="Arial"/>
                <a:cs typeface="Arial"/>
              </a:rPr>
              <a:t>genetik bilgiler </a:t>
            </a:r>
            <a:r>
              <a:rPr sz="2000" spc="-5" dirty="0">
                <a:solidFill>
                  <a:srgbClr val="FFFF66"/>
                </a:solidFill>
                <a:latin typeface="Arial"/>
                <a:cs typeface="Arial"/>
              </a:rPr>
              <a:t>tarafından</a:t>
            </a:r>
            <a:r>
              <a:rPr sz="2000" spc="285" dirty="0">
                <a:solidFill>
                  <a:srgbClr val="FFFF66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FFFF66"/>
                </a:solidFill>
                <a:latin typeface="Arial"/>
                <a:cs typeface="Arial"/>
              </a:rPr>
              <a:t>belirlenir</a:t>
            </a:r>
            <a:endParaRPr sz="2000">
              <a:latin typeface="Arial"/>
              <a:cs typeface="Arial"/>
            </a:endParaRPr>
          </a:p>
          <a:p>
            <a:pPr marL="356870" indent="-344805">
              <a:spcBef>
                <a:spcPts val="240"/>
              </a:spcBef>
              <a:buClr>
                <a:srgbClr val="E2E2FF"/>
              </a:buClr>
              <a:buFontTx/>
              <a:buChar char="•"/>
              <a:tabLst>
                <a:tab pos="356870" algn="l"/>
                <a:tab pos="357505" algn="l"/>
              </a:tabLst>
              <a:defRPr/>
            </a:pP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Proteinlein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oluşmasında aminoasitler </a:t>
            </a:r>
            <a:r>
              <a:rPr sz="2000" dirty="0">
                <a:solidFill>
                  <a:srgbClr val="FF0066"/>
                </a:solidFill>
                <a:latin typeface="Arial"/>
                <a:cs typeface="Arial"/>
              </a:rPr>
              <a:t>çift </a:t>
            </a:r>
            <a:r>
              <a:rPr sz="2000" spc="-5" dirty="0">
                <a:solidFill>
                  <a:srgbClr val="FF0066"/>
                </a:solidFill>
                <a:latin typeface="Arial"/>
                <a:cs typeface="Arial"/>
              </a:rPr>
              <a:t>sıra </a:t>
            </a:r>
            <a:r>
              <a:rPr sz="2000" spc="-10" dirty="0">
                <a:solidFill>
                  <a:srgbClr val="FF0066"/>
                </a:solidFill>
                <a:latin typeface="Arial"/>
                <a:cs typeface="Arial"/>
              </a:rPr>
              <a:t>şeklinde</a:t>
            </a:r>
            <a:r>
              <a:rPr sz="2000" spc="105" dirty="0">
                <a:solidFill>
                  <a:srgbClr val="FF0066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0066"/>
                </a:solidFill>
                <a:latin typeface="Arial"/>
                <a:cs typeface="Arial"/>
              </a:rPr>
              <a:t>sıralanırlar</a:t>
            </a:r>
            <a:endParaRPr sz="20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93948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object 2"/>
          <p:cNvSpPr>
            <a:spLocks noChangeArrowheads="1"/>
          </p:cNvSpPr>
          <p:nvPr/>
        </p:nvSpPr>
        <p:spPr bwMode="auto">
          <a:xfrm>
            <a:off x="152400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44035" name="object 3"/>
          <p:cNvSpPr>
            <a:spLocks/>
          </p:cNvSpPr>
          <p:nvPr/>
        </p:nvSpPr>
        <p:spPr bwMode="auto">
          <a:xfrm>
            <a:off x="7791451" y="6032500"/>
            <a:ext cx="1546225" cy="825500"/>
          </a:xfrm>
          <a:custGeom>
            <a:avLst/>
            <a:gdLst>
              <a:gd name="T0" fmla="*/ 670453 w 1546225"/>
              <a:gd name="T1" fmla="*/ 521144 h 826134"/>
              <a:gd name="T2" fmla="*/ 317627 w 1546225"/>
              <a:gd name="T3" fmla="*/ 521144 h 826134"/>
              <a:gd name="T4" fmla="*/ 935018 w 1546225"/>
              <a:gd name="T5" fmla="*/ 826004 h 826134"/>
              <a:gd name="T6" fmla="*/ 1545953 w 1546225"/>
              <a:gd name="T7" fmla="*/ 826004 h 826134"/>
              <a:gd name="T8" fmla="*/ 1315085 w 1546225"/>
              <a:gd name="T9" fmla="*/ 749253 h 826134"/>
              <a:gd name="T10" fmla="*/ 1010158 w 1546225"/>
              <a:gd name="T11" fmla="*/ 590842 h 826134"/>
              <a:gd name="T12" fmla="*/ 786130 w 1546225"/>
              <a:gd name="T13" fmla="*/ 586092 h 826134"/>
              <a:gd name="T14" fmla="*/ 670453 w 1546225"/>
              <a:gd name="T15" fmla="*/ 521144 h 826134"/>
              <a:gd name="T16" fmla="*/ 0 w 1546225"/>
              <a:gd name="T17" fmla="*/ 0 h 826134"/>
              <a:gd name="T18" fmla="*/ 34925 w 1546225"/>
              <a:gd name="T19" fmla="*/ 41186 h 826134"/>
              <a:gd name="T20" fmla="*/ 0 w 1546225"/>
              <a:gd name="T21" fmla="*/ 102958 h 826134"/>
              <a:gd name="T22" fmla="*/ 47625 w 1546225"/>
              <a:gd name="T23" fmla="*/ 188506 h 826134"/>
              <a:gd name="T24" fmla="*/ 119125 w 1546225"/>
              <a:gd name="T25" fmla="*/ 384924 h 826134"/>
              <a:gd name="T26" fmla="*/ 71500 w 1546225"/>
              <a:gd name="T27" fmla="*/ 668464 h 826134"/>
              <a:gd name="T28" fmla="*/ 317627 w 1546225"/>
              <a:gd name="T29" fmla="*/ 521144 h 826134"/>
              <a:gd name="T30" fmla="*/ 670453 w 1546225"/>
              <a:gd name="T31" fmla="*/ 521144 h 826134"/>
              <a:gd name="T32" fmla="*/ 444754 w 1546225"/>
              <a:gd name="T33" fmla="*/ 394423 h 826134"/>
              <a:gd name="T34" fmla="*/ 201675 w 1546225"/>
              <a:gd name="T35" fmla="*/ 104546 h 826134"/>
              <a:gd name="T36" fmla="*/ 0 w 1546225"/>
              <a:gd name="T37" fmla="*/ 0 h 826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546225" h="826134">
                <a:moveTo>
                  <a:pt x="670453" y="521144"/>
                </a:moveTo>
                <a:lnTo>
                  <a:pt x="317627" y="521144"/>
                </a:lnTo>
                <a:lnTo>
                  <a:pt x="935018" y="826004"/>
                </a:lnTo>
                <a:lnTo>
                  <a:pt x="1545953" y="826004"/>
                </a:lnTo>
                <a:lnTo>
                  <a:pt x="1315085" y="749253"/>
                </a:lnTo>
                <a:lnTo>
                  <a:pt x="1010158" y="590842"/>
                </a:lnTo>
                <a:lnTo>
                  <a:pt x="786130" y="586092"/>
                </a:lnTo>
                <a:lnTo>
                  <a:pt x="670453" y="521144"/>
                </a:lnTo>
                <a:close/>
              </a:path>
              <a:path w="1546225" h="826134">
                <a:moveTo>
                  <a:pt x="0" y="0"/>
                </a:moveTo>
                <a:lnTo>
                  <a:pt x="34925" y="41186"/>
                </a:lnTo>
                <a:lnTo>
                  <a:pt x="0" y="102958"/>
                </a:lnTo>
                <a:lnTo>
                  <a:pt x="47625" y="188506"/>
                </a:lnTo>
                <a:lnTo>
                  <a:pt x="119125" y="384924"/>
                </a:lnTo>
                <a:lnTo>
                  <a:pt x="71500" y="668464"/>
                </a:lnTo>
                <a:lnTo>
                  <a:pt x="317627" y="521144"/>
                </a:lnTo>
                <a:lnTo>
                  <a:pt x="670453" y="521144"/>
                </a:lnTo>
                <a:lnTo>
                  <a:pt x="444754" y="394423"/>
                </a:lnTo>
                <a:lnTo>
                  <a:pt x="201675" y="104546"/>
                </a:lnTo>
                <a:lnTo>
                  <a:pt x="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44036" name="object 4"/>
          <p:cNvSpPr>
            <a:spLocks/>
          </p:cNvSpPr>
          <p:nvPr/>
        </p:nvSpPr>
        <p:spPr bwMode="auto">
          <a:xfrm>
            <a:off x="5772151" y="6019800"/>
            <a:ext cx="296863" cy="628650"/>
          </a:xfrm>
          <a:custGeom>
            <a:avLst/>
            <a:gdLst>
              <a:gd name="T0" fmla="*/ 57276 w 295910"/>
              <a:gd name="T1" fmla="*/ 0 h 628015"/>
              <a:gd name="T2" fmla="*/ 85851 w 295910"/>
              <a:gd name="T3" fmla="*/ 32016 h 628015"/>
              <a:gd name="T4" fmla="*/ 38100 w 295910"/>
              <a:gd name="T5" fmla="*/ 53365 h 628015"/>
              <a:gd name="T6" fmla="*/ 28575 w 295910"/>
              <a:gd name="T7" fmla="*/ 117398 h 628015"/>
              <a:gd name="T8" fmla="*/ 66801 w 295910"/>
              <a:gd name="T9" fmla="*/ 202768 h 628015"/>
              <a:gd name="T10" fmla="*/ 76326 w 295910"/>
              <a:gd name="T11" fmla="*/ 288150 h 628015"/>
              <a:gd name="T12" fmla="*/ 0 w 295910"/>
              <a:gd name="T13" fmla="*/ 627888 h 628015"/>
              <a:gd name="T14" fmla="*/ 85851 w 295910"/>
              <a:gd name="T15" fmla="*/ 414439 h 628015"/>
              <a:gd name="T16" fmla="*/ 133476 w 295910"/>
              <a:gd name="T17" fmla="*/ 384200 h 628015"/>
              <a:gd name="T18" fmla="*/ 200278 w 295910"/>
              <a:gd name="T19" fmla="*/ 224116 h 628015"/>
              <a:gd name="T20" fmla="*/ 228853 w 295910"/>
              <a:gd name="T21" fmla="*/ 213448 h 628015"/>
              <a:gd name="T22" fmla="*/ 228853 w 295910"/>
              <a:gd name="T23" fmla="*/ 160083 h 628015"/>
              <a:gd name="T24" fmla="*/ 295655 w 295910"/>
              <a:gd name="T25" fmla="*/ 117398 h 628015"/>
              <a:gd name="T26" fmla="*/ 257555 w 295910"/>
              <a:gd name="T27" fmla="*/ 106718 h 628015"/>
              <a:gd name="T28" fmla="*/ 57276 w 295910"/>
              <a:gd name="T29" fmla="*/ 0 h 6280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95910" h="628015">
                <a:moveTo>
                  <a:pt x="57276" y="0"/>
                </a:moveTo>
                <a:lnTo>
                  <a:pt x="85851" y="32016"/>
                </a:lnTo>
                <a:lnTo>
                  <a:pt x="38100" y="53365"/>
                </a:lnTo>
                <a:lnTo>
                  <a:pt x="28575" y="117398"/>
                </a:lnTo>
                <a:lnTo>
                  <a:pt x="66801" y="202768"/>
                </a:lnTo>
                <a:lnTo>
                  <a:pt x="76326" y="288150"/>
                </a:lnTo>
                <a:lnTo>
                  <a:pt x="0" y="627888"/>
                </a:lnTo>
                <a:lnTo>
                  <a:pt x="85851" y="414439"/>
                </a:lnTo>
                <a:lnTo>
                  <a:pt x="133476" y="384200"/>
                </a:lnTo>
                <a:lnTo>
                  <a:pt x="200278" y="224116"/>
                </a:lnTo>
                <a:lnTo>
                  <a:pt x="228853" y="213448"/>
                </a:lnTo>
                <a:lnTo>
                  <a:pt x="228853" y="160083"/>
                </a:lnTo>
                <a:lnTo>
                  <a:pt x="295655" y="117398"/>
                </a:lnTo>
                <a:lnTo>
                  <a:pt x="257555" y="106718"/>
                </a:lnTo>
                <a:lnTo>
                  <a:pt x="57276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44037" name="object 5"/>
          <p:cNvSpPr>
            <a:spLocks/>
          </p:cNvSpPr>
          <p:nvPr/>
        </p:nvSpPr>
        <p:spPr bwMode="auto">
          <a:xfrm>
            <a:off x="6334126" y="6181726"/>
            <a:ext cx="600075" cy="430213"/>
          </a:xfrm>
          <a:custGeom>
            <a:avLst/>
            <a:gdLst>
              <a:gd name="T0" fmla="*/ 28575 w 600710"/>
              <a:gd name="T1" fmla="*/ 0 h 429895"/>
              <a:gd name="T2" fmla="*/ 19050 w 600710"/>
              <a:gd name="T3" fmla="*/ 20612 h 429895"/>
              <a:gd name="T4" fmla="*/ 0 w 600710"/>
              <a:gd name="T5" fmla="*/ 63436 h 429895"/>
              <a:gd name="T6" fmla="*/ 95250 w 600710"/>
              <a:gd name="T7" fmla="*/ 191884 h 429895"/>
              <a:gd name="T8" fmla="*/ 492378 w 600710"/>
              <a:gd name="T9" fmla="*/ 429767 h 429895"/>
              <a:gd name="T10" fmla="*/ 460628 w 600710"/>
              <a:gd name="T11" fmla="*/ 220433 h 429895"/>
              <a:gd name="T12" fmla="*/ 560500 w 600710"/>
              <a:gd name="T13" fmla="*/ 149072 h 429895"/>
              <a:gd name="T14" fmla="*/ 398652 w 600710"/>
              <a:gd name="T15" fmla="*/ 149072 h 429895"/>
              <a:gd name="T16" fmla="*/ 143001 w 600710"/>
              <a:gd name="T17" fmla="*/ 85636 h 429895"/>
              <a:gd name="T18" fmla="*/ 28575 w 600710"/>
              <a:gd name="T19" fmla="*/ 0 h 429895"/>
              <a:gd name="T20" fmla="*/ 600455 w 600710"/>
              <a:gd name="T21" fmla="*/ 120522 h 429895"/>
              <a:gd name="T22" fmla="*/ 398652 w 600710"/>
              <a:gd name="T23" fmla="*/ 149072 h 429895"/>
              <a:gd name="T24" fmla="*/ 560500 w 600710"/>
              <a:gd name="T25" fmla="*/ 149072 h 429895"/>
              <a:gd name="T26" fmla="*/ 600455 w 600710"/>
              <a:gd name="T27" fmla="*/ 120522 h 4298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00710" h="429895">
                <a:moveTo>
                  <a:pt x="28575" y="0"/>
                </a:moveTo>
                <a:lnTo>
                  <a:pt x="19050" y="20612"/>
                </a:lnTo>
                <a:lnTo>
                  <a:pt x="0" y="63436"/>
                </a:lnTo>
                <a:lnTo>
                  <a:pt x="95250" y="191884"/>
                </a:lnTo>
                <a:lnTo>
                  <a:pt x="492378" y="429767"/>
                </a:lnTo>
                <a:lnTo>
                  <a:pt x="460628" y="220433"/>
                </a:lnTo>
                <a:lnTo>
                  <a:pt x="560500" y="149072"/>
                </a:lnTo>
                <a:lnTo>
                  <a:pt x="398652" y="149072"/>
                </a:lnTo>
                <a:lnTo>
                  <a:pt x="143001" y="85636"/>
                </a:lnTo>
                <a:lnTo>
                  <a:pt x="28575" y="0"/>
                </a:lnTo>
                <a:close/>
              </a:path>
              <a:path w="600710" h="429895">
                <a:moveTo>
                  <a:pt x="600455" y="120522"/>
                </a:moveTo>
                <a:lnTo>
                  <a:pt x="398652" y="149072"/>
                </a:lnTo>
                <a:lnTo>
                  <a:pt x="560500" y="149072"/>
                </a:lnTo>
                <a:lnTo>
                  <a:pt x="600455" y="120522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44038" name="object 6"/>
          <p:cNvSpPr>
            <a:spLocks noChangeArrowheads="1"/>
          </p:cNvSpPr>
          <p:nvPr/>
        </p:nvSpPr>
        <p:spPr bwMode="auto">
          <a:xfrm>
            <a:off x="7285039" y="6138864"/>
            <a:ext cx="242887" cy="115887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44039" name="object 7"/>
          <p:cNvSpPr>
            <a:spLocks noChangeArrowheads="1"/>
          </p:cNvSpPr>
          <p:nvPr/>
        </p:nvSpPr>
        <p:spPr bwMode="auto">
          <a:xfrm>
            <a:off x="5470526" y="6126164"/>
            <a:ext cx="68263" cy="128587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44040" name="object 8"/>
          <p:cNvSpPr>
            <a:spLocks noChangeArrowheads="1"/>
          </p:cNvSpPr>
          <p:nvPr/>
        </p:nvSpPr>
        <p:spPr bwMode="auto">
          <a:xfrm>
            <a:off x="1524000" y="6019800"/>
            <a:ext cx="6218238" cy="838200"/>
          </a:xfrm>
          <a:prstGeom prst="rect">
            <a:avLst/>
          </a:prstGeom>
          <a:blipFill dpi="0" rotWithShape="1">
            <a:blip r:embed="rId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44041" name="object 9"/>
          <p:cNvSpPr>
            <a:spLocks/>
          </p:cNvSpPr>
          <p:nvPr/>
        </p:nvSpPr>
        <p:spPr bwMode="auto">
          <a:xfrm>
            <a:off x="3422650" y="6022976"/>
            <a:ext cx="579438" cy="460375"/>
          </a:xfrm>
          <a:custGeom>
            <a:avLst/>
            <a:gdLst>
              <a:gd name="T0" fmla="*/ 497466 w 579119"/>
              <a:gd name="T1" fmla="*/ 269417 h 460375"/>
              <a:gd name="T2" fmla="*/ 303021 w 579119"/>
              <a:gd name="T3" fmla="*/ 269417 h 460375"/>
              <a:gd name="T4" fmla="*/ 541019 w 579119"/>
              <a:gd name="T5" fmla="*/ 460247 h 460375"/>
              <a:gd name="T6" fmla="*/ 483869 w 579119"/>
              <a:gd name="T7" fmla="*/ 279031 h 460375"/>
              <a:gd name="T8" fmla="*/ 497466 w 579119"/>
              <a:gd name="T9" fmla="*/ 269417 h 460375"/>
              <a:gd name="T10" fmla="*/ 66675 w 579119"/>
              <a:gd name="T11" fmla="*/ 0 h 460375"/>
              <a:gd name="T12" fmla="*/ 47625 w 579119"/>
              <a:gd name="T13" fmla="*/ 0 h 460375"/>
              <a:gd name="T14" fmla="*/ 38100 w 579119"/>
              <a:gd name="T15" fmla="*/ 38480 h 460375"/>
              <a:gd name="T16" fmla="*/ 0 w 579119"/>
              <a:gd name="T17" fmla="*/ 96215 h 460375"/>
              <a:gd name="T18" fmla="*/ 104775 w 579119"/>
              <a:gd name="T19" fmla="*/ 173189 h 460375"/>
              <a:gd name="T20" fmla="*/ 226948 w 579119"/>
              <a:gd name="T21" fmla="*/ 288658 h 460375"/>
              <a:gd name="T22" fmla="*/ 303021 w 579119"/>
              <a:gd name="T23" fmla="*/ 269417 h 460375"/>
              <a:gd name="T24" fmla="*/ 497466 w 579119"/>
              <a:gd name="T25" fmla="*/ 269417 h 460375"/>
              <a:gd name="T26" fmla="*/ 579119 w 579119"/>
              <a:gd name="T27" fmla="*/ 211683 h 460375"/>
              <a:gd name="T28" fmla="*/ 569594 w 579119"/>
              <a:gd name="T29" fmla="*/ 202056 h 460375"/>
              <a:gd name="T30" fmla="*/ 531494 w 579119"/>
              <a:gd name="T31" fmla="*/ 182816 h 460375"/>
              <a:gd name="T32" fmla="*/ 474344 w 579119"/>
              <a:gd name="T33" fmla="*/ 144322 h 460375"/>
              <a:gd name="T34" fmla="*/ 274446 w 579119"/>
              <a:gd name="T35" fmla="*/ 57734 h 460375"/>
              <a:gd name="T36" fmla="*/ 226948 w 579119"/>
              <a:gd name="T37" fmla="*/ 38480 h 460375"/>
              <a:gd name="T38" fmla="*/ 207898 w 579119"/>
              <a:gd name="T39" fmla="*/ 28867 h 460375"/>
              <a:gd name="T40" fmla="*/ 150748 w 579119"/>
              <a:gd name="T41" fmla="*/ 28867 h 460375"/>
              <a:gd name="T42" fmla="*/ 114300 w 579119"/>
              <a:gd name="T43" fmla="*/ 19240 h 460375"/>
              <a:gd name="T44" fmla="*/ 104775 w 579119"/>
              <a:gd name="T45" fmla="*/ 19240 h 460375"/>
              <a:gd name="T46" fmla="*/ 66675 w 579119"/>
              <a:gd name="T47" fmla="*/ 0 h 460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79119" h="460375">
                <a:moveTo>
                  <a:pt x="497466" y="269417"/>
                </a:moveTo>
                <a:lnTo>
                  <a:pt x="303021" y="269417"/>
                </a:lnTo>
                <a:lnTo>
                  <a:pt x="541019" y="460247"/>
                </a:lnTo>
                <a:lnTo>
                  <a:pt x="483869" y="279031"/>
                </a:lnTo>
                <a:lnTo>
                  <a:pt x="497466" y="269417"/>
                </a:lnTo>
                <a:close/>
              </a:path>
              <a:path w="579119" h="460375">
                <a:moveTo>
                  <a:pt x="66675" y="0"/>
                </a:moveTo>
                <a:lnTo>
                  <a:pt x="47625" y="0"/>
                </a:lnTo>
                <a:lnTo>
                  <a:pt x="38100" y="38480"/>
                </a:lnTo>
                <a:lnTo>
                  <a:pt x="0" y="96215"/>
                </a:lnTo>
                <a:lnTo>
                  <a:pt x="104775" y="173189"/>
                </a:lnTo>
                <a:lnTo>
                  <a:pt x="226948" y="288658"/>
                </a:lnTo>
                <a:lnTo>
                  <a:pt x="303021" y="269417"/>
                </a:lnTo>
                <a:lnTo>
                  <a:pt x="497466" y="269417"/>
                </a:lnTo>
                <a:lnTo>
                  <a:pt x="579119" y="211683"/>
                </a:lnTo>
                <a:lnTo>
                  <a:pt x="569594" y="202056"/>
                </a:lnTo>
                <a:lnTo>
                  <a:pt x="531494" y="182816"/>
                </a:lnTo>
                <a:lnTo>
                  <a:pt x="474344" y="144322"/>
                </a:lnTo>
                <a:lnTo>
                  <a:pt x="274446" y="57734"/>
                </a:lnTo>
                <a:lnTo>
                  <a:pt x="226948" y="38480"/>
                </a:lnTo>
                <a:lnTo>
                  <a:pt x="207898" y="28867"/>
                </a:lnTo>
                <a:lnTo>
                  <a:pt x="150748" y="28867"/>
                </a:lnTo>
                <a:lnTo>
                  <a:pt x="114300" y="19240"/>
                </a:lnTo>
                <a:lnTo>
                  <a:pt x="104775" y="19240"/>
                </a:lnTo>
                <a:lnTo>
                  <a:pt x="66675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44042" name="object 10"/>
          <p:cNvSpPr>
            <a:spLocks/>
          </p:cNvSpPr>
          <p:nvPr/>
        </p:nvSpPr>
        <p:spPr bwMode="auto">
          <a:xfrm>
            <a:off x="4608513" y="6076950"/>
            <a:ext cx="3148012" cy="781050"/>
          </a:xfrm>
          <a:custGeom>
            <a:avLst/>
            <a:gdLst>
              <a:gd name="T0" fmla="*/ 643001 w 3147695"/>
              <a:gd name="T1" fmla="*/ 165163 h 780415"/>
              <a:gd name="T2" fmla="*/ 95250 w 3147695"/>
              <a:gd name="T3" fmla="*/ 165163 h 780415"/>
              <a:gd name="T4" fmla="*/ 142875 w 3147695"/>
              <a:gd name="T5" fmla="*/ 212813 h 780415"/>
              <a:gd name="T6" fmla="*/ 238125 w 3147695"/>
              <a:gd name="T7" fmla="*/ 242989 h 780415"/>
              <a:gd name="T8" fmla="*/ 331850 w 3147695"/>
              <a:gd name="T9" fmla="*/ 433565 h 780415"/>
              <a:gd name="T10" fmla="*/ 636651 w 3147695"/>
              <a:gd name="T11" fmla="*/ 570141 h 780415"/>
              <a:gd name="T12" fmla="*/ 1233677 w 3147695"/>
              <a:gd name="T13" fmla="*/ 570141 h 780415"/>
              <a:gd name="T14" fmla="*/ 3118472 w 3147695"/>
              <a:gd name="T15" fmla="*/ 780286 h 780415"/>
              <a:gd name="T16" fmla="*/ 3147146 w 3147695"/>
              <a:gd name="T17" fmla="*/ 780286 h 780415"/>
              <a:gd name="T18" fmla="*/ 1073277 w 3147695"/>
              <a:gd name="T19" fmla="*/ 385914 h 780415"/>
              <a:gd name="T20" fmla="*/ 816101 w 3147695"/>
              <a:gd name="T21" fmla="*/ 252514 h 780415"/>
              <a:gd name="T22" fmla="*/ 674751 w 3147695"/>
              <a:gd name="T23" fmla="*/ 174688 h 780415"/>
              <a:gd name="T24" fmla="*/ 643001 w 3147695"/>
              <a:gd name="T25" fmla="*/ 165163 h 780415"/>
              <a:gd name="T26" fmla="*/ 152400 w 3147695"/>
              <a:gd name="T27" fmla="*/ 0 h 780415"/>
              <a:gd name="T28" fmla="*/ 57150 w 3147695"/>
              <a:gd name="T29" fmla="*/ 0 h 780415"/>
              <a:gd name="T30" fmla="*/ 19050 w 3147695"/>
              <a:gd name="T31" fmla="*/ 39700 h 780415"/>
              <a:gd name="T32" fmla="*/ 0 w 3147695"/>
              <a:gd name="T33" fmla="*/ 203276 h 780415"/>
              <a:gd name="T34" fmla="*/ 95250 w 3147695"/>
              <a:gd name="T35" fmla="*/ 165163 h 780415"/>
              <a:gd name="T36" fmla="*/ 643001 w 3147695"/>
              <a:gd name="T37" fmla="*/ 165163 h 780415"/>
              <a:gd name="T38" fmla="*/ 579501 w 3147695"/>
              <a:gd name="T39" fmla="*/ 146113 h 780415"/>
              <a:gd name="T40" fmla="*/ 446150 w 3147695"/>
              <a:gd name="T41" fmla="*/ 96875 h 780415"/>
              <a:gd name="T42" fmla="*/ 295275 w 3147695"/>
              <a:gd name="T43" fmla="*/ 28587 h 780415"/>
              <a:gd name="T44" fmla="*/ 219075 w 3147695"/>
              <a:gd name="T45" fmla="*/ 9525 h 780415"/>
              <a:gd name="T46" fmla="*/ 152400 w 3147695"/>
              <a:gd name="T47" fmla="*/ 0 h 780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147695" h="780415">
                <a:moveTo>
                  <a:pt x="643001" y="165163"/>
                </a:moveTo>
                <a:lnTo>
                  <a:pt x="95250" y="165163"/>
                </a:lnTo>
                <a:lnTo>
                  <a:pt x="142875" y="212813"/>
                </a:lnTo>
                <a:lnTo>
                  <a:pt x="238125" y="242989"/>
                </a:lnTo>
                <a:lnTo>
                  <a:pt x="331850" y="433565"/>
                </a:lnTo>
                <a:lnTo>
                  <a:pt x="636651" y="570141"/>
                </a:lnTo>
                <a:lnTo>
                  <a:pt x="1233677" y="570141"/>
                </a:lnTo>
                <a:lnTo>
                  <a:pt x="3118472" y="780286"/>
                </a:lnTo>
                <a:lnTo>
                  <a:pt x="3147146" y="780286"/>
                </a:lnTo>
                <a:lnTo>
                  <a:pt x="1073277" y="385914"/>
                </a:lnTo>
                <a:lnTo>
                  <a:pt x="816101" y="252514"/>
                </a:lnTo>
                <a:lnTo>
                  <a:pt x="674751" y="174688"/>
                </a:lnTo>
                <a:lnTo>
                  <a:pt x="643001" y="165163"/>
                </a:lnTo>
                <a:close/>
              </a:path>
              <a:path w="3147695" h="780415">
                <a:moveTo>
                  <a:pt x="152400" y="0"/>
                </a:moveTo>
                <a:lnTo>
                  <a:pt x="57150" y="0"/>
                </a:lnTo>
                <a:lnTo>
                  <a:pt x="19050" y="39700"/>
                </a:lnTo>
                <a:lnTo>
                  <a:pt x="0" y="203276"/>
                </a:lnTo>
                <a:lnTo>
                  <a:pt x="95250" y="165163"/>
                </a:lnTo>
                <a:lnTo>
                  <a:pt x="643001" y="165163"/>
                </a:lnTo>
                <a:lnTo>
                  <a:pt x="579501" y="146113"/>
                </a:lnTo>
                <a:lnTo>
                  <a:pt x="446150" y="96875"/>
                </a:lnTo>
                <a:lnTo>
                  <a:pt x="295275" y="28587"/>
                </a:lnTo>
                <a:lnTo>
                  <a:pt x="219075" y="9525"/>
                </a:lnTo>
                <a:lnTo>
                  <a:pt x="152400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44043" name="object 11"/>
          <p:cNvSpPr>
            <a:spLocks noChangeArrowheads="1"/>
          </p:cNvSpPr>
          <p:nvPr/>
        </p:nvSpPr>
        <p:spPr bwMode="auto">
          <a:xfrm>
            <a:off x="4429126" y="6069014"/>
            <a:ext cx="112713" cy="96837"/>
          </a:xfrm>
          <a:prstGeom prst="rect">
            <a:avLst/>
          </a:prstGeom>
          <a:blipFill dpi="0" rotWithShape="1">
            <a:blip r:embed="rId6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44044" name="object 12"/>
          <p:cNvSpPr>
            <a:spLocks/>
          </p:cNvSpPr>
          <p:nvPr/>
        </p:nvSpPr>
        <p:spPr bwMode="auto">
          <a:xfrm>
            <a:off x="2879726" y="6099176"/>
            <a:ext cx="257175" cy="258763"/>
          </a:xfrm>
          <a:custGeom>
            <a:avLst/>
            <a:gdLst>
              <a:gd name="T0" fmla="*/ 47752 w 256540"/>
              <a:gd name="T1" fmla="*/ 0 h 259079"/>
              <a:gd name="T2" fmla="*/ 0 w 256540"/>
              <a:gd name="T3" fmla="*/ 0 h 259079"/>
              <a:gd name="T4" fmla="*/ 47752 w 256540"/>
              <a:gd name="T5" fmla="*/ 86359 h 259079"/>
              <a:gd name="T6" fmla="*/ 152653 w 256540"/>
              <a:gd name="T7" fmla="*/ 163118 h 259079"/>
              <a:gd name="T8" fmla="*/ 256031 w 256540"/>
              <a:gd name="T9" fmla="*/ 259079 h 259079"/>
              <a:gd name="T10" fmla="*/ 256031 w 256540"/>
              <a:gd name="T11" fmla="*/ 249478 h 259079"/>
              <a:gd name="T12" fmla="*/ 246506 w 256540"/>
              <a:gd name="T13" fmla="*/ 220700 h 259079"/>
              <a:gd name="T14" fmla="*/ 227456 w 256540"/>
              <a:gd name="T15" fmla="*/ 182321 h 259079"/>
              <a:gd name="T16" fmla="*/ 190881 w 256540"/>
              <a:gd name="T17" fmla="*/ 153530 h 259079"/>
              <a:gd name="T18" fmla="*/ 171703 w 256540"/>
              <a:gd name="T19" fmla="*/ 134340 h 259079"/>
              <a:gd name="T20" fmla="*/ 152653 w 256540"/>
              <a:gd name="T21" fmla="*/ 95961 h 259079"/>
              <a:gd name="T22" fmla="*/ 152653 w 256540"/>
              <a:gd name="T23" fmla="*/ 86359 h 259079"/>
              <a:gd name="T24" fmla="*/ 181228 w 256540"/>
              <a:gd name="T25" fmla="*/ 19189 h 259079"/>
              <a:gd name="T26" fmla="*/ 114553 w 256540"/>
              <a:gd name="T27" fmla="*/ 9601 h 259079"/>
              <a:gd name="T28" fmla="*/ 76327 w 256540"/>
              <a:gd name="T29" fmla="*/ 9601 h 259079"/>
              <a:gd name="T30" fmla="*/ 47752 w 256540"/>
              <a:gd name="T31" fmla="*/ 0 h 2590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56540" h="259079">
                <a:moveTo>
                  <a:pt x="47752" y="0"/>
                </a:moveTo>
                <a:lnTo>
                  <a:pt x="0" y="0"/>
                </a:lnTo>
                <a:lnTo>
                  <a:pt x="47752" y="86359"/>
                </a:lnTo>
                <a:lnTo>
                  <a:pt x="152653" y="163118"/>
                </a:lnTo>
                <a:lnTo>
                  <a:pt x="256031" y="259079"/>
                </a:lnTo>
                <a:lnTo>
                  <a:pt x="256031" y="249478"/>
                </a:lnTo>
                <a:lnTo>
                  <a:pt x="246506" y="220700"/>
                </a:lnTo>
                <a:lnTo>
                  <a:pt x="227456" y="182321"/>
                </a:lnTo>
                <a:lnTo>
                  <a:pt x="190881" y="153530"/>
                </a:lnTo>
                <a:lnTo>
                  <a:pt x="171703" y="134340"/>
                </a:lnTo>
                <a:lnTo>
                  <a:pt x="152653" y="95961"/>
                </a:lnTo>
                <a:lnTo>
                  <a:pt x="152653" y="86359"/>
                </a:lnTo>
                <a:lnTo>
                  <a:pt x="181228" y="19189"/>
                </a:lnTo>
                <a:lnTo>
                  <a:pt x="114553" y="9601"/>
                </a:lnTo>
                <a:lnTo>
                  <a:pt x="76327" y="9601"/>
                </a:lnTo>
                <a:lnTo>
                  <a:pt x="47752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44045" name="object 13"/>
          <p:cNvSpPr>
            <a:spLocks noChangeArrowheads="1"/>
          </p:cNvSpPr>
          <p:nvPr/>
        </p:nvSpPr>
        <p:spPr bwMode="auto">
          <a:xfrm>
            <a:off x="2646364" y="6116639"/>
            <a:ext cx="90487" cy="98425"/>
          </a:xfrm>
          <a:prstGeom prst="rect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44046" name="object 14"/>
          <p:cNvSpPr>
            <a:spLocks/>
          </p:cNvSpPr>
          <p:nvPr/>
        </p:nvSpPr>
        <p:spPr bwMode="auto">
          <a:xfrm>
            <a:off x="2152650" y="6049963"/>
            <a:ext cx="387350" cy="330200"/>
          </a:xfrm>
          <a:custGeom>
            <a:avLst/>
            <a:gdLst>
              <a:gd name="T0" fmla="*/ 18961 w 387350"/>
              <a:gd name="T1" fmla="*/ 0 h 329564"/>
              <a:gd name="T2" fmla="*/ 0 w 387350"/>
              <a:gd name="T3" fmla="*/ 0 h 329564"/>
              <a:gd name="T4" fmla="*/ 0 w 387350"/>
              <a:gd name="T5" fmla="*/ 19367 h 329564"/>
              <a:gd name="T6" fmla="*/ 93218 w 387350"/>
              <a:gd name="T7" fmla="*/ 58089 h 329564"/>
              <a:gd name="T8" fmla="*/ 140614 w 387350"/>
              <a:gd name="T9" fmla="*/ 106502 h 329564"/>
              <a:gd name="T10" fmla="*/ 74256 w 387350"/>
              <a:gd name="T11" fmla="*/ 135547 h 329564"/>
              <a:gd name="T12" fmla="*/ 121653 w 387350"/>
              <a:gd name="T13" fmla="*/ 213004 h 329564"/>
              <a:gd name="T14" fmla="*/ 282816 w 387350"/>
              <a:gd name="T15" fmla="*/ 329184 h 329564"/>
              <a:gd name="T16" fmla="*/ 263855 w 387350"/>
              <a:gd name="T17" fmla="*/ 251726 h 329564"/>
              <a:gd name="T18" fmla="*/ 225933 w 387350"/>
              <a:gd name="T19" fmla="*/ 213004 h 329564"/>
              <a:gd name="T20" fmla="*/ 330212 w 387350"/>
              <a:gd name="T21" fmla="*/ 135547 h 329564"/>
              <a:gd name="T22" fmla="*/ 387096 w 387350"/>
              <a:gd name="T23" fmla="*/ 67767 h 329564"/>
              <a:gd name="T24" fmla="*/ 368134 w 387350"/>
              <a:gd name="T25" fmla="*/ 58089 h 329564"/>
              <a:gd name="T26" fmla="*/ 320738 w 387350"/>
              <a:gd name="T27" fmla="*/ 38722 h 329564"/>
              <a:gd name="T28" fmla="*/ 235419 w 387350"/>
              <a:gd name="T29" fmla="*/ 29044 h 329564"/>
              <a:gd name="T30" fmla="*/ 225933 w 387350"/>
              <a:gd name="T31" fmla="*/ 29044 h 329564"/>
              <a:gd name="T32" fmla="*/ 197497 w 387350"/>
              <a:gd name="T33" fmla="*/ 19367 h 329564"/>
              <a:gd name="T34" fmla="*/ 159575 w 387350"/>
              <a:gd name="T35" fmla="*/ 19367 h 329564"/>
              <a:gd name="T36" fmla="*/ 140614 w 387350"/>
              <a:gd name="T37" fmla="*/ 9677 h 329564"/>
              <a:gd name="T38" fmla="*/ 74256 w 387350"/>
              <a:gd name="T39" fmla="*/ 9677 h 329564"/>
              <a:gd name="T40" fmla="*/ 18961 w 387350"/>
              <a:gd name="T41" fmla="*/ 0 h 3295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387350" h="329564">
                <a:moveTo>
                  <a:pt x="18961" y="0"/>
                </a:moveTo>
                <a:lnTo>
                  <a:pt x="0" y="0"/>
                </a:lnTo>
                <a:lnTo>
                  <a:pt x="0" y="19367"/>
                </a:lnTo>
                <a:lnTo>
                  <a:pt x="93218" y="58089"/>
                </a:lnTo>
                <a:lnTo>
                  <a:pt x="140614" y="106502"/>
                </a:lnTo>
                <a:lnTo>
                  <a:pt x="74256" y="135547"/>
                </a:lnTo>
                <a:lnTo>
                  <a:pt x="121653" y="213004"/>
                </a:lnTo>
                <a:lnTo>
                  <a:pt x="282816" y="329184"/>
                </a:lnTo>
                <a:lnTo>
                  <a:pt x="263855" y="251726"/>
                </a:lnTo>
                <a:lnTo>
                  <a:pt x="225933" y="213004"/>
                </a:lnTo>
                <a:lnTo>
                  <a:pt x="330212" y="135547"/>
                </a:lnTo>
                <a:lnTo>
                  <a:pt x="387096" y="67767"/>
                </a:lnTo>
                <a:lnTo>
                  <a:pt x="368134" y="58089"/>
                </a:lnTo>
                <a:lnTo>
                  <a:pt x="320738" y="38722"/>
                </a:lnTo>
                <a:lnTo>
                  <a:pt x="235419" y="29044"/>
                </a:lnTo>
                <a:lnTo>
                  <a:pt x="225933" y="29044"/>
                </a:lnTo>
                <a:lnTo>
                  <a:pt x="197497" y="19367"/>
                </a:lnTo>
                <a:lnTo>
                  <a:pt x="159575" y="19367"/>
                </a:lnTo>
                <a:lnTo>
                  <a:pt x="140614" y="9677"/>
                </a:lnTo>
                <a:lnTo>
                  <a:pt x="74256" y="9677"/>
                </a:lnTo>
                <a:lnTo>
                  <a:pt x="18961" y="0"/>
                </a:lnTo>
                <a:close/>
              </a:path>
            </a:pathLst>
          </a:custGeom>
          <a:solidFill>
            <a:srgbClr val="463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tr-TR"/>
          </a:p>
        </p:txBody>
      </p:sp>
      <p:sp>
        <p:nvSpPr>
          <p:cNvPr id="15" name="object 15"/>
          <p:cNvSpPr txBox="1"/>
          <p:nvPr/>
        </p:nvSpPr>
        <p:spPr>
          <a:xfrm>
            <a:off x="1524001" y="2427289"/>
            <a:ext cx="8823325" cy="2003425"/>
          </a:xfrm>
          <a:prstGeom prst="rect">
            <a:avLst/>
          </a:prstGeom>
        </p:spPr>
        <p:txBody>
          <a:bodyPr lIns="0" tIns="67945" rIns="0" bIns="0">
            <a:spAutoFit/>
          </a:bodyPr>
          <a:lstStyle/>
          <a:p>
            <a:pPr marL="369570" indent="-344805">
              <a:spcBef>
                <a:spcPts val="535"/>
              </a:spcBef>
              <a:buClr>
                <a:srgbClr val="E2E2FF"/>
              </a:buClr>
              <a:buFontTx/>
              <a:buChar char="•"/>
              <a:tabLst>
                <a:tab pos="369570" algn="l"/>
                <a:tab pos="370205" algn="l"/>
              </a:tabLst>
              <a:defRPr/>
            </a:pPr>
            <a:r>
              <a:rPr dirty="0">
                <a:solidFill>
                  <a:srgbClr val="66FFFF"/>
                </a:solidFill>
                <a:latin typeface="Arial"/>
                <a:cs typeface="Arial"/>
              </a:rPr>
              <a:t>Protein biyosentezini </a:t>
            </a:r>
            <a:r>
              <a:rPr spc="5" dirty="0">
                <a:solidFill>
                  <a:srgbClr val="66FFFF"/>
                </a:solidFill>
                <a:latin typeface="Arial"/>
                <a:cs typeface="Arial"/>
              </a:rPr>
              <a:t>bitkinin mineral beslenme durumu</a:t>
            </a:r>
            <a:r>
              <a:rPr spc="-315" dirty="0">
                <a:solidFill>
                  <a:srgbClr val="66FFFF"/>
                </a:solidFill>
                <a:latin typeface="Arial"/>
                <a:cs typeface="Arial"/>
              </a:rPr>
              <a:t> </a:t>
            </a:r>
            <a:r>
              <a:rPr spc="5" dirty="0">
                <a:solidFill>
                  <a:srgbClr val="66FFFF"/>
                </a:solidFill>
                <a:latin typeface="Arial"/>
                <a:cs typeface="Arial"/>
              </a:rPr>
              <a:t>etkiler</a:t>
            </a:r>
            <a:endParaRPr dirty="0">
              <a:latin typeface="Arial"/>
              <a:cs typeface="Arial"/>
            </a:endParaRPr>
          </a:p>
          <a:p>
            <a:pPr marL="768985" lvl="1" indent="-287020">
              <a:spcBef>
                <a:spcPts val="434"/>
              </a:spcBef>
              <a:buFontTx/>
              <a:buChar char="–"/>
              <a:tabLst>
                <a:tab pos="768985" algn="l"/>
                <a:tab pos="769620" algn="l"/>
              </a:tabLst>
              <a:defRPr/>
            </a:pPr>
            <a:r>
              <a:rPr dirty="0">
                <a:solidFill>
                  <a:srgbClr val="FFFF66"/>
                </a:solidFill>
                <a:latin typeface="Arial"/>
                <a:cs typeface="Arial"/>
              </a:rPr>
              <a:t>Ribozomların protein biyosentezini </a:t>
            </a:r>
            <a:r>
              <a:rPr spc="5" dirty="0">
                <a:solidFill>
                  <a:srgbClr val="FFFF66"/>
                </a:solidFill>
                <a:latin typeface="Arial"/>
                <a:cs typeface="Arial"/>
              </a:rPr>
              <a:t>iki </a:t>
            </a:r>
            <a:r>
              <a:rPr dirty="0">
                <a:solidFill>
                  <a:srgbClr val="FFFF66"/>
                </a:solidFill>
                <a:latin typeface="Arial"/>
                <a:cs typeface="Arial"/>
              </a:rPr>
              <a:t>değerlikli katyonlar (özellikle </a:t>
            </a:r>
            <a:r>
              <a:rPr spc="10" dirty="0">
                <a:solidFill>
                  <a:srgbClr val="FFFF66"/>
                </a:solidFill>
                <a:latin typeface="Arial"/>
                <a:cs typeface="Arial"/>
              </a:rPr>
              <a:t>Mg</a:t>
            </a:r>
            <a:r>
              <a:rPr spc="15" baseline="25462" dirty="0">
                <a:solidFill>
                  <a:srgbClr val="FFFF66"/>
                </a:solidFill>
                <a:latin typeface="Arial"/>
                <a:cs typeface="Arial"/>
              </a:rPr>
              <a:t>+2</a:t>
            </a:r>
            <a:r>
              <a:rPr spc="10" dirty="0">
                <a:solidFill>
                  <a:srgbClr val="FFFF66"/>
                </a:solidFill>
                <a:latin typeface="Arial"/>
                <a:cs typeface="Arial"/>
              </a:rPr>
              <a:t>)</a:t>
            </a:r>
            <a:r>
              <a:rPr spc="-265" dirty="0">
                <a:solidFill>
                  <a:srgbClr val="FFFF66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66"/>
                </a:solidFill>
                <a:latin typeface="Arial"/>
                <a:cs typeface="Arial"/>
              </a:rPr>
              <a:t>etkiler</a:t>
            </a:r>
            <a:endParaRPr dirty="0">
              <a:latin typeface="Arial"/>
              <a:cs typeface="Arial"/>
            </a:endParaRPr>
          </a:p>
          <a:p>
            <a:pPr marL="768985" lvl="1" indent="-287020">
              <a:spcBef>
                <a:spcPts val="430"/>
              </a:spcBef>
              <a:buFontTx/>
              <a:buChar char="–"/>
              <a:tabLst>
                <a:tab pos="768985" algn="l"/>
                <a:tab pos="769620" algn="l"/>
              </a:tabLst>
              <a:defRPr/>
            </a:pPr>
            <a:r>
              <a:rPr spc="-20" dirty="0">
                <a:solidFill>
                  <a:srgbClr val="FFFF66"/>
                </a:solidFill>
                <a:latin typeface="Arial"/>
                <a:cs typeface="Arial"/>
              </a:rPr>
              <a:t>Mg </a:t>
            </a:r>
            <a:r>
              <a:rPr spc="-60" dirty="0">
                <a:solidFill>
                  <a:srgbClr val="FFFF66"/>
                </a:solidFill>
                <a:latin typeface="Arial"/>
                <a:cs typeface="Arial"/>
              </a:rPr>
              <a:t>ATP </a:t>
            </a:r>
            <a:r>
              <a:rPr dirty="0">
                <a:solidFill>
                  <a:srgbClr val="FFFF66"/>
                </a:solidFill>
                <a:latin typeface="Arial"/>
                <a:cs typeface="Arial"/>
              </a:rPr>
              <a:t>tarafından aminoasitlerin aktivasyonunda da</a:t>
            </a:r>
            <a:r>
              <a:rPr spc="-235" dirty="0">
                <a:solidFill>
                  <a:srgbClr val="FFFF66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66"/>
                </a:solidFill>
                <a:latin typeface="Arial"/>
                <a:cs typeface="Arial"/>
              </a:rPr>
              <a:t>gereklidir</a:t>
            </a:r>
            <a:endParaRPr dirty="0">
              <a:latin typeface="Arial"/>
              <a:cs typeface="Arial"/>
            </a:endParaRPr>
          </a:p>
          <a:p>
            <a:pPr marL="768985" lvl="1" indent="-287020">
              <a:spcBef>
                <a:spcPts val="434"/>
              </a:spcBef>
              <a:buFontTx/>
              <a:buChar char="–"/>
              <a:tabLst>
                <a:tab pos="768985" algn="l"/>
                <a:tab pos="769620" algn="l"/>
              </a:tabLst>
              <a:defRPr/>
            </a:pPr>
            <a:r>
              <a:rPr dirty="0">
                <a:solidFill>
                  <a:srgbClr val="FFFF66"/>
                </a:solidFill>
                <a:latin typeface="Arial"/>
                <a:cs typeface="Arial"/>
              </a:rPr>
              <a:t>K’ a peptid zincirlerinin uzamasında ihtiyaç</a:t>
            </a:r>
            <a:r>
              <a:rPr spc="-260" dirty="0">
                <a:solidFill>
                  <a:srgbClr val="FFFF66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66"/>
                </a:solidFill>
                <a:latin typeface="Arial"/>
                <a:cs typeface="Arial"/>
              </a:rPr>
              <a:t>duyulur</a:t>
            </a:r>
            <a:endParaRPr dirty="0">
              <a:latin typeface="Arial"/>
              <a:cs typeface="Arial"/>
            </a:endParaRPr>
          </a:p>
          <a:p>
            <a:pPr marL="768985" lvl="1" indent="-287020">
              <a:spcBef>
                <a:spcPts val="434"/>
              </a:spcBef>
              <a:buFontTx/>
              <a:buChar char="–"/>
              <a:tabLst>
                <a:tab pos="768985" algn="l"/>
                <a:tab pos="769620" algn="l"/>
              </a:tabLst>
              <a:defRPr/>
            </a:pPr>
            <a:r>
              <a:rPr dirty="0">
                <a:solidFill>
                  <a:srgbClr val="FFFF66"/>
                </a:solidFill>
                <a:latin typeface="Arial"/>
                <a:cs typeface="Arial"/>
              </a:rPr>
              <a:t>Zn </a:t>
            </a:r>
            <a:r>
              <a:rPr spc="-5" dirty="0">
                <a:solidFill>
                  <a:srgbClr val="FFFF66"/>
                </a:solidFill>
                <a:latin typeface="Arial"/>
                <a:cs typeface="Arial"/>
              </a:rPr>
              <a:t>RNA </a:t>
            </a:r>
            <a:r>
              <a:rPr dirty="0">
                <a:solidFill>
                  <a:srgbClr val="FFFF66"/>
                </a:solidFill>
                <a:latin typeface="Arial"/>
                <a:cs typeface="Arial"/>
              </a:rPr>
              <a:t>polimerazın metal</a:t>
            </a:r>
            <a:r>
              <a:rPr spc="-195" dirty="0">
                <a:solidFill>
                  <a:srgbClr val="FFFF66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66"/>
                </a:solidFill>
                <a:latin typeface="Arial"/>
                <a:cs typeface="Arial"/>
              </a:rPr>
              <a:t>komponentidir</a:t>
            </a:r>
            <a:endParaRPr dirty="0">
              <a:latin typeface="Arial"/>
              <a:cs typeface="Arial"/>
            </a:endParaRPr>
          </a:p>
          <a:p>
            <a:pPr marL="768985" lvl="1" indent="-287020">
              <a:spcBef>
                <a:spcPts val="430"/>
              </a:spcBef>
              <a:buFontTx/>
              <a:buChar char="–"/>
              <a:tabLst>
                <a:tab pos="768985" algn="l"/>
                <a:tab pos="769620" algn="l"/>
              </a:tabLst>
              <a:defRPr/>
            </a:pPr>
            <a:r>
              <a:rPr dirty="0">
                <a:solidFill>
                  <a:srgbClr val="FFFF66"/>
                </a:solidFill>
                <a:latin typeface="Arial"/>
                <a:cs typeface="Arial"/>
              </a:rPr>
              <a:t>Fe </a:t>
            </a:r>
            <a:r>
              <a:rPr spc="5" dirty="0">
                <a:solidFill>
                  <a:srgbClr val="FFFF66"/>
                </a:solidFill>
                <a:latin typeface="Arial"/>
                <a:cs typeface="Arial"/>
              </a:rPr>
              <a:t>ise </a:t>
            </a:r>
            <a:r>
              <a:rPr dirty="0">
                <a:solidFill>
                  <a:srgbClr val="FFFF66"/>
                </a:solidFill>
                <a:latin typeface="Arial"/>
                <a:cs typeface="Arial"/>
              </a:rPr>
              <a:t>ribozomların bütünlüğü </a:t>
            </a:r>
            <a:r>
              <a:rPr spc="5" dirty="0">
                <a:solidFill>
                  <a:srgbClr val="FFFF66"/>
                </a:solidFill>
                <a:latin typeface="Arial"/>
                <a:cs typeface="Arial"/>
              </a:rPr>
              <a:t>için</a:t>
            </a:r>
            <a:r>
              <a:rPr spc="-180" dirty="0">
                <a:solidFill>
                  <a:srgbClr val="FFFF66"/>
                </a:solidFill>
                <a:latin typeface="Arial"/>
                <a:cs typeface="Arial"/>
              </a:rPr>
              <a:t> </a:t>
            </a:r>
            <a:r>
              <a:rPr spc="-5" dirty="0">
                <a:solidFill>
                  <a:srgbClr val="FFFF66"/>
                </a:solidFill>
                <a:latin typeface="Arial"/>
                <a:cs typeface="Arial"/>
              </a:rPr>
              <a:t>gereklidir.</a:t>
            </a:r>
            <a:endParaRPr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27769725"/>
      </p:ext>
    </p:extLst>
  </p:cSld>
  <p:clrMapOvr>
    <a:masterClrMapping/>
  </p:clrMapOvr>
  <p:transition>
    <p:newsflash/>
  </p:transition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1744</Words>
  <Application>Microsoft Office PowerPoint</Application>
  <PresentationFormat>Geniş ekran</PresentationFormat>
  <Paragraphs>512</Paragraphs>
  <Slides>24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32" baseType="lpstr">
      <vt:lpstr>Arial</vt:lpstr>
      <vt:lpstr>Calibri</vt:lpstr>
      <vt:lpstr>Calibri Light</vt:lpstr>
      <vt:lpstr>Segoe UI Symbol</vt:lpstr>
      <vt:lpstr>Symbol</vt:lpstr>
      <vt:lpstr>Times New Roman</vt:lpstr>
      <vt:lpstr>Wingdings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Protein biyosentezinde aminoasitler peptid bağlarıyla (R1-CO-NH2-R2) aşağıda gösterildiği şekilde bağlanırlar.</vt:lpstr>
      <vt:lpstr>PowerPoint Sunusu</vt:lpstr>
      <vt:lpstr>PowerPoint Sunusu</vt:lpstr>
      <vt:lpstr>PowerPoint Sunusu</vt:lpstr>
      <vt:lpstr>PowerPoint Sunusu</vt:lpstr>
      <vt:lpstr>PowerPoint Sunusu</vt:lpstr>
      <vt:lpstr>NH4 : NO3 beslenmesi</vt:lpstr>
      <vt:lpstr>PowerPoint Sunusu</vt:lpstr>
      <vt:lpstr>NH4 veya NO3’ ün hangisinin daha uygun olduğu;</vt:lpstr>
      <vt:lpstr>NH4 beslenmesinde;</vt:lpstr>
      <vt:lpstr>NO3 beslenmesinde;</vt:lpstr>
      <vt:lpstr>NO3:NH4 avantajı;</vt:lpstr>
      <vt:lpstr>Bitki Gelişimi ve Bitkinin Bileşimine Azotun Etkisi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SSSSSSSSSS</dc:creator>
  <cp:lastModifiedBy>SSSSSSSSSS</cp:lastModifiedBy>
  <cp:revision>3</cp:revision>
  <dcterms:created xsi:type="dcterms:W3CDTF">2020-09-17T17:30:29Z</dcterms:created>
  <dcterms:modified xsi:type="dcterms:W3CDTF">2020-09-17T17:57:23Z</dcterms:modified>
</cp:coreProperties>
</file>