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59107-FE96-46DA-8148-4740E8F22B27}" type="datetimeFigureOut">
              <a:rPr lang="tr-TR" smtClean="0"/>
              <a:t>6.11.2018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2E6C9-B246-4E57-BE0C-F94738E35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0329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83697-6854-4D21-90BF-89B8F7696D06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2492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0C3FAA-DC80-4951-858F-E0AB779DA6C1}" type="slidenum">
              <a:rPr lang="tr-TR" smtClean="0"/>
              <a:pPr/>
              <a:t>13</a:t>
            </a:fld>
            <a:endParaRPr lang="tr-TR" smtClean="0"/>
          </a:p>
        </p:txBody>
      </p:sp>
      <p:sp>
        <p:nvSpPr>
          <p:cNvPr id="1146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482DCA-CDAE-43D1-960F-89748E70DB9C}" type="slidenum">
              <a:rPr lang="tr-TR" sz="1200"/>
              <a:pPr algn="r"/>
              <a:t>13</a:t>
            </a:fld>
            <a:endParaRPr lang="tr-TR" sz="1200"/>
          </a:p>
        </p:txBody>
      </p:sp>
      <p:sp>
        <p:nvSpPr>
          <p:cNvPr id="1146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783344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318E37-1668-49E8-90DC-F2CCAB025016}" type="slidenum">
              <a:rPr lang="tr-TR" smtClean="0"/>
              <a:pPr/>
              <a:t>15</a:t>
            </a:fld>
            <a:endParaRPr lang="tr-TR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425027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62F7-BC4A-40DF-B4C2-3CE2BD535FC9}" type="datetimeFigureOut">
              <a:rPr lang="tr-TR" smtClean="0"/>
              <a:t>6.11.2018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2768-6720-418F-B18D-E53EA3986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7885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62F7-BC4A-40DF-B4C2-3CE2BD535FC9}" type="datetimeFigureOut">
              <a:rPr lang="tr-TR" smtClean="0"/>
              <a:t>6.11.2018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2768-6720-418F-B18D-E53EA3986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17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62F7-BC4A-40DF-B4C2-3CE2BD535FC9}" type="datetimeFigureOut">
              <a:rPr lang="tr-TR" smtClean="0"/>
              <a:t>6.11.2018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2768-6720-418F-B18D-E53EA3986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6451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62F7-BC4A-40DF-B4C2-3CE2BD535FC9}" type="datetimeFigureOut">
              <a:rPr lang="tr-TR" smtClean="0"/>
              <a:t>6.11.2018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2768-6720-418F-B18D-E53EA3986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0223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62F7-BC4A-40DF-B4C2-3CE2BD535FC9}" type="datetimeFigureOut">
              <a:rPr lang="tr-TR" smtClean="0"/>
              <a:t>6.11.2018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2768-6720-418F-B18D-E53EA3986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9803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62F7-BC4A-40DF-B4C2-3CE2BD535FC9}" type="datetimeFigureOut">
              <a:rPr lang="tr-TR" smtClean="0"/>
              <a:t>6.11.2018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2768-6720-418F-B18D-E53EA3986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7870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62F7-BC4A-40DF-B4C2-3CE2BD535FC9}" type="datetimeFigureOut">
              <a:rPr lang="tr-TR" smtClean="0"/>
              <a:t>6.11.2018</a:t>
            </a:fld>
            <a:endParaRPr lang="tr-TR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2768-6720-418F-B18D-E53EA3986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140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62F7-BC4A-40DF-B4C2-3CE2BD535FC9}" type="datetimeFigureOut">
              <a:rPr lang="tr-TR" smtClean="0"/>
              <a:t>6.11.2018</a:t>
            </a:fld>
            <a:endParaRPr 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2768-6720-418F-B18D-E53EA3986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5309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62F7-BC4A-40DF-B4C2-3CE2BD535FC9}" type="datetimeFigureOut">
              <a:rPr lang="tr-TR" smtClean="0"/>
              <a:t>6.11.2018</a:t>
            </a:fld>
            <a:endParaRPr 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2768-6720-418F-B18D-E53EA3986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9181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62F7-BC4A-40DF-B4C2-3CE2BD535FC9}" type="datetimeFigureOut">
              <a:rPr lang="tr-TR" smtClean="0"/>
              <a:t>6.11.2018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2768-6720-418F-B18D-E53EA3986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2320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62F7-BC4A-40DF-B4C2-3CE2BD535FC9}" type="datetimeFigureOut">
              <a:rPr lang="tr-TR" smtClean="0"/>
              <a:t>6.11.2018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2768-6720-418F-B18D-E53EA3986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2682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662F7-BC4A-40DF-B4C2-3CE2BD535FC9}" type="datetimeFigureOut">
              <a:rPr lang="tr-TR" smtClean="0"/>
              <a:t>6.11.2018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62768-6720-418F-B18D-E53EA3986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0265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oleObject" Target="../embeddings/oleObject2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video" Target="file:///E:\antalya_konusma_2005\antalya_IMRT\Dynamic%20Arc%20simulation.avi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2.emf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png"/><Relationship Id="rId1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ÜÇ BOYUTLU (3B ) RT</a:t>
            </a:r>
            <a:endParaRPr lang="tr-TR" dirty="0"/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99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Planlama - Tedavi Süreci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700214"/>
            <a:ext cx="8229600" cy="48974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tr-TR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Sanal simülasyon, DRR oluşturulması</a:t>
            </a:r>
          </a:p>
          <a:p>
            <a:pPr eaLnBrk="1" hangingPunct="1">
              <a:lnSpc>
                <a:spcPct val="90000"/>
              </a:lnSpc>
              <a:defRPr/>
            </a:pPr>
            <a:endParaRPr lang="tr-TR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tr-TR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Fizik hesaplama</a:t>
            </a:r>
          </a:p>
          <a:p>
            <a:pPr eaLnBrk="1" hangingPunct="1">
              <a:lnSpc>
                <a:spcPct val="90000"/>
              </a:lnSpc>
              <a:defRPr/>
            </a:pPr>
            <a:endParaRPr lang="tr-TR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tr-TR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Planlama verilerinin tedavi cihazına otomatik aktarılması</a:t>
            </a:r>
          </a:p>
          <a:p>
            <a:pPr eaLnBrk="1" hangingPunct="1">
              <a:lnSpc>
                <a:spcPct val="90000"/>
              </a:lnSpc>
              <a:defRPr/>
            </a:pPr>
            <a:endParaRPr lang="tr-TR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tr-TR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Tedavinin uygulanması</a:t>
            </a:r>
          </a:p>
          <a:p>
            <a:pPr eaLnBrk="1" hangingPunct="1">
              <a:lnSpc>
                <a:spcPct val="90000"/>
              </a:lnSpc>
              <a:defRPr/>
            </a:pPr>
            <a:endParaRPr lang="tr-TR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tr-TR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Doğrulama-portal görüntüleme</a:t>
            </a:r>
            <a:endParaRPr lang="tr-TR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664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3 Boyutlu </a:t>
            </a:r>
            <a:r>
              <a:rPr lang="tr-TR" b="1" dirty="0" err="1" smtClean="0"/>
              <a:t>Konformal</a:t>
            </a:r>
            <a:r>
              <a:rPr lang="tr-TR" b="1" dirty="0" smtClean="0"/>
              <a:t> RT</a:t>
            </a:r>
            <a:endParaRPr lang="tr-TR" b="1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524000" y="1340768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graphicFrame>
        <p:nvGraphicFramePr>
          <p:cNvPr id="192513" name="Object 1"/>
          <p:cNvGraphicFramePr>
            <a:graphicFrameLocks noChangeAspect="1"/>
          </p:cNvGraphicFramePr>
          <p:nvPr/>
        </p:nvGraphicFramePr>
        <p:xfrm>
          <a:off x="1524001" y="3717033"/>
          <a:ext cx="1655763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Slide" r:id="rId4" imgW="4533840" imgH="3390840" progId="PowerPoint.Slide.8">
                  <p:embed/>
                </p:oleObj>
              </mc:Choice>
              <mc:Fallback>
                <p:oleObj name="Slide" r:id="rId4" imgW="4533840" imgH="3390840" progId="PowerPoint.Slide.8">
                  <p:embed/>
                  <p:pic>
                    <p:nvPicPr>
                      <p:cNvPr id="19251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130" t="7344" r="14828"/>
                      <a:stretch>
                        <a:fillRect/>
                      </a:stretch>
                    </p:blipFill>
                    <p:spPr bwMode="auto">
                      <a:xfrm>
                        <a:off x="1524001" y="3717033"/>
                        <a:ext cx="1655763" cy="123507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C3FAFD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C3FAFD"/>
                          </a:gs>
                          <a:gs pos="100000">
                            <a:srgbClr val="C3FAFD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0" scaled="1"/>
                      </a:gradFill>
                      <a:ln w="12700">
                        <a:solidFill>
                          <a:schemeClr val="hlink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14"/>
          <p:cNvGrpSpPr>
            <a:grpSpLocks noGrp="1"/>
          </p:cNvGrpSpPr>
          <p:nvPr/>
        </p:nvGrpSpPr>
        <p:grpSpPr bwMode="auto">
          <a:xfrm>
            <a:off x="3359696" y="3284985"/>
            <a:ext cx="1800200" cy="1584177"/>
            <a:chOff x="488" y="506"/>
            <a:chExt cx="3027" cy="4869"/>
          </a:xfrm>
        </p:grpSpPr>
        <p:pic>
          <p:nvPicPr>
            <p:cNvPr id="7" name="Picture 15" descr="atkin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8" y="506"/>
              <a:ext cx="1468" cy="1586"/>
            </a:xfrm>
            <a:prstGeom prst="rect">
              <a:avLst/>
            </a:prstGeom>
            <a:gradFill rotWithShape="1">
              <a:gsLst>
                <a:gs pos="0">
                  <a:srgbClr val="C3FAFD">
                    <a:gamma/>
                    <a:shade val="46275"/>
                    <a:invGamma/>
                  </a:srgbClr>
                </a:gs>
                <a:gs pos="50000">
                  <a:srgbClr val="C3FAFD"/>
                </a:gs>
                <a:gs pos="100000">
                  <a:srgbClr val="C3FAFD">
                    <a:gamma/>
                    <a:shade val="46275"/>
                    <a:invGamma/>
                  </a:srgbClr>
                </a:gs>
              </a:gsLst>
              <a:lin ang="0" scaled="1"/>
            </a:gradFill>
          </p:spPr>
        </p:pic>
        <p:pic>
          <p:nvPicPr>
            <p:cNvPr id="8" name="Picture 16" descr="atkin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23" y="506"/>
              <a:ext cx="1492" cy="1585"/>
            </a:xfrm>
            <a:prstGeom prst="rect">
              <a:avLst/>
            </a:prstGeom>
            <a:gradFill rotWithShape="1">
              <a:gsLst>
                <a:gs pos="0">
                  <a:srgbClr val="C3FAFD">
                    <a:gamma/>
                    <a:shade val="46275"/>
                    <a:invGamma/>
                  </a:srgbClr>
                </a:gs>
                <a:gs pos="50000">
                  <a:srgbClr val="C3FAFD"/>
                </a:gs>
                <a:gs pos="100000">
                  <a:srgbClr val="C3FAFD">
                    <a:gamma/>
                    <a:shade val="46275"/>
                    <a:invGamma/>
                  </a:srgbClr>
                </a:gs>
              </a:gsLst>
              <a:lin ang="0" scaled="1"/>
            </a:gradFill>
          </p:spPr>
        </p:pic>
        <p:pic>
          <p:nvPicPr>
            <p:cNvPr id="9" name="Picture 17" descr="atkin3"/>
            <p:cNvPicPr>
              <a:picLocks noChangeAspect="1" noChangeArrowheads="1"/>
            </p:cNvPicPr>
            <p:nvPr/>
          </p:nvPicPr>
          <p:blipFill>
            <a:blip r:embed="rId8" cstate="print"/>
            <a:srcRect l="3156"/>
            <a:stretch>
              <a:fillRect/>
            </a:stretch>
          </p:blipFill>
          <p:spPr bwMode="auto">
            <a:xfrm>
              <a:off x="488" y="2146"/>
              <a:ext cx="1473" cy="1584"/>
            </a:xfrm>
            <a:prstGeom prst="rect">
              <a:avLst/>
            </a:prstGeom>
            <a:gradFill rotWithShape="1">
              <a:gsLst>
                <a:gs pos="0">
                  <a:srgbClr val="C3FAFD">
                    <a:gamma/>
                    <a:shade val="46275"/>
                    <a:invGamma/>
                  </a:srgbClr>
                </a:gs>
                <a:gs pos="50000">
                  <a:srgbClr val="C3FAFD"/>
                </a:gs>
                <a:gs pos="100000">
                  <a:srgbClr val="C3FAFD">
                    <a:gamma/>
                    <a:shade val="46275"/>
                    <a:invGamma/>
                  </a:srgbClr>
                </a:gs>
              </a:gsLst>
              <a:lin ang="0" scaled="1"/>
            </a:gradFill>
          </p:spPr>
        </p:pic>
        <p:pic>
          <p:nvPicPr>
            <p:cNvPr id="10" name="Picture 18" descr="atkin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023" y="2146"/>
              <a:ext cx="1492" cy="1584"/>
            </a:xfrm>
            <a:prstGeom prst="rect">
              <a:avLst/>
            </a:prstGeom>
            <a:gradFill rotWithShape="1">
              <a:gsLst>
                <a:gs pos="0">
                  <a:srgbClr val="C3FAFD">
                    <a:gamma/>
                    <a:shade val="46275"/>
                    <a:invGamma/>
                  </a:srgbClr>
                </a:gs>
                <a:gs pos="50000">
                  <a:srgbClr val="C3FAFD"/>
                </a:gs>
                <a:gs pos="100000">
                  <a:srgbClr val="C3FAFD">
                    <a:gamma/>
                    <a:shade val="46275"/>
                    <a:invGamma/>
                  </a:srgbClr>
                </a:gs>
              </a:gsLst>
              <a:lin ang="0" scaled="1"/>
            </a:gradFill>
          </p:spPr>
        </p:pic>
        <p:pic>
          <p:nvPicPr>
            <p:cNvPr id="11" name="Picture 19" descr="atkin5"/>
            <p:cNvPicPr>
              <a:picLocks noChangeAspect="1" noChangeArrowheads="1"/>
            </p:cNvPicPr>
            <p:nvPr/>
          </p:nvPicPr>
          <p:blipFill>
            <a:blip r:embed="rId10" cstate="print"/>
            <a:srcRect l="1546"/>
            <a:stretch>
              <a:fillRect/>
            </a:stretch>
          </p:blipFill>
          <p:spPr bwMode="auto">
            <a:xfrm>
              <a:off x="488" y="3776"/>
              <a:ext cx="1465" cy="1599"/>
            </a:xfrm>
            <a:prstGeom prst="rect">
              <a:avLst/>
            </a:prstGeom>
            <a:gradFill rotWithShape="1">
              <a:gsLst>
                <a:gs pos="0">
                  <a:srgbClr val="C3FAFD">
                    <a:gamma/>
                    <a:shade val="46275"/>
                    <a:invGamma/>
                  </a:srgbClr>
                </a:gs>
                <a:gs pos="50000">
                  <a:srgbClr val="C3FAFD"/>
                </a:gs>
                <a:gs pos="100000">
                  <a:srgbClr val="C3FAFD">
                    <a:gamma/>
                    <a:shade val="46275"/>
                    <a:invGamma/>
                  </a:srgbClr>
                </a:gs>
              </a:gsLst>
              <a:lin ang="0" scaled="1"/>
            </a:gradFill>
          </p:spPr>
        </p:pic>
        <p:pic>
          <p:nvPicPr>
            <p:cNvPr id="12" name="Picture 20" descr="atkin6"/>
            <p:cNvPicPr>
              <a:picLocks noChangeAspect="1" noChangeArrowheads="1"/>
            </p:cNvPicPr>
            <p:nvPr/>
          </p:nvPicPr>
          <p:blipFill>
            <a:blip r:embed="rId11" cstate="print"/>
            <a:srcRect r="7944" b="3297"/>
            <a:stretch>
              <a:fillRect/>
            </a:stretch>
          </p:blipFill>
          <p:spPr bwMode="auto">
            <a:xfrm>
              <a:off x="2020" y="3779"/>
              <a:ext cx="1495" cy="1596"/>
            </a:xfrm>
            <a:prstGeom prst="rect">
              <a:avLst/>
            </a:prstGeom>
            <a:gradFill rotWithShape="1">
              <a:gsLst>
                <a:gs pos="0">
                  <a:srgbClr val="C3FAFD">
                    <a:gamma/>
                    <a:shade val="46275"/>
                    <a:invGamma/>
                  </a:srgbClr>
                </a:gs>
                <a:gs pos="50000">
                  <a:srgbClr val="C3FAFD"/>
                </a:gs>
                <a:gs pos="100000">
                  <a:srgbClr val="C3FAFD">
                    <a:gamma/>
                    <a:shade val="46275"/>
                    <a:invGamma/>
                  </a:srgbClr>
                </a:gs>
              </a:gsLst>
              <a:lin ang="0" scaled="1"/>
            </a:gradFill>
          </p:spPr>
        </p:pic>
      </p:grpSp>
      <p:pic>
        <p:nvPicPr>
          <p:cNvPr id="13" name="Picture 21" descr="fig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75920" y="3789040"/>
            <a:ext cx="1828800" cy="1371600"/>
          </a:xfrm>
          <a:prstGeom prst="rect">
            <a:avLst/>
          </a:prstGeom>
          <a:gradFill rotWithShape="1">
            <a:gsLst>
              <a:gs pos="0">
                <a:srgbClr val="C3FAFD">
                  <a:gamma/>
                  <a:shade val="46275"/>
                  <a:invGamma/>
                </a:srgbClr>
              </a:gs>
              <a:gs pos="50000">
                <a:srgbClr val="C3FAFD"/>
              </a:gs>
              <a:gs pos="100000">
                <a:srgbClr val="C3FAFD">
                  <a:gamma/>
                  <a:shade val="46275"/>
                  <a:invGamma/>
                </a:srgbClr>
              </a:gs>
            </a:gsLst>
            <a:lin ang="0" scaled="1"/>
          </a:gradFill>
        </p:spPr>
      </p:pic>
      <p:graphicFrame>
        <p:nvGraphicFramePr>
          <p:cNvPr id="192514" name="Object 2"/>
          <p:cNvGraphicFramePr>
            <a:graphicFrameLocks noChangeAspect="1"/>
          </p:cNvGraphicFramePr>
          <p:nvPr/>
        </p:nvGraphicFramePr>
        <p:xfrm>
          <a:off x="7320136" y="3356992"/>
          <a:ext cx="1738312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hoto Editor Photo" r:id="rId13" imgW="5334745" imgH="2419048" progId="">
                  <p:embed/>
                </p:oleObj>
              </mc:Choice>
              <mc:Fallback>
                <p:oleObj name="Photo Editor Photo" r:id="rId13" imgW="5334745" imgH="2419048" progId="">
                  <p:embed/>
                  <p:pic>
                    <p:nvPicPr>
                      <p:cNvPr id="1925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0136" y="3356992"/>
                        <a:ext cx="1738312" cy="1224136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C3FAFD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C3FAFD"/>
                          </a:gs>
                          <a:gs pos="100000">
                            <a:srgbClr val="C3FAFD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Dynamic Arc simulation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15" cstate="print"/>
          <a:srcRect/>
          <a:stretch>
            <a:fillRect/>
          </a:stretch>
        </p:blipFill>
        <p:spPr>
          <a:xfrm>
            <a:off x="9120336" y="3717032"/>
            <a:ext cx="1387350" cy="1440160"/>
          </a:xfrm>
          <a:prstGeom prst="rect">
            <a:avLst/>
          </a:prstGeom>
          <a:gradFill rotWithShape="1">
            <a:gsLst>
              <a:gs pos="0">
                <a:srgbClr val="C3FAFD">
                  <a:gamma/>
                  <a:shade val="46275"/>
                  <a:invGamma/>
                </a:srgbClr>
              </a:gs>
              <a:gs pos="50000">
                <a:srgbClr val="C3FAFD"/>
              </a:gs>
              <a:gs pos="100000">
                <a:srgbClr val="C3FAFD">
                  <a:gamma/>
                  <a:shade val="46275"/>
                  <a:invGamma/>
                </a:srgbClr>
              </a:gs>
            </a:gsLst>
            <a:lin ang="0" scaled="1"/>
          </a:gradFill>
          <a:ln/>
        </p:spPr>
      </p:pic>
      <p:sp>
        <p:nvSpPr>
          <p:cNvPr id="16" name="AutoShape 7"/>
          <p:cNvSpPr>
            <a:spLocks noChangeArrowheads="1"/>
          </p:cNvSpPr>
          <p:nvPr/>
        </p:nvSpPr>
        <p:spPr bwMode="gray">
          <a:xfrm>
            <a:off x="1524000" y="2132857"/>
            <a:ext cx="1835150" cy="935037"/>
          </a:xfrm>
          <a:prstGeom prst="roundRect">
            <a:avLst>
              <a:gd name="adj" fmla="val 50000"/>
            </a:avLst>
          </a:prstGeom>
          <a:solidFill>
            <a:schemeClr val="bg2">
              <a:lumMod val="50000"/>
            </a:schemeClr>
          </a:solidFill>
          <a:ln w="38100" algn="ctr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tr-TR" sz="1400" b="1" dirty="0" err="1">
                <a:solidFill>
                  <a:srgbClr val="FFFFFF"/>
                </a:solidFill>
                <a:latin typeface="Comic Sans MS" pitchFamily="66" charset="0"/>
              </a:rPr>
              <a:t>İmmobilizasyon</a:t>
            </a:r>
            <a:endParaRPr lang="tr-TR" sz="1400" b="1" dirty="0">
              <a:solidFill>
                <a:srgbClr val="FFFFFF"/>
              </a:solidFill>
              <a:latin typeface="Comic Sans MS" pitchFamily="66" charset="0"/>
            </a:endParaRPr>
          </a:p>
          <a:p>
            <a:pPr algn="ctr"/>
            <a:r>
              <a:rPr lang="tr-TR" sz="1400" b="1" dirty="0">
                <a:solidFill>
                  <a:srgbClr val="FFFFFF"/>
                </a:solidFill>
                <a:latin typeface="Comic Sans MS" pitchFamily="66" charset="0"/>
              </a:rPr>
              <a:t>BT Simülasyon</a:t>
            </a:r>
            <a:endParaRPr lang="en-US" sz="1400" b="1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gray">
          <a:xfrm>
            <a:off x="3359696" y="2132856"/>
            <a:ext cx="1872208" cy="936104"/>
          </a:xfrm>
          <a:prstGeom prst="roundRect">
            <a:avLst>
              <a:gd name="adj" fmla="val 50000"/>
            </a:avLst>
          </a:prstGeom>
          <a:solidFill>
            <a:schemeClr val="bg2">
              <a:lumMod val="50000"/>
            </a:schemeClr>
          </a:solidFill>
          <a:ln w="38100" algn="ctr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tr-TR" sz="1400" b="1" dirty="0">
                <a:solidFill>
                  <a:srgbClr val="FFFFFF"/>
                </a:solidFill>
                <a:latin typeface="Comic Sans MS" pitchFamily="66" charset="0"/>
              </a:rPr>
              <a:t>Hedef bölgenin </a:t>
            </a:r>
          </a:p>
          <a:p>
            <a:pPr algn="ctr"/>
            <a:r>
              <a:rPr lang="tr-TR" sz="1400" b="1" dirty="0">
                <a:solidFill>
                  <a:srgbClr val="FFFFFF"/>
                </a:solidFill>
                <a:latin typeface="Comic Sans MS" pitchFamily="66" charset="0"/>
              </a:rPr>
              <a:t>Belirlenmesi</a:t>
            </a:r>
          </a:p>
          <a:p>
            <a:pPr algn="ctr"/>
            <a:r>
              <a:rPr lang="tr-TR" sz="1400" b="1" dirty="0">
                <a:solidFill>
                  <a:srgbClr val="FFFFFF"/>
                </a:solidFill>
                <a:latin typeface="Comic Sans MS" pitchFamily="66" charset="0"/>
              </a:rPr>
              <a:t> ve çizimi</a:t>
            </a:r>
            <a:endParaRPr lang="en-US" sz="1400" b="1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gray">
          <a:xfrm>
            <a:off x="5303913" y="2204865"/>
            <a:ext cx="1800225" cy="935037"/>
          </a:xfrm>
          <a:prstGeom prst="roundRect">
            <a:avLst>
              <a:gd name="adj" fmla="val 50000"/>
            </a:avLst>
          </a:prstGeom>
          <a:solidFill>
            <a:schemeClr val="bg2">
              <a:lumMod val="50000"/>
            </a:schemeClr>
          </a:solidFill>
          <a:ln w="38100" algn="ctr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tr-TR" sz="1400" b="1">
                <a:solidFill>
                  <a:srgbClr val="FFFFFF"/>
                </a:solidFill>
                <a:latin typeface="Comic Sans MS" pitchFamily="66" charset="0"/>
              </a:rPr>
              <a:t>Bilgisayarlı</a:t>
            </a:r>
          </a:p>
          <a:p>
            <a:pPr algn="ctr"/>
            <a:r>
              <a:rPr lang="tr-TR" sz="1400" b="1">
                <a:solidFill>
                  <a:srgbClr val="FFFFFF"/>
                </a:solidFill>
                <a:latin typeface="Comic Sans MS" pitchFamily="66" charset="0"/>
              </a:rPr>
              <a:t>Planlama</a:t>
            </a:r>
            <a:endParaRPr lang="en-US" sz="1400" b="1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19" name="AutoShape 13"/>
          <p:cNvSpPr>
            <a:spLocks noChangeArrowheads="1"/>
          </p:cNvSpPr>
          <p:nvPr/>
        </p:nvSpPr>
        <p:spPr bwMode="gray">
          <a:xfrm>
            <a:off x="7248129" y="2276872"/>
            <a:ext cx="1664717" cy="861442"/>
          </a:xfrm>
          <a:prstGeom prst="roundRect">
            <a:avLst>
              <a:gd name="adj" fmla="val 50000"/>
            </a:avLst>
          </a:prstGeom>
          <a:solidFill>
            <a:schemeClr val="bg2">
              <a:lumMod val="50000"/>
            </a:schemeClr>
          </a:solidFill>
          <a:ln w="38100" algn="ctr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tr-TR" sz="1400" b="1" dirty="0">
                <a:solidFill>
                  <a:srgbClr val="FFFFFF"/>
                </a:solidFill>
                <a:latin typeface="Comic Sans MS" pitchFamily="66" charset="0"/>
              </a:rPr>
              <a:t>Plan Değerlendirme</a:t>
            </a:r>
          </a:p>
          <a:p>
            <a:pPr algn="ctr"/>
            <a:r>
              <a:rPr lang="tr-TR" sz="1400" b="1" dirty="0">
                <a:solidFill>
                  <a:srgbClr val="FFFFFF"/>
                </a:solidFill>
                <a:latin typeface="Comic Sans MS" pitchFamily="66" charset="0"/>
              </a:rPr>
              <a:t>Kalite kontrol</a:t>
            </a:r>
            <a:endParaRPr lang="en-US" sz="1400" b="1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0" name="AutoShape 9"/>
          <p:cNvSpPr>
            <a:spLocks noChangeArrowheads="1"/>
          </p:cNvSpPr>
          <p:nvPr/>
        </p:nvSpPr>
        <p:spPr bwMode="gray">
          <a:xfrm>
            <a:off x="9048328" y="2276873"/>
            <a:ext cx="1619672" cy="862583"/>
          </a:xfrm>
          <a:prstGeom prst="roundRect">
            <a:avLst>
              <a:gd name="adj" fmla="val 50000"/>
            </a:avLst>
          </a:prstGeom>
          <a:solidFill>
            <a:schemeClr val="bg2">
              <a:lumMod val="50000"/>
            </a:schemeClr>
          </a:solidFill>
          <a:ln w="38100" algn="ctr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tr-TR" sz="1400" b="1" dirty="0">
                <a:solidFill>
                  <a:srgbClr val="FFFFFF"/>
                </a:solidFill>
                <a:latin typeface="Comic Sans MS" pitchFamily="66" charset="0"/>
              </a:rPr>
              <a:t>Tedavi</a:t>
            </a:r>
            <a:endParaRPr lang="en-US" sz="1400" b="1" dirty="0">
              <a:solidFill>
                <a:srgbClr val="FFFF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48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Planlama - Tedavi Süreci</a:t>
            </a:r>
            <a:br>
              <a:rPr lang="tr-TR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tr-TR" sz="4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Konturlama</a:t>
            </a:r>
            <a:endParaRPr lang="tr-TR" sz="40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Kritik organ, tümör ve hedef volüm belirleme işlemi, tedavi planlayıcı personel ve radyasyon onkoloğu tarafından gerçekleştirilir.</a:t>
            </a:r>
          </a:p>
          <a:p>
            <a:pPr eaLnBrk="1" hangingPunct="1">
              <a:defRPr/>
            </a:pPr>
            <a:endParaRPr lang="tr-TR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tr-TR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Bu yapıların belirlenmesinin amacı, ilerde oluşabilecek RT ye bağlı patolojik değişikliklerin ve bunlara bağlı geri dönülmez fonksiyonel hasarların oluşma riskini en aza indirmektir.</a:t>
            </a:r>
          </a:p>
        </p:txBody>
      </p:sp>
    </p:spTree>
    <p:extLst>
      <p:ext uri="{BB962C8B-B14F-4D97-AF65-F5344CB8AC3E}">
        <p14:creationId xmlns:p14="http://schemas.microsoft.com/office/powerpoint/2010/main" val="2538020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Planlama - Tedavi Süreci</a:t>
            </a:r>
            <a:br>
              <a:rPr lang="tr-TR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tr-TR" sz="4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Konturlama</a:t>
            </a:r>
            <a:endParaRPr lang="tr-TR" sz="40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000376" y="1785939"/>
          <a:ext cx="5688013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Bitmap Image" r:id="rId4" imgW="6095238" imgH="5380952" progId="PBrush">
                  <p:embed/>
                </p:oleObj>
              </mc:Choice>
              <mc:Fallback>
                <p:oleObj name="Bitmap Image" r:id="rId4" imgW="6095238" imgH="5380952" progId="PBrush">
                  <p:embed/>
                  <p:pic>
                    <p:nvPicPr>
                      <p:cNvPr id="10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6" y="1785939"/>
                        <a:ext cx="5688013" cy="429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703388" y="6092826"/>
            <a:ext cx="88566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tr-TR" sz="2000">
                <a:latin typeface="Comic Sans MS" pitchFamily="66" charset="0"/>
              </a:rPr>
              <a:t>Birçok kritik organın belirlenmesi radyasyon onkoloğunun tecrubesini gerektirir. Radyoloğun konsultasyonu sıklıkla yardımcı olur.</a:t>
            </a:r>
          </a:p>
        </p:txBody>
      </p:sp>
    </p:spTree>
    <p:extLst>
      <p:ext uri="{BB962C8B-B14F-4D97-AF65-F5344CB8AC3E}">
        <p14:creationId xmlns:p14="http://schemas.microsoft.com/office/powerpoint/2010/main" val="1275650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6"/>
          <p:cNvGraphicFramePr>
            <a:graphicFrameLocks noGrp="1" noChangeAspect="1"/>
          </p:cNvGraphicFramePr>
          <p:nvPr>
            <p:ph idx="4294967295"/>
          </p:nvPr>
        </p:nvGraphicFramePr>
        <p:xfrm>
          <a:off x="1703389" y="188914"/>
          <a:ext cx="8785225" cy="650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Bitmap Image" r:id="rId3" imgW="7228571" imgH="5380952" progId="PBrush">
                  <p:embed/>
                </p:oleObj>
              </mc:Choice>
              <mc:Fallback>
                <p:oleObj name="Bitmap Image" r:id="rId3" imgW="7228571" imgH="5380952" progId="PBrush">
                  <p:embed/>
                  <p:pic>
                    <p:nvPicPr>
                      <p:cNvPr id="10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9" y="188914"/>
                        <a:ext cx="8785225" cy="650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5167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Planlama - Tedavi Süreci</a:t>
            </a:r>
            <a:br>
              <a:rPr lang="tr-TR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tr-TR" sz="4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Konturlama</a:t>
            </a:r>
            <a:endParaRPr lang="tr-TR" sz="40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117764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424114" y="1714500"/>
          <a:ext cx="6624637" cy="466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Bitmap Image" r:id="rId4" imgW="7182853" imgH="5380952" progId="PBrush">
                  <p:embed/>
                </p:oleObj>
              </mc:Choice>
              <mc:Fallback>
                <p:oleObj name="Bitmap Image" r:id="rId4" imgW="7182853" imgH="5380952" progId="PBrush">
                  <p:embed/>
                  <p:pic>
                    <p:nvPicPr>
                      <p:cNvPr id="1177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4" y="1714500"/>
                        <a:ext cx="6624637" cy="466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4310063" y="6461126"/>
            <a:ext cx="3484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tr-TR" sz="2000">
                <a:latin typeface="Comic Sans MS" pitchFamily="66" charset="0"/>
              </a:rPr>
              <a:t>Konturlar ve hedef volümler</a:t>
            </a:r>
          </a:p>
        </p:txBody>
      </p:sp>
    </p:spTree>
    <p:extLst>
      <p:ext uri="{BB962C8B-B14F-4D97-AF65-F5344CB8AC3E}">
        <p14:creationId xmlns:p14="http://schemas.microsoft.com/office/powerpoint/2010/main" val="284978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Planlama - Tedavi Süreci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MRI ve PET-CT</a:t>
            </a:r>
          </a:p>
          <a:p>
            <a:pPr lvl="1" eaLnBrk="1" hangingPunct="1">
              <a:defRPr/>
            </a:pPr>
            <a:endParaRPr lang="tr-TR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lvl="1" eaLnBrk="1" hangingPunct="1">
              <a:defRPr/>
            </a:pPr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CT tamamlayıcısı</a:t>
            </a:r>
          </a:p>
          <a:p>
            <a:pPr lvl="1" eaLnBrk="1" hangingPunct="1">
              <a:defRPr/>
            </a:pPr>
            <a:endParaRPr lang="tr-TR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lvl="1" eaLnBrk="1" hangingPunct="1">
              <a:defRPr/>
            </a:pPr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Tümörün uzanımını tanımlamada yardımcı</a:t>
            </a:r>
          </a:p>
        </p:txBody>
      </p:sp>
    </p:spTree>
    <p:extLst>
      <p:ext uri="{BB962C8B-B14F-4D97-AF65-F5344CB8AC3E}">
        <p14:creationId xmlns:p14="http://schemas.microsoft.com/office/powerpoint/2010/main" val="213789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Planlama - Tedavi Süreci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tr-TR" smtClean="0">
                <a:latin typeface="Comic Sans MS" pitchFamily="66" charset="0"/>
              </a:rPr>
              <a:t>Beyin- MR/CT füzyon</a:t>
            </a:r>
          </a:p>
        </p:txBody>
      </p:sp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2279650" y="2636839"/>
          <a:ext cx="3843338" cy="388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Photo Editor Photo" r:id="rId3" imgW="10066667" imgH="10180952" progId="">
                  <p:embed/>
                </p:oleObj>
              </mc:Choice>
              <mc:Fallback>
                <p:oleObj name="Photo Editor Photo" r:id="rId3" imgW="10066667" imgH="10180952" progId="">
                  <p:embed/>
                  <p:pic>
                    <p:nvPicPr>
                      <p:cNvPr id="225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2636839"/>
                        <a:ext cx="3843338" cy="388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6311900" y="2636839"/>
          <a:ext cx="3671888" cy="388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Photo Editor Photo" r:id="rId5" imgW="6601746" imgH="7438095" progId="">
                  <p:embed/>
                </p:oleObj>
              </mc:Choice>
              <mc:Fallback>
                <p:oleObj name="Photo Editor Photo" r:id="rId5" imgW="6601746" imgH="7438095" progId="">
                  <p:embed/>
                  <p:pic>
                    <p:nvPicPr>
                      <p:cNvPr id="225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2636839"/>
                        <a:ext cx="3671888" cy="388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989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92313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tr-TR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Planlama - Tedavi Süreci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92313" y="1196975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AC CT/PET Füzyon</a:t>
            </a:r>
          </a:p>
        </p:txBody>
      </p:sp>
      <p:pic>
        <p:nvPicPr>
          <p:cNvPr id="23557" name="Picture 5" descr="pet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1167" y="1792424"/>
            <a:ext cx="7632700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794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Planlama - Tedavi Süreci</a:t>
            </a:r>
            <a:endParaRPr lang="tr-TR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981201"/>
            <a:ext cx="9505950" cy="3895725"/>
          </a:xfrm>
        </p:spPr>
        <p:txBody>
          <a:bodyPr/>
          <a:lstStyle/>
          <a:p>
            <a:pPr eaLnBrk="1" hangingPunct="1">
              <a:defRPr/>
            </a:pPr>
            <a:r>
              <a:rPr lang="tr-TR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3B RT tedavi planlama sistemi, </a:t>
            </a:r>
            <a:r>
              <a:rPr lang="tr-TR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kolimatör</a:t>
            </a:r>
            <a:r>
              <a:rPr lang="tr-TR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masa açısı gibi tedavi cihazlarının her türlü hareketini </a:t>
            </a:r>
            <a:r>
              <a:rPr lang="tr-TR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simüle</a:t>
            </a:r>
            <a:r>
              <a:rPr lang="tr-TR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edebilir. </a:t>
            </a:r>
          </a:p>
          <a:p>
            <a:pPr eaLnBrk="1" hangingPunct="1">
              <a:defRPr/>
            </a:pPr>
            <a:endParaRPr lang="tr-TR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tr-TR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Bu yüzden aynı eksende olmayan ışınların dahi planlarını oluşturabilme imkanı sağlar.</a:t>
            </a:r>
          </a:p>
          <a:p>
            <a:pPr eaLnBrk="1" hangingPunct="1">
              <a:defRPr/>
            </a:pPr>
            <a:endParaRPr lang="tr-TR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077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52625" y="142875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Teknolojinin ilerlemesi ve bu teknolojinin tıp hayatına uyarlanması ile günümüzde RT de, değişik tedavi yöntemleri uygulanmaya başlanmıştır.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2313" y="2349500"/>
            <a:ext cx="8285162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7645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92313" y="188913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tr-TR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Planlama - Tedavi Süreci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85223" y="1673225"/>
            <a:ext cx="9436690" cy="5184775"/>
          </a:xfrm>
        </p:spPr>
        <p:txBody>
          <a:bodyPr/>
          <a:lstStyle/>
          <a:p>
            <a:pPr eaLnBrk="1" hangingPunct="1">
              <a:defRPr/>
            </a:pPr>
            <a:r>
              <a:rPr lang="tr-TR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BEV (</a:t>
            </a:r>
            <a:r>
              <a:rPr lang="tr-TR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Beams</a:t>
            </a:r>
            <a:r>
              <a:rPr lang="tr-TR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tr-TR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eye</a:t>
            </a:r>
            <a:r>
              <a:rPr lang="tr-TR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tr-TR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view</a:t>
            </a:r>
            <a:r>
              <a:rPr lang="tr-TR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), ideal ışın yönlerini seçmek ve ışın açıklıklarını planlamak için kullanılır.</a:t>
            </a:r>
          </a:p>
          <a:p>
            <a:pPr eaLnBrk="1" hangingPunct="1">
              <a:defRPr/>
            </a:pPr>
            <a:endParaRPr lang="tr-TR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tr-TR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Bu işlem ile CT den alınan görüntüler kullanılarak hastaya en uygun ışın açısı yaratılır.</a:t>
            </a:r>
          </a:p>
          <a:p>
            <a:pPr eaLnBrk="1" hangingPunct="1">
              <a:defRPr/>
            </a:pPr>
            <a:endParaRPr lang="tr-TR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tr-TR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Işının santral ekseni göz önünde tutularak, planlanan hedef volüm ve </a:t>
            </a:r>
            <a:r>
              <a:rPr lang="tr-TR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konturlanan</a:t>
            </a:r>
            <a:r>
              <a:rPr lang="tr-TR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normal dokular 3boyutlu olarak görüntülenebilir.</a:t>
            </a:r>
            <a:endParaRPr lang="tr-TR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0899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Plan Optimizasyonu ve Değerlendirilmesi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7646" y="2241550"/>
            <a:ext cx="9685656" cy="4616450"/>
          </a:xfrm>
        </p:spPr>
        <p:txBody>
          <a:bodyPr/>
          <a:lstStyle/>
          <a:p>
            <a:pPr eaLnBrk="1" hangingPunct="1">
              <a:defRPr/>
            </a:pPr>
            <a:r>
              <a:rPr lang="tr-TR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3B CRT planları, ışın yönleri ve açıklıkları değiştirilerek ve tekrar doz dağılımları hesaplanarak ideal bir plan elde edilene kadar optimize edilir. </a:t>
            </a:r>
            <a:endParaRPr lang="tr-TR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endParaRPr lang="tr-TR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tr-TR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Tm</a:t>
            </a:r>
            <a:r>
              <a:rPr lang="tr-TR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hacminde</a:t>
            </a:r>
            <a:r>
              <a:rPr lang="tr-TR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%100 doz, </a:t>
            </a:r>
            <a:r>
              <a:rPr lang="tr-T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ç</a:t>
            </a:r>
            <a:r>
              <a:rPr lang="tr-TR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evre 	normal dokularda %0 doz</a:t>
            </a:r>
          </a:p>
          <a:p>
            <a:pPr lvl="2" eaLnBrk="1" hangingPunct="1">
              <a:defRPr/>
            </a:pPr>
            <a:endParaRPr lang="tr-TR" sz="28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468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Plan Optimizasyonu ve Değerlendirilmesi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tr-TR" b="1" i="1" dirty="0" smtClean="0">
                <a:solidFill>
                  <a:srgbClr val="C00000"/>
                </a:solidFill>
                <a:latin typeface="Comic Sans MS" pitchFamily="66" charset="0"/>
              </a:rPr>
              <a:t>DVH;</a:t>
            </a:r>
            <a:r>
              <a:rPr lang="tr-TR" dirty="0">
                <a:latin typeface="Comic Sans MS" pitchFamily="66" charset="0"/>
              </a:rPr>
              <a:t> Hedefin ve belirlenen riskli organların planlama sonucunda hacimsel olarak ne kadar doz alacağı konusunda bilgi verir.</a:t>
            </a:r>
          </a:p>
        </p:txBody>
      </p:sp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6276" y="3429000"/>
            <a:ext cx="5184775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1551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Plan Optimizasyonu ve Değerlendirilmesi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9505" y="2064159"/>
            <a:ext cx="10089786" cy="4114800"/>
          </a:xfrm>
        </p:spPr>
        <p:txBody>
          <a:bodyPr/>
          <a:lstStyle/>
          <a:p>
            <a:pPr eaLnBrk="1" hangingPunct="1">
              <a:defRPr/>
            </a:pPr>
            <a:r>
              <a:rPr lang="tr-T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Doz Yüzeyleri; </a:t>
            </a:r>
          </a:p>
          <a:p>
            <a:pPr eaLnBrk="1" hangingPunct="1">
              <a:buFontTx/>
              <a:buNone/>
              <a:defRPr/>
            </a:pPr>
            <a:r>
              <a:rPr lang="tr-TR" sz="2000" dirty="0">
                <a:latin typeface="Comic Sans MS" pitchFamily="66" charset="0"/>
              </a:rPr>
              <a:t> </a:t>
            </a:r>
          </a:p>
          <a:p>
            <a:pPr lvl="1" eaLnBrk="1" hangingPunct="1">
              <a:defRPr/>
            </a:pPr>
            <a:r>
              <a:rPr lang="tr-TR" sz="2000" dirty="0">
                <a:latin typeface="Comic Sans MS" pitchFamily="66" charset="0"/>
              </a:rPr>
              <a:t>Se</a:t>
            </a:r>
            <a:r>
              <a:rPr lang="tr-TR" sz="2000" dirty="0"/>
              <a:t>ç</a:t>
            </a:r>
            <a:r>
              <a:rPr lang="tr-TR" sz="2000" dirty="0">
                <a:latin typeface="Comic Sans MS" pitchFamily="66" charset="0"/>
              </a:rPr>
              <a:t>ilen </a:t>
            </a:r>
            <a:r>
              <a:rPr lang="tr-TR" sz="2000" dirty="0" err="1">
                <a:latin typeface="Comic Sans MS" pitchFamily="66" charset="0"/>
              </a:rPr>
              <a:t>izodoz</a:t>
            </a:r>
            <a:r>
              <a:rPr lang="tr-TR" sz="2000" dirty="0">
                <a:latin typeface="Comic Sans MS" pitchFamily="66" charset="0"/>
              </a:rPr>
              <a:t> </a:t>
            </a:r>
            <a:r>
              <a:rPr lang="tr-TR" sz="2000" dirty="0"/>
              <a:t>ç</a:t>
            </a:r>
            <a:r>
              <a:rPr lang="tr-TR" sz="2000" dirty="0">
                <a:latin typeface="Comic Sans MS" pitchFamily="66" charset="0"/>
              </a:rPr>
              <a:t>izgi şeklinde yada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tr-TR" sz="2000" dirty="0">
                <a:latin typeface="Comic Sans MS" pitchFamily="66" charset="0"/>
              </a:rPr>
              <a:t>3B y</a:t>
            </a:r>
            <a:r>
              <a:rPr lang="tr-TR" sz="2000" dirty="0"/>
              <a:t>ü</a:t>
            </a:r>
            <a:r>
              <a:rPr lang="tr-TR" sz="2000" dirty="0">
                <a:latin typeface="Comic Sans MS" pitchFamily="66" charset="0"/>
              </a:rPr>
              <a:t>zeysel olarak izlenebilir</a:t>
            </a:r>
          </a:p>
          <a:p>
            <a:pPr lvl="1" eaLnBrk="1" hangingPunct="1">
              <a:defRPr/>
            </a:pPr>
            <a:r>
              <a:rPr lang="tr-TR" sz="2000" dirty="0">
                <a:latin typeface="Comic Sans MS" pitchFamily="66" charset="0"/>
              </a:rPr>
              <a:t>Doz y</a:t>
            </a:r>
            <a:r>
              <a:rPr lang="tr-TR" sz="2000" dirty="0"/>
              <a:t>ü</a:t>
            </a:r>
            <a:r>
              <a:rPr lang="tr-TR" sz="2000" dirty="0">
                <a:latin typeface="Comic Sans MS" pitchFamily="66" charset="0"/>
              </a:rPr>
              <a:t>zeyi, Planlanan </a:t>
            </a:r>
            <a:r>
              <a:rPr lang="tr-TR" sz="2000" dirty="0" err="1">
                <a:latin typeface="Comic Sans MS" pitchFamily="66" charset="0"/>
              </a:rPr>
              <a:t>dozl</a:t>
            </a:r>
            <a:r>
              <a:rPr lang="en-GB" sz="2000" dirty="0">
                <a:latin typeface="Comic Sans MS" pitchFamily="66" charset="0"/>
              </a:rPr>
              <a:t>a</a:t>
            </a:r>
            <a:r>
              <a:rPr lang="tr-TR" sz="2000" dirty="0" err="1">
                <a:latin typeface="Comic Sans MS" pitchFamily="66" charset="0"/>
              </a:rPr>
              <a:t>rın</a:t>
            </a:r>
            <a:r>
              <a:rPr lang="tr-TR" sz="2000" dirty="0">
                <a:latin typeface="Comic Sans MS" pitchFamily="66" charset="0"/>
              </a:rPr>
              <a:t> hedef </a:t>
            </a:r>
            <a:r>
              <a:rPr lang="en-GB" sz="2000" dirty="0" err="1">
                <a:latin typeface="Comic Sans MS" pitchFamily="66" charset="0"/>
              </a:rPr>
              <a:t>hacmi</a:t>
            </a:r>
            <a:r>
              <a:rPr lang="tr-TR" sz="2000" dirty="0">
                <a:latin typeface="Comic Sans MS" pitchFamily="66" charset="0"/>
              </a:rPr>
              <a:t> yada kritik organları ne </a:t>
            </a:r>
            <a:r>
              <a:rPr lang="tr-TR" sz="2000" dirty="0"/>
              <a:t>ö</a:t>
            </a:r>
            <a:r>
              <a:rPr lang="tr-TR" sz="2000" dirty="0">
                <a:latin typeface="Comic Sans MS" pitchFamily="66" charset="0"/>
              </a:rPr>
              <a:t>l</a:t>
            </a:r>
            <a:r>
              <a:rPr lang="tr-TR" sz="2000" dirty="0"/>
              <a:t>çü</a:t>
            </a:r>
            <a:r>
              <a:rPr lang="tr-TR" sz="2000" dirty="0">
                <a:latin typeface="Comic Sans MS" pitchFamily="66" charset="0"/>
              </a:rPr>
              <a:t>de kapsadığı konusunda planlayıcıya g</a:t>
            </a:r>
            <a:r>
              <a:rPr lang="tr-TR" sz="2000" dirty="0"/>
              <a:t>ö</a:t>
            </a:r>
            <a:r>
              <a:rPr lang="tr-TR" sz="2000" dirty="0">
                <a:latin typeface="Comic Sans MS" pitchFamily="66" charset="0"/>
              </a:rPr>
              <a:t>rsel bilgi verir.</a:t>
            </a:r>
            <a:endParaRPr lang="en-GB" sz="2000" dirty="0">
              <a:latin typeface="Comic Sans MS" pitchFamily="66" charset="0"/>
            </a:endParaRPr>
          </a:p>
          <a:p>
            <a:pPr lvl="2" eaLnBrk="1" hangingPunct="1">
              <a:defRPr/>
            </a:pPr>
            <a:endParaRPr lang="tr-TR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454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Tedavi </a:t>
            </a:r>
            <a:r>
              <a:rPr lang="tr-TR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Dökümantasyonu</a:t>
            </a:r>
            <a:endParaRPr lang="tr-TR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92313" y="1844676"/>
            <a:ext cx="8229600" cy="45386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Tedavi planı oluşturulduğunda, değerlendirilip onaylandığında, planın dökümantasyonu yapılır. 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tr-TR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Işın parametreleri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Doz hesap algoritmasının tanımlanması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Referans noktasının cild markerlarına göre değişimi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Her alan i</a:t>
            </a:r>
            <a:r>
              <a:rPr lang="tr-TR">
                <a:effectLst>
                  <a:outerShdw blurRad="38100" dist="38100" dir="2700000" algn="tl">
                    <a:srgbClr val="C0C0C0"/>
                  </a:outerShdw>
                </a:effectLst>
              </a:rPr>
              <a:t>ç</a:t>
            </a:r>
            <a:r>
              <a:rPr lang="tr-TR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 BEV yada DRR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DVH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Planın oluşturulma tarih ve saati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Planlamada kullanılan yazılımın versiyonu ve ışın verisi</a:t>
            </a:r>
          </a:p>
        </p:txBody>
      </p:sp>
    </p:spTree>
    <p:extLst>
      <p:ext uri="{BB962C8B-B14F-4D97-AF65-F5344CB8AC3E}">
        <p14:creationId xmlns:p14="http://schemas.microsoft.com/office/powerpoint/2010/main" val="2488205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63750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tr-TR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Tedavi Doğrulaması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773238"/>
            <a:ext cx="8229600" cy="43227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Tedavi planı kabul edildikten sonra</a:t>
            </a:r>
          </a:p>
          <a:p>
            <a:pPr eaLnBrk="1" hangingPunct="1">
              <a:lnSpc>
                <a:spcPct val="90000"/>
              </a:lnSpc>
              <a:defRPr/>
            </a:pPr>
            <a:endParaRPr lang="tr-TR" sz="24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Kabul edilen plana göre izomerkez belirlenir</a:t>
            </a:r>
          </a:p>
          <a:p>
            <a:pPr eaLnBrk="1" hangingPunct="1">
              <a:lnSpc>
                <a:spcPct val="90000"/>
              </a:lnSpc>
              <a:defRPr/>
            </a:pPr>
            <a:endParaRPr lang="tr-TR" sz="24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Her tedavi alanı için radyografiler alınır</a:t>
            </a:r>
          </a:p>
          <a:p>
            <a:pPr eaLnBrk="1" hangingPunct="1">
              <a:lnSpc>
                <a:spcPct val="90000"/>
              </a:lnSpc>
              <a:defRPr/>
            </a:pPr>
            <a:endParaRPr lang="tr-TR" sz="24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Alınan radyografiler, beam’s eye view ve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tr-TR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port film görüntüleri ile karşılaştırılır.</a:t>
            </a:r>
          </a:p>
        </p:txBody>
      </p:sp>
    </p:spTree>
    <p:extLst>
      <p:ext uri="{BB962C8B-B14F-4D97-AF65-F5344CB8AC3E}">
        <p14:creationId xmlns:p14="http://schemas.microsoft.com/office/powerpoint/2010/main" val="3851545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tr-TR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/>
        </p:nvGraphicFramePr>
        <p:xfrm>
          <a:off x="1919289" y="333375"/>
          <a:ext cx="8353425" cy="630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Bit Eşlem Resmi" r:id="rId3" imgW="5982535" imgH="4552381" progId="PBrush">
                  <p:embed/>
                </p:oleObj>
              </mc:Choice>
              <mc:Fallback>
                <p:oleObj name="Bit Eşlem Resmi" r:id="rId3" imgW="5982535" imgH="4552381" progId="PBrush">
                  <p:embed/>
                  <p:pic>
                    <p:nvPicPr>
                      <p:cNvPr id="1126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9" y="333375"/>
                        <a:ext cx="8353425" cy="630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56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2 Boyutlu Konvansiyonel RT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2 Boyutlu Konvansiyonel RT</a:t>
            </a:r>
            <a:endParaRPr lang="tr-TR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1524000" y="1340768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7464152" y="3284984"/>
            <a:ext cx="2736304" cy="1584176"/>
          </a:xfrm>
          <a:prstGeom prst="plus">
            <a:avLst>
              <a:gd name="adj" fmla="val 25000"/>
            </a:avLst>
          </a:prstGeom>
          <a:solidFill>
            <a:schemeClr val="tx1">
              <a:lumMod val="65000"/>
            </a:schemeClr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1991544" y="2924944"/>
            <a:ext cx="4680520" cy="27363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tr-TR" sz="2800" dirty="0"/>
              <a:t>Kare veya dikdörtgen alanlar</a:t>
            </a:r>
          </a:p>
          <a:p>
            <a:pPr algn="just"/>
            <a:endParaRPr lang="tr-TR" sz="2800" dirty="0"/>
          </a:p>
          <a:p>
            <a:pPr algn="just">
              <a:buFont typeface="Arial" pitchFamily="34" charset="0"/>
              <a:buChar char="•"/>
            </a:pPr>
            <a:r>
              <a:rPr lang="tr-TR" sz="2800" dirty="0" err="1"/>
              <a:t>Üniform</a:t>
            </a:r>
            <a:r>
              <a:rPr lang="tr-TR" sz="2800" dirty="0"/>
              <a:t> olmayan doz dağılım</a:t>
            </a:r>
          </a:p>
          <a:p>
            <a:pPr algn="just">
              <a:buFont typeface="Arial" pitchFamily="34" charset="0"/>
              <a:buChar char="•"/>
            </a:pPr>
            <a:endParaRPr lang="tr-TR" sz="2800" dirty="0"/>
          </a:p>
          <a:p>
            <a:pPr algn="just">
              <a:buFont typeface="Arial" pitchFamily="34" charset="0"/>
              <a:buChar char="•"/>
            </a:pPr>
            <a:r>
              <a:rPr lang="tr-TR" sz="2800" dirty="0"/>
              <a:t>Kemik yapılara göre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22516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3 Boyutlu </a:t>
            </a:r>
            <a:r>
              <a:rPr lang="tr-TR" dirty="0" err="1" smtClean="0"/>
              <a:t>Konformal</a:t>
            </a:r>
            <a:r>
              <a:rPr lang="tr-TR" dirty="0" smtClean="0"/>
              <a:t> RT</a:t>
            </a:r>
            <a:endParaRPr lang="tr-TR" dirty="0"/>
          </a:p>
        </p:txBody>
      </p:sp>
      <p:sp>
        <p:nvSpPr>
          <p:cNvPr id="7" name="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Bilgisayar teknolojisinde gelişmeler</a:t>
            </a:r>
          </a:p>
          <a:p>
            <a:r>
              <a:rPr lang="tr-TR" dirty="0" smtClean="0"/>
              <a:t>BT ve MR görüntüleme yöntemleri</a:t>
            </a:r>
          </a:p>
          <a:p>
            <a:r>
              <a:rPr lang="tr-TR" dirty="0" smtClean="0"/>
              <a:t>RT tedavi planlama sistemlerinde gelişmeler</a:t>
            </a:r>
            <a:endParaRPr lang="tr-TR" dirty="0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1524000" y="1340768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7248128" y="4149080"/>
            <a:ext cx="2160240" cy="1452116"/>
          </a:xfrm>
          <a:custGeom>
            <a:avLst/>
            <a:gdLst/>
            <a:ahLst/>
            <a:cxnLst>
              <a:cxn ang="0">
                <a:pos x="0" y="354"/>
              </a:cxn>
              <a:cxn ang="0">
                <a:pos x="149" y="123"/>
              </a:cxn>
              <a:cxn ang="0">
                <a:pos x="395" y="140"/>
              </a:cxn>
              <a:cxn ang="0">
                <a:pos x="494" y="0"/>
              </a:cxn>
              <a:cxn ang="0">
                <a:pos x="585" y="173"/>
              </a:cxn>
              <a:cxn ang="0">
                <a:pos x="494" y="222"/>
              </a:cxn>
              <a:cxn ang="0">
                <a:pos x="568" y="304"/>
              </a:cxn>
              <a:cxn ang="0">
                <a:pos x="502" y="354"/>
              </a:cxn>
              <a:cxn ang="0">
                <a:pos x="502" y="551"/>
              </a:cxn>
              <a:cxn ang="0">
                <a:pos x="330" y="313"/>
              </a:cxn>
              <a:cxn ang="0">
                <a:pos x="264" y="419"/>
              </a:cxn>
              <a:cxn ang="0">
                <a:pos x="181" y="321"/>
              </a:cxn>
              <a:cxn ang="0">
                <a:pos x="66" y="535"/>
              </a:cxn>
              <a:cxn ang="0">
                <a:pos x="0" y="354"/>
              </a:cxn>
            </a:cxnLst>
            <a:rect l="0" t="0" r="r" b="b"/>
            <a:pathLst>
              <a:path w="585" h="551">
                <a:moveTo>
                  <a:pt x="0" y="354"/>
                </a:moveTo>
                <a:lnTo>
                  <a:pt x="149" y="123"/>
                </a:lnTo>
                <a:lnTo>
                  <a:pt x="395" y="140"/>
                </a:lnTo>
                <a:lnTo>
                  <a:pt x="494" y="0"/>
                </a:lnTo>
                <a:lnTo>
                  <a:pt x="585" y="173"/>
                </a:lnTo>
                <a:lnTo>
                  <a:pt x="494" y="222"/>
                </a:lnTo>
                <a:lnTo>
                  <a:pt x="568" y="304"/>
                </a:lnTo>
                <a:lnTo>
                  <a:pt x="502" y="354"/>
                </a:lnTo>
                <a:lnTo>
                  <a:pt x="502" y="551"/>
                </a:lnTo>
                <a:lnTo>
                  <a:pt x="330" y="313"/>
                </a:lnTo>
                <a:lnTo>
                  <a:pt x="264" y="419"/>
                </a:lnTo>
                <a:lnTo>
                  <a:pt x="181" y="321"/>
                </a:lnTo>
                <a:lnTo>
                  <a:pt x="66" y="535"/>
                </a:lnTo>
                <a:lnTo>
                  <a:pt x="0" y="354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 w="127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10 Dikdörtgen"/>
          <p:cNvSpPr/>
          <p:nvPr/>
        </p:nvSpPr>
        <p:spPr>
          <a:xfrm>
            <a:off x="2207568" y="4077072"/>
            <a:ext cx="4176464" cy="20162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tr-TR" sz="2800" dirty="0" err="1"/>
              <a:t>İrregüler</a:t>
            </a:r>
            <a:r>
              <a:rPr lang="tr-TR" sz="2800" dirty="0"/>
              <a:t> alan</a:t>
            </a:r>
          </a:p>
          <a:p>
            <a:pPr algn="just"/>
            <a:endParaRPr lang="tr-TR" sz="2800" dirty="0"/>
          </a:p>
          <a:p>
            <a:pPr algn="just">
              <a:buFont typeface="Arial" pitchFamily="34" charset="0"/>
              <a:buChar char="•"/>
            </a:pPr>
            <a:r>
              <a:rPr lang="tr-TR" sz="2800" dirty="0" err="1"/>
              <a:t>Üniform</a:t>
            </a:r>
            <a:r>
              <a:rPr lang="tr-TR" sz="2800" dirty="0"/>
              <a:t> doz dağılımı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2704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3B </a:t>
            </a:r>
            <a:r>
              <a:rPr lang="tr-TR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Konformal</a:t>
            </a:r>
            <a:r>
              <a:rPr lang="tr-TR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RT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700214"/>
            <a:ext cx="8578850" cy="439578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tr-TR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BT ve MR görüntüleme, tümörün ve hasta anatomisinin 3-boyutlu görüntülenmesini sağlayarak radyoterapistin, komşu kritik organları korurken hedef volüme daha doğru tedavi vermesini mümkün kılar. </a:t>
            </a:r>
          </a:p>
          <a:p>
            <a:pPr eaLnBrk="1" hangingPunct="1">
              <a:lnSpc>
                <a:spcPct val="90000"/>
              </a:lnSpc>
              <a:defRPr/>
            </a:pPr>
            <a:endParaRPr lang="tr-TR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tr-TR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3B anatomik verilere dayanarak, tümör dokusuna maksimum dozu verirken, çevre normal dokuya mümkün olan en düşük dozu verecek şekilde doz dağılımlarını sağlayan tedavi yöntemidir. </a:t>
            </a:r>
          </a:p>
        </p:txBody>
      </p:sp>
    </p:spTree>
    <p:extLst>
      <p:ext uri="{BB962C8B-B14F-4D97-AF65-F5344CB8AC3E}">
        <p14:creationId xmlns:p14="http://schemas.microsoft.com/office/powerpoint/2010/main" val="362769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3B </a:t>
            </a:r>
            <a:r>
              <a:rPr lang="tr-TR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Konformal</a:t>
            </a:r>
            <a:r>
              <a:rPr lang="tr-TR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RT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1" y="1981200"/>
            <a:ext cx="8435975" cy="4114800"/>
          </a:xfrm>
        </p:spPr>
        <p:txBody>
          <a:bodyPr/>
          <a:lstStyle/>
          <a:p>
            <a:pPr eaLnBrk="1" hangingPunct="1">
              <a:defRPr/>
            </a:pPr>
            <a:r>
              <a:rPr lang="tr-TR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Hedef hacmi daha iyi saptamak,</a:t>
            </a:r>
          </a:p>
          <a:p>
            <a:pPr eaLnBrk="1" hangingPunct="1">
              <a:defRPr/>
            </a:pPr>
            <a:r>
              <a:rPr lang="tr-TR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Daha uygun doz dağılımı,</a:t>
            </a:r>
          </a:p>
          <a:p>
            <a:pPr eaLnBrk="1" hangingPunct="1">
              <a:defRPr/>
            </a:pPr>
            <a:r>
              <a:rPr lang="tr-TR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Daha az erken yan etki,</a:t>
            </a:r>
          </a:p>
          <a:p>
            <a:pPr eaLnBrk="1" hangingPunct="1">
              <a:defRPr/>
            </a:pPr>
            <a:r>
              <a:rPr lang="tr-TR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Daha az geç yan etki,</a:t>
            </a:r>
          </a:p>
          <a:p>
            <a:pPr eaLnBrk="1" hangingPunct="1">
              <a:defRPr/>
            </a:pPr>
            <a:r>
              <a:rPr lang="tr-TR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Tümörde daha yüksek doza ulaşmak,</a:t>
            </a:r>
          </a:p>
          <a:p>
            <a:pPr eaLnBrk="1" hangingPunct="1">
              <a:defRPr/>
            </a:pPr>
            <a:r>
              <a:rPr lang="tr-TR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Daha iyi bölgesel tümör kontrolü,</a:t>
            </a:r>
          </a:p>
          <a:p>
            <a:pPr eaLnBrk="1" hangingPunct="1">
              <a:defRPr/>
            </a:pPr>
            <a:r>
              <a:rPr lang="tr-TR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Daha iyi yaşam kalitesi,</a:t>
            </a:r>
          </a:p>
          <a:p>
            <a:pPr eaLnBrk="1" hangingPunct="1">
              <a:defRPr/>
            </a:pPr>
            <a:r>
              <a:rPr lang="tr-TR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Daha yüksek sağkalım…</a:t>
            </a:r>
          </a:p>
          <a:p>
            <a:pPr eaLnBrk="1" hangingPunct="1">
              <a:defRPr/>
            </a:pPr>
            <a:endParaRPr lang="tr-TR" sz="24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655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Planlama - Tedavi Süreci</a:t>
            </a:r>
            <a:br>
              <a:rPr lang="tr-T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tr-TR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endParaRPr lang="tr-TR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body" idx="4294967295"/>
          </p:nvPr>
        </p:nvSpPr>
        <p:spPr>
          <a:xfrm>
            <a:off x="1981201" y="1981200"/>
            <a:ext cx="4043363" cy="46624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r-T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2B Planlama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tr-TR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tr-T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Hasta konturu elle girilir</a:t>
            </a:r>
          </a:p>
          <a:p>
            <a:pPr eaLnBrk="1" hangingPunct="1">
              <a:lnSpc>
                <a:spcPct val="80000"/>
              </a:lnSpc>
              <a:defRPr/>
            </a:pPr>
            <a:endParaRPr lang="tr-TR" sz="20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tr-T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Işınların  merkez eksenleri hesap yapılan düzlemde kabul edilir.</a:t>
            </a:r>
          </a:p>
          <a:p>
            <a:pPr eaLnBrk="1" hangingPunct="1">
              <a:lnSpc>
                <a:spcPct val="80000"/>
              </a:lnSpc>
              <a:defRPr/>
            </a:pPr>
            <a:endParaRPr lang="tr-TR" sz="20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tr-T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Doz dağılımları bu düzlemde oluşturulur</a:t>
            </a:r>
          </a:p>
          <a:p>
            <a:pPr eaLnBrk="1" hangingPunct="1">
              <a:lnSpc>
                <a:spcPct val="80000"/>
              </a:lnSpc>
              <a:defRPr/>
            </a:pPr>
            <a:endParaRPr lang="tr-TR" sz="20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tr-T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Basit hesaplama  algoritması kullanılır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tr-TR" sz="20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16"/>
          <p:cNvSpPr txBox="1">
            <a:spLocks noChangeArrowheads="1"/>
          </p:cNvSpPr>
          <p:nvPr/>
        </p:nvSpPr>
        <p:spPr>
          <a:xfrm>
            <a:off x="6456363" y="1916114"/>
            <a:ext cx="3568700" cy="3798887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tr-T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3B </a:t>
            </a:r>
            <a:r>
              <a:rPr lang="tr-T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Planlama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endParaRPr lang="en-GB" sz="2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tr-T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Tedavi bölgesinde hedef üç boyutlu tanımlanır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tr-TR" sz="20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tr-T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Işın geometrisi  üç boyutlu hedef volüme göre  </a:t>
            </a:r>
            <a:r>
              <a:rPr lang="tr-TR" sz="2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tesbit</a:t>
            </a:r>
            <a:r>
              <a:rPr lang="tr-T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edilir.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tr-TR" sz="20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tr-T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Aynı düzlemde olmayan ışınlar kullanılır.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tr-TR" sz="20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tr-T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Doz  hesabı üç boyutta yapılır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tr-TR" sz="20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tr-TR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309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981201" y="1981200"/>
            <a:ext cx="3827463" cy="46164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r-T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</a:t>
            </a:r>
            <a:r>
              <a:rPr 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</a:t>
            </a:r>
            <a:r>
              <a:rPr lang="tr-T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Planlama</a:t>
            </a:r>
            <a:endParaRPr lang="en-GB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sz="20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tr-TR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Homojenite</a:t>
            </a:r>
            <a:r>
              <a:rPr lang="tr-T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düzeltmesi yapılmaz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tr-TR" sz="20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tr-T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Bu düzlemdeki doz dağılımına göre plan değerlendirilir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tr-TR" sz="20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tr-T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Işın geometrisi </a:t>
            </a:r>
            <a:r>
              <a:rPr lang="tr-TR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gantry</a:t>
            </a:r>
            <a:r>
              <a:rPr lang="tr-T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açısı ile yada </a:t>
            </a:r>
            <a:r>
              <a:rPr lang="tr-TR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izosentır</a:t>
            </a:r>
            <a:r>
              <a:rPr lang="tr-T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ile ayarlanır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tr-TR" sz="20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tr-T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Işın geometrisi daha çok  simülasyon sırasında belirlenir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20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6311901" y="1916114"/>
            <a:ext cx="3927475" cy="415607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tr-T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3</a:t>
            </a:r>
            <a:r>
              <a:rPr 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</a:t>
            </a:r>
            <a:r>
              <a:rPr lang="tr-T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Planlama</a:t>
            </a:r>
            <a:endParaRPr lang="en-GB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endParaRPr lang="en-GB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tr-T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Doz hesap algoritması, ışın </a:t>
            </a:r>
            <a:r>
              <a:rPr lang="tr-TR" sz="2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diverjansını</a:t>
            </a:r>
            <a:r>
              <a:rPr lang="tr-T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ve </a:t>
            </a:r>
            <a:r>
              <a:rPr lang="tr-TR" sz="2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homojenite</a:t>
            </a:r>
            <a:r>
              <a:rPr lang="tr-T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düzeltmesini  bütün yönlerde hesaba katar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endParaRPr lang="tr-TR" sz="20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tr-T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Tedavi planı üç boyutta analiz edilir ve değerlendirilir.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GB" sz="2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361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31951" y="260350"/>
            <a:ext cx="8640763" cy="1371600"/>
          </a:xfrm>
        </p:spPr>
        <p:txBody>
          <a:bodyPr/>
          <a:lstStyle/>
          <a:p>
            <a:pPr eaLnBrk="1" hangingPunct="1">
              <a:defRPr/>
            </a:pPr>
            <a:r>
              <a:rPr lang="tr-TR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Planlama - Tedavi Süreci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19288" y="1773238"/>
            <a:ext cx="8229600" cy="4679950"/>
          </a:xfrm>
        </p:spPr>
        <p:txBody>
          <a:bodyPr>
            <a:normAutofit lnSpcReduction="10000"/>
          </a:bodyPr>
          <a:lstStyle/>
          <a:p>
            <a:pPr marL="609600" indent="-609600">
              <a:defRPr/>
            </a:pPr>
            <a:r>
              <a:rPr lang="tr-TR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Uygun pozisyon ve hasta stabilizasyonu</a:t>
            </a:r>
          </a:p>
          <a:p>
            <a:pPr marL="609600" indent="-609600">
              <a:defRPr/>
            </a:pPr>
            <a:endParaRPr lang="tr-TR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609600" indent="-609600">
              <a:defRPr/>
            </a:pPr>
            <a:r>
              <a:rPr lang="tr-TR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Referans noktalarının belirlenmesi</a:t>
            </a:r>
          </a:p>
          <a:p>
            <a:pPr marL="609600" indent="-609600">
              <a:defRPr/>
            </a:pPr>
            <a:endParaRPr lang="tr-TR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609600" indent="-609600">
              <a:defRPr/>
            </a:pPr>
            <a:r>
              <a:rPr lang="tr-TR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CT simülatörde hastanın görüntülerinin alınması ve TPS ne aktarılması</a:t>
            </a:r>
          </a:p>
          <a:p>
            <a:pPr marL="609600" indent="-609600">
              <a:defRPr/>
            </a:pPr>
            <a:endParaRPr lang="tr-TR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609600" indent="-609600">
              <a:defRPr/>
            </a:pPr>
            <a:r>
              <a:rPr lang="tr-TR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Konturlama</a:t>
            </a:r>
            <a:endParaRPr lang="tr-TR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609600" indent="-609600">
              <a:defRPr/>
            </a:pPr>
            <a:endParaRPr lang="tr-TR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609600" indent="-609600">
              <a:defRPr/>
            </a:pPr>
            <a:r>
              <a:rPr lang="tr-TR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3B bilgisayarlı planlama sistemi</a:t>
            </a:r>
          </a:p>
        </p:txBody>
      </p:sp>
    </p:spTree>
    <p:extLst>
      <p:ext uri="{BB962C8B-B14F-4D97-AF65-F5344CB8AC3E}">
        <p14:creationId xmlns:p14="http://schemas.microsoft.com/office/powerpoint/2010/main" val="3045779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715</Words>
  <Application>Microsoft Office PowerPoint</Application>
  <PresentationFormat>Geniş ekran</PresentationFormat>
  <Paragraphs>155</Paragraphs>
  <Slides>26</Slides>
  <Notes>3</Notes>
  <HiddenSlides>0</HiddenSlides>
  <MMClips>1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4</vt:i4>
      </vt:variant>
      <vt:variant>
        <vt:lpstr>Slayt Başlıkları</vt:lpstr>
      </vt:variant>
      <vt:variant>
        <vt:i4>26</vt:i4>
      </vt:variant>
    </vt:vector>
  </HeadingPairs>
  <TitlesOfParts>
    <vt:vector size="37" baseType="lpstr">
      <vt:lpstr>Arial</vt:lpstr>
      <vt:lpstr>Calibri</vt:lpstr>
      <vt:lpstr>Calibri Light</vt:lpstr>
      <vt:lpstr>Comic Sans MS</vt:lpstr>
      <vt:lpstr>Tahoma</vt:lpstr>
      <vt:lpstr>Wingdings</vt:lpstr>
      <vt:lpstr>Office Teması</vt:lpstr>
      <vt:lpstr>Slide</vt:lpstr>
      <vt:lpstr>Photo Editor Photo</vt:lpstr>
      <vt:lpstr>Bitmap Image</vt:lpstr>
      <vt:lpstr>Bit Eşlem Resmi</vt:lpstr>
      <vt:lpstr>ÜÇ BOYUTLU (3B ) RT</vt:lpstr>
      <vt:lpstr>PowerPoint Sunusu</vt:lpstr>
      <vt:lpstr>2 Boyutlu Konvansiyonel RT </vt:lpstr>
      <vt:lpstr>3 Boyutlu Konformal RT</vt:lpstr>
      <vt:lpstr>3B Konformal RT</vt:lpstr>
      <vt:lpstr>3B Konformal RT</vt:lpstr>
      <vt:lpstr>Planlama - Tedavi Süreci  </vt:lpstr>
      <vt:lpstr>PowerPoint Sunusu</vt:lpstr>
      <vt:lpstr>Planlama - Tedavi Süreci</vt:lpstr>
      <vt:lpstr>Planlama - Tedavi Süreci</vt:lpstr>
      <vt:lpstr>3 Boyutlu Konformal RT</vt:lpstr>
      <vt:lpstr>Planlama - Tedavi Süreci Konturlama</vt:lpstr>
      <vt:lpstr>Planlama - Tedavi Süreci Konturlama</vt:lpstr>
      <vt:lpstr>PowerPoint Sunusu</vt:lpstr>
      <vt:lpstr>Planlama - Tedavi Süreci Konturlama</vt:lpstr>
      <vt:lpstr>Planlama - Tedavi Süreci</vt:lpstr>
      <vt:lpstr>Planlama - Tedavi Süreci</vt:lpstr>
      <vt:lpstr>Planlama - Tedavi Süreci</vt:lpstr>
      <vt:lpstr>Planlama - Tedavi Süreci</vt:lpstr>
      <vt:lpstr>Planlama - Tedavi Süreci</vt:lpstr>
      <vt:lpstr>Plan Optimizasyonu ve Değerlendirilmesi</vt:lpstr>
      <vt:lpstr>Plan Optimizasyonu ve Değerlendirilmesi</vt:lpstr>
      <vt:lpstr>Plan Optimizasyonu ve Değerlendirilmesi</vt:lpstr>
      <vt:lpstr>Tedavi Dökümantasyonu</vt:lpstr>
      <vt:lpstr>Tedavi Doğrulaması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ÜÇ BOYUTLU (3B ) RT</dc:title>
  <dc:creator>lenovo</dc:creator>
  <cp:lastModifiedBy>lenovo</cp:lastModifiedBy>
  <cp:revision>1</cp:revision>
  <dcterms:created xsi:type="dcterms:W3CDTF">2018-11-06T10:49:07Z</dcterms:created>
  <dcterms:modified xsi:type="dcterms:W3CDTF">2018-11-06T10:49:37Z</dcterms:modified>
</cp:coreProperties>
</file>