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305" r:id="rId12"/>
    <p:sldId id="306" r:id="rId13"/>
    <p:sldId id="268" r:id="rId14"/>
    <p:sldId id="269" r:id="rId15"/>
    <p:sldId id="270" r:id="rId16"/>
    <p:sldId id="271" r:id="rId17"/>
    <p:sldId id="273" r:id="rId18"/>
    <p:sldId id="308" r:id="rId19"/>
    <p:sldId id="275" r:id="rId20"/>
    <p:sldId id="303" r:id="rId21"/>
    <p:sldId id="315" r:id="rId22"/>
    <p:sldId id="317" r:id="rId23"/>
    <p:sldId id="319" r:id="rId24"/>
    <p:sldId id="321" r:id="rId25"/>
    <p:sldId id="323" r:id="rId26"/>
    <p:sldId id="325" r:id="rId27"/>
    <p:sldId id="327" r:id="rId28"/>
    <p:sldId id="329" r:id="rId29"/>
    <p:sldId id="331" r:id="rId30"/>
    <p:sldId id="333" r:id="rId31"/>
    <p:sldId id="335" r:id="rId32"/>
    <p:sldId id="337" r:id="rId33"/>
    <p:sldId id="339" r:id="rId34"/>
    <p:sldId id="278" r:id="rId35"/>
    <p:sldId id="282" r:id="rId36"/>
    <p:sldId id="284" r:id="rId37"/>
    <p:sldId id="286" r:id="rId38"/>
    <p:sldId id="288" r:id="rId39"/>
    <p:sldId id="290" r:id="rId40"/>
    <p:sldId id="291" r:id="rId41"/>
    <p:sldId id="341" r:id="rId42"/>
    <p:sldId id="343" r:id="rId43"/>
    <p:sldId id="345" r:id="rId44"/>
    <p:sldId id="347" r:id="rId45"/>
    <p:sldId id="349" r:id="rId46"/>
    <p:sldId id="351" r:id="rId47"/>
    <p:sldId id="353" r:id="rId48"/>
    <p:sldId id="355" r:id="rId49"/>
    <p:sldId id="357" r:id="rId50"/>
    <p:sldId id="359" r:id="rId51"/>
    <p:sldId id="361" r:id="rId52"/>
    <p:sldId id="292" r:id="rId53"/>
    <p:sldId id="363" r:id="rId54"/>
    <p:sldId id="293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E5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FB2AD-2F1C-4FA4-831A-7FF8D91C486E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30EF-ACD2-45AD-9554-A5C401118F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11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1C68E-7976-4A04-B716-5CFEEA533084}" type="slidenum">
              <a:rPr lang="tr-TR"/>
              <a:pPr/>
              <a:t>17</a:t>
            </a:fld>
            <a:endParaRPr lang="tr-T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BE93F-DF12-4C47-BAF0-6162575EABB5}" type="slidenum">
              <a:rPr lang="tr-TR"/>
              <a:pPr/>
              <a:t>26</a:t>
            </a:fld>
            <a:endParaRPr lang="tr-TR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39B14-5C7D-4FAC-A941-90A5BDD24E13}" type="slidenum">
              <a:rPr lang="tr-TR"/>
              <a:pPr/>
              <a:t>27</a:t>
            </a:fld>
            <a:endParaRPr lang="tr-T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B21BB-AB53-4D16-B535-649815D99B9A}" type="slidenum">
              <a:rPr lang="tr-TR"/>
              <a:pPr/>
              <a:t>28</a:t>
            </a:fld>
            <a:endParaRPr lang="tr-T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77444-2CC8-4E04-A7A0-DCDD04AD4A63}" type="slidenum">
              <a:rPr lang="tr-TR"/>
              <a:pPr/>
              <a:t>29</a:t>
            </a:fld>
            <a:endParaRPr lang="tr-T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58EBE-C28A-4F9C-80F2-04AB5B9E0A9E}" type="slidenum">
              <a:rPr lang="tr-TR"/>
              <a:pPr/>
              <a:t>30</a:t>
            </a:fld>
            <a:endParaRPr lang="tr-TR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EFC46-B6B3-4280-A4F1-CCEF794B8199}" type="slidenum">
              <a:rPr lang="tr-TR"/>
              <a:pPr/>
              <a:t>31</a:t>
            </a:fld>
            <a:endParaRPr lang="tr-TR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BC75-F600-462B-9DD4-1BC7B85D0978}" type="slidenum">
              <a:rPr lang="tr-TR"/>
              <a:pPr/>
              <a:t>32</a:t>
            </a:fld>
            <a:endParaRPr lang="tr-T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34B75-08CC-4709-A890-30846FBC087F}" type="slidenum">
              <a:rPr lang="tr-TR"/>
              <a:pPr/>
              <a:t>33</a:t>
            </a:fld>
            <a:endParaRPr lang="tr-TR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88D79-BE52-46F3-9612-6EA2E0E7ABDB}" type="slidenum">
              <a:rPr lang="tr-TR"/>
              <a:pPr/>
              <a:t>34</a:t>
            </a:fld>
            <a:endParaRPr lang="tr-T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C2638-C7D2-40A1-9E9B-745B75E70986}" type="slidenum">
              <a:rPr lang="tr-TR"/>
              <a:pPr/>
              <a:t>35</a:t>
            </a:fld>
            <a:endParaRPr lang="tr-T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F99AA-5EB2-4313-8778-BCE88D452112}" type="slidenum">
              <a:rPr lang="tr-TR"/>
              <a:pPr/>
              <a:t>18</a:t>
            </a:fld>
            <a:endParaRPr lang="tr-T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F86BB-734B-43D7-9CC6-862EADF84C2C}" type="slidenum">
              <a:rPr lang="tr-TR"/>
              <a:pPr/>
              <a:t>36</a:t>
            </a:fld>
            <a:endParaRPr lang="tr-T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0A8BC-280F-4AF5-B4DB-953191414BC2}" type="slidenum">
              <a:rPr lang="tr-TR"/>
              <a:pPr/>
              <a:t>37</a:t>
            </a:fld>
            <a:endParaRPr lang="tr-T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54123-E0B8-4377-BA90-2B21249BE69D}" type="slidenum">
              <a:rPr lang="tr-TR"/>
              <a:pPr/>
              <a:t>38</a:t>
            </a:fld>
            <a:endParaRPr lang="tr-T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FE59D-4F73-4473-B1F5-4DE64C711602}" type="slidenum">
              <a:rPr lang="tr-TR"/>
              <a:pPr/>
              <a:t>39</a:t>
            </a:fld>
            <a:endParaRPr lang="tr-T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4F4E3-E987-4DEA-AC9A-9B23D5714775}" type="slidenum">
              <a:rPr lang="tr-TR"/>
              <a:pPr/>
              <a:t>40</a:t>
            </a:fld>
            <a:endParaRPr lang="tr-T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C4181-9C56-4790-8565-E690AB4AB9EF}" type="slidenum">
              <a:rPr lang="tr-TR"/>
              <a:pPr/>
              <a:t>41</a:t>
            </a:fld>
            <a:endParaRPr lang="tr-TR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BD202-A8E4-407B-BAF7-D69154A152E5}" type="slidenum">
              <a:rPr lang="tr-TR"/>
              <a:pPr/>
              <a:t>42</a:t>
            </a:fld>
            <a:endParaRPr lang="tr-TR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15D89-93D2-4F3C-86CA-5E7C2715223E}" type="slidenum">
              <a:rPr lang="tr-TR"/>
              <a:pPr/>
              <a:t>43</a:t>
            </a:fld>
            <a:endParaRPr lang="tr-TR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9DF4C-3A87-47E5-A5C8-3DDC2E69CC0C}" type="slidenum">
              <a:rPr lang="tr-TR"/>
              <a:pPr/>
              <a:t>44</a:t>
            </a:fld>
            <a:endParaRPr lang="tr-TR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9CFEF-173F-4801-920D-1B209D76F5E7}" type="slidenum">
              <a:rPr lang="tr-TR"/>
              <a:pPr/>
              <a:t>45</a:t>
            </a:fld>
            <a:endParaRPr lang="tr-TR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D9B49-1996-4917-B367-69B99ED1AD17}" type="slidenum">
              <a:rPr lang="tr-TR"/>
              <a:pPr/>
              <a:t>19</a:t>
            </a:fld>
            <a:endParaRPr lang="tr-T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2B24F-F16B-4C73-B504-B608D9404A8C}" type="slidenum">
              <a:rPr lang="tr-TR"/>
              <a:pPr/>
              <a:t>46</a:t>
            </a:fld>
            <a:endParaRPr lang="tr-TR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3D8C6B-35BB-48BA-A914-D8AD4ABF24E8}" type="slidenum">
              <a:rPr lang="tr-TR"/>
              <a:pPr/>
              <a:t>47</a:t>
            </a:fld>
            <a:endParaRPr lang="tr-TR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0551D-54E3-4AEA-99DC-437E02C320AC}" type="slidenum">
              <a:rPr lang="tr-TR"/>
              <a:pPr/>
              <a:t>48</a:t>
            </a:fld>
            <a:endParaRPr lang="tr-T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DB339-03EF-42A0-A1D6-662E27F6A870}" type="slidenum">
              <a:rPr lang="tr-TR"/>
              <a:pPr/>
              <a:t>49</a:t>
            </a:fld>
            <a:endParaRPr lang="tr-TR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CFD8D-62C2-455A-9D9C-F7DDB8653BFC}" type="slidenum">
              <a:rPr lang="tr-TR"/>
              <a:pPr/>
              <a:t>50</a:t>
            </a:fld>
            <a:endParaRPr lang="tr-TR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40C03-F769-4DC2-BCDE-2261F27DB594}" type="slidenum">
              <a:rPr lang="tr-TR"/>
              <a:pPr/>
              <a:t>51</a:t>
            </a:fld>
            <a:endParaRPr lang="tr-TR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96353-2312-4CAE-9583-E07265E39CB2}" type="slidenum">
              <a:rPr lang="tr-TR"/>
              <a:pPr/>
              <a:t>52</a:t>
            </a:fld>
            <a:endParaRPr lang="tr-TR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CDA73-C2E2-44F3-9AC5-3AEC1DC84FDA}" type="slidenum">
              <a:rPr lang="tr-TR"/>
              <a:pPr/>
              <a:t>53</a:t>
            </a:fld>
            <a:endParaRPr lang="tr-TR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6DFF9-4C91-49B3-B6BF-699B021695A1}" type="slidenum">
              <a:rPr lang="tr-TR"/>
              <a:pPr/>
              <a:t>54</a:t>
            </a:fld>
            <a:endParaRPr lang="tr-TR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5EC09-5043-4614-9126-D4C1190AF54A}" type="slidenum">
              <a:rPr lang="tr-TR"/>
              <a:pPr/>
              <a:t>20</a:t>
            </a:fld>
            <a:endParaRPr lang="tr-T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A486F-228E-4FF4-8EFB-1D6B9BD87473}" type="slidenum">
              <a:rPr lang="tr-TR"/>
              <a:pPr/>
              <a:t>21</a:t>
            </a:fld>
            <a:endParaRPr lang="tr-T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44B02-AD84-496A-B450-16B756DB2E81}" type="slidenum">
              <a:rPr lang="tr-TR"/>
              <a:pPr/>
              <a:t>22</a:t>
            </a:fld>
            <a:endParaRPr lang="tr-TR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5A039-32A7-41D2-B3D9-F5B1D1908495}" type="slidenum">
              <a:rPr lang="tr-TR"/>
              <a:pPr/>
              <a:t>23</a:t>
            </a:fld>
            <a:endParaRPr lang="tr-TR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DB1FD-5934-4920-910D-ADC4BA6A6C21}" type="slidenum">
              <a:rPr lang="tr-TR"/>
              <a:pPr/>
              <a:t>24</a:t>
            </a:fld>
            <a:endParaRPr lang="tr-T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3C130-90F8-4C1F-A870-1AD0F5FB0C36}" type="slidenum">
              <a:rPr lang="tr-TR"/>
              <a:pPr/>
              <a:t>25</a:t>
            </a:fld>
            <a:endParaRPr lang="tr-TR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70B8-A23A-40D9-949A-249B2C6630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C342A-C4B2-4E8D-A642-1EB9D18CB831}" type="datetimeFigureOut">
              <a:rPr lang="tr-TR" smtClean="0"/>
              <a:pPr/>
              <a:t>30.04.18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B271B-6589-40E5-B8E7-D36ECFB638A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6.png"/><Relationship Id="rId10" Type="http://schemas.openxmlformats.org/officeDocument/2006/relationships/image" Target="../media/image1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  <a:gradFill>
            <a:gsLst>
              <a:gs pos="0">
                <a:schemeClr val="accent1">
                  <a:tint val="66000"/>
                  <a:satMod val="160000"/>
                  <a:alpha val="4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dirty="0" smtClean="0"/>
              <a:t>AĞRILI HASTANIN DEĞERLENDİRMESİ</a:t>
            </a:r>
            <a:br>
              <a:rPr lang="tr-TR" dirty="0" smtClean="0"/>
            </a:br>
            <a:r>
              <a:rPr lang="tr-TR" dirty="0" smtClean="0"/>
              <a:t>AKUT AĞRI-AKUT AĞRI TEDAVİSİ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192688" cy="1368152"/>
          </a:xfrm>
          <a:solidFill>
            <a:schemeClr val="accent5">
              <a:lumMod val="20000"/>
              <a:lumOff val="80000"/>
              <a:alpha val="1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Dr G. Enver </a:t>
            </a:r>
            <a:r>
              <a:rPr lang="tr-TR" dirty="0" err="1" smtClean="0">
                <a:solidFill>
                  <a:schemeClr val="tx1"/>
                </a:solidFill>
              </a:rPr>
              <a:t>Özgencil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Ankara Üniversitesi Tıp Fakültesi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Anesteziyoloji ve </a:t>
            </a:r>
            <a:r>
              <a:rPr lang="tr-TR" dirty="0" err="1" smtClean="0">
                <a:solidFill>
                  <a:schemeClr val="tx1"/>
                </a:solidFill>
              </a:rPr>
              <a:t>Reanimasyon</a:t>
            </a:r>
            <a:r>
              <a:rPr lang="tr-TR" dirty="0" smtClean="0">
                <a:solidFill>
                  <a:schemeClr val="tx1"/>
                </a:solidFill>
              </a:rPr>
              <a:t> AD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Algoloji</a:t>
            </a:r>
            <a:r>
              <a:rPr lang="tr-TR" dirty="0" smtClean="0">
                <a:solidFill>
                  <a:schemeClr val="tx1"/>
                </a:solidFill>
              </a:rPr>
              <a:t> BD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griyoll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980728"/>
            <a:ext cx="6408712" cy="4841129"/>
          </a:xfrm>
          <a:prstGeom prst="rect">
            <a:avLst/>
          </a:prstGeom>
          <a:noFill/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dirty="0" smtClean="0"/>
              <a:t>Ağrı Uyarılma Aşamaları: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Ağrılı hastanın değerlendirilmesi :</a:t>
            </a:r>
            <a:endParaRPr lang="tr-TR" dirty="0"/>
          </a:p>
        </p:txBody>
      </p:sp>
      <p:sp>
        <p:nvSpPr>
          <p:cNvPr id="16" name="1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Anamnez</a:t>
            </a:r>
            <a:r>
              <a:rPr lang="tr-TR" dirty="0" smtClean="0"/>
              <a:t>/Hikaye</a:t>
            </a:r>
          </a:p>
          <a:p>
            <a:r>
              <a:rPr lang="tr-TR" dirty="0" smtClean="0"/>
              <a:t>Ağrı ölçümü (ölçüm yöntemleri)</a:t>
            </a:r>
          </a:p>
          <a:p>
            <a:r>
              <a:rPr lang="tr-TR" dirty="0" smtClean="0"/>
              <a:t>Genel FM</a:t>
            </a:r>
          </a:p>
          <a:p>
            <a:r>
              <a:rPr lang="tr-TR" dirty="0"/>
              <a:t>T</a:t>
            </a:r>
            <a:r>
              <a:rPr lang="tr-TR" dirty="0" smtClean="0"/>
              <a:t>etkikler</a:t>
            </a:r>
          </a:p>
          <a:p>
            <a:r>
              <a:rPr lang="tr-TR" dirty="0" smtClean="0"/>
              <a:t>Plan</a:t>
            </a:r>
          </a:p>
          <a:p>
            <a:r>
              <a:rPr lang="tr-TR" dirty="0" smtClean="0"/>
              <a:t>Tedavi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dirty="0" err="1" smtClean="0"/>
              <a:t>Anamnez</a:t>
            </a:r>
            <a:r>
              <a:rPr lang="tr-TR" dirty="0" smtClean="0"/>
              <a:t>/Hikaye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139952" y="273050"/>
            <a:ext cx="4546848" cy="585311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tr-TR" sz="2000" dirty="0" smtClean="0"/>
              <a:t>Şikayetiniz nedir 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000" dirty="0" smtClean="0"/>
              <a:t>Ucu açık sorular</a:t>
            </a:r>
          </a:p>
          <a:p>
            <a:pPr marL="457200" indent="-457200">
              <a:buAutoNum type="arabicPeriod" startAt="2"/>
            </a:pPr>
            <a:r>
              <a:rPr lang="tr-TR" sz="2000" dirty="0" smtClean="0"/>
              <a:t>Şikayetiniz nasıl başladı 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000" dirty="0" smtClean="0"/>
              <a:t>Olay – Ağrı </a:t>
            </a:r>
            <a:r>
              <a:rPr lang="tr-TR" sz="2000" dirty="0" err="1" smtClean="0"/>
              <a:t>tutarllığı</a:t>
            </a:r>
            <a:r>
              <a:rPr lang="tr-TR" sz="2000" dirty="0" smtClean="0"/>
              <a:t> ?</a:t>
            </a:r>
          </a:p>
          <a:p>
            <a:pPr marL="457200" indent="-457200">
              <a:buAutoNum type="arabicPeriod" startAt="3"/>
            </a:pPr>
            <a:r>
              <a:rPr lang="tr-TR" sz="2000" dirty="0" smtClean="0"/>
              <a:t>Şikayetin başlangıcından beri yaşananlar ?</a:t>
            </a:r>
          </a:p>
          <a:p>
            <a:pPr marL="457200" indent="-457200">
              <a:buAutoNum type="arabicPeriod" startAt="3"/>
            </a:pPr>
            <a:r>
              <a:rPr lang="tr-TR" sz="2000" dirty="0" smtClean="0"/>
              <a:t>Ağrınızı tarif eder misiniz 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000" dirty="0" smtClean="0"/>
              <a:t>Ağrının niteliği ? </a:t>
            </a:r>
            <a:r>
              <a:rPr lang="tr-TR" sz="2000" dirty="0" err="1" smtClean="0"/>
              <a:t>Künt</a:t>
            </a:r>
            <a:r>
              <a:rPr lang="tr-TR" sz="2000" dirty="0" smtClean="0"/>
              <a:t>/Keskin</a:t>
            </a:r>
          </a:p>
          <a:p>
            <a:pPr marL="457200" indent="-457200">
              <a:buNone/>
            </a:pPr>
            <a:r>
              <a:rPr lang="tr-TR" sz="2000" dirty="0" smtClean="0"/>
              <a:t>	Ağrı </a:t>
            </a:r>
            <a:r>
              <a:rPr lang="tr-TR" sz="2000" dirty="0" err="1" smtClean="0"/>
              <a:t>mek</a:t>
            </a:r>
            <a:r>
              <a:rPr lang="tr-TR" sz="2000" dirty="0" smtClean="0"/>
              <a:t>. İçin fikir verir</a:t>
            </a:r>
          </a:p>
          <a:p>
            <a:pPr marL="457200" indent="-457200">
              <a:buNone/>
            </a:pPr>
            <a:r>
              <a:rPr lang="tr-TR" sz="2000" dirty="0"/>
              <a:t>	</a:t>
            </a:r>
            <a:r>
              <a:rPr lang="tr-TR" sz="2000" dirty="0" smtClean="0"/>
              <a:t>Yanıcı, karıncalanma, elektriklenme : </a:t>
            </a:r>
            <a:r>
              <a:rPr lang="tr-TR" sz="2000" dirty="0" err="1" smtClean="0"/>
              <a:t>Nöropatik</a:t>
            </a:r>
            <a:r>
              <a:rPr lang="tr-TR" sz="2000" dirty="0" smtClean="0"/>
              <a:t> ?</a:t>
            </a:r>
          </a:p>
          <a:p>
            <a:pPr marL="457200" indent="-457200">
              <a:buNone/>
            </a:pPr>
            <a:r>
              <a:rPr lang="tr-TR" sz="2000" dirty="0"/>
              <a:t>	</a:t>
            </a:r>
            <a:r>
              <a:rPr lang="tr-TR" sz="2000" dirty="0" smtClean="0"/>
              <a:t>Bıçak saplanması, keskin : </a:t>
            </a:r>
            <a:r>
              <a:rPr lang="tr-TR" sz="2000" dirty="0" err="1" smtClean="0"/>
              <a:t>viseral</a:t>
            </a:r>
            <a:r>
              <a:rPr lang="tr-TR" sz="2000" dirty="0" smtClean="0"/>
              <a:t>/somatik?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000" dirty="0" smtClean="0"/>
              <a:t>Ağrının sıklığı, süresi?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000" dirty="0" smtClean="0"/>
              <a:t>Ağrı ile ortaya çıkan bulgular: Eşlik eden semptomlar ?</a:t>
            </a:r>
          </a:p>
          <a:p>
            <a:pPr marL="457200" indent="-457200">
              <a:buAutoNum type="arabicPeriod" startAt="5"/>
            </a:pPr>
            <a:r>
              <a:rPr lang="tr-TR" sz="2000" dirty="0" smtClean="0"/>
              <a:t>Ağrınızın şiddeti nedir ?</a:t>
            </a:r>
          </a:p>
          <a:p>
            <a:pPr marL="457200" indent="-457200">
              <a:buAutoNum type="arabicPeriod" startAt="5"/>
            </a:pPr>
            <a:r>
              <a:rPr lang="tr-TR" sz="2000" dirty="0" smtClean="0"/>
              <a:t>Ağrınızın yeri, yayılımı 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000" dirty="0" smtClean="0"/>
              <a:t>Lokalize (</a:t>
            </a:r>
            <a:r>
              <a:rPr lang="tr-TR" sz="2000" dirty="0" err="1" smtClean="0"/>
              <a:t>bursit</a:t>
            </a:r>
            <a:r>
              <a:rPr lang="tr-TR" sz="2000" dirty="0" smtClean="0"/>
              <a:t>, </a:t>
            </a:r>
            <a:r>
              <a:rPr lang="tr-TR" sz="2000" dirty="0" err="1" smtClean="0"/>
              <a:t>tendinit</a:t>
            </a:r>
            <a:r>
              <a:rPr lang="tr-TR" sz="2000" dirty="0" smtClean="0"/>
              <a:t> ..)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000" dirty="0" err="1" smtClean="0"/>
              <a:t>Dermatomal</a:t>
            </a:r>
            <a:r>
              <a:rPr lang="tr-TR" sz="2000" dirty="0" smtClean="0"/>
              <a:t> (</a:t>
            </a:r>
            <a:r>
              <a:rPr lang="tr-TR" sz="2000" dirty="0" err="1" smtClean="0"/>
              <a:t>radikülopati</a:t>
            </a:r>
            <a:r>
              <a:rPr lang="tr-TR" sz="2000" dirty="0" smtClean="0"/>
              <a:t>, PHN)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000" dirty="0" err="1" smtClean="0"/>
              <a:t>Viseral</a:t>
            </a:r>
            <a:r>
              <a:rPr lang="tr-TR" sz="2000" dirty="0" smtClean="0"/>
              <a:t> (yansıyan ?)</a:t>
            </a:r>
          </a:p>
          <a:p>
            <a:pPr marL="457200" indent="-457200">
              <a:buAutoNum type="arabicPeriod" startAt="7"/>
            </a:pPr>
            <a:r>
              <a:rPr lang="tr-TR" sz="2000" dirty="0" smtClean="0"/>
              <a:t>Başka sağlık sorunlarınız var mı ?</a:t>
            </a:r>
          </a:p>
          <a:p>
            <a:pPr marL="457200" indent="-457200">
              <a:buAutoNum type="arabicPeriod" startAt="7"/>
            </a:pPr>
            <a:r>
              <a:rPr lang="tr-TR" sz="2000" dirty="0" smtClean="0"/>
              <a:t>Bu güne kadar ağrı ile ilgili uygulamalar?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000" dirty="0" smtClean="0"/>
              <a:t>Hastanın baş etme yöntemleri de sorgulanmalı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000" dirty="0" smtClean="0"/>
              <a:t>Geçmiş ağrı </a:t>
            </a:r>
            <a:r>
              <a:rPr lang="tr-TR" sz="2000" dirty="0" err="1" smtClean="0"/>
              <a:t>anamnezi</a:t>
            </a:r>
            <a:r>
              <a:rPr lang="tr-TR" sz="2000" dirty="0" smtClean="0"/>
              <a:t> eklenmeli</a:t>
            </a:r>
          </a:p>
          <a:p>
            <a:pPr marL="457200" indent="-457200">
              <a:buAutoNum type="arabicPeriod" startAt="9"/>
            </a:pPr>
            <a:r>
              <a:rPr lang="tr-TR" sz="2000" dirty="0" smtClean="0"/>
              <a:t>Kullanılan ilaçlar?</a:t>
            </a:r>
          </a:p>
          <a:p>
            <a:pPr marL="457200" indent="-457200">
              <a:buAutoNum type="arabicPeriod" startAt="9"/>
            </a:pPr>
            <a:r>
              <a:rPr lang="tr-TR" sz="2000" dirty="0" smtClean="0"/>
              <a:t>Ağrıyı artıran/azaltan etkenler ?</a:t>
            </a:r>
          </a:p>
          <a:p>
            <a:pPr marL="457200" indent="-457200">
              <a:buAutoNum type="arabicPeriod" startAt="9"/>
            </a:pPr>
            <a:r>
              <a:rPr lang="tr-TR" sz="2000" dirty="0" smtClean="0"/>
              <a:t>Ağrınız sizi, sosyal hayatınızı, işinizi nasıl etkiliyor?</a:t>
            </a:r>
          </a:p>
          <a:p>
            <a:pPr marL="457200" indent="-457200">
              <a:buAutoNum type="arabicPeriod" startAt="9"/>
            </a:pPr>
            <a:r>
              <a:rPr lang="tr-TR" sz="2000" dirty="0" smtClean="0"/>
              <a:t>İlaç bağımlılığı, madde kullanımı, herhangi bir psikolojik hikaye var mı ?</a:t>
            </a:r>
          </a:p>
        </p:txBody>
      </p:sp>
      <p:sp>
        <p:nvSpPr>
          <p:cNvPr id="6" name="5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78696" cy="1921891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 smtClean="0"/>
              <a:t>Mümkünse aile fertleri olmadan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Konuşma objektif olmalı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Yönlendirici sorular olmamalı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Soru düzeni: 12 ana soru üzerine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Ana şikayet, şikayetin hikayesi, tıbbi öykü, aile </a:t>
            </a:r>
            <a:r>
              <a:rPr lang="tr-TR" sz="2000" dirty="0" err="1" smtClean="0"/>
              <a:t>anamnezi</a:t>
            </a:r>
            <a:r>
              <a:rPr lang="tr-TR" sz="2000" dirty="0" smtClean="0"/>
              <a:t>, sosyal hikaye</a:t>
            </a:r>
          </a:p>
          <a:p>
            <a:pPr>
              <a:buFont typeface="Arial" pitchFamily="34" charset="0"/>
              <a:buChar char="•"/>
            </a:pPr>
            <a:endParaRPr lang="tr-TR" sz="2000" dirty="0" smtClean="0"/>
          </a:p>
        </p:txBody>
      </p:sp>
      <p:sp>
        <p:nvSpPr>
          <p:cNvPr id="7" name="6 Yuvarlatılmış Dikdörtgen"/>
          <p:cNvSpPr/>
          <p:nvPr/>
        </p:nvSpPr>
        <p:spPr>
          <a:xfrm>
            <a:off x="539552" y="3717032"/>
            <a:ext cx="345638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EN İYİ AĞRI BAŞKASININ AĞRISI</a:t>
            </a:r>
          </a:p>
          <a:p>
            <a:pPr algn="ctr"/>
            <a:r>
              <a:rPr lang="tr-TR" sz="2000" dirty="0" smtClean="0"/>
              <a:t>(?)</a:t>
            </a:r>
            <a:endParaRPr lang="tr-TR" sz="2000" dirty="0"/>
          </a:p>
        </p:txBody>
      </p:sp>
      <p:sp>
        <p:nvSpPr>
          <p:cNvPr id="8" name="7 Sağ Ok"/>
          <p:cNvSpPr/>
          <p:nvPr/>
        </p:nvSpPr>
        <p:spPr>
          <a:xfrm>
            <a:off x="3131840" y="2944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ğ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9" y="1052736"/>
            <a:ext cx="8022852" cy="54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tr-TR" sz="2800" dirty="0" smtClean="0"/>
              <a:t>Ölçüm : Ağrınızın şiddeti nedir ?</a:t>
            </a:r>
            <a:br>
              <a:rPr lang="tr-TR" sz="2800" dirty="0" smtClean="0"/>
            </a:br>
            <a:r>
              <a:rPr lang="tr-TR" sz="2800" dirty="0" smtClean="0"/>
              <a:t>Kabul edebileceğiniz ağrı düzeyi ?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ktivit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400050"/>
            <a:ext cx="81629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ktiv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414338"/>
            <a:ext cx="80581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ü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433388"/>
            <a:ext cx="81534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11213" y="2600325"/>
            <a:ext cx="2058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AĞRI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TEDAVİSİNDE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AMAÇ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443413" y="1371600"/>
            <a:ext cx="424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MAKSİMUM AĞRI KONTROLÜ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14863" y="2241550"/>
            <a:ext cx="269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MİNUMUM YAN ETKİ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486275" y="3929063"/>
            <a:ext cx="398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YAŞAM KALİTESİNİN ARTMASI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616450" y="3152775"/>
            <a:ext cx="2522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PSİKOLOJİK İYİLİK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 rot="-2519947">
            <a:off x="2895600" y="1955800"/>
            <a:ext cx="1446213" cy="287338"/>
          </a:xfrm>
          <a:prstGeom prst="rightArrow">
            <a:avLst>
              <a:gd name="adj1" fmla="val 50000"/>
              <a:gd name="adj2" fmla="val 125829"/>
            </a:avLst>
          </a:prstGeom>
          <a:gradFill rotWithShape="1">
            <a:gsLst>
              <a:gs pos="0">
                <a:srgbClr val="BBE0E3"/>
              </a:gs>
              <a:gs pos="100000">
                <a:srgbClr val="576869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 rot="-753524">
            <a:off x="3111500" y="2471738"/>
            <a:ext cx="1446213" cy="287337"/>
          </a:xfrm>
          <a:prstGeom prst="rightArrow">
            <a:avLst>
              <a:gd name="adj1" fmla="val 50000"/>
              <a:gd name="adj2" fmla="val 1258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 rot="754096">
            <a:off x="3127375" y="3059113"/>
            <a:ext cx="1446213" cy="287337"/>
          </a:xfrm>
          <a:prstGeom prst="rightArrow">
            <a:avLst>
              <a:gd name="adj1" fmla="val 50000"/>
              <a:gd name="adj2" fmla="val 1258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 rot="2054027">
            <a:off x="2943225" y="3560763"/>
            <a:ext cx="1446213" cy="287337"/>
          </a:xfrm>
          <a:prstGeom prst="rightArrow">
            <a:avLst>
              <a:gd name="adj1" fmla="val 50000"/>
              <a:gd name="adj2" fmla="val 1258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55600" y="4432300"/>
            <a:ext cx="4098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/>
              <a:t>. İstirahatte ağrısızlık</a:t>
            </a:r>
          </a:p>
          <a:p>
            <a:endParaRPr lang="tr-TR" sz="2400" b="1"/>
          </a:p>
          <a:p>
            <a:r>
              <a:rPr lang="tr-TR" sz="2400" b="1"/>
              <a:t>. Aktivitede ağrısızlık </a:t>
            </a:r>
          </a:p>
          <a:p>
            <a:endParaRPr lang="tr-TR" sz="2400" b="1"/>
          </a:p>
          <a:p>
            <a:r>
              <a:rPr lang="tr-TR" sz="2400" b="1"/>
              <a:t>. Ağrı ile bölünmeyen uyku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5" grpId="0"/>
      <p:bldP spid="40966" grpId="0"/>
      <p:bldP spid="40967" grpId="0" animBg="1"/>
      <p:bldP spid="40968" grpId="0" animBg="1"/>
      <p:bldP spid="40969" grpId="0" animBg="1"/>
      <p:bldP spid="40970" grpId="0" animBg="1"/>
      <p:bldP spid="409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24200" y="457200"/>
            <a:ext cx="3314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AĞRI TEDAVİSİ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83568" y="1700808"/>
            <a:ext cx="4572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000" b="1" dirty="0"/>
              <a:t>FARMAKOLOJİK % 75 -85</a:t>
            </a:r>
          </a:p>
          <a:p>
            <a:pPr eaLnBrk="0" hangingPunct="0">
              <a:spcBef>
                <a:spcPct val="50000"/>
              </a:spcBef>
            </a:pPr>
            <a:r>
              <a:rPr lang="tr-TR" sz="2000" b="1" dirty="0" err="1"/>
              <a:t>Nonopioid</a:t>
            </a:r>
            <a:endParaRPr lang="tr-TR" sz="2000" b="1" dirty="0"/>
          </a:p>
          <a:p>
            <a:pPr eaLnBrk="0" hangingPunct="0">
              <a:spcBef>
                <a:spcPct val="50000"/>
              </a:spcBef>
            </a:pPr>
            <a:r>
              <a:rPr lang="tr-TR" sz="2000" b="1" dirty="0" err="1"/>
              <a:t>Opioid</a:t>
            </a:r>
            <a:endParaRPr lang="tr-TR" sz="2000" b="1" dirty="0"/>
          </a:p>
          <a:p>
            <a:pPr eaLnBrk="0" hangingPunct="0">
              <a:spcBef>
                <a:spcPct val="50000"/>
              </a:spcBef>
            </a:pPr>
            <a:r>
              <a:rPr lang="tr-TR" sz="2000" b="1" dirty="0" err="1"/>
              <a:t>Adjuvan</a:t>
            </a:r>
            <a:endParaRPr lang="tr-TR" sz="2000" b="1" dirty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0" y="1700213"/>
            <a:ext cx="414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/>
              <a:t>NONFARMAKOLOJİK %15-25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94063" y="3368675"/>
            <a:ext cx="3276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b="1" dirty="0"/>
              <a:t>Psikolojik</a:t>
            </a:r>
          </a:p>
          <a:p>
            <a:pPr eaLnBrk="0" hangingPunct="0">
              <a:spcBef>
                <a:spcPct val="50000"/>
              </a:spcBef>
            </a:pPr>
            <a:r>
              <a:rPr lang="tr-TR" b="1" dirty="0"/>
              <a:t>teknikler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894263" y="3368675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Diğer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961063" y="3368675"/>
            <a:ext cx="1447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b="1"/>
              <a:t>Anestetik </a:t>
            </a:r>
          </a:p>
          <a:p>
            <a:pPr eaLnBrk="0" hangingPunct="0">
              <a:spcBef>
                <a:spcPct val="50000"/>
              </a:spcBef>
            </a:pPr>
            <a:r>
              <a:rPr lang="tr-TR" b="1"/>
              <a:t>Teknikler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7408863" y="3368675"/>
            <a:ext cx="1447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b="1" dirty="0"/>
              <a:t>Cerrahi</a:t>
            </a:r>
          </a:p>
          <a:p>
            <a:pPr eaLnBrk="0" hangingPunct="0">
              <a:spcBef>
                <a:spcPct val="50000"/>
              </a:spcBef>
            </a:pPr>
            <a:r>
              <a:rPr lang="tr-TR" b="1" dirty="0"/>
              <a:t>teknikler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199063" y="4816475"/>
            <a:ext cx="2057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600" b="1" dirty="0" err="1"/>
              <a:t>Nöraksial</a:t>
            </a:r>
            <a:r>
              <a:rPr lang="tr-TR" sz="1600" b="1" dirty="0"/>
              <a:t> </a:t>
            </a:r>
            <a:r>
              <a:rPr lang="tr-TR" sz="1600" b="1" dirty="0" err="1"/>
              <a:t>İnfüzyon</a:t>
            </a:r>
            <a:endParaRPr lang="tr-TR" sz="1600" b="1" dirty="0"/>
          </a:p>
          <a:p>
            <a:pPr eaLnBrk="0" hangingPunct="0">
              <a:spcBef>
                <a:spcPct val="50000"/>
              </a:spcBef>
            </a:pPr>
            <a:r>
              <a:rPr lang="tr-TR" sz="1600" b="1" dirty="0"/>
              <a:t>Sinir blokları</a:t>
            </a:r>
          </a:p>
          <a:p>
            <a:pPr eaLnBrk="0" hangingPunct="0">
              <a:spcBef>
                <a:spcPct val="50000"/>
              </a:spcBef>
            </a:pPr>
            <a:r>
              <a:rPr lang="tr-TR" sz="1600" b="1" dirty="0" err="1"/>
              <a:t>Nörostimülasyon</a:t>
            </a:r>
            <a:r>
              <a:rPr lang="tr-TR" sz="1600" b="1" dirty="0"/>
              <a:t> teknikleri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7561263" y="4797425"/>
            <a:ext cx="1524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600" b="1" dirty="0" err="1"/>
              <a:t>Nöroliz</a:t>
            </a:r>
            <a:endParaRPr lang="tr-TR" sz="1600" b="1" dirty="0"/>
          </a:p>
          <a:p>
            <a:pPr eaLnBrk="0" hangingPunct="0">
              <a:spcBef>
                <a:spcPct val="50000"/>
              </a:spcBef>
            </a:pPr>
            <a:r>
              <a:rPr lang="tr-TR" sz="1600" b="1" dirty="0" err="1"/>
              <a:t>Kordotomi</a:t>
            </a:r>
            <a:endParaRPr lang="tr-TR" sz="1600" b="1" dirty="0"/>
          </a:p>
          <a:p>
            <a:pPr eaLnBrk="0" hangingPunct="0">
              <a:spcBef>
                <a:spcPct val="50000"/>
              </a:spcBef>
            </a:pPr>
            <a:r>
              <a:rPr lang="tr-TR" sz="1600" b="1" dirty="0" err="1"/>
              <a:t>Myelotomi</a:t>
            </a:r>
            <a:endParaRPr lang="tr-TR" sz="1600" b="1" dirty="0"/>
          </a:p>
          <a:p>
            <a:pPr eaLnBrk="0" hangingPunct="0">
              <a:spcBef>
                <a:spcPct val="50000"/>
              </a:spcBef>
            </a:pPr>
            <a:r>
              <a:rPr lang="tr-TR" sz="1600" b="1" dirty="0" err="1"/>
              <a:t>Talamatomi</a:t>
            </a:r>
            <a:endParaRPr lang="tr-TR" sz="1600" b="1" dirty="0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208463" y="2446338"/>
            <a:ext cx="1357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/>
              <a:t>Noninvaziv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6418263" y="2446338"/>
            <a:ext cx="9194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/>
              <a:t>İnvaziv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46663" y="2060575"/>
            <a:ext cx="1495425" cy="469900"/>
            <a:chOff x="3179" y="1298"/>
            <a:chExt cx="942" cy="296"/>
          </a:xfrm>
        </p:grpSpPr>
        <p:sp>
          <p:nvSpPr>
            <p:cNvPr id="16409" name="Line 14"/>
            <p:cNvSpPr>
              <a:spLocks noChangeShapeType="1"/>
            </p:cNvSpPr>
            <p:nvPr/>
          </p:nvSpPr>
          <p:spPr bwMode="auto">
            <a:xfrm flipH="1">
              <a:off x="3179" y="1306"/>
              <a:ext cx="28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6410" name="Line 15"/>
            <p:cNvSpPr>
              <a:spLocks noChangeShapeType="1"/>
            </p:cNvSpPr>
            <p:nvPr/>
          </p:nvSpPr>
          <p:spPr bwMode="auto">
            <a:xfrm>
              <a:off x="3833" y="1298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067175" y="2924175"/>
            <a:ext cx="1282700" cy="469900"/>
            <a:chOff x="2563" y="1834"/>
            <a:chExt cx="808" cy="296"/>
          </a:xfrm>
        </p:grpSpPr>
        <p:sp>
          <p:nvSpPr>
            <p:cNvPr id="16407" name="Line 17"/>
            <p:cNvSpPr>
              <a:spLocks noChangeShapeType="1"/>
            </p:cNvSpPr>
            <p:nvPr/>
          </p:nvSpPr>
          <p:spPr bwMode="auto">
            <a:xfrm flipH="1">
              <a:off x="2563" y="1842"/>
              <a:ext cx="28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6408" name="Line 18"/>
            <p:cNvSpPr>
              <a:spLocks noChangeShapeType="1"/>
            </p:cNvSpPr>
            <p:nvPr/>
          </p:nvSpPr>
          <p:spPr bwMode="auto">
            <a:xfrm>
              <a:off x="3131" y="1834"/>
              <a:ext cx="24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342063" y="2911475"/>
            <a:ext cx="1295400" cy="533400"/>
            <a:chOff x="3995" y="1834"/>
            <a:chExt cx="816" cy="336"/>
          </a:xfrm>
        </p:grpSpPr>
        <p:sp>
          <p:nvSpPr>
            <p:cNvPr id="16405" name="Line 20"/>
            <p:cNvSpPr>
              <a:spLocks noChangeShapeType="1"/>
            </p:cNvSpPr>
            <p:nvPr/>
          </p:nvSpPr>
          <p:spPr bwMode="auto">
            <a:xfrm>
              <a:off x="4475" y="1834"/>
              <a:ext cx="33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6406" name="Line 21"/>
            <p:cNvSpPr>
              <a:spLocks noChangeShapeType="1"/>
            </p:cNvSpPr>
            <p:nvPr/>
          </p:nvSpPr>
          <p:spPr bwMode="auto">
            <a:xfrm flipH="1">
              <a:off x="3995" y="1834"/>
              <a:ext cx="288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</p:grp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6084888" y="4206875"/>
            <a:ext cx="333375" cy="5175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7812088" y="4221163"/>
            <a:ext cx="130175" cy="5191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429000" y="990600"/>
            <a:ext cx="2514600" cy="685800"/>
            <a:chOff x="2160" y="624"/>
            <a:chExt cx="1584" cy="432"/>
          </a:xfrm>
        </p:grpSpPr>
        <p:sp>
          <p:nvSpPr>
            <p:cNvPr id="16403" name="Line 25"/>
            <p:cNvSpPr>
              <a:spLocks noChangeShapeType="1"/>
            </p:cNvSpPr>
            <p:nvPr/>
          </p:nvSpPr>
          <p:spPr bwMode="auto">
            <a:xfrm flipH="1">
              <a:off x="2160" y="624"/>
              <a:ext cx="336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6404" name="Line 26"/>
            <p:cNvSpPr>
              <a:spLocks noChangeShapeType="1"/>
            </p:cNvSpPr>
            <p:nvPr/>
          </p:nvSpPr>
          <p:spPr bwMode="auto">
            <a:xfrm>
              <a:off x="3456" y="624"/>
              <a:ext cx="288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3" grpId="0"/>
      <p:bldP spid="45064" grpId="0"/>
      <p:bldP spid="45067" grpId="0"/>
      <p:bldP spid="45068" grpId="0"/>
      <p:bldP spid="45078" grpId="0" animBg="1"/>
      <p:bldP spid="450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3416"/>
            <a:ext cx="8519864" cy="64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600" dirty="0" smtClean="0"/>
              <a:t>AĞRI NEDİR ?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Acı ?</a:t>
            </a:r>
          </a:p>
          <a:p>
            <a:r>
              <a:rPr lang="tr-TR" dirty="0" smtClean="0"/>
              <a:t>Sancı?</a:t>
            </a:r>
          </a:p>
          <a:p>
            <a:r>
              <a:rPr lang="tr-TR" dirty="0" smtClean="0"/>
              <a:t>“Neşe gibi bir duygu”</a:t>
            </a:r>
          </a:p>
          <a:p>
            <a:r>
              <a:rPr lang="tr-TR" dirty="0" smtClean="0"/>
              <a:t>“Sıcak veya soğuk gibi bir duygu”</a:t>
            </a:r>
          </a:p>
          <a:p>
            <a:r>
              <a:rPr lang="tr-TR" dirty="0" smtClean="0"/>
              <a:t>“Bedene zararlı olanı algılamak”</a:t>
            </a:r>
          </a:p>
          <a:p>
            <a:r>
              <a:rPr lang="tr-TR" dirty="0" smtClean="0"/>
              <a:t>“Ceza – Mükafat” ?</a:t>
            </a:r>
          </a:p>
          <a:p>
            <a:r>
              <a:rPr lang="tr-TR" dirty="0" err="1" smtClean="0"/>
              <a:t>Herşey</a:t>
            </a:r>
            <a:r>
              <a:rPr lang="tr-TR" dirty="0" smtClean="0"/>
              <a:t> bir ağrıdır. Doğum ağrıdır, hastalık ağrıdır. Yaşlılık ağrıdır. Ölüm ağrıdır. Sevdiğinden ayrılmak ağrıdır, nefret bile ağrıdır.</a:t>
            </a:r>
          </a:p>
          <a:p>
            <a:r>
              <a:rPr lang="tr-TR" dirty="0" smtClean="0"/>
              <a:t>AŞK ??*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4979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000" dirty="0" smtClean="0"/>
              <a:t>ARİSTOTALES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/>
              <a:t>DESKARTES</a:t>
            </a:r>
            <a:endParaRPr lang="tr-TR" sz="2000" dirty="0"/>
          </a:p>
          <a:p>
            <a:pPr>
              <a:buFont typeface="Wingdings" pitchFamily="2" charset="2"/>
              <a:buChar char="ü"/>
            </a:pPr>
            <a:r>
              <a:rPr lang="tr-TR" sz="2000" dirty="0" smtClean="0"/>
              <a:t>PASCAL</a:t>
            </a:r>
            <a:endParaRPr lang="tr-TR" sz="2000" dirty="0"/>
          </a:p>
          <a:p>
            <a:pPr>
              <a:buFont typeface="Wingdings" pitchFamily="2" charset="2"/>
              <a:buChar char="ü"/>
            </a:pPr>
            <a:r>
              <a:rPr lang="tr-TR" sz="2000" dirty="0" smtClean="0"/>
              <a:t>İBN-İ SİNA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/>
              <a:t>BUDA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/>
              <a:t>MELZACK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83568" y="3645024"/>
            <a:ext cx="2304256" cy="258532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rgbClr val="FF0000"/>
            </a:outerShdw>
          </a:effectLst>
        </p:spPr>
        <p:txBody>
          <a:bodyPr wrap="square" rtlCol="0">
            <a:spAutoFit/>
          </a:bodyPr>
          <a:lstStyle/>
          <a:p>
            <a:r>
              <a:rPr lang="tr-TR" sz="5400" dirty="0" smtClean="0"/>
              <a:t>PUZZLE OF PAİN 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80772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57200" y="381000"/>
            <a:ext cx="1752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2138363"/>
            <a:ext cx="7340600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700" dirty="0" smtClean="0">
                <a:solidFill>
                  <a:srgbClr val="FF9900"/>
                </a:solidFill>
              </a:rPr>
              <a:t>1.İLKE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357563"/>
            <a:ext cx="7172325" cy="2519362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chemeClr val="tx1"/>
                </a:solidFill>
              </a:rPr>
              <a:t>    </a:t>
            </a:r>
            <a:r>
              <a:rPr lang="tr-TR" b="1" dirty="0" smtClean="0">
                <a:solidFill>
                  <a:schemeClr val="tx1"/>
                </a:solidFill>
              </a:rPr>
              <a:t>ANALJEZİK SEÇİMİ, 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AĞRININ ŞİDDETİNE GÖRE, 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  </a:t>
            </a:r>
            <a:r>
              <a:rPr lang="tr-TR" b="1" u="sng" dirty="0" smtClean="0">
                <a:solidFill>
                  <a:schemeClr val="tx1"/>
                </a:solidFill>
              </a:rPr>
              <a:t>BASAMAK PRENSİBİ 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DOĞRULTUSUNDA YAPILMALIDIR !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87450" y="908050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/>
              <a:t>ANALJEZİK KULLANIM İLKELERİ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333375"/>
            <a:ext cx="8137525" cy="5184775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tr-TR" sz="3600" b="1" dirty="0" smtClean="0"/>
              <a:t>DSÖ : 3 basamaklı merdiven modeli</a:t>
            </a:r>
            <a:r>
              <a:rPr lang="tr-TR" dirty="0" smtClean="0"/>
              <a:t>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tr-TR" sz="2400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tr-TR" b="1" dirty="0" smtClean="0"/>
              <a:t>1. </a:t>
            </a:r>
            <a:r>
              <a:rPr lang="tr-TR" b="1" u="sng" dirty="0" smtClean="0"/>
              <a:t>Basamak</a:t>
            </a:r>
            <a:r>
              <a:rPr lang="tr-TR" u="sng" dirty="0" smtClean="0"/>
              <a:t> : </a:t>
            </a:r>
            <a:r>
              <a:rPr lang="tr-TR" u="sng" dirty="0" err="1" smtClean="0"/>
              <a:t>non</a:t>
            </a:r>
            <a:r>
              <a:rPr lang="tr-TR" u="sng" dirty="0" smtClean="0"/>
              <a:t>-</a:t>
            </a:r>
            <a:r>
              <a:rPr lang="tr-TR" u="sng" dirty="0" err="1" smtClean="0"/>
              <a:t>opioidler</a:t>
            </a:r>
            <a:r>
              <a:rPr lang="tr-TR" u="sng" dirty="0" smtClean="0"/>
              <a:t> (</a:t>
            </a:r>
            <a:r>
              <a:rPr lang="tr-TR" b="1" u="sng" dirty="0" smtClean="0"/>
              <a:t>NSAİİ</a:t>
            </a:r>
            <a:r>
              <a:rPr lang="tr-TR" u="sng" dirty="0" smtClean="0"/>
              <a:t> ve  </a:t>
            </a:r>
            <a:r>
              <a:rPr lang="tr-TR" u="sng" dirty="0" err="1" smtClean="0"/>
              <a:t>antipiretikler</a:t>
            </a:r>
            <a:r>
              <a:rPr lang="tr-TR" u="sng" dirty="0" smtClean="0"/>
              <a:t>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r-TR" b="1" dirty="0" smtClean="0"/>
              <a:t>2.</a:t>
            </a:r>
            <a:r>
              <a:rPr lang="tr-TR" dirty="0" smtClean="0"/>
              <a:t> Basamak : zayıf </a:t>
            </a:r>
            <a:r>
              <a:rPr lang="tr-TR" dirty="0" err="1" smtClean="0"/>
              <a:t>opioidler</a:t>
            </a:r>
            <a:endParaRPr lang="tr-TR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tr-TR" b="1" dirty="0" smtClean="0"/>
              <a:t>3.</a:t>
            </a:r>
            <a:r>
              <a:rPr lang="tr-TR" dirty="0" smtClean="0"/>
              <a:t> Basamak : kuvvetli </a:t>
            </a:r>
            <a:r>
              <a:rPr lang="tr-TR" dirty="0" err="1" smtClean="0"/>
              <a:t>opioidler</a:t>
            </a:r>
            <a:endParaRPr lang="tr-TR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tr-TR" sz="2400" dirty="0" smtClean="0"/>
          </a:p>
          <a:p>
            <a:pPr eaLnBrk="1" hangingPunct="1">
              <a:buClr>
                <a:schemeClr val="bg1"/>
              </a:buClr>
              <a:defRPr/>
            </a:pPr>
            <a:r>
              <a:rPr lang="tr-TR" dirty="0" smtClean="0"/>
              <a:t>Basamak değişimi için en az 24 saat geçmelidir</a:t>
            </a:r>
          </a:p>
          <a:p>
            <a:pPr eaLnBrk="1" hangingPunct="1">
              <a:defRPr/>
            </a:pPr>
            <a:r>
              <a:rPr lang="tr-TR" dirty="0" smtClean="0"/>
              <a:t>Her 3 basamakta da tedavide </a:t>
            </a:r>
            <a:r>
              <a:rPr lang="tr-TR" dirty="0" err="1" smtClean="0"/>
              <a:t>adjuvan</a:t>
            </a:r>
            <a:r>
              <a:rPr lang="tr-TR" dirty="0" smtClean="0"/>
              <a:t> ilaçlar kullanılabilir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971800" y="311150"/>
            <a:ext cx="3367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>
                <a:solidFill>
                  <a:srgbClr val="FF66FF"/>
                </a:solidFill>
              </a:rPr>
              <a:t>WHO - 1986 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1143000" y="6173788"/>
            <a:ext cx="2047875" cy="28575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3190875" y="4732338"/>
            <a:ext cx="0" cy="144145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190875" y="4732338"/>
            <a:ext cx="2087563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5278438" y="3005138"/>
            <a:ext cx="0" cy="17272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278438" y="3005138"/>
            <a:ext cx="2232025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5351463" y="1860550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>
                <a:solidFill>
                  <a:srgbClr val="FFFF66"/>
                </a:solidFill>
              </a:rPr>
              <a:t>KUVVETLİ OPİOİD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5567363" y="2441575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 NONOPİOİD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3429000" y="4235450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 NONOPİOİD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3983038" y="3927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±</a:t>
            </a:r>
            <a:endParaRPr lang="tr-TR">
              <a:solidFill>
                <a:srgbClr val="FFFF66"/>
              </a:solidFill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241675" y="5692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solidFill>
                <a:schemeClr val="tx1"/>
              </a:solidFill>
            </a:endParaRP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6070600" y="21542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±</a:t>
            </a:r>
            <a:endParaRPr lang="tr-TR">
              <a:solidFill>
                <a:srgbClr val="FFFF66"/>
              </a:solidFill>
            </a:endParaRPr>
          </a:p>
        </p:txBody>
      </p:sp>
      <p:sp>
        <p:nvSpPr>
          <p:cNvPr id="193550" name="Text Box 14"/>
          <p:cNvSpPr txBox="1">
            <a:spLocks noChangeArrowheads="1"/>
          </p:cNvSpPr>
          <p:nvPr/>
        </p:nvSpPr>
        <p:spPr bwMode="auto">
          <a:xfrm>
            <a:off x="3459163" y="361156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FFFF66"/>
                </a:solidFill>
              </a:rPr>
              <a:t>ZAYIF OPİOİD</a:t>
            </a:r>
            <a:endParaRPr lang="tr-TR" sz="1600">
              <a:solidFill>
                <a:srgbClr val="FFFF66"/>
              </a:solidFill>
            </a:endParaRPr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1482725" y="5681663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NONOPİOİD </a:t>
            </a:r>
            <a:endParaRPr lang="tr-TR" sz="1600">
              <a:solidFill>
                <a:srgbClr val="CCFFFF"/>
              </a:solidFill>
            </a:endParaRP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1404938" y="6257925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3478213" y="48895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5710238" y="3233738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V="1">
            <a:off x="5257800" y="3001963"/>
            <a:ext cx="0" cy="17272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5257800" y="3001963"/>
            <a:ext cx="2232025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7451725" y="757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193558" name="Text Box 22"/>
          <p:cNvSpPr txBox="1">
            <a:spLocks noChangeArrowheads="1"/>
          </p:cNvSpPr>
          <p:nvPr/>
        </p:nvSpPr>
        <p:spPr bwMode="auto">
          <a:xfrm>
            <a:off x="5638800" y="3886200"/>
            <a:ext cx="3657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 . Oral/TD tedavi </a:t>
            </a:r>
          </a:p>
          <a:p>
            <a:endParaRPr lang="tr-TR" sz="2000" b="1" dirty="0">
              <a:solidFill>
                <a:schemeClr val="bg1"/>
              </a:solidFill>
            </a:endParaRPr>
          </a:p>
          <a:p>
            <a:r>
              <a:rPr lang="tr-TR" sz="2000" b="1" dirty="0">
                <a:solidFill>
                  <a:schemeClr val="bg1"/>
                </a:solidFill>
              </a:rPr>
              <a:t> . Saate göre tedavi </a:t>
            </a:r>
          </a:p>
          <a:p>
            <a:endParaRPr lang="tr-TR" sz="2000" b="1" dirty="0">
              <a:solidFill>
                <a:schemeClr val="bg1"/>
              </a:solidFill>
            </a:endParaRPr>
          </a:p>
          <a:p>
            <a:r>
              <a:rPr lang="tr-TR" sz="2000" b="1" dirty="0">
                <a:solidFill>
                  <a:schemeClr val="bg1"/>
                </a:solidFill>
              </a:rPr>
              <a:t> . Kişiye özgü tedavi  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V="1">
            <a:off x="914400" y="1371600"/>
            <a:ext cx="0" cy="46482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584325" y="1793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solidFill>
                <a:schemeClr val="tx1"/>
              </a:solidFill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2895600" y="1266825"/>
            <a:ext cx="2312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BASAMAK PRENSİBİ</a:t>
            </a:r>
          </a:p>
        </p:txBody>
      </p:sp>
      <p:sp>
        <p:nvSpPr>
          <p:cNvPr id="193562" name="Text Box 26"/>
          <p:cNvSpPr txBox="1">
            <a:spLocks noChangeArrowheads="1"/>
          </p:cNvSpPr>
          <p:nvPr/>
        </p:nvSpPr>
        <p:spPr bwMode="auto">
          <a:xfrm>
            <a:off x="974725" y="4841875"/>
            <a:ext cx="1060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Hafif ağrı</a:t>
            </a:r>
          </a:p>
        </p:txBody>
      </p:sp>
      <p:sp>
        <p:nvSpPr>
          <p:cNvPr id="193563" name="Text Box 27"/>
          <p:cNvSpPr txBox="1">
            <a:spLocks noChangeArrowheads="1"/>
          </p:cNvSpPr>
          <p:nvPr/>
        </p:nvSpPr>
        <p:spPr bwMode="auto">
          <a:xfrm>
            <a:off x="974725" y="3775075"/>
            <a:ext cx="1858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Orta şiddette ağrı</a:t>
            </a:r>
          </a:p>
        </p:txBody>
      </p:sp>
      <p:sp>
        <p:nvSpPr>
          <p:cNvPr id="193564" name="Text Box 28"/>
          <p:cNvSpPr txBox="1">
            <a:spLocks noChangeArrowheads="1"/>
          </p:cNvSpPr>
          <p:nvPr/>
        </p:nvSpPr>
        <p:spPr bwMode="auto">
          <a:xfrm>
            <a:off x="974725" y="2209800"/>
            <a:ext cx="1369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Şiddetli ağrı 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14350" y="59578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457200" y="12192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457200" y="6248400"/>
            <a:ext cx="66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CC0000"/>
                </a:solidFill>
              </a:rPr>
              <a:t>VAS</a:t>
            </a:r>
          </a:p>
        </p:txBody>
      </p:sp>
      <p:sp>
        <p:nvSpPr>
          <p:cNvPr id="193568" name="Line 32"/>
          <p:cNvSpPr>
            <a:spLocks noChangeShapeType="1"/>
          </p:cNvSpPr>
          <p:nvPr/>
        </p:nvSpPr>
        <p:spPr bwMode="auto">
          <a:xfrm flipV="1">
            <a:off x="914400" y="4648200"/>
            <a:ext cx="0" cy="13716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3569" name="Line 33"/>
          <p:cNvSpPr>
            <a:spLocks noChangeShapeType="1"/>
          </p:cNvSpPr>
          <p:nvPr/>
        </p:nvSpPr>
        <p:spPr bwMode="auto">
          <a:xfrm flipV="1">
            <a:off x="914400" y="1371600"/>
            <a:ext cx="0" cy="20574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3570" name="Line 34"/>
          <p:cNvSpPr>
            <a:spLocks noChangeShapeType="1"/>
          </p:cNvSpPr>
          <p:nvPr/>
        </p:nvSpPr>
        <p:spPr bwMode="auto">
          <a:xfrm flipV="1">
            <a:off x="914400" y="3352800"/>
            <a:ext cx="0" cy="13716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3571" name="AutoShape 35"/>
          <p:cNvSpPr>
            <a:spLocks noChangeArrowheads="1"/>
          </p:cNvSpPr>
          <p:nvPr/>
        </p:nvSpPr>
        <p:spPr bwMode="auto">
          <a:xfrm>
            <a:off x="2743200" y="4267200"/>
            <a:ext cx="533400" cy="533400"/>
          </a:xfrm>
          <a:custGeom>
            <a:avLst/>
            <a:gdLst>
              <a:gd name="T0" fmla="*/ 373528 w 21600"/>
              <a:gd name="T1" fmla="*/ 0 h 21600"/>
              <a:gd name="T2" fmla="*/ 373528 w 21600"/>
              <a:gd name="T3" fmla="*/ 300235 h 21600"/>
              <a:gd name="T4" fmla="*/ 79936 w 21600"/>
              <a:gd name="T5" fmla="*/ 533400 h 21600"/>
              <a:gd name="T6" fmla="*/ 5334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rect">
              <a:fillToRect l="100000" b="10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3572" name="AutoShape 36"/>
          <p:cNvSpPr>
            <a:spLocks noChangeArrowheads="1"/>
          </p:cNvSpPr>
          <p:nvPr/>
        </p:nvSpPr>
        <p:spPr bwMode="auto">
          <a:xfrm>
            <a:off x="4876800" y="2590800"/>
            <a:ext cx="533400" cy="533400"/>
          </a:xfrm>
          <a:custGeom>
            <a:avLst/>
            <a:gdLst>
              <a:gd name="T0" fmla="*/ 373528 w 21600"/>
              <a:gd name="T1" fmla="*/ 0 h 21600"/>
              <a:gd name="T2" fmla="*/ 373528 w 21600"/>
              <a:gd name="T3" fmla="*/ 300235 h 21600"/>
              <a:gd name="T4" fmla="*/ 79936 w 21600"/>
              <a:gd name="T5" fmla="*/ 533400 h 21600"/>
              <a:gd name="T6" fmla="*/ 5334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rect">
              <a:fillToRect l="100000" b="10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2346325" y="890588"/>
            <a:ext cx="459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rgbClr val="FF66FF"/>
                </a:solidFill>
              </a:rPr>
              <a:t>ANALJEZİK KULLANIM İLKELERİ </a:t>
            </a:r>
          </a:p>
        </p:txBody>
      </p:sp>
      <p:sp>
        <p:nvSpPr>
          <p:cNvPr id="193574" name="Text Box 38"/>
          <p:cNvSpPr txBox="1">
            <a:spLocks noChangeArrowheads="1"/>
          </p:cNvSpPr>
          <p:nvPr/>
        </p:nvSpPr>
        <p:spPr bwMode="auto">
          <a:xfrm>
            <a:off x="5737225" y="5667375"/>
            <a:ext cx="2864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. Detaylara dikkat</a:t>
            </a:r>
          </a:p>
          <a:p>
            <a:r>
              <a:rPr lang="tr-TR" b="1" dirty="0">
                <a:solidFill>
                  <a:schemeClr val="bg1"/>
                </a:solidFill>
              </a:rPr>
              <a:t>     Yan etki kontrolü</a:t>
            </a:r>
          </a:p>
          <a:p>
            <a:r>
              <a:rPr lang="tr-TR" b="1" dirty="0">
                <a:solidFill>
                  <a:schemeClr val="bg1"/>
                </a:solidFill>
              </a:rPr>
              <a:t>     Hastanın bilgilendirilmesi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9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/>
      <p:bldP spid="193545" grpId="0"/>
      <p:bldP spid="193546" grpId="0"/>
      <p:bldP spid="193547" grpId="0"/>
      <p:bldP spid="193549" grpId="0"/>
      <p:bldP spid="193550" grpId="0"/>
      <p:bldP spid="193551" grpId="0"/>
      <p:bldP spid="193552" grpId="0"/>
      <p:bldP spid="193553" grpId="0"/>
      <p:bldP spid="193554" grpId="0"/>
      <p:bldP spid="193558" grpId="0"/>
      <p:bldP spid="193562" grpId="0"/>
      <p:bldP spid="193563" grpId="0"/>
      <p:bldP spid="193564" grpId="0"/>
      <p:bldP spid="193568" grpId="0" animBg="1"/>
      <p:bldP spid="193569" grpId="0" animBg="1"/>
      <p:bldP spid="193570" grpId="0" animBg="1"/>
      <p:bldP spid="193571" grpId="0" animBg="1"/>
      <p:bldP spid="193572" grpId="0" animBg="1"/>
      <p:bldP spid="1935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305800" cy="7286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700" smtClean="0">
                <a:solidFill>
                  <a:srgbClr val="FFD100"/>
                </a:solidFill>
              </a:rPr>
              <a:t>2.İLKE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971800"/>
            <a:ext cx="6288088" cy="21859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ANALJEZİK SEÇİMİNDE 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AĞRININ 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NEDENİ VE NİTELİĞİ 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DİKKATE ALINMALIDIR !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87450" y="908050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/>
              <a:t>ANALJEZİK KULLANIM İLKELERİ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46250" y="3429000"/>
            <a:ext cx="6138863" cy="1731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b="1" smtClean="0"/>
              <a:t>ANALJEZİK KULLANIMINDA</a:t>
            </a:r>
            <a:r>
              <a:rPr lang="tr-TR" b="1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defRPr/>
            </a:pPr>
            <a:r>
              <a:rPr lang="tr-TR" b="1" u="sng" smtClean="0">
                <a:solidFill>
                  <a:srgbClr val="FFD100"/>
                </a:solidFill>
              </a:rPr>
              <a:t>ÖNCELİKLE ORAL YOL</a:t>
            </a:r>
            <a:r>
              <a:rPr lang="tr-TR" b="1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defRPr/>
            </a:pPr>
            <a:r>
              <a:rPr lang="tr-TR" b="1" smtClean="0"/>
              <a:t>TERCİH EDİLMELİDİR</a:t>
            </a:r>
            <a:r>
              <a:rPr lang="tr-TR" b="1" smtClean="0">
                <a:solidFill>
                  <a:schemeClr val="bg1"/>
                </a:solidFill>
              </a:rPr>
              <a:t> !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87450" y="908050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/>
              <a:t>ANALJEZİK KULLANIM İLKELERİ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305800" cy="728662"/>
          </a:xfrm>
        </p:spPr>
        <p:txBody>
          <a:bodyPr anchor="ctr" anchorCtr="0">
            <a:normAutofit fontScale="90000"/>
          </a:bodyPr>
          <a:lstStyle/>
          <a:p>
            <a:pPr eaLnBrk="1" hangingPunct="1">
              <a:defRPr/>
            </a:pPr>
            <a:r>
              <a:rPr lang="tr-TR" sz="4700" smtClean="0">
                <a:solidFill>
                  <a:srgbClr val="FFD100"/>
                </a:solidFill>
              </a:rPr>
              <a:t>3.İLKE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  <p:bldP spid="573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043608" y="980728"/>
            <a:ext cx="7281863" cy="5334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tr-TR" dirty="0" smtClean="0"/>
          </a:p>
          <a:p>
            <a:pPr eaLnBrk="1" hangingPunct="1">
              <a:buClr>
                <a:srgbClr val="FFD100"/>
              </a:buClr>
              <a:defRPr/>
            </a:pPr>
            <a:r>
              <a:rPr lang="tr-TR" b="1" u="sng" dirty="0" smtClean="0"/>
              <a:t>Oral</a:t>
            </a:r>
            <a:r>
              <a:rPr lang="tr-TR" dirty="0" smtClean="0"/>
              <a:t> yol uygulanamıyorsa, diğer </a:t>
            </a:r>
            <a:r>
              <a:rPr lang="tr-TR" b="1" u="sng" dirty="0" err="1" smtClean="0"/>
              <a:t>noninvazif</a:t>
            </a:r>
            <a:r>
              <a:rPr lang="tr-TR" b="1" u="sng" dirty="0" smtClean="0"/>
              <a:t> yollar</a:t>
            </a:r>
            <a:r>
              <a:rPr lang="tr-TR" dirty="0" smtClean="0"/>
              <a:t> seçilir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r-TR" dirty="0" smtClean="0"/>
              <a:t>   (</a:t>
            </a:r>
            <a:r>
              <a:rPr lang="tr-TR" dirty="0" err="1" smtClean="0"/>
              <a:t>rektal</a:t>
            </a:r>
            <a:r>
              <a:rPr lang="tr-TR" dirty="0" smtClean="0"/>
              <a:t>, </a:t>
            </a:r>
            <a:r>
              <a:rPr lang="tr-TR" dirty="0" err="1" smtClean="0"/>
              <a:t>transdermal</a:t>
            </a:r>
            <a:r>
              <a:rPr lang="tr-TR" dirty="0" smtClean="0"/>
              <a:t>, </a:t>
            </a:r>
            <a:r>
              <a:rPr lang="tr-TR" dirty="0" err="1" smtClean="0"/>
              <a:t>sublingual</a:t>
            </a:r>
            <a:r>
              <a:rPr lang="tr-TR" dirty="0" smtClean="0"/>
              <a:t>, </a:t>
            </a:r>
            <a:r>
              <a:rPr lang="tr-TR" dirty="0" err="1" smtClean="0"/>
              <a:t>intranazal</a:t>
            </a:r>
            <a:r>
              <a:rPr lang="tr-TR" dirty="0" smtClean="0"/>
              <a:t>...)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tr-TR" dirty="0" smtClean="0"/>
          </a:p>
          <a:p>
            <a:pPr eaLnBrk="1" hangingPunct="1">
              <a:buClr>
                <a:srgbClr val="FFD100"/>
              </a:buClr>
              <a:defRPr/>
            </a:pPr>
            <a:r>
              <a:rPr lang="tr-TR" dirty="0" err="1" smtClean="0"/>
              <a:t>Noninvazif</a:t>
            </a:r>
            <a:r>
              <a:rPr lang="tr-TR" dirty="0" smtClean="0"/>
              <a:t> uygulama yolu </a:t>
            </a:r>
            <a:r>
              <a:rPr lang="tr-TR" b="1" u="sng" dirty="0" smtClean="0"/>
              <a:t>mümkün değilse </a:t>
            </a:r>
            <a:r>
              <a:rPr lang="tr-TR" b="1" u="sng" dirty="0" err="1" smtClean="0"/>
              <a:t>parenteral</a:t>
            </a:r>
            <a:r>
              <a:rPr lang="tr-TR" u="sng" dirty="0" smtClean="0"/>
              <a:t> yol </a:t>
            </a:r>
            <a:r>
              <a:rPr lang="tr-TR" b="1" u="sng" dirty="0" smtClean="0"/>
              <a:t>veya </a:t>
            </a:r>
            <a:r>
              <a:rPr lang="tr-TR" b="1" u="sng" dirty="0" err="1" smtClean="0"/>
              <a:t>spinal</a:t>
            </a:r>
            <a:r>
              <a:rPr lang="tr-TR" u="sng" dirty="0" smtClean="0"/>
              <a:t> yol</a:t>
            </a:r>
            <a:r>
              <a:rPr lang="tr-TR" dirty="0" smtClean="0"/>
              <a:t> gündeme gelir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200400"/>
            <a:ext cx="5672137" cy="2438400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/>
              <a:t>ANALJEZİK DOZU </a:t>
            </a:r>
          </a:p>
          <a:p>
            <a:pPr eaLnBrk="1" hangingPunct="1">
              <a:defRPr/>
            </a:pPr>
            <a:r>
              <a:rPr lang="tr-TR" b="1" smtClean="0"/>
              <a:t>KİŞİYE ÖZGÜ </a:t>
            </a:r>
          </a:p>
          <a:p>
            <a:pPr eaLnBrk="1" hangingPunct="1">
              <a:defRPr/>
            </a:pPr>
            <a:r>
              <a:rPr lang="tr-TR" b="1" smtClean="0"/>
              <a:t>OLARAK BELİRLENMELİDİR !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187450" y="908050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/>
              <a:t>ANALJEZİK KULLANIM İLKELERİ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305800" cy="728662"/>
          </a:xfrm>
        </p:spPr>
        <p:txBody>
          <a:bodyPr anchor="ctr" anchorCtr="0">
            <a:normAutofit fontScale="90000"/>
          </a:bodyPr>
          <a:lstStyle/>
          <a:p>
            <a:pPr eaLnBrk="1" hangingPunct="1">
              <a:defRPr/>
            </a:pPr>
            <a:r>
              <a:rPr lang="tr-TR" sz="4700" smtClean="0">
                <a:solidFill>
                  <a:srgbClr val="FFD100"/>
                </a:solidFill>
              </a:rPr>
              <a:t>4.İLKE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  <p:bldP spid="614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49363" y="2997200"/>
            <a:ext cx="6707187" cy="22621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ANALJEZİKLER </a:t>
            </a:r>
          </a:p>
          <a:p>
            <a:pPr eaLnBrk="1" hangingPunct="1">
              <a:defRPr/>
            </a:pPr>
            <a:r>
              <a:rPr lang="tr-TR" b="1" u="sng" dirty="0" smtClean="0">
                <a:solidFill>
                  <a:schemeClr val="tx1"/>
                </a:solidFill>
              </a:rPr>
              <a:t>DÜZENLİ ZAMAN ARALIKLARI İLE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r>
              <a:rPr lang="tr-TR" b="1" u="sng" dirty="0" smtClean="0">
                <a:solidFill>
                  <a:schemeClr val="tx1"/>
                </a:solidFill>
              </a:rPr>
              <a:t>AĞRI BAŞLAMADAN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ALINMALIDIR!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87450" y="908050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dirty="0"/>
              <a:t>ANALJEZİK KULLANIM İLKELERİ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1988840"/>
            <a:ext cx="8305800" cy="728662"/>
          </a:xfrm>
        </p:spPr>
        <p:txBody>
          <a:bodyPr anchor="ctr" anchorCtr="0">
            <a:normAutofit fontScale="90000"/>
          </a:bodyPr>
          <a:lstStyle/>
          <a:p>
            <a:pPr eaLnBrk="1" hangingPunct="1">
              <a:defRPr/>
            </a:pPr>
            <a:r>
              <a:rPr lang="tr-TR" sz="4700" dirty="0" smtClean="0">
                <a:solidFill>
                  <a:srgbClr val="FFD100"/>
                </a:solidFill>
              </a:rPr>
              <a:t>5.İLKE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260350"/>
            <a:ext cx="7773987" cy="46704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Clr>
                <a:srgbClr val="FFD100"/>
              </a:buClr>
              <a:defRPr/>
            </a:pPr>
            <a:r>
              <a:rPr lang="tr-TR" b="1" smtClean="0"/>
              <a:t>24 saat kesintisiz etkinlik sağlanmalı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r-TR" b="1" smtClean="0"/>
              <a:t> 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r-TR" b="1" smtClean="0"/>
              <a:t>      “</a:t>
            </a:r>
            <a:r>
              <a:rPr lang="tr-TR" b="1" u="sng" smtClean="0"/>
              <a:t>Lüzum halinde” uygulama</a:t>
            </a:r>
            <a:r>
              <a:rPr lang="tr-TR" b="1" smtClean="0"/>
              <a:t> şekli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r-TR" b="1" smtClean="0"/>
              <a:t>             en sık yapılan </a:t>
            </a:r>
            <a:r>
              <a:rPr lang="tr-TR" b="1" u="sng" smtClean="0"/>
              <a:t>yanlış</a:t>
            </a:r>
            <a:r>
              <a:rPr lang="tr-TR" b="1" smtClean="0"/>
              <a:t> !!!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tr-TR" b="1" smtClean="0"/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tr-TR" b="1" smtClean="0"/>
              <a:t>Analjezikler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tr-TR" b="1" smtClean="0"/>
              <a:t>ağrı oldukça değil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tr-TR" b="1" u="sng" smtClean="0"/>
              <a:t>ağrı başlamadan önce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tr-TR" b="1" smtClean="0"/>
              <a:t>kullanılmalıdır !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554038" y="5373216"/>
            <a:ext cx="6889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Ağrı başladıktan sonra etkili olmak daha zor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AĞRININ KÜLTÜREL BOYUTU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err="1" smtClean="0"/>
              <a:t>David</a:t>
            </a:r>
            <a:r>
              <a:rPr lang="tr-TR" dirty="0" smtClean="0"/>
              <a:t>. B. </a:t>
            </a:r>
            <a:r>
              <a:rPr lang="tr-TR" dirty="0" err="1" smtClean="0"/>
              <a:t>Morris</a:t>
            </a:r>
            <a:endParaRPr lang="tr-TR" dirty="0" smtClean="0"/>
          </a:p>
          <a:p>
            <a:r>
              <a:rPr lang="tr-TR" dirty="0" err="1" smtClean="0"/>
              <a:t>Culture</a:t>
            </a:r>
            <a:r>
              <a:rPr lang="tr-TR" dirty="0" smtClean="0"/>
              <a:t> of </a:t>
            </a:r>
            <a:r>
              <a:rPr lang="tr-TR" dirty="0" err="1" smtClean="0"/>
              <a:t>Pain</a:t>
            </a:r>
            <a:r>
              <a:rPr lang="tr-TR" dirty="0" smtClean="0"/>
              <a:t> 1991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851920" y="1124744"/>
            <a:ext cx="4536504" cy="200054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AĞRI ve AŞK </a:t>
            </a:r>
          </a:p>
          <a:p>
            <a:r>
              <a:rPr lang="tr-TR" sz="2800" dirty="0" smtClean="0"/>
              <a:t>KONTROL ALTINA ALINMASI EN ZOR İKİ DUYGU</a:t>
            </a:r>
          </a:p>
          <a:p>
            <a:r>
              <a:rPr lang="tr-TR" sz="4000" dirty="0" smtClean="0"/>
              <a:t> </a:t>
            </a:r>
            <a:endParaRPr lang="tr-TR" sz="4000" dirty="0"/>
          </a:p>
        </p:txBody>
      </p:sp>
      <p:sp>
        <p:nvSpPr>
          <p:cNvPr id="7" name="6 Komut Düğmesi: Yardım">
            <a:hlinkClick r:id="" action="ppaction://noaction" highlightClick="1"/>
          </p:cNvPr>
          <p:cNvSpPr/>
          <p:nvPr/>
        </p:nvSpPr>
        <p:spPr>
          <a:xfrm>
            <a:off x="2267744" y="3212976"/>
            <a:ext cx="4392488" cy="23042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“MUTLU AŞK ”</a:t>
            </a:r>
          </a:p>
          <a:p>
            <a:pPr algn="ctr"/>
            <a:r>
              <a:rPr lang="tr-TR" sz="2800" dirty="0" smtClean="0">
                <a:sym typeface="Wingdings" pitchFamily="2" charset="2"/>
              </a:rPr>
              <a:t></a:t>
            </a:r>
            <a:endParaRPr lang="tr-TR" sz="2800" dirty="0" smtClean="0"/>
          </a:p>
          <a:p>
            <a:pPr algn="ctr"/>
            <a:r>
              <a:rPr lang="tr-TR" sz="2800" dirty="0" smtClean="0"/>
              <a:t>“HALİNDEN MEMNUN AĞRILI KİŞİ”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641725"/>
            <a:ext cx="5905500" cy="165893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TEDAVİDE İLAÇLARIN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YAN ETKİLERİ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DİKKATE ALINMALIDIR !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187450" y="908050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/>
              <a:t>ANALJEZİK KULLANIM İLKELERİ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305800" cy="728662"/>
          </a:xfrm>
        </p:spPr>
        <p:txBody>
          <a:bodyPr anchor="ctr" anchorCtr="0">
            <a:normAutofit fontScale="90000"/>
          </a:bodyPr>
          <a:lstStyle/>
          <a:p>
            <a:pPr eaLnBrk="1" hangingPunct="1">
              <a:defRPr/>
            </a:pPr>
            <a:r>
              <a:rPr lang="tr-TR" sz="4700" smtClean="0">
                <a:solidFill>
                  <a:srgbClr val="FFD100"/>
                </a:solidFill>
              </a:rPr>
              <a:t>6.İLKE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  <p:bldP spid="675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611563"/>
            <a:ext cx="6143625" cy="21939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GEREKEN OLGULARDA 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ADJUVAN İLAÇLAR, 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ANALJEZİKLERE EK OLARAK, 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KULLANILABİLİR!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87450" y="908050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/>
              <a:t>ANALJEZİK KULLANIM İLKELERİ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305800" cy="728662"/>
          </a:xfrm>
        </p:spPr>
        <p:txBody>
          <a:bodyPr anchor="ctr" anchorCtr="0">
            <a:normAutofit fontScale="90000"/>
          </a:bodyPr>
          <a:lstStyle/>
          <a:p>
            <a:pPr eaLnBrk="1" hangingPunct="1">
              <a:defRPr/>
            </a:pPr>
            <a:r>
              <a:rPr lang="tr-TR" sz="4700" smtClean="0">
                <a:solidFill>
                  <a:srgbClr val="FFD100"/>
                </a:solidFill>
              </a:rPr>
              <a:t>7.İLKE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  <p:bldP spid="696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671888"/>
            <a:ext cx="7696200" cy="21336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HASTA VE HASTA YAKINININ GEREKSİZ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 KORKULARI DİNDİRİLMELİ VE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AŞIRI CESARETLERİ ÖNLENMELİDİR!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87450" y="908050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/>
              <a:t>ANALJEZİK KULLANIM İLKELERİ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305800" cy="728662"/>
          </a:xfrm>
        </p:spPr>
        <p:txBody>
          <a:bodyPr anchor="ctr" anchorCtr="0">
            <a:normAutofit fontScale="90000"/>
          </a:bodyPr>
          <a:lstStyle/>
          <a:p>
            <a:pPr eaLnBrk="1" hangingPunct="1">
              <a:defRPr/>
            </a:pPr>
            <a:r>
              <a:rPr lang="tr-TR" sz="4700" smtClean="0">
                <a:solidFill>
                  <a:srgbClr val="FFD100"/>
                </a:solidFill>
              </a:rPr>
              <a:t>8.İLKE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737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3588"/>
            <a:ext cx="8540750" cy="6080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mtClean="0">
                <a:latin typeface="Comic Sans MS" pitchFamily="66" charset="0"/>
              </a:rPr>
              <a:t>İdeal bir analjezik</a:t>
            </a:r>
          </a:p>
        </p:txBody>
      </p:sp>
      <p:sp>
        <p:nvSpPr>
          <p:cNvPr id="161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1600200"/>
            <a:ext cx="857885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AU" smtClean="0">
                <a:latin typeface="Comic Sans MS" pitchFamily="66" charset="0"/>
              </a:rPr>
              <a:t>Oral yoldan kullanıldığında etkili olabilmeli</a:t>
            </a:r>
          </a:p>
          <a:p>
            <a:pPr eaLnBrk="1" hangingPunct="1">
              <a:defRPr/>
            </a:pPr>
            <a:r>
              <a:rPr lang="en-AU" smtClean="0">
                <a:latin typeface="Comic Sans MS" pitchFamily="66" charset="0"/>
              </a:rPr>
              <a:t>Yeterli analjezik etkiye sahip olmalı</a:t>
            </a:r>
          </a:p>
          <a:p>
            <a:pPr eaLnBrk="1" hangingPunct="1">
              <a:defRPr/>
            </a:pPr>
            <a:r>
              <a:rPr lang="en-AU" smtClean="0">
                <a:latin typeface="Comic Sans MS" pitchFamily="66" charset="0"/>
              </a:rPr>
              <a:t>Tolerans ve adiksiyon yapmamalı </a:t>
            </a:r>
          </a:p>
          <a:p>
            <a:pPr eaLnBrk="1" hangingPunct="1">
              <a:defRPr/>
            </a:pPr>
            <a:r>
              <a:rPr lang="en-AU" smtClean="0">
                <a:latin typeface="Comic Sans MS" pitchFamily="66" charset="0"/>
              </a:rPr>
              <a:t>Yüksek merkezlerde spesifik etki göstermeli</a:t>
            </a:r>
          </a:p>
          <a:p>
            <a:pPr eaLnBrk="1" hangingPunct="1">
              <a:defRPr/>
            </a:pPr>
            <a:r>
              <a:rPr lang="en-AU" smtClean="0">
                <a:latin typeface="Comic Sans MS" pitchFamily="66" charset="0"/>
              </a:rPr>
              <a:t>Antidotu bulunmalı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889125" y="685800"/>
            <a:ext cx="603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66FF"/>
                </a:solidFill>
              </a:rPr>
              <a:t>SİSTEMİK  FARMAKOLOJİK  TEDAVİ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 rot="2615891">
            <a:off x="2393950" y="1843088"/>
            <a:ext cx="504825" cy="1295400"/>
          </a:xfrm>
          <a:prstGeom prst="downArrow">
            <a:avLst>
              <a:gd name="adj1" fmla="val 50000"/>
              <a:gd name="adj2" fmla="val 64151"/>
            </a:avLst>
          </a:prstGeom>
          <a:gradFill rotWithShape="1">
            <a:gsLst>
              <a:gs pos="0">
                <a:srgbClr val="5E7676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457700" y="1981200"/>
            <a:ext cx="504825" cy="1223963"/>
          </a:xfrm>
          <a:prstGeom prst="downArrow">
            <a:avLst>
              <a:gd name="adj1" fmla="val 50000"/>
              <a:gd name="adj2" fmla="val 60613"/>
            </a:avLst>
          </a:prstGeom>
          <a:gradFill rotWithShape="1">
            <a:gsLst>
              <a:gs pos="0">
                <a:srgbClr val="5E7676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32766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CCFFFF"/>
                </a:solidFill>
              </a:rPr>
              <a:t>NONOPİOİD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68775" y="3352800"/>
            <a:ext cx="118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FFF66"/>
                </a:solidFill>
              </a:rPr>
              <a:t>OPİOİD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rot="-2101022">
            <a:off x="6797675" y="1839913"/>
            <a:ext cx="465138" cy="1368425"/>
          </a:xfrm>
          <a:prstGeom prst="downArrow">
            <a:avLst>
              <a:gd name="adj1" fmla="val 50000"/>
              <a:gd name="adj2" fmla="val 73549"/>
            </a:avLst>
          </a:prstGeom>
          <a:gradFill rotWithShape="1">
            <a:gsLst>
              <a:gs pos="0">
                <a:srgbClr val="5E7676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062788" y="3276600"/>
            <a:ext cx="147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rgbClr val="FF9933"/>
                </a:solidFill>
              </a:rPr>
              <a:t>ADJUVAN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539875" y="3673475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400" b="1" dirty="0" err="1">
                <a:solidFill>
                  <a:schemeClr val="bg1"/>
                </a:solidFill>
              </a:rPr>
              <a:t>Nonasid</a:t>
            </a:r>
            <a:r>
              <a:rPr lang="tr-TR" sz="1400" b="1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tr-TR" sz="1400" b="1" dirty="0" err="1">
                <a:solidFill>
                  <a:schemeClr val="bg1"/>
                </a:solidFill>
              </a:rPr>
              <a:t>antipiretik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6200" y="36576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</a:rPr>
              <a:t>Asit </a:t>
            </a:r>
          </a:p>
          <a:p>
            <a:pPr algn="ctr"/>
            <a:r>
              <a:rPr lang="tr-TR" sz="1400" b="1" dirty="0" err="1">
                <a:solidFill>
                  <a:schemeClr val="bg1"/>
                </a:solidFill>
              </a:rPr>
              <a:t>antipiretik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444875" y="3816350"/>
            <a:ext cx="1339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>
                <a:solidFill>
                  <a:srgbClr val="FFFF66"/>
                </a:solidFill>
              </a:rPr>
              <a:t>ZAYIF OPİOİD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892675" y="3816350"/>
            <a:ext cx="163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 b="1">
                <a:solidFill>
                  <a:srgbClr val="FFFF66"/>
                </a:solidFill>
              </a:rPr>
              <a:t>KUVVETLİ OPİOİD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540125" y="4271963"/>
            <a:ext cx="9763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tr-TR" sz="1400" b="1">
                <a:solidFill>
                  <a:srgbClr val="FFFF66"/>
                </a:solidFill>
              </a:rPr>
              <a:t>Tramadol</a:t>
            </a:r>
          </a:p>
          <a:p>
            <a:pPr algn="just"/>
            <a:endParaRPr lang="tr-TR" sz="1400" b="1">
              <a:solidFill>
                <a:srgbClr val="FFFF66"/>
              </a:solidFill>
            </a:endParaRPr>
          </a:p>
          <a:p>
            <a:pPr algn="just"/>
            <a:r>
              <a:rPr lang="tr-TR" sz="1400" b="1">
                <a:solidFill>
                  <a:srgbClr val="FFFF66"/>
                </a:solidFill>
              </a:rPr>
              <a:t>Kodein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273675" y="4195763"/>
            <a:ext cx="8604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FF66"/>
                </a:solidFill>
              </a:rPr>
              <a:t>Morfin</a:t>
            </a:r>
          </a:p>
          <a:p>
            <a:endParaRPr lang="tr-TR" sz="1400" b="1">
              <a:solidFill>
                <a:srgbClr val="FFFF66"/>
              </a:solidFill>
            </a:endParaRPr>
          </a:p>
          <a:p>
            <a:r>
              <a:rPr lang="tr-TR" sz="1400" b="1">
                <a:solidFill>
                  <a:srgbClr val="FFFF66"/>
                </a:solidFill>
              </a:rPr>
              <a:t>Fentanil</a:t>
            </a:r>
          </a:p>
          <a:p>
            <a:endParaRPr lang="tr-TR" sz="1400" b="1">
              <a:solidFill>
                <a:srgbClr val="FFFF66"/>
              </a:solidFill>
            </a:endParaRPr>
          </a:p>
          <a:p>
            <a:r>
              <a:rPr lang="tr-TR" sz="1400" b="1">
                <a:solidFill>
                  <a:srgbClr val="FFFF66"/>
                </a:solidFill>
              </a:rPr>
              <a:t>Petidin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1616075" y="4394200"/>
            <a:ext cx="1110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 err="1">
                <a:solidFill>
                  <a:schemeClr val="bg1"/>
                </a:solidFill>
              </a:rPr>
              <a:t>Parasetamol</a:t>
            </a:r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 err="1">
                <a:solidFill>
                  <a:schemeClr val="bg1"/>
                </a:solidFill>
              </a:rPr>
              <a:t>Metamizol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304800" y="4267200"/>
            <a:ext cx="9906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1676400" y="4267200"/>
            <a:ext cx="9906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3521075" y="4143375"/>
            <a:ext cx="1143000" cy="15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 flipV="1">
            <a:off x="4968875" y="4143375"/>
            <a:ext cx="1447800" cy="15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7102475" y="3789363"/>
            <a:ext cx="139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9900"/>
                </a:solidFill>
              </a:rPr>
              <a:t>Antidepressan</a:t>
            </a:r>
            <a:endParaRPr lang="tr-TR" sz="1400" b="1">
              <a:solidFill>
                <a:schemeClr val="tx1"/>
              </a:solidFill>
            </a:endParaRP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2884488" y="1225550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>
                <a:solidFill>
                  <a:srgbClr val="FF66FF"/>
                </a:solidFill>
              </a:rPr>
              <a:t>ANALJEZİKLER</a:t>
            </a: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7086600" y="4130675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9933"/>
                </a:solidFill>
              </a:rPr>
              <a:t>Antikonvülzan</a:t>
            </a:r>
          </a:p>
        </p:txBody>
      </p:sp>
      <p:sp>
        <p:nvSpPr>
          <p:cNvPr id="25623" name="Text Box 27"/>
          <p:cNvSpPr txBox="1">
            <a:spLocks noChangeArrowheads="1"/>
          </p:cNvSpPr>
          <p:nvPr/>
        </p:nvSpPr>
        <p:spPr bwMode="auto">
          <a:xfrm>
            <a:off x="7086600" y="4435475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FF9933"/>
                </a:solidFill>
              </a:rPr>
              <a:t>α</a:t>
            </a:r>
            <a:r>
              <a:rPr lang="tr-TR" sz="1400" b="1" baseline="-25000">
                <a:solidFill>
                  <a:srgbClr val="FF9933"/>
                </a:solidFill>
              </a:rPr>
              <a:t>2</a:t>
            </a:r>
            <a:r>
              <a:rPr lang="tr-TR" sz="1400" b="1">
                <a:solidFill>
                  <a:srgbClr val="FF9933"/>
                </a:solidFill>
              </a:rPr>
              <a:t>-agonist</a:t>
            </a:r>
          </a:p>
        </p:txBody>
      </p:sp>
      <p:sp>
        <p:nvSpPr>
          <p:cNvPr id="25624" name="Text Box 28"/>
          <p:cNvSpPr txBox="1">
            <a:spLocks noChangeArrowheads="1"/>
          </p:cNvSpPr>
          <p:nvPr/>
        </p:nvSpPr>
        <p:spPr bwMode="auto">
          <a:xfrm>
            <a:off x="7086600" y="4740275"/>
            <a:ext cx="182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9933"/>
                </a:solidFill>
              </a:rPr>
              <a:t>NMDA antagonisti </a:t>
            </a:r>
          </a:p>
        </p:txBody>
      </p:sp>
      <p:sp>
        <p:nvSpPr>
          <p:cNvPr id="25625" name="Text Box 29"/>
          <p:cNvSpPr txBox="1">
            <a:spLocks noChangeArrowheads="1"/>
          </p:cNvSpPr>
          <p:nvPr/>
        </p:nvSpPr>
        <p:spPr bwMode="auto">
          <a:xfrm>
            <a:off x="7086600" y="5045075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9933"/>
                </a:solidFill>
              </a:rPr>
              <a:t>LA  </a:t>
            </a:r>
          </a:p>
        </p:txBody>
      </p:sp>
      <p:sp>
        <p:nvSpPr>
          <p:cNvPr id="25626" name="Text Box 30"/>
          <p:cNvSpPr txBox="1">
            <a:spLocks noChangeArrowheads="1"/>
          </p:cNvSpPr>
          <p:nvPr/>
        </p:nvSpPr>
        <p:spPr bwMode="auto">
          <a:xfrm>
            <a:off x="7086600" y="5349875"/>
            <a:ext cx="1452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9933"/>
                </a:solidFill>
              </a:rPr>
              <a:t>Kas gevşetici  </a:t>
            </a:r>
          </a:p>
        </p:txBody>
      </p:sp>
      <p:sp>
        <p:nvSpPr>
          <p:cNvPr id="25627" name="Text Box 31"/>
          <p:cNvSpPr txBox="1">
            <a:spLocks noChangeArrowheads="1"/>
          </p:cNvSpPr>
          <p:nvPr/>
        </p:nvSpPr>
        <p:spPr bwMode="auto">
          <a:xfrm>
            <a:off x="7089775" y="5654675"/>
            <a:ext cx="182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9933"/>
                </a:solidFill>
              </a:rPr>
              <a:t>Immunsupressivler </a:t>
            </a:r>
          </a:p>
        </p:txBody>
      </p:sp>
      <p:sp>
        <p:nvSpPr>
          <p:cNvPr id="25628" name="Text Box 32"/>
          <p:cNvSpPr txBox="1">
            <a:spLocks noChangeArrowheads="1"/>
          </p:cNvSpPr>
          <p:nvPr/>
        </p:nvSpPr>
        <p:spPr bwMode="auto">
          <a:xfrm>
            <a:off x="7069138" y="5959475"/>
            <a:ext cx="1922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9933"/>
                </a:solidFill>
              </a:rPr>
              <a:t>Ca++ düzenleyiciler </a:t>
            </a:r>
          </a:p>
        </p:txBody>
      </p:sp>
      <p:sp>
        <p:nvSpPr>
          <p:cNvPr id="25629" name="Text Box 37"/>
          <p:cNvSpPr txBox="1">
            <a:spLocks noChangeArrowheads="1"/>
          </p:cNvSpPr>
          <p:nvPr/>
        </p:nvSpPr>
        <p:spPr bwMode="auto">
          <a:xfrm>
            <a:off x="3551238" y="5122863"/>
            <a:ext cx="11763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FF66"/>
                </a:solidFill>
              </a:rPr>
              <a:t>Propoksifen</a:t>
            </a:r>
          </a:p>
          <a:p>
            <a:endParaRPr lang="tr-TR" sz="1400" b="1">
              <a:solidFill>
                <a:srgbClr val="FFFF66"/>
              </a:solidFill>
            </a:endParaRPr>
          </a:p>
          <a:p>
            <a:r>
              <a:rPr lang="tr-TR" sz="1400" b="1">
                <a:solidFill>
                  <a:srgbClr val="FFFF66"/>
                </a:solidFill>
              </a:rPr>
              <a:t>Buprenorfin</a:t>
            </a:r>
          </a:p>
        </p:txBody>
      </p:sp>
      <p:sp>
        <p:nvSpPr>
          <p:cNvPr id="25630" name="Text Box 38"/>
          <p:cNvSpPr txBox="1">
            <a:spLocks noChangeArrowheads="1"/>
          </p:cNvSpPr>
          <p:nvPr/>
        </p:nvSpPr>
        <p:spPr bwMode="auto">
          <a:xfrm>
            <a:off x="5241925" y="5518150"/>
            <a:ext cx="13271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FF66"/>
                </a:solidFill>
              </a:rPr>
              <a:t>Oksikodon</a:t>
            </a:r>
          </a:p>
          <a:p>
            <a:endParaRPr lang="tr-TR" sz="1400" b="1">
              <a:solidFill>
                <a:srgbClr val="FFFF66"/>
              </a:solidFill>
            </a:endParaRPr>
          </a:p>
          <a:p>
            <a:r>
              <a:rPr lang="tr-TR" sz="1400" b="1">
                <a:solidFill>
                  <a:srgbClr val="FFFF66"/>
                </a:solidFill>
              </a:rPr>
              <a:t>Hidromorfon </a:t>
            </a:r>
          </a:p>
          <a:p>
            <a:endParaRPr lang="tr-TR" sz="1400" b="1">
              <a:solidFill>
                <a:srgbClr val="FFFF66"/>
              </a:solidFill>
            </a:endParaRPr>
          </a:p>
          <a:p>
            <a:r>
              <a:rPr lang="tr-TR" sz="1400" b="1">
                <a:solidFill>
                  <a:srgbClr val="FFFF66"/>
                </a:solidFill>
              </a:rPr>
              <a:t>Metadon </a:t>
            </a:r>
          </a:p>
        </p:txBody>
      </p:sp>
      <p:sp>
        <p:nvSpPr>
          <p:cNvPr id="25631" name="Text Box 40"/>
          <p:cNvSpPr txBox="1">
            <a:spLocks noChangeArrowheads="1"/>
          </p:cNvSpPr>
          <p:nvPr/>
        </p:nvSpPr>
        <p:spPr bwMode="auto">
          <a:xfrm>
            <a:off x="180975" y="4343400"/>
            <a:ext cx="119616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</a:rPr>
              <a:t>NONSELEKTİF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  (NSAİİ)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Diklofenak</a:t>
            </a:r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Oksikam</a:t>
            </a:r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Naproksen</a:t>
            </a:r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Ketoprofen</a:t>
            </a:r>
            <a:endParaRPr lang="tr-TR" sz="1400" b="1" dirty="0">
              <a:solidFill>
                <a:schemeClr val="bg1"/>
              </a:solidFill>
            </a:endParaRPr>
          </a:p>
          <a:p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bg1"/>
                </a:solidFill>
              </a:rPr>
              <a:t>SELEKTİF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Selekoksib</a:t>
            </a:r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Refokoksib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25632" name="Line 41"/>
          <p:cNvSpPr>
            <a:spLocks noChangeShapeType="1"/>
          </p:cNvSpPr>
          <p:nvPr/>
        </p:nvSpPr>
        <p:spPr bwMode="auto">
          <a:xfrm flipV="1">
            <a:off x="7086600" y="3732213"/>
            <a:ext cx="1447800" cy="1587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971800" y="381000"/>
            <a:ext cx="337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FF66FF"/>
                </a:solidFill>
              </a:rPr>
              <a:t>BASAMAK PRENSİBİ</a:t>
            </a: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304800" y="6172200"/>
            <a:ext cx="1819275" cy="1588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2124075" y="4732338"/>
            <a:ext cx="0" cy="144145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2124075" y="4732338"/>
            <a:ext cx="2087563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 flipV="1">
            <a:off x="4211638" y="3005138"/>
            <a:ext cx="0" cy="17272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4211638" y="3005138"/>
            <a:ext cx="2232025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4284663" y="1860550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>
                <a:solidFill>
                  <a:srgbClr val="FFFF66"/>
                </a:solidFill>
              </a:rPr>
              <a:t>KUVVETLİ OPİOİD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4500563" y="2441575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 NONOPİOİD</a:t>
            </a: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2362200" y="4235450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 NONOPİOİD</a:t>
            </a: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2916238" y="3927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±</a:t>
            </a:r>
            <a:endParaRPr lang="tr-TR">
              <a:solidFill>
                <a:srgbClr val="FFFF66"/>
              </a:solidFill>
            </a:endParaRP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2174875" y="5692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solidFill>
                <a:schemeClr val="tx1"/>
              </a:solidFill>
            </a:endParaRPr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5003800" y="21542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±</a:t>
            </a:r>
            <a:endParaRPr lang="tr-TR">
              <a:solidFill>
                <a:srgbClr val="FFFF66"/>
              </a:solidFill>
            </a:endParaRP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2392363" y="361156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FFFF66"/>
                </a:solidFill>
              </a:rPr>
              <a:t>ZAYIF OPİOİD</a:t>
            </a:r>
            <a:endParaRPr lang="tr-TR" sz="1600">
              <a:solidFill>
                <a:srgbClr val="FFFF66"/>
              </a:solidFill>
            </a:endParaRPr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415925" y="5681663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NONOPİOİD </a:t>
            </a:r>
            <a:endParaRPr lang="tr-TR" sz="1600">
              <a:solidFill>
                <a:srgbClr val="CCFFFF"/>
              </a:solidFill>
            </a:endParaRPr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338138" y="6257925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2411413" y="4889500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4643438" y="3233738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 flipV="1">
            <a:off x="4191000" y="3001963"/>
            <a:ext cx="0" cy="17272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68" name="Line 22"/>
          <p:cNvSpPr>
            <a:spLocks noChangeShapeType="1"/>
          </p:cNvSpPr>
          <p:nvPr/>
        </p:nvSpPr>
        <p:spPr bwMode="auto">
          <a:xfrm>
            <a:off x="4191000" y="3001963"/>
            <a:ext cx="2232025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69" name="Line 23"/>
          <p:cNvSpPr>
            <a:spLocks noChangeShapeType="1"/>
          </p:cNvSpPr>
          <p:nvPr/>
        </p:nvSpPr>
        <p:spPr bwMode="auto">
          <a:xfrm flipH="1" flipV="1">
            <a:off x="6400800" y="1524000"/>
            <a:ext cx="0" cy="14478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670" name="Text Box 25"/>
          <p:cNvSpPr txBox="1">
            <a:spLocks noChangeArrowheads="1"/>
          </p:cNvSpPr>
          <p:nvPr/>
        </p:nvSpPr>
        <p:spPr bwMode="auto">
          <a:xfrm>
            <a:off x="6384925" y="757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515938" y="533400"/>
            <a:ext cx="1492250" cy="8223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000066"/>
                </a:solidFill>
              </a:rPr>
              <a:t>Başarısız</a:t>
            </a:r>
          </a:p>
          <a:p>
            <a:r>
              <a:rPr lang="tr-TR" sz="2400" b="1">
                <a:solidFill>
                  <a:srgbClr val="000066"/>
                </a:solidFill>
              </a:rPr>
              <a:t>%30-10</a:t>
            </a:r>
          </a:p>
        </p:txBody>
      </p:sp>
      <p:sp>
        <p:nvSpPr>
          <p:cNvPr id="190504" name="AutoShape 40"/>
          <p:cNvSpPr>
            <a:spLocks noChangeArrowheads="1"/>
          </p:cNvSpPr>
          <p:nvPr/>
        </p:nvSpPr>
        <p:spPr bwMode="auto">
          <a:xfrm>
            <a:off x="1752600" y="4267200"/>
            <a:ext cx="533400" cy="533400"/>
          </a:xfrm>
          <a:custGeom>
            <a:avLst/>
            <a:gdLst>
              <a:gd name="T0" fmla="*/ 373528 w 21600"/>
              <a:gd name="T1" fmla="*/ 0 h 21600"/>
              <a:gd name="T2" fmla="*/ 373528 w 21600"/>
              <a:gd name="T3" fmla="*/ 300235 h 21600"/>
              <a:gd name="T4" fmla="*/ 79936 w 21600"/>
              <a:gd name="T5" fmla="*/ 533400 h 21600"/>
              <a:gd name="T6" fmla="*/ 5334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rect">
              <a:fillToRect l="100000" b="10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0505" name="AutoShape 41"/>
          <p:cNvSpPr>
            <a:spLocks noChangeArrowheads="1"/>
          </p:cNvSpPr>
          <p:nvPr/>
        </p:nvSpPr>
        <p:spPr bwMode="auto">
          <a:xfrm>
            <a:off x="3810000" y="2590800"/>
            <a:ext cx="533400" cy="533400"/>
          </a:xfrm>
          <a:custGeom>
            <a:avLst/>
            <a:gdLst>
              <a:gd name="T0" fmla="*/ 373528 w 21600"/>
              <a:gd name="T1" fmla="*/ 0 h 21600"/>
              <a:gd name="T2" fmla="*/ 373528 w 21600"/>
              <a:gd name="T3" fmla="*/ 300235 h 21600"/>
              <a:gd name="T4" fmla="*/ 79936 w 21600"/>
              <a:gd name="T5" fmla="*/ 533400 h 21600"/>
              <a:gd name="T6" fmla="*/ 5334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rect">
              <a:fillToRect l="100000" b="10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0506" name="Text Box 42"/>
          <p:cNvSpPr txBox="1">
            <a:spLocks noChangeArrowheads="1"/>
          </p:cNvSpPr>
          <p:nvPr/>
        </p:nvSpPr>
        <p:spPr bwMode="auto">
          <a:xfrm>
            <a:off x="3463925" y="6019800"/>
            <a:ext cx="5375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600" b="1"/>
              <a:t>Eisenberg, Marinangeli, Birkhahn, Paladini, Varrassi</a:t>
            </a:r>
          </a:p>
          <a:p>
            <a:pPr algn="ctr"/>
            <a:r>
              <a:rPr lang="tr-TR" sz="1600" b="1" i="1"/>
              <a:t>Pain Clinical Updates, IASP, Vol XIII, No 5, 2005</a:t>
            </a:r>
            <a:r>
              <a:rPr lang="tr-TR" sz="1600" b="1"/>
              <a:t> </a:t>
            </a:r>
          </a:p>
        </p:txBody>
      </p:sp>
      <p:sp>
        <p:nvSpPr>
          <p:cNvPr id="190507" name="Text Box 43"/>
          <p:cNvSpPr txBox="1">
            <a:spLocks noChangeArrowheads="1"/>
          </p:cNvSpPr>
          <p:nvPr/>
        </p:nvSpPr>
        <p:spPr bwMode="auto">
          <a:xfrm>
            <a:off x="609600" y="2378075"/>
            <a:ext cx="1363663" cy="8223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400" b="1">
                <a:solidFill>
                  <a:srgbClr val="000066"/>
                </a:solidFill>
              </a:rPr>
              <a:t>Başarı</a:t>
            </a:r>
          </a:p>
          <a:p>
            <a:pPr algn="ctr"/>
            <a:r>
              <a:rPr lang="tr-TR" sz="2400" b="1">
                <a:solidFill>
                  <a:srgbClr val="000066"/>
                </a:solidFill>
              </a:rPr>
              <a:t>%70-90</a:t>
            </a:r>
          </a:p>
        </p:txBody>
      </p:sp>
      <p:sp>
        <p:nvSpPr>
          <p:cNvPr id="190508" name="Line 44"/>
          <p:cNvSpPr>
            <a:spLocks noChangeShapeType="1"/>
          </p:cNvSpPr>
          <p:nvPr/>
        </p:nvSpPr>
        <p:spPr bwMode="auto">
          <a:xfrm flipV="1">
            <a:off x="381000" y="1676400"/>
            <a:ext cx="0" cy="4114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0509" name="Line 45"/>
          <p:cNvSpPr>
            <a:spLocks noChangeShapeType="1"/>
          </p:cNvSpPr>
          <p:nvPr/>
        </p:nvSpPr>
        <p:spPr bwMode="auto">
          <a:xfrm>
            <a:off x="1905000" y="1600200"/>
            <a:ext cx="4191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0510" name="Text Box 46"/>
          <p:cNvSpPr txBox="1">
            <a:spLocks noChangeArrowheads="1"/>
          </p:cNvSpPr>
          <p:nvPr/>
        </p:nvSpPr>
        <p:spPr bwMode="auto">
          <a:xfrm>
            <a:off x="401638" y="1492250"/>
            <a:ext cx="13762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SİSTEMİK</a:t>
            </a:r>
          </a:p>
          <a:p>
            <a:r>
              <a:rPr lang="tr-TR" b="1" dirty="0">
                <a:solidFill>
                  <a:schemeClr val="bg1"/>
                </a:solidFill>
              </a:rPr>
              <a:t>UYGULAMA </a:t>
            </a:r>
          </a:p>
        </p:txBody>
      </p:sp>
      <p:sp>
        <p:nvSpPr>
          <p:cNvPr id="190511" name="Text Box 47"/>
          <p:cNvSpPr txBox="1">
            <a:spLocks noChangeArrowheads="1"/>
          </p:cNvSpPr>
          <p:nvPr/>
        </p:nvSpPr>
        <p:spPr bwMode="auto">
          <a:xfrm>
            <a:off x="6553200" y="669925"/>
            <a:ext cx="1917700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000066"/>
                </a:solidFill>
              </a:rPr>
              <a:t>GİRİŞİMSEL </a:t>
            </a:r>
          </a:p>
          <a:p>
            <a:pPr algn="ctr"/>
            <a:r>
              <a:rPr lang="tr-TR" sz="2000" b="1">
                <a:solidFill>
                  <a:srgbClr val="000066"/>
                </a:solidFill>
              </a:rPr>
              <a:t>TEDAVİ</a:t>
            </a:r>
          </a:p>
        </p:txBody>
      </p:sp>
      <p:sp>
        <p:nvSpPr>
          <p:cNvPr id="190512" name="Text Box 48"/>
          <p:cNvSpPr txBox="1">
            <a:spLocks noChangeArrowheads="1"/>
          </p:cNvSpPr>
          <p:nvPr/>
        </p:nvSpPr>
        <p:spPr bwMode="auto">
          <a:xfrm>
            <a:off x="5935663" y="3657600"/>
            <a:ext cx="2674937" cy="701675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b="1"/>
              <a:t>Etkin analjeziye</a:t>
            </a:r>
          </a:p>
          <a:p>
            <a:pPr algn="ctr"/>
            <a:r>
              <a:rPr lang="tr-TR" sz="2000" b="1"/>
              <a:t>ulaşma  süresi uzun </a:t>
            </a:r>
          </a:p>
        </p:txBody>
      </p:sp>
      <p:sp>
        <p:nvSpPr>
          <p:cNvPr id="190514" name="Line 50"/>
          <p:cNvSpPr>
            <a:spLocks noChangeShapeType="1"/>
          </p:cNvSpPr>
          <p:nvPr/>
        </p:nvSpPr>
        <p:spPr bwMode="auto">
          <a:xfrm>
            <a:off x="6378575" y="1524000"/>
            <a:ext cx="2232025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0515" name="Text Box 51"/>
          <p:cNvSpPr txBox="1">
            <a:spLocks noChangeArrowheads="1"/>
          </p:cNvSpPr>
          <p:nvPr/>
        </p:nvSpPr>
        <p:spPr bwMode="auto">
          <a:xfrm>
            <a:off x="8534400" y="533400"/>
            <a:ext cx="365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6000" b="1">
                <a:solidFill>
                  <a:srgbClr val="FF99CC"/>
                </a:solidFill>
              </a:rPr>
              <a:t>!</a:t>
            </a:r>
          </a:p>
        </p:txBody>
      </p:sp>
      <p:sp>
        <p:nvSpPr>
          <p:cNvPr id="190516" name="Text Box 52"/>
          <p:cNvSpPr txBox="1">
            <a:spLocks noChangeArrowheads="1"/>
          </p:cNvSpPr>
          <p:nvPr/>
        </p:nvSpPr>
        <p:spPr bwMode="auto">
          <a:xfrm>
            <a:off x="5867400" y="4648200"/>
            <a:ext cx="2838450" cy="396875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b="1"/>
              <a:t>II. Basamak gereksiz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9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9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0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9" grpId="0"/>
      <p:bldP spid="190496" grpId="0" animBg="1"/>
      <p:bldP spid="190504" grpId="0" animBg="1"/>
      <p:bldP spid="190505" grpId="0" animBg="1"/>
      <p:bldP spid="190506" grpId="0"/>
      <p:bldP spid="190507" grpId="0" animBg="1"/>
      <p:bldP spid="190508" grpId="0" animBg="1"/>
      <p:bldP spid="190509" grpId="0" animBg="1"/>
      <p:bldP spid="190510" grpId="0"/>
      <p:bldP spid="190511" grpId="0" animBg="1"/>
      <p:bldP spid="190512" grpId="0" animBg="1"/>
      <p:bldP spid="190514" grpId="0" animBg="1"/>
      <p:bldP spid="190515" grpId="0"/>
      <p:bldP spid="1905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/>
          <p:cNvSpPr>
            <a:spLocks noChangeShapeType="1"/>
          </p:cNvSpPr>
          <p:nvPr/>
        </p:nvSpPr>
        <p:spPr bwMode="auto">
          <a:xfrm flipV="1">
            <a:off x="1143000" y="5564188"/>
            <a:ext cx="2047875" cy="28575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 flipV="1">
            <a:off x="3190875" y="4122738"/>
            <a:ext cx="0" cy="144145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3190875" y="4122738"/>
            <a:ext cx="2087563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5181600" y="1250950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>
                <a:solidFill>
                  <a:srgbClr val="FFFF66"/>
                </a:solidFill>
              </a:rPr>
              <a:t>KUVVETLİ OPİOİD</a:t>
            </a: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397500" y="1831975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 NONOPİOİD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3429000" y="3625850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 NONOPİOİD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3983038" y="33178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±</a:t>
            </a:r>
            <a:endParaRPr lang="tr-TR">
              <a:solidFill>
                <a:srgbClr val="FFFF66"/>
              </a:solidFill>
            </a:endParaRPr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3241675" y="5083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solidFill>
                <a:schemeClr val="tx1"/>
              </a:solidFill>
            </a:endParaRP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900738" y="15446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±</a:t>
            </a:r>
            <a:endParaRPr lang="tr-TR">
              <a:solidFill>
                <a:srgbClr val="FFFF66"/>
              </a:solidFill>
            </a:endParaRP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3459163" y="300196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FFFF66"/>
                </a:solidFill>
              </a:rPr>
              <a:t>ZAYIF OPİOİD</a:t>
            </a:r>
            <a:endParaRPr lang="tr-TR" sz="1600">
              <a:solidFill>
                <a:srgbClr val="FFFF66"/>
              </a:solidFill>
            </a:endParaRP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1482725" y="5072063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NONOPİOİD </a:t>
            </a:r>
            <a:endParaRPr lang="tr-TR" sz="1600">
              <a:solidFill>
                <a:srgbClr val="CCFFFF"/>
              </a:solidFill>
            </a:endParaRPr>
          </a:p>
        </p:txBody>
      </p: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1404938" y="5648325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192529" name="Text Box 17"/>
          <p:cNvSpPr txBox="1">
            <a:spLocks noChangeArrowheads="1"/>
          </p:cNvSpPr>
          <p:nvPr/>
        </p:nvSpPr>
        <p:spPr bwMode="auto">
          <a:xfrm>
            <a:off x="3478213" y="4279900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192530" name="Text Box 18"/>
          <p:cNvSpPr txBox="1">
            <a:spLocks noChangeArrowheads="1"/>
          </p:cNvSpPr>
          <p:nvPr/>
        </p:nvSpPr>
        <p:spPr bwMode="auto">
          <a:xfrm>
            <a:off x="5638800" y="2590800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 flipV="1">
            <a:off x="5257800" y="2362200"/>
            <a:ext cx="0" cy="17272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5257800" y="2362200"/>
            <a:ext cx="2232025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8690" name="Text Box 24"/>
          <p:cNvSpPr txBox="1">
            <a:spLocks noChangeArrowheads="1"/>
          </p:cNvSpPr>
          <p:nvPr/>
        </p:nvSpPr>
        <p:spPr bwMode="auto">
          <a:xfrm>
            <a:off x="1181100" y="1184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solidFill>
                <a:schemeClr val="tx1"/>
              </a:solidFill>
            </a:endParaRPr>
          </a:p>
        </p:txBody>
      </p:sp>
      <p:sp>
        <p:nvSpPr>
          <p:cNvPr id="28691" name="Text Box 25"/>
          <p:cNvSpPr txBox="1">
            <a:spLocks noChangeArrowheads="1"/>
          </p:cNvSpPr>
          <p:nvPr/>
        </p:nvSpPr>
        <p:spPr bwMode="auto">
          <a:xfrm>
            <a:off x="1371600" y="914400"/>
            <a:ext cx="337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FF99FF"/>
                </a:solidFill>
              </a:rPr>
              <a:t>BASAMAK PRENSİBİ</a:t>
            </a:r>
          </a:p>
        </p:txBody>
      </p: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136525" y="4232275"/>
            <a:ext cx="646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Hafif</a:t>
            </a: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136525" y="3165475"/>
            <a:ext cx="613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Orta</a:t>
            </a:r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76200" y="1600200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Şiddetli</a:t>
            </a:r>
          </a:p>
        </p:txBody>
      </p:sp>
      <p:sp>
        <p:nvSpPr>
          <p:cNvPr id="192541" name="Text Box 29"/>
          <p:cNvSpPr txBox="1">
            <a:spLocks noChangeArrowheads="1"/>
          </p:cNvSpPr>
          <p:nvPr/>
        </p:nvSpPr>
        <p:spPr bwMode="auto">
          <a:xfrm>
            <a:off x="666750" y="53482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192542" name="Text Box 30"/>
          <p:cNvSpPr txBox="1">
            <a:spLocks noChangeArrowheads="1"/>
          </p:cNvSpPr>
          <p:nvPr/>
        </p:nvSpPr>
        <p:spPr bwMode="auto">
          <a:xfrm>
            <a:off x="609600" y="609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192543" name="Text Box 31"/>
          <p:cNvSpPr txBox="1">
            <a:spLocks noChangeArrowheads="1"/>
          </p:cNvSpPr>
          <p:nvPr/>
        </p:nvSpPr>
        <p:spPr bwMode="auto">
          <a:xfrm>
            <a:off x="381000" y="5638800"/>
            <a:ext cx="66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CC0000"/>
                </a:solidFill>
              </a:rPr>
              <a:t>VAS</a:t>
            </a:r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 flipV="1">
            <a:off x="1066800" y="4038600"/>
            <a:ext cx="0" cy="13716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 flipV="1">
            <a:off x="1066800" y="762000"/>
            <a:ext cx="0" cy="19050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2546" name="Line 34"/>
          <p:cNvSpPr>
            <a:spLocks noChangeShapeType="1"/>
          </p:cNvSpPr>
          <p:nvPr/>
        </p:nvSpPr>
        <p:spPr bwMode="auto">
          <a:xfrm flipV="1">
            <a:off x="1066800" y="2743200"/>
            <a:ext cx="0" cy="13716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8701" name="AutoShape 35"/>
          <p:cNvSpPr>
            <a:spLocks noChangeArrowheads="1"/>
          </p:cNvSpPr>
          <p:nvPr/>
        </p:nvSpPr>
        <p:spPr bwMode="auto">
          <a:xfrm>
            <a:off x="2743200" y="3657600"/>
            <a:ext cx="533400" cy="533400"/>
          </a:xfrm>
          <a:custGeom>
            <a:avLst/>
            <a:gdLst>
              <a:gd name="T0" fmla="*/ 373528 w 21600"/>
              <a:gd name="T1" fmla="*/ 0 h 21600"/>
              <a:gd name="T2" fmla="*/ 373528 w 21600"/>
              <a:gd name="T3" fmla="*/ 300235 h 21600"/>
              <a:gd name="T4" fmla="*/ 79936 w 21600"/>
              <a:gd name="T5" fmla="*/ 533400 h 21600"/>
              <a:gd name="T6" fmla="*/ 5334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rect">
              <a:fillToRect l="100000" b="10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2548" name="AutoShape 36"/>
          <p:cNvSpPr>
            <a:spLocks noChangeArrowheads="1"/>
          </p:cNvSpPr>
          <p:nvPr/>
        </p:nvSpPr>
        <p:spPr bwMode="auto">
          <a:xfrm>
            <a:off x="4876800" y="1981200"/>
            <a:ext cx="533400" cy="533400"/>
          </a:xfrm>
          <a:custGeom>
            <a:avLst/>
            <a:gdLst>
              <a:gd name="T0" fmla="*/ 373528 w 21600"/>
              <a:gd name="T1" fmla="*/ 0 h 21600"/>
              <a:gd name="T2" fmla="*/ 373528 w 21600"/>
              <a:gd name="T3" fmla="*/ 300235 h 21600"/>
              <a:gd name="T4" fmla="*/ 79936 w 21600"/>
              <a:gd name="T5" fmla="*/ 533400 h 21600"/>
              <a:gd name="T6" fmla="*/ 5334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rect">
              <a:fillToRect l="100000" b="10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6477000" y="3733800"/>
            <a:ext cx="1917700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000066"/>
                </a:solidFill>
              </a:rPr>
              <a:t>GİRİŞİMSEL </a:t>
            </a:r>
          </a:p>
          <a:p>
            <a:pPr algn="ctr"/>
            <a:r>
              <a:rPr lang="tr-TR" sz="2000" b="1">
                <a:solidFill>
                  <a:srgbClr val="000066"/>
                </a:solidFill>
              </a:rPr>
              <a:t>TEDAVİ</a:t>
            </a:r>
          </a:p>
        </p:txBody>
      </p:sp>
      <p:sp>
        <p:nvSpPr>
          <p:cNvPr id="192551" name="Text Box 39"/>
          <p:cNvSpPr txBox="1">
            <a:spLocks noChangeArrowheads="1"/>
          </p:cNvSpPr>
          <p:nvPr/>
        </p:nvSpPr>
        <p:spPr bwMode="auto">
          <a:xfrm>
            <a:off x="6464300" y="3733800"/>
            <a:ext cx="1917700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000066"/>
                </a:solidFill>
              </a:rPr>
              <a:t>GİRİŞİMSEL </a:t>
            </a:r>
          </a:p>
          <a:p>
            <a:pPr algn="ctr"/>
            <a:r>
              <a:rPr lang="tr-TR" sz="2000" b="1">
                <a:solidFill>
                  <a:srgbClr val="000066"/>
                </a:solidFill>
              </a:rPr>
              <a:t>TEDAVİ</a:t>
            </a:r>
          </a:p>
        </p:txBody>
      </p:sp>
      <p:sp>
        <p:nvSpPr>
          <p:cNvPr id="192552" name="Text Box 40"/>
          <p:cNvSpPr txBox="1">
            <a:spLocks noChangeArrowheads="1"/>
          </p:cNvSpPr>
          <p:nvPr/>
        </p:nvSpPr>
        <p:spPr bwMode="auto">
          <a:xfrm>
            <a:off x="3635375" y="6088063"/>
            <a:ext cx="5375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600" b="1"/>
              <a:t>Eisenberg, Marinangeli, Birkhahn, Paladini, Varrassi</a:t>
            </a:r>
          </a:p>
          <a:p>
            <a:pPr algn="ctr"/>
            <a:r>
              <a:rPr lang="tr-TR" sz="1600" b="1" i="1"/>
              <a:t>Pain Clinical Updates, IASP, Vol XIII, No 5, 2005 </a:t>
            </a:r>
          </a:p>
        </p:txBody>
      </p:sp>
      <p:sp>
        <p:nvSpPr>
          <p:cNvPr id="28706" name="Text Box 42"/>
          <p:cNvSpPr txBox="1">
            <a:spLocks noChangeArrowheads="1"/>
          </p:cNvSpPr>
          <p:nvPr/>
        </p:nvSpPr>
        <p:spPr bwMode="auto">
          <a:xfrm>
            <a:off x="2286000" y="457200"/>
            <a:ext cx="4843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 i="1" dirty="0">
                <a:solidFill>
                  <a:schemeClr val="bg1"/>
                </a:solidFill>
              </a:rPr>
              <a:t>“ Mümkün olduğunca hızlı analjezi ”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25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9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5 0.26667 " pathEditMode="relative" ptsTypes="AA">
                                      <p:cBhvr>
                                        <p:cTn id="53" dur="2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5 0.26667 " pathEditMode="relative" ptsTypes="AA">
                                      <p:cBhvr>
                                        <p:cTn id="55" dur="20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5 0.26667 " pathEditMode="relative" ptsTypes="AA">
                                      <p:cBhvr>
                                        <p:cTn id="57" dur="2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9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25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25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925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925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92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57848 0.0710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35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36667 -0.195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/>
      <p:bldP spid="192520" grpId="1"/>
      <p:bldP spid="192521" grpId="0"/>
      <p:bldP spid="192521" grpId="1"/>
      <p:bldP spid="192522" grpId="0"/>
      <p:bldP spid="192523" grpId="0"/>
      <p:bldP spid="192525" grpId="0"/>
      <p:bldP spid="192525" grpId="1"/>
      <p:bldP spid="192526" grpId="0"/>
      <p:bldP spid="192527" grpId="0"/>
      <p:bldP spid="192528" grpId="0"/>
      <p:bldP spid="192529" grpId="0"/>
      <p:bldP spid="192530" grpId="0"/>
      <p:bldP spid="192531" grpId="0" animBg="1"/>
      <p:bldP spid="192532" grpId="0" animBg="1"/>
      <p:bldP spid="192538" grpId="0"/>
      <p:bldP spid="192539" grpId="0"/>
      <p:bldP spid="192540" grpId="0"/>
      <p:bldP spid="192541" grpId="0"/>
      <p:bldP spid="192542" grpId="0"/>
      <p:bldP spid="192543" grpId="0"/>
      <p:bldP spid="192544" grpId="0" animBg="1"/>
      <p:bldP spid="192545" grpId="0" animBg="1"/>
      <p:bldP spid="192546" grpId="0" animBg="1"/>
      <p:bldP spid="192548" grpId="0" animBg="1"/>
      <p:bldP spid="192550" grpId="0" animBg="1"/>
      <p:bldP spid="192550" grpId="1" animBg="1"/>
      <p:bldP spid="192551" grpId="0" animBg="1"/>
      <p:bldP spid="192551" grpId="1" animBg="1"/>
      <p:bldP spid="1925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28600" y="563563"/>
            <a:ext cx="337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FF66FF"/>
                </a:solidFill>
              </a:rPr>
              <a:t>BASAMAK PRENSİBİ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990600" y="6172200"/>
            <a:ext cx="1438275" cy="1588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 flipV="1">
            <a:off x="2428875" y="4732338"/>
            <a:ext cx="0" cy="144145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2438400" y="4724400"/>
            <a:ext cx="1773238" cy="7938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V="1">
            <a:off x="4211638" y="3005138"/>
            <a:ext cx="0" cy="17272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3886200" y="1860550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>
                <a:solidFill>
                  <a:srgbClr val="FFFF66"/>
                </a:solidFill>
              </a:rPr>
              <a:t>KUVVETLİ OPİOİD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4114800" y="2441575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 NONOPİOİD</a:t>
            </a:r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2362200" y="4235450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 NONOPİOİD</a:t>
            </a:r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2916238" y="3927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±</a:t>
            </a:r>
            <a:endParaRPr lang="tr-TR">
              <a:solidFill>
                <a:srgbClr val="FFFF66"/>
              </a:solidFill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2174875" y="5692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solidFill>
                <a:schemeClr val="tx1"/>
              </a:solidFill>
            </a:endParaRP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4618038" y="21542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±</a:t>
            </a:r>
            <a:endParaRPr lang="tr-TR">
              <a:solidFill>
                <a:srgbClr val="FFFF66"/>
              </a:solidFill>
            </a:endParaRPr>
          </a:p>
        </p:txBody>
      </p:sp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2392363" y="361156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FFFF66"/>
                </a:solidFill>
              </a:rPr>
              <a:t>ZAYIF OPİOİD</a:t>
            </a:r>
            <a:endParaRPr lang="tr-TR" sz="1600">
              <a:solidFill>
                <a:srgbClr val="FFFF66"/>
              </a:solidFill>
            </a:endParaRPr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949325" y="5681663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CCFFFF"/>
                </a:solidFill>
              </a:rPr>
              <a:t>NONOPİOİD </a:t>
            </a:r>
            <a:endParaRPr lang="tr-TR" sz="1600">
              <a:solidFill>
                <a:srgbClr val="CCFFFF"/>
              </a:solidFill>
            </a:endParaRPr>
          </a:p>
        </p:txBody>
      </p:sp>
      <p:sp>
        <p:nvSpPr>
          <p:cNvPr id="29711" name="Text Box 17"/>
          <p:cNvSpPr txBox="1">
            <a:spLocks noChangeArrowheads="1"/>
          </p:cNvSpPr>
          <p:nvPr/>
        </p:nvSpPr>
        <p:spPr bwMode="auto">
          <a:xfrm>
            <a:off x="947738" y="6257925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29712" name="Text Box 18"/>
          <p:cNvSpPr txBox="1">
            <a:spLocks noChangeArrowheads="1"/>
          </p:cNvSpPr>
          <p:nvPr/>
        </p:nvSpPr>
        <p:spPr bwMode="auto">
          <a:xfrm>
            <a:off x="2411413" y="4889500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29713" name="Text Box 19"/>
          <p:cNvSpPr txBox="1">
            <a:spLocks noChangeArrowheads="1"/>
          </p:cNvSpPr>
          <p:nvPr/>
        </p:nvSpPr>
        <p:spPr bwMode="auto">
          <a:xfrm>
            <a:off x="4643438" y="3233738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  <a:cs typeface="Tahoma" pitchFamily="34" charset="0"/>
              </a:rPr>
              <a:t>±</a:t>
            </a:r>
            <a:r>
              <a:rPr lang="tr-TR" sz="1600" b="1">
                <a:solidFill>
                  <a:srgbClr val="FF9933"/>
                </a:solidFill>
                <a:cs typeface="Tahoma" pitchFamily="34" charset="0"/>
              </a:rPr>
              <a:t> ADJUVAN</a:t>
            </a:r>
            <a:endParaRPr lang="en-US" sz="1600" b="1">
              <a:solidFill>
                <a:srgbClr val="FF9933"/>
              </a:solidFill>
              <a:cs typeface="Tahoma" pitchFamily="34" charset="0"/>
            </a:endParaRPr>
          </a:p>
        </p:txBody>
      </p:sp>
      <p:sp>
        <p:nvSpPr>
          <p:cNvPr id="29714" name="Line 20"/>
          <p:cNvSpPr>
            <a:spLocks noChangeShapeType="1"/>
          </p:cNvSpPr>
          <p:nvPr/>
        </p:nvSpPr>
        <p:spPr bwMode="auto">
          <a:xfrm flipV="1">
            <a:off x="4191000" y="3001963"/>
            <a:ext cx="0" cy="17272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15" name="Line 22"/>
          <p:cNvSpPr>
            <a:spLocks noChangeShapeType="1"/>
          </p:cNvSpPr>
          <p:nvPr/>
        </p:nvSpPr>
        <p:spPr bwMode="auto">
          <a:xfrm flipV="1">
            <a:off x="5943600" y="1244600"/>
            <a:ext cx="0" cy="17272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16" name="Text Box 23"/>
          <p:cNvSpPr txBox="1">
            <a:spLocks noChangeArrowheads="1"/>
          </p:cNvSpPr>
          <p:nvPr/>
        </p:nvSpPr>
        <p:spPr bwMode="auto">
          <a:xfrm>
            <a:off x="6019800" y="757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29717" name="Text Box 24"/>
          <p:cNvSpPr txBox="1">
            <a:spLocks noChangeArrowheads="1"/>
          </p:cNvSpPr>
          <p:nvPr/>
        </p:nvSpPr>
        <p:spPr bwMode="auto">
          <a:xfrm>
            <a:off x="1316038" y="1447800"/>
            <a:ext cx="13762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SİSTEMİK</a:t>
            </a:r>
          </a:p>
          <a:p>
            <a:r>
              <a:rPr lang="tr-TR" b="1" dirty="0">
                <a:solidFill>
                  <a:schemeClr val="bg1"/>
                </a:solidFill>
              </a:rPr>
              <a:t>UYGULAMA </a:t>
            </a:r>
          </a:p>
        </p:txBody>
      </p:sp>
      <p:sp>
        <p:nvSpPr>
          <p:cNvPr id="29718" name="Line 26"/>
          <p:cNvSpPr>
            <a:spLocks noChangeShapeType="1"/>
          </p:cNvSpPr>
          <p:nvPr/>
        </p:nvSpPr>
        <p:spPr bwMode="auto">
          <a:xfrm>
            <a:off x="1676400" y="1219200"/>
            <a:ext cx="4191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5619" name="Text Box 35"/>
          <p:cNvSpPr txBox="1">
            <a:spLocks noChangeArrowheads="1"/>
          </p:cNvSpPr>
          <p:nvPr/>
        </p:nvSpPr>
        <p:spPr bwMode="auto">
          <a:xfrm>
            <a:off x="6188075" y="457200"/>
            <a:ext cx="1917700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000066"/>
                </a:solidFill>
              </a:rPr>
              <a:t>GİRİŞİMSEL </a:t>
            </a:r>
          </a:p>
          <a:p>
            <a:pPr algn="ctr"/>
            <a:r>
              <a:rPr lang="tr-TR" sz="2000" b="1">
                <a:solidFill>
                  <a:srgbClr val="000066"/>
                </a:solidFill>
              </a:rPr>
              <a:t>TEDAVİ</a:t>
            </a:r>
          </a:p>
        </p:txBody>
      </p:sp>
      <p:sp>
        <p:nvSpPr>
          <p:cNvPr id="195620" name="Text Box 36"/>
          <p:cNvSpPr txBox="1">
            <a:spLocks noChangeArrowheads="1"/>
          </p:cNvSpPr>
          <p:nvPr/>
        </p:nvSpPr>
        <p:spPr bwMode="auto">
          <a:xfrm>
            <a:off x="6188075" y="457200"/>
            <a:ext cx="1917700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000066"/>
                </a:solidFill>
              </a:rPr>
              <a:t>GİRİŞİMSEL </a:t>
            </a:r>
          </a:p>
          <a:p>
            <a:pPr algn="ctr"/>
            <a:r>
              <a:rPr lang="tr-TR" sz="2000" b="1">
                <a:solidFill>
                  <a:srgbClr val="000066"/>
                </a:solidFill>
              </a:rPr>
              <a:t>TEDAVİ</a:t>
            </a:r>
          </a:p>
        </p:txBody>
      </p:sp>
      <p:sp>
        <p:nvSpPr>
          <p:cNvPr id="29721" name="Text Box 37"/>
          <p:cNvSpPr txBox="1">
            <a:spLocks noChangeArrowheads="1"/>
          </p:cNvSpPr>
          <p:nvPr/>
        </p:nvSpPr>
        <p:spPr bwMode="auto">
          <a:xfrm>
            <a:off x="3276600" y="6248400"/>
            <a:ext cx="5726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/>
              <a:t>FOLEY, </a:t>
            </a:r>
            <a:r>
              <a:rPr lang="tr-TR" b="1" i="1" dirty="0" err="1"/>
              <a:t>Cancer</a:t>
            </a:r>
            <a:r>
              <a:rPr lang="tr-TR" b="1" i="1" dirty="0"/>
              <a:t> </a:t>
            </a:r>
            <a:r>
              <a:rPr lang="tr-TR" b="1" i="1" dirty="0" err="1"/>
              <a:t>Pain</a:t>
            </a:r>
            <a:r>
              <a:rPr lang="tr-TR" b="1" i="1" dirty="0"/>
              <a:t> </a:t>
            </a:r>
            <a:r>
              <a:rPr lang="tr-TR" b="1" i="1" dirty="0" err="1"/>
              <a:t>Release</a:t>
            </a:r>
            <a:r>
              <a:rPr lang="tr-TR" b="1" i="1" dirty="0"/>
              <a:t> </a:t>
            </a:r>
            <a:r>
              <a:rPr lang="tr-TR" b="1" i="1" dirty="0" err="1"/>
              <a:t>Vol</a:t>
            </a:r>
            <a:r>
              <a:rPr lang="tr-TR" b="1" i="1" dirty="0"/>
              <a:t> 19, No 1, 2006 </a:t>
            </a:r>
          </a:p>
        </p:txBody>
      </p:sp>
      <p:sp>
        <p:nvSpPr>
          <p:cNvPr id="195622" name="Text Box 38"/>
          <p:cNvSpPr txBox="1">
            <a:spLocks noChangeArrowheads="1"/>
          </p:cNvSpPr>
          <p:nvPr/>
        </p:nvSpPr>
        <p:spPr bwMode="auto">
          <a:xfrm>
            <a:off x="6188075" y="457200"/>
            <a:ext cx="1917700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000066"/>
                </a:solidFill>
              </a:rPr>
              <a:t>GİRİŞİMSEL </a:t>
            </a:r>
          </a:p>
          <a:p>
            <a:pPr algn="ctr"/>
            <a:r>
              <a:rPr lang="tr-TR" sz="2000" b="1">
                <a:solidFill>
                  <a:srgbClr val="000066"/>
                </a:solidFill>
              </a:rPr>
              <a:t>TEDAVİ</a:t>
            </a:r>
          </a:p>
        </p:txBody>
      </p:sp>
      <p:sp>
        <p:nvSpPr>
          <p:cNvPr id="29723" name="Line 39"/>
          <p:cNvSpPr>
            <a:spLocks noChangeShapeType="1"/>
          </p:cNvSpPr>
          <p:nvPr/>
        </p:nvSpPr>
        <p:spPr bwMode="auto">
          <a:xfrm>
            <a:off x="5943600" y="1219200"/>
            <a:ext cx="2232025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724" name="Text Box 40"/>
          <p:cNvSpPr txBox="1">
            <a:spLocks noChangeArrowheads="1"/>
          </p:cNvSpPr>
          <p:nvPr/>
        </p:nvSpPr>
        <p:spPr bwMode="auto">
          <a:xfrm>
            <a:off x="1111250" y="1260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solidFill>
                <a:schemeClr val="tx1"/>
              </a:solidFill>
            </a:endParaRPr>
          </a:p>
        </p:txBody>
      </p:sp>
      <p:sp>
        <p:nvSpPr>
          <p:cNvPr id="29725" name="Text Box 41"/>
          <p:cNvSpPr txBox="1">
            <a:spLocks noChangeArrowheads="1"/>
          </p:cNvSpPr>
          <p:nvPr/>
        </p:nvSpPr>
        <p:spPr bwMode="auto">
          <a:xfrm>
            <a:off x="66675" y="4689475"/>
            <a:ext cx="646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Hafif</a:t>
            </a:r>
          </a:p>
        </p:txBody>
      </p:sp>
      <p:sp>
        <p:nvSpPr>
          <p:cNvPr id="29726" name="Text Box 42"/>
          <p:cNvSpPr txBox="1">
            <a:spLocks noChangeArrowheads="1"/>
          </p:cNvSpPr>
          <p:nvPr/>
        </p:nvSpPr>
        <p:spPr bwMode="auto">
          <a:xfrm>
            <a:off x="66675" y="3622675"/>
            <a:ext cx="613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Orta</a:t>
            </a:r>
          </a:p>
        </p:txBody>
      </p:sp>
      <p:sp>
        <p:nvSpPr>
          <p:cNvPr id="29727" name="Text Box 43"/>
          <p:cNvSpPr txBox="1">
            <a:spLocks noChangeArrowheads="1"/>
          </p:cNvSpPr>
          <p:nvPr/>
        </p:nvSpPr>
        <p:spPr bwMode="auto">
          <a:xfrm>
            <a:off x="-76200" y="1662113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Şiddetli</a:t>
            </a:r>
          </a:p>
        </p:txBody>
      </p:sp>
      <p:sp>
        <p:nvSpPr>
          <p:cNvPr id="29728" name="Text Box 44"/>
          <p:cNvSpPr txBox="1">
            <a:spLocks noChangeArrowheads="1"/>
          </p:cNvSpPr>
          <p:nvPr/>
        </p:nvSpPr>
        <p:spPr bwMode="auto">
          <a:xfrm>
            <a:off x="514350" y="58054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29729" name="Text Box 45"/>
          <p:cNvSpPr txBox="1">
            <a:spLocks noChangeArrowheads="1"/>
          </p:cNvSpPr>
          <p:nvPr/>
        </p:nvSpPr>
        <p:spPr bwMode="auto">
          <a:xfrm>
            <a:off x="457200" y="10668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29730" name="Text Box 46"/>
          <p:cNvSpPr txBox="1">
            <a:spLocks noChangeArrowheads="1"/>
          </p:cNvSpPr>
          <p:nvPr/>
        </p:nvSpPr>
        <p:spPr bwMode="auto">
          <a:xfrm>
            <a:off x="228600" y="6096000"/>
            <a:ext cx="66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CC0000"/>
                </a:solidFill>
              </a:rPr>
              <a:t>VAS</a:t>
            </a:r>
          </a:p>
        </p:txBody>
      </p:sp>
      <p:sp>
        <p:nvSpPr>
          <p:cNvPr id="29731" name="Line 47"/>
          <p:cNvSpPr>
            <a:spLocks noChangeShapeType="1"/>
          </p:cNvSpPr>
          <p:nvPr/>
        </p:nvSpPr>
        <p:spPr bwMode="auto">
          <a:xfrm flipV="1">
            <a:off x="914400" y="4495800"/>
            <a:ext cx="0" cy="13716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32" name="Line 48"/>
          <p:cNvSpPr>
            <a:spLocks noChangeShapeType="1"/>
          </p:cNvSpPr>
          <p:nvPr/>
        </p:nvSpPr>
        <p:spPr bwMode="auto">
          <a:xfrm flipV="1">
            <a:off x="914400" y="1219200"/>
            <a:ext cx="0" cy="19050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33" name="Line 49"/>
          <p:cNvSpPr>
            <a:spLocks noChangeShapeType="1"/>
          </p:cNvSpPr>
          <p:nvPr/>
        </p:nvSpPr>
        <p:spPr bwMode="auto">
          <a:xfrm flipV="1">
            <a:off x="914400" y="3200400"/>
            <a:ext cx="0" cy="13716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5634" name="Text Box 50"/>
          <p:cNvSpPr txBox="1">
            <a:spLocks noChangeArrowheads="1"/>
          </p:cNvSpPr>
          <p:nvPr/>
        </p:nvSpPr>
        <p:spPr bwMode="auto">
          <a:xfrm>
            <a:off x="4551363" y="5562600"/>
            <a:ext cx="459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 err="1"/>
              <a:t>McNicol</a:t>
            </a:r>
            <a:r>
              <a:rPr lang="tr-TR" b="1" dirty="0"/>
              <a:t>, </a:t>
            </a:r>
            <a:r>
              <a:rPr lang="tr-TR" b="1" dirty="0" err="1"/>
              <a:t>Strassels</a:t>
            </a:r>
            <a:r>
              <a:rPr lang="tr-TR" b="1" dirty="0"/>
              <a:t>, </a:t>
            </a:r>
            <a:r>
              <a:rPr lang="tr-TR" b="1" dirty="0" err="1"/>
              <a:t>Goudas</a:t>
            </a:r>
            <a:r>
              <a:rPr lang="tr-TR" b="1" dirty="0"/>
              <a:t>, </a:t>
            </a:r>
            <a:r>
              <a:rPr lang="tr-TR" b="1" dirty="0" err="1"/>
              <a:t>Lau</a:t>
            </a:r>
            <a:r>
              <a:rPr lang="tr-TR" b="1" dirty="0"/>
              <a:t>, </a:t>
            </a:r>
            <a:r>
              <a:rPr lang="tr-TR" b="1" dirty="0" err="1"/>
              <a:t>Carr</a:t>
            </a:r>
            <a:r>
              <a:rPr lang="tr-TR" b="1" dirty="0"/>
              <a:t>,</a:t>
            </a:r>
          </a:p>
          <a:p>
            <a:r>
              <a:rPr lang="tr-TR" b="1" i="1" dirty="0" err="1"/>
              <a:t>Cochrane</a:t>
            </a:r>
            <a:r>
              <a:rPr lang="tr-TR" b="1" i="1" dirty="0"/>
              <a:t> (1):CD005180, 2005. </a:t>
            </a:r>
            <a:endParaRPr lang="tr-TR" i="1" dirty="0"/>
          </a:p>
        </p:txBody>
      </p:sp>
      <p:sp>
        <p:nvSpPr>
          <p:cNvPr id="29735" name="Line 51"/>
          <p:cNvSpPr>
            <a:spLocks noChangeShapeType="1"/>
          </p:cNvSpPr>
          <p:nvPr/>
        </p:nvSpPr>
        <p:spPr bwMode="auto">
          <a:xfrm>
            <a:off x="4191000" y="2963863"/>
            <a:ext cx="1773238" cy="7937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4.07407E-6 L -0.21493 0.459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23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4066 0.715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358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671 L -0.02153 0.197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55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55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955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9" grpId="0"/>
      <p:bldP spid="195619" grpId="0" animBg="1"/>
      <p:bldP spid="195619" grpId="1" animBg="1"/>
      <p:bldP spid="195620" grpId="0" animBg="1"/>
      <p:bldP spid="195620" grpId="1" animBg="1"/>
      <p:bldP spid="195622" grpId="0" animBg="1"/>
      <p:bldP spid="195622" grpId="1" animBg="1"/>
      <p:bldP spid="1956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82010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1819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 flipV="1">
            <a:off x="381000" y="5715000"/>
            <a:ext cx="533400" cy="685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sz="3200" dirty="0" smtClean="0"/>
              <a:t>AĞRI :</a:t>
            </a:r>
            <a:endParaRPr lang="tr-TR" sz="320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1600" b="1" dirty="0" smtClean="0"/>
              <a:t>IASP</a:t>
            </a:r>
          </a:p>
          <a:p>
            <a:endParaRPr lang="tr-TR" sz="1600" b="1" dirty="0" smtClean="0"/>
          </a:p>
          <a:p>
            <a:endParaRPr lang="tr-TR" sz="1600" b="1" dirty="0"/>
          </a:p>
          <a:p>
            <a:r>
              <a:rPr lang="tr-TR" sz="1600" b="1" dirty="0" err="1" smtClean="0"/>
              <a:t>Herzaman</a:t>
            </a:r>
            <a:r>
              <a:rPr lang="tr-TR" sz="1600" b="1" dirty="0" smtClean="0"/>
              <a:t> öznel</a:t>
            </a:r>
          </a:p>
          <a:p>
            <a:endParaRPr lang="tr-TR" sz="1600" b="1" dirty="0"/>
          </a:p>
          <a:p>
            <a:endParaRPr lang="tr-TR" sz="1600" b="1" dirty="0" smtClean="0"/>
          </a:p>
          <a:p>
            <a:r>
              <a:rPr lang="tr-TR" sz="1600" b="1" dirty="0" smtClean="0"/>
              <a:t>“</a:t>
            </a:r>
            <a:r>
              <a:rPr lang="tr-TR" sz="1600" b="1" dirty="0" err="1" smtClean="0"/>
              <a:t>Nöroanatomik</a:t>
            </a:r>
            <a:r>
              <a:rPr lang="tr-TR" sz="1600" b="1" dirty="0" smtClean="0"/>
              <a:t>, </a:t>
            </a:r>
            <a:r>
              <a:rPr lang="tr-TR" sz="1600" b="1" dirty="0" err="1" smtClean="0"/>
              <a:t>nörofizyolojik</a:t>
            </a:r>
            <a:r>
              <a:rPr lang="tr-TR" sz="1600" b="1" dirty="0" smtClean="0"/>
              <a:t>” (BC)</a:t>
            </a:r>
          </a:p>
          <a:p>
            <a:endParaRPr lang="tr-TR" sz="1600" b="1" dirty="0" smtClean="0"/>
          </a:p>
          <a:p>
            <a:endParaRPr lang="tr-TR" sz="1600" b="1" dirty="0"/>
          </a:p>
          <a:p>
            <a:r>
              <a:rPr lang="tr-TR" sz="1600" b="1" dirty="0" smtClean="0"/>
              <a:t>“Fiziksel, psikolojik, sosyal faktörlerin toplamı”</a:t>
            </a:r>
          </a:p>
          <a:p>
            <a:r>
              <a:rPr lang="tr-TR" sz="1600" b="1" dirty="0" smtClean="0"/>
              <a:t>(</a:t>
            </a:r>
            <a:r>
              <a:rPr lang="tr-TR" sz="1600" b="1" dirty="0" err="1" smtClean="0"/>
              <a:t>Psk</a:t>
            </a:r>
            <a:r>
              <a:rPr lang="tr-TR" sz="1600" b="1" dirty="0" smtClean="0"/>
              <a:t>)</a:t>
            </a:r>
          </a:p>
          <a:p>
            <a:endParaRPr lang="tr-TR" sz="1600" b="1" dirty="0"/>
          </a:p>
          <a:p>
            <a:endParaRPr lang="tr-TR" sz="1600" b="1" dirty="0"/>
          </a:p>
          <a:p>
            <a:endParaRPr lang="tr-TR" sz="1600" b="1" dirty="0"/>
          </a:p>
          <a:p>
            <a:endParaRPr lang="tr-TR" sz="1600" b="1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3851920" y="1412776"/>
            <a:ext cx="5040560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‘Gerçek veya potansiyel doku hasarına eşlik eden veya bu hasar ile tanımlanabilen, “</a:t>
            </a:r>
            <a:r>
              <a:rPr lang="tr-TR" sz="2800" i="1" dirty="0" smtClean="0"/>
              <a:t>hoş olmayan</a:t>
            </a:r>
            <a:r>
              <a:rPr lang="tr-TR" sz="2800" dirty="0" smtClean="0"/>
              <a:t>”, duysal ve </a:t>
            </a:r>
            <a:r>
              <a:rPr lang="tr-TR" sz="2800" dirty="0" err="1" smtClean="0"/>
              <a:t>emosyonel</a:t>
            </a:r>
            <a:r>
              <a:rPr lang="tr-TR" sz="2800" dirty="0" smtClean="0"/>
              <a:t> bir deneyimdir’</a:t>
            </a:r>
            <a:endParaRPr lang="tr-TR" sz="2800" dirty="0"/>
          </a:p>
        </p:txBody>
      </p:sp>
      <p:sp>
        <p:nvSpPr>
          <p:cNvPr id="8" name="7 Dikdörtgen"/>
          <p:cNvSpPr/>
          <p:nvPr/>
        </p:nvSpPr>
        <p:spPr>
          <a:xfrm>
            <a:off x="4644008" y="1340768"/>
            <a:ext cx="3816424" cy="20882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u="sng" dirty="0" smtClean="0">
                <a:solidFill>
                  <a:schemeClr val="tx1"/>
                </a:solidFill>
              </a:rPr>
              <a:t>HOŞ OLMAYAN</a:t>
            </a:r>
            <a:endParaRPr lang="tr-TR" sz="3600" u="sng" dirty="0">
              <a:solidFill>
                <a:schemeClr val="tx1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2123728" y="1700808"/>
            <a:ext cx="5256584" cy="40324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HASTA NE DİYORSA “O” DUR !</a:t>
            </a:r>
          </a:p>
          <a:p>
            <a:pPr algn="ctr"/>
            <a:r>
              <a:rPr lang="tr-TR" sz="3600" dirty="0" smtClean="0">
                <a:sym typeface="Wingdings" pitchFamily="2" charset="2"/>
              </a:rPr>
              <a:t>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163"/>
            <a:ext cx="8382000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0" y="228600"/>
            <a:ext cx="22860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smtClean="0">
                <a:solidFill>
                  <a:schemeClr val="tx1"/>
                </a:solidFill>
              </a:rPr>
              <a:t>NSAİİ tercih edildiği durumlar </a:t>
            </a:r>
          </a:p>
        </p:txBody>
      </p:sp>
      <p:sp>
        <p:nvSpPr>
          <p:cNvPr id="174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00113" y="2206625"/>
            <a:ext cx="7847012" cy="3743325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D100"/>
              </a:buClr>
              <a:defRPr/>
            </a:pPr>
            <a:r>
              <a:rPr lang="tr-TR" smtClean="0"/>
              <a:t>Minör kas iskelet sistemi travması</a:t>
            </a:r>
          </a:p>
          <a:p>
            <a:pPr eaLnBrk="1" hangingPunct="1">
              <a:buClr>
                <a:srgbClr val="FFD100"/>
              </a:buClr>
              <a:defRPr/>
            </a:pPr>
            <a:r>
              <a:rPr lang="tr-TR" smtClean="0"/>
              <a:t>Yumuşak doku yangısı</a:t>
            </a:r>
          </a:p>
          <a:p>
            <a:pPr eaLnBrk="1" hangingPunct="1">
              <a:buClr>
                <a:srgbClr val="FFD100"/>
              </a:buClr>
              <a:defRPr/>
            </a:pPr>
            <a:r>
              <a:rPr lang="tr-TR" smtClean="0"/>
              <a:t>Yüzeyel cerrahi girişim</a:t>
            </a:r>
          </a:p>
          <a:p>
            <a:pPr eaLnBrk="1" hangingPunct="1">
              <a:buClr>
                <a:srgbClr val="FFD100"/>
              </a:buClr>
              <a:defRPr/>
            </a:pPr>
            <a:r>
              <a:rPr lang="tr-TR" smtClean="0"/>
              <a:t>Minör jinekolojik prosedürler</a:t>
            </a:r>
          </a:p>
          <a:p>
            <a:pPr eaLnBrk="1" hangingPunct="1">
              <a:buClr>
                <a:srgbClr val="FFD100"/>
              </a:buClr>
              <a:defRPr/>
            </a:pPr>
            <a:r>
              <a:rPr lang="tr-TR" smtClean="0"/>
              <a:t>Hafif ve orta şiddette akut ağrı (baş ağrısı, diş ağrısı)</a:t>
            </a:r>
          </a:p>
          <a:p>
            <a:pPr eaLnBrk="1" hangingPunct="1">
              <a:buClr>
                <a:srgbClr val="FFD100"/>
              </a:buClr>
              <a:defRPr/>
            </a:pPr>
            <a:r>
              <a:rPr lang="tr-TR" smtClean="0"/>
              <a:t>Üreter koliği, dismenore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smtClean="0"/>
              <a:t>NSAİ- Avantajlar</a:t>
            </a:r>
            <a:endParaRPr lang="en-GB" sz="4000" smtClean="0"/>
          </a:p>
        </p:txBody>
      </p:sp>
      <p:sp>
        <p:nvSpPr>
          <p:cNvPr id="1781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4925" y="765175"/>
            <a:ext cx="4645025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40000"/>
              </a:lnSpc>
              <a:buClr>
                <a:srgbClr val="FFD100"/>
              </a:buClr>
              <a:defRPr/>
            </a:pPr>
            <a:r>
              <a:rPr lang="tr-TR" smtClean="0"/>
              <a:t>Periferik düzeyde ağrı iletimini durdururlar.</a:t>
            </a:r>
          </a:p>
          <a:p>
            <a:pPr eaLnBrk="1" hangingPunct="1">
              <a:lnSpc>
                <a:spcPct val="140000"/>
              </a:lnSpc>
              <a:buClr>
                <a:srgbClr val="FFD100"/>
              </a:buClr>
              <a:defRPr/>
            </a:pPr>
            <a:r>
              <a:rPr lang="tr-TR" smtClean="0"/>
              <a:t>İnflamatuar yanıtı azaltırlar.</a:t>
            </a:r>
          </a:p>
          <a:p>
            <a:pPr eaLnBrk="1" hangingPunct="1">
              <a:lnSpc>
                <a:spcPct val="140000"/>
              </a:lnSpc>
              <a:buClr>
                <a:srgbClr val="FFD100"/>
              </a:buClr>
              <a:defRPr/>
            </a:pPr>
            <a:r>
              <a:rPr lang="tr-TR" smtClean="0"/>
              <a:t>Bağımlılık yapmazlar.</a:t>
            </a:r>
          </a:p>
          <a:p>
            <a:pPr eaLnBrk="1" hangingPunct="1">
              <a:lnSpc>
                <a:spcPct val="140000"/>
              </a:lnSpc>
              <a:buClr>
                <a:srgbClr val="FFD100"/>
              </a:buClr>
              <a:defRPr/>
            </a:pPr>
            <a:r>
              <a:rPr lang="tr-TR" smtClean="0"/>
              <a:t>Solunum depresyonu yapmazlar.</a:t>
            </a:r>
          </a:p>
          <a:p>
            <a:pPr eaLnBrk="1" hangingPunct="1">
              <a:lnSpc>
                <a:spcPct val="140000"/>
              </a:lnSpc>
              <a:buClr>
                <a:srgbClr val="FFD100"/>
              </a:buClr>
              <a:defRPr/>
            </a:pPr>
            <a:r>
              <a:rPr lang="tr-TR" smtClean="0"/>
              <a:t>Başka grup analjeziklere sinerjik etki yaparlar.</a:t>
            </a:r>
            <a:endParaRPr lang="en-GB" smtClean="0"/>
          </a:p>
        </p:txBody>
      </p:sp>
      <p:sp>
        <p:nvSpPr>
          <p:cNvPr id="17818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40200" y="765175"/>
            <a:ext cx="5038725" cy="59499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rgbClr val="FFD100"/>
              </a:buClr>
              <a:defRPr/>
            </a:pPr>
            <a:r>
              <a:rPr lang="tr-TR" smtClean="0"/>
              <a:t>Yoğun sedasyon yapmazlar.</a:t>
            </a:r>
          </a:p>
          <a:p>
            <a:pPr eaLnBrk="1" hangingPunct="1">
              <a:lnSpc>
                <a:spcPct val="140000"/>
              </a:lnSpc>
              <a:buClr>
                <a:srgbClr val="FFD100"/>
              </a:buClr>
              <a:defRPr/>
            </a:pPr>
            <a:r>
              <a:rPr lang="tr-TR" smtClean="0"/>
              <a:t>Uyku paternini  bozmazlar.</a:t>
            </a:r>
          </a:p>
          <a:p>
            <a:pPr eaLnBrk="1" hangingPunct="1">
              <a:lnSpc>
                <a:spcPct val="140000"/>
              </a:lnSpc>
              <a:buClr>
                <a:srgbClr val="FFD100"/>
              </a:buClr>
              <a:defRPr/>
            </a:pPr>
            <a:r>
              <a:rPr lang="tr-TR" smtClean="0"/>
              <a:t>Psikolojik aktiviteyi baskılamazlar.</a:t>
            </a:r>
          </a:p>
          <a:p>
            <a:pPr eaLnBrk="1" hangingPunct="1">
              <a:lnSpc>
                <a:spcPct val="140000"/>
              </a:lnSpc>
              <a:buClr>
                <a:srgbClr val="FFD100"/>
              </a:buClr>
              <a:defRPr/>
            </a:pPr>
            <a:r>
              <a:rPr lang="tr-TR" smtClean="0"/>
              <a:t>Gastrik motiliteyi azaltmazlar.</a:t>
            </a:r>
          </a:p>
          <a:p>
            <a:pPr eaLnBrk="1" hangingPunct="1">
              <a:lnSpc>
                <a:spcPct val="140000"/>
              </a:lnSpc>
              <a:buClr>
                <a:srgbClr val="FFD100"/>
              </a:buClr>
              <a:defRPr/>
            </a:pPr>
            <a:r>
              <a:rPr lang="tr-TR" smtClean="0"/>
              <a:t>Üriner retansiyon yapmazlar.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dirty="0" smtClean="0"/>
              <a:t>NSAİİ kullanırken DİKKAT</a:t>
            </a:r>
            <a:endParaRPr lang="en-GB" sz="4000" dirty="0" smtClean="0"/>
          </a:p>
        </p:txBody>
      </p:sp>
      <p:sp>
        <p:nvSpPr>
          <p:cNvPr id="180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944563"/>
            <a:ext cx="8424862" cy="4537075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130000"/>
              </a:lnSpc>
              <a:buClr>
                <a:srgbClr val="FFD100"/>
              </a:buClr>
              <a:buFontTx/>
              <a:buAutoNum type="arabicPeriod"/>
              <a:defRPr/>
            </a:pPr>
            <a:r>
              <a:rPr lang="tr-TR" sz="2800" smtClean="0"/>
              <a:t>NSAİİ’ların kombine şekilde kullanılmaları yan etki insidansını arttıracağı için tek ilaçla tedavi önerilir</a:t>
            </a:r>
          </a:p>
          <a:p>
            <a:pPr marL="533400" indent="-533400" eaLnBrk="1" hangingPunct="1">
              <a:lnSpc>
                <a:spcPct val="130000"/>
              </a:lnSpc>
              <a:buClr>
                <a:srgbClr val="FFD100"/>
              </a:buClr>
              <a:buFontTx/>
              <a:buAutoNum type="arabicPeriod"/>
              <a:defRPr/>
            </a:pPr>
            <a:r>
              <a:rPr lang="tr-TR" sz="2800" smtClean="0"/>
              <a:t>Mümkün olduğunca düşük dozlarda tedaviye başlanmalıdır</a:t>
            </a:r>
          </a:p>
          <a:p>
            <a:pPr marL="533400" indent="-533400" eaLnBrk="1" hangingPunct="1">
              <a:lnSpc>
                <a:spcPct val="130000"/>
              </a:lnSpc>
              <a:buClr>
                <a:srgbClr val="FFD100"/>
              </a:buClr>
              <a:buFontTx/>
              <a:buAutoNum type="arabicPeriod"/>
              <a:defRPr/>
            </a:pPr>
            <a:r>
              <a:rPr lang="tr-TR" sz="2800" smtClean="0"/>
              <a:t>GIS bulguları olan hastalarda çok gerekli değilse kullanılmamalıdır</a:t>
            </a:r>
          </a:p>
          <a:p>
            <a:pPr marL="533400" indent="-533400" eaLnBrk="1" hangingPunct="1">
              <a:lnSpc>
                <a:spcPct val="130000"/>
              </a:lnSpc>
              <a:buClr>
                <a:srgbClr val="FFD100"/>
              </a:buClr>
              <a:buFontTx/>
              <a:buAutoNum type="arabicPeriod"/>
              <a:defRPr/>
            </a:pPr>
            <a:r>
              <a:rPr lang="tr-TR" sz="2800" smtClean="0"/>
              <a:t>Gİ yan etkileri azaltmak için misoprostol veya proton pompa inhibitörleri ile kombine edilebilir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22338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smtClean="0"/>
              <a:t>NSAİİ kullanırken DİKKAT</a:t>
            </a:r>
            <a:endParaRPr lang="en-GB" sz="4000" smtClean="0"/>
          </a:p>
        </p:txBody>
      </p:sp>
      <p:sp>
        <p:nvSpPr>
          <p:cNvPr id="182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908050"/>
            <a:ext cx="8713788" cy="4860925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130000"/>
              </a:lnSpc>
              <a:buFontTx/>
              <a:buAutoNum type="arabicPeriod" startAt="5"/>
              <a:defRPr/>
            </a:pPr>
            <a:r>
              <a:rPr lang="tr-TR" sz="2800" dirty="0" err="1" smtClean="0"/>
              <a:t>Rektal</a:t>
            </a:r>
            <a:r>
              <a:rPr lang="tr-TR" sz="2800" dirty="0" smtClean="0"/>
              <a:t> yolla kullanım oral yolla kullanıma göre daha az yan etkiye yol açar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 startAt="5"/>
              <a:defRPr/>
            </a:pPr>
            <a:r>
              <a:rPr lang="tr-TR" sz="2800" dirty="0" smtClean="0"/>
              <a:t>Oral kullanımda bol su ve ilaç alımını takiben 15 – 30 </a:t>
            </a:r>
            <a:r>
              <a:rPr lang="tr-TR" sz="2800" dirty="0" err="1" smtClean="0"/>
              <a:t>dak</a:t>
            </a:r>
            <a:r>
              <a:rPr lang="tr-TR" sz="2800" dirty="0" smtClean="0"/>
              <a:t>. uzanmaması önerilir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 startAt="5"/>
              <a:defRPr/>
            </a:pPr>
            <a:r>
              <a:rPr lang="tr-TR" sz="2800" dirty="0" smtClean="0"/>
              <a:t>Akut olaylarda kısa, kronik olaylarda ise uzun etkililer tercih edilmelidir</a:t>
            </a:r>
          </a:p>
          <a:p>
            <a:pPr marL="533400" indent="-533400" eaLnBrk="1" hangingPunct="1">
              <a:lnSpc>
                <a:spcPct val="130000"/>
              </a:lnSpc>
              <a:buClr>
                <a:srgbClr val="FFD100"/>
              </a:buClr>
              <a:buFontTx/>
              <a:buAutoNum type="arabicPeriod" startAt="5"/>
              <a:defRPr/>
            </a:pPr>
            <a:r>
              <a:rPr lang="tr-TR" sz="2800" dirty="0" err="1" smtClean="0"/>
              <a:t>NSAİİ’ların</a:t>
            </a:r>
            <a:r>
              <a:rPr lang="tr-TR" sz="2800" dirty="0" smtClean="0"/>
              <a:t> analjezik etkileri düşük dozlarda dahi ortaya çıkmaktadır. Ancak </a:t>
            </a:r>
            <a:r>
              <a:rPr lang="tr-TR" sz="2800" dirty="0" err="1" smtClean="0"/>
              <a:t>antiinflamatuar</a:t>
            </a:r>
            <a:r>
              <a:rPr lang="tr-TR" sz="2800" dirty="0" smtClean="0"/>
              <a:t> etkileri, doz aralıklarının en yüksek ucuna yakındır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smtClean="0"/>
              <a:t>NSAİİ kullanırken DİKKAT</a:t>
            </a:r>
            <a:endParaRPr lang="en-GB" sz="4000" smtClean="0"/>
          </a:p>
        </p:txBody>
      </p:sp>
      <p:sp>
        <p:nvSpPr>
          <p:cNvPr id="184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800100"/>
            <a:ext cx="9144000" cy="5006975"/>
          </a:xfrm>
        </p:spPr>
        <p:txBody>
          <a:bodyPr>
            <a:normAutofit fontScale="92500"/>
          </a:bodyPr>
          <a:lstStyle/>
          <a:p>
            <a:pPr marL="533400" indent="-533400" eaLnBrk="1" hangingPunct="1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tr-TR" sz="2800" smtClean="0"/>
              <a:t>9. Tüm NSAİİ iyi absorbe edilirler ve yiyeceklerle beraber alınımları emilimlerini biraz geciktirse de GİS yan etkileri azaltır</a:t>
            </a:r>
          </a:p>
          <a:p>
            <a:pPr marL="533400" indent="-533400" eaLnBrk="1" hangingPunct="1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tr-TR" sz="2800" smtClean="0"/>
              <a:t>10. Veriliş yolu, doz ve düzeni her hasta için ayrı değerlendirilmelidir.</a:t>
            </a:r>
          </a:p>
          <a:p>
            <a:pPr marL="533400" indent="-533400" eaLnBrk="1" hangingPunct="1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tr-TR" sz="2800" smtClean="0"/>
              <a:t>11. Düzenli aralıklarla kullanılmalıdır.</a:t>
            </a:r>
          </a:p>
          <a:p>
            <a:pPr marL="533400" indent="-533400" eaLnBrk="1" hangingPunct="1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tr-TR" sz="2800" smtClean="0"/>
              <a:t>12. Yaşlı ve çocuklara uygun dozlar bilinmelidir.</a:t>
            </a:r>
          </a:p>
          <a:p>
            <a:pPr marL="533400" indent="-533400" eaLnBrk="1" hangingPunct="1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tr-TR" sz="2800" smtClean="0"/>
              <a:t>13. Gebelerde gerekli olursa kısa yarı ömürlü, aktif metabolit oluşturmayanlar olanları tercih edilmelidir.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İlaç etkileşimleri</a:t>
            </a:r>
          </a:p>
        </p:txBody>
      </p:sp>
      <p:sp>
        <p:nvSpPr>
          <p:cNvPr id="186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512" y="1773238"/>
            <a:ext cx="2808312" cy="435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dirty="0" smtClean="0"/>
              <a:t>Alkol</a:t>
            </a:r>
          </a:p>
          <a:p>
            <a:pPr eaLnBrk="1" hangingPunct="1">
              <a:defRPr/>
            </a:pPr>
            <a:r>
              <a:rPr lang="tr-TR" sz="2400" dirty="0" err="1" smtClean="0"/>
              <a:t>Kortikosteroid</a:t>
            </a:r>
            <a:endParaRPr lang="tr-TR" sz="2400" dirty="0" smtClean="0"/>
          </a:p>
          <a:p>
            <a:pPr eaLnBrk="1" hangingPunct="1">
              <a:defRPr/>
            </a:pPr>
            <a:r>
              <a:rPr lang="tr-TR" sz="2400" dirty="0" err="1" smtClean="0"/>
              <a:t>Kortikotropin</a:t>
            </a:r>
            <a:endParaRPr lang="tr-TR" sz="2400" dirty="0" smtClean="0"/>
          </a:p>
          <a:p>
            <a:pPr eaLnBrk="1" hangingPunct="1">
              <a:defRPr/>
            </a:pPr>
            <a:r>
              <a:rPr lang="tr-TR" sz="2400" dirty="0" smtClean="0"/>
              <a:t>Potasyum tabletleri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r-TR" sz="2400" dirty="0" smtClean="0"/>
              <a:t>ile birlikte kullanım </a:t>
            </a:r>
            <a:r>
              <a:rPr lang="tr-TR" sz="2400" dirty="0" err="1" smtClean="0"/>
              <a:t>gastrik</a:t>
            </a:r>
            <a:r>
              <a:rPr lang="tr-TR" sz="2400" dirty="0" smtClean="0"/>
              <a:t> yan etkileri artırır</a:t>
            </a:r>
          </a:p>
        </p:txBody>
      </p:sp>
      <p:sp>
        <p:nvSpPr>
          <p:cNvPr id="18637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78163" y="1600200"/>
            <a:ext cx="28384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 smtClean="0"/>
              <a:t>Cefamandole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 smtClean="0"/>
              <a:t>Cefoperazone</a:t>
            </a:r>
            <a:r>
              <a:rPr lang="tr-TR" sz="2400" dirty="0" smtClean="0"/>
              <a:t> (</a:t>
            </a:r>
            <a:r>
              <a:rPr lang="tr-TR" sz="2400" dirty="0" err="1" smtClean="0"/>
              <a:t>cefobid</a:t>
            </a:r>
            <a:r>
              <a:rPr lang="tr-TR" sz="24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 smtClean="0"/>
              <a:t>Cefotetan</a:t>
            </a:r>
            <a:r>
              <a:rPr lang="tr-TR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 smtClean="0"/>
              <a:t>Heparin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 smtClean="0"/>
              <a:t>Plicamycin</a:t>
            </a:r>
            <a:r>
              <a:rPr lang="tr-TR" sz="2400" dirty="0" smtClean="0"/>
              <a:t> (</a:t>
            </a:r>
            <a:r>
              <a:rPr lang="tr-TR" sz="2400" dirty="0" err="1" smtClean="0"/>
              <a:t>mitramisin</a:t>
            </a:r>
            <a:r>
              <a:rPr lang="tr-TR" sz="24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 smtClean="0"/>
              <a:t>Valproic</a:t>
            </a:r>
            <a:r>
              <a:rPr lang="tr-TR" sz="2400" dirty="0" smtClean="0"/>
              <a:t> asit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tr-TR" sz="2400" dirty="0" smtClean="0"/>
              <a:t>ile birlikte kullanım kanama riskini artırır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tr-TR" sz="2400" dirty="0" smtClean="0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6005513" y="1773238"/>
            <a:ext cx="303053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tr-TR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Cyclosporin</a:t>
            </a:r>
            <a:endParaRPr lang="tr-T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tr-TR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Digitalis</a:t>
            </a:r>
            <a:endParaRPr lang="tr-T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tr-TR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Lithium</a:t>
            </a:r>
            <a:endParaRPr lang="tr-T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tr-TR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Methotrexate</a:t>
            </a:r>
            <a:endParaRPr lang="tr-T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r>
              <a:rPr lang="tr-TR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Phenytoin</a:t>
            </a:r>
            <a:endParaRPr lang="tr-T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tr-T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ile birlikte kullanım kan düzeylerini dolayısıyla yan etkilerini artırır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endParaRPr lang="tr-T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15138" y="6165850"/>
            <a:ext cx="2328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200">
                <a:solidFill>
                  <a:srgbClr val="000000"/>
                </a:solidFill>
                <a:latin typeface="Times New Roman" pitchFamily="18" charset="0"/>
              </a:rPr>
              <a:t>Med Teach 2004; 26 (05), 0463-70</a:t>
            </a:r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47813" y="266700"/>
            <a:ext cx="625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>
                <a:latin typeface="Arial" pitchFamily="34" charset="0"/>
              </a:rPr>
              <a:t>Ağrı Tedavisinde Algoritma </a:t>
            </a:r>
            <a:endParaRPr lang="en-GB" sz="3600" b="1">
              <a:latin typeface="Arial" pitchFamily="34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627313" y="1052513"/>
            <a:ext cx="3965575" cy="406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rgbClr val="FFFF00"/>
                </a:solidFill>
                <a:latin typeface="Arial" pitchFamily="34" charset="0"/>
              </a:rPr>
              <a:t>Non-farmakolojik tedavi + NSAİ</a:t>
            </a:r>
            <a:endParaRPr lang="en-GB" sz="20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419475" y="1641475"/>
            <a:ext cx="2193925" cy="346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000000"/>
                </a:solidFill>
                <a:latin typeface="Arial" pitchFamily="34" charset="0"/>
              </a:rPr>
              <a:t>PUK için risk faktörü</a:t>
            </a:r>
            <a:endParaRPr lang="en-GB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23850" y="2289175"/>
            <a:ext cx="4289425" cy="346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>
                <a:solidFill>
                  <a:srgbClr val="000000"/>
                </a:solidFill>
                <a:latin typeface="Arial" pitchFamily="34" charset="0"/>
              </a:rPr>
              <a:t>Geçirilmiş PUK veya antikoagülan kullanımı ?</a:t>
            </a:r>
            <a:endParaRPr lang="en-GB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435600" y="2922588"/>
            <a:ext cx="2376488" cy="346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1600">
                <a:solidFill>
                  <a:srgbClr val="000000"/>
                </a:solidFill>
                <a:latin typeface="Arial" pitchFamily="34" charset="0"/>
              </a:rPr>
              <a:t>Klasik NSAİ (7-10 gün)</a:t>
            </a:r>
            <a:endParaRPr lang="en-GB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258888" y="1627188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latin typeface="Arial" pitchFamily="34" charset="0"/>
              </a:rPr>
              <a:t>evet</a:t>
            </a:r>
            <a:endParaRPr lang="en-GB" sz="2000" b="1">
              <a:latin typeface="Arial" pitchFamily="34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300788" y="1662113"/>
            <a:ext cx="809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latin typeface="Arial" pitchFamily="34" charset="0"/>
              </a:rPr>
              <a:t>hayır</a:t>
            </a:r>
            <a:endParaRPr lang="en-GB" sz="2000" b="1">
              <a:latin typeface="Arial" pitchFamily="34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95288" y="3773488"/>
            <a:ext cx="2590800" cy="590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>
                <a:solidFill>
                  <a:srgbClr val="000000"/>
                </a:solidFill>
                <a:latin typeface="Arial" pitchFamily="34" charset="0"/>
              </a:rPr>
              <a:t>Klasik NSAİ + Mide Koruyucu (7-10 gün)</a:t>
            </a:r>
            <a:endParaRPr lang="en-GB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187450" y="2959100"/>
            <a:ext cx="936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latin typeface="Arial" pitchFamily="34" charset="0"/>
              </a:rPr>
              <a:t>evet</a:t>
            </a:r>
            <a:endParaRPr lang="en-GB" sz="2000" b="1">
              <a:latin typeface="Arial" pitchFamily="34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484438" y="2959100"/>
            <a:ext cx="80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latin typeface="Arial" pitchFamily="34" charset="0"/>
              </a:rPr>
              <a:t>hayır</a:t>
            </a:r>
            <a:endParaRPr lang="en-GB" sz="2000" b="1">
              <a:latin typeface="Arial" pitchFamily="34" charset="0"/>
            </a:endParaRP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348038" y="3211513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1619250" y="33543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1619250" y="43640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H="1">
            <a:off x="5867400" y="32829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4716463" y="3787775"/>
            <a:ext cx="1871662" cy="835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u="sng">
                <a:solidFill>
                  <a:srgbClr val="000000"/>
                </a:solidFill>
                <a:latin typeface="Arial" pitchFamily="34" charset="0"/>
              </a:rPr>
              <a:t>Yeterli</a:t>
            </a:r>
          </a:p>
          <a:p>
            <a:r>
              <a:rPr lang="tr-TR" sz="1600">
                <a:solidFill>
                  <a:srgbClr val="000000"/>
                </a:solidFill>
                <a:latin typeface="Arial" pitchFamily="34" charset="0"/>
              </a:rPr>
              <a:t>Öneriler ve </a:t>
            </a:r>
          </a:p>
          <a:p>
            <a:r>
              <a:rPr lang="tr-TR" sz="1600">
                <a:solidFill>
                  <a:srgbClr val="000000"/>
                </a:solidFill>
                <a:latin typeface="Arial" pitchFamily="34" charset="0"/>
              </a:rPr>
              <a:t>takip</a:t>
            </a:r>
            <a:endParaRPr lang="en-GB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6732588" y="3787775"/>
            <a:ext cx="2197100" cy="835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u="sng">
                <a:solidFill>
                  <a:srgbClr val="000000"/>
                </a:solidFill>
                <a:latin typeface="Arial" pitchFamily="34" charset="0"/>
              </a:rPr>
              <a:t>Yetersiz</a:t>
            </a:r>
          </a:p>
          <a:p>
            <a:r>
              <a:rPr lang="tr-TR" sz="1600">
                <a:solidFill>
                  <a:srgbClr val="000000"/>
                </a:solidFill>
                <a:latin typeface="Arial" pitchFamily="34" charset="0"/>
              </a:rPr>
              <a:t>-Yeni bir NSAİ ile değiştir (7-10 gün)</a:t>
            </a:r>
            <a:endParaRPr lang="en-GB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539750" y="4897438"/>
            <a:ext cx="2374900" cy="1079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u="sng">
                <a:solidFill>
                  <a:srgbClr val="000000"/>
                </a:solidFill>
                <a:latin typeface="Arial" pitchFamily="34" charset="0"/>
              </a:rPr>
              <a:t>Yetersiz</a:t>
            </a:r>
          </a:p>
          <a:p>
            <a:r>
              <a:rPr lang="tr-TR" sz="1600">
                <a:solidFill>
                  <a:srgbClr val="000000"/>
                </a:solidFill>
                <a:latin typeface="Arial" pitchFamily="34" charset="0"/>
              </a:rPr>
              <a:t>-Yeni bir NSAİ ile değiştir + Mide Koruyucu (7-10 gün)</a:t>
            </a:r>
            <a:endParaRPr lang="en-GB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3132138" y="407511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3563938" y="5372100"/>
            <a:ext cx="2160587" cy="1079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u="sng">
                <a:solidFill>
                  <a:srgbClr val="000000"/>
                </a:solidFill>
                <a:latin typeface="Arial" pitchFamily="34" charset="0"/>
              </a:rPr>
              <a:t>Yeterli</a:t>
            </a:r>
          </a:p>
          <a:p>
            <a:r>
              <a:rPr lang="tr-TR" sz="1600">
                <a:solidFill>
                  <a:srgbClr val="000000"/>
                </a:solidFill>
                <a:latin typeface="Arial" pitchFamily="34" charset="0"/>
              </a:rPr>
              <a:t>Öneriler ve takip</a:t>
            </a:r>
          </a:p>
          <a:p>
            <a:r>
              <a:rPr lang="tr-TR" sz="1600" b="1" u="sng">
                <a:solidFill>
                  <a:srgbClr val="000000"/>
                </a:solidFill>
                <a:latin typeface="Arial" pitchFamily="34" charset="0"/>
              </a:rPr>
              <a:t>Yetersiz</a:t>
            </a:r>
          </a:p>
          <a:p>
            <a:r>
              <a:rPr lang="tr-TR" sz="1600">
                <a:solidFill>
                  <a:srgbClr val="000000"/>
                </a:solidFill>
                <a:latin typeface="Arial" pitchFamily="34" charset="0"/>
              </a:rPr>
              <a:t>-Uzmana Sevket</a:t>
            </a:r>
            <a:endParaRPr lang="en-GB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1619250" y="6381750"/>
            <a:ext cx="18716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H="1">
            <a:off x="2051050" y="184308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1619250" y="19161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 flipH="1">
            <a:off x="2484438" y="-53181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V="1">
            <a:off x="1619250" y="60213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1619250" y="26352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2843213" y="26352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5653088" y="18430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>
            <a:off x="6659563" y="20589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 flipH="1">
            <a:off x="7380288" y="32829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H="1">
            <a:off x="5724525" y="6092825"/>
            <a:ext cx="180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 flipV="1">
            <a:off x="7524750" y="47244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331913" y="1520825"/>
            <a:ext cx="5292725" cy="467995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tr-TR" sz="900" b="1" smtClean="0"/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Piroksikam	- 33-250</a:t>
            </a:r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Aspirin		- 166</a:t>
            </a:r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İndometasin	- 30-60</a:t>
            </a:r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İbuprofen	- 15-50</a:t>
            </a:r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Diklofenak	- 0.7-2.2</a:t>
            </a:r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Lornoksikam	- 1.0</a:t>
            </a:r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Naproksen	- 0.6</a:t>
            </a:r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Meloksikam	- 0.33</a:t>
            </a:r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Nimesulid	- 0.06</a:t>
            </a:r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Rofekoksib	- 0.03</a:t>
            </a:r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Etodolak		- ???</a:t>
            </a:r>
          </a:p>
          <a:p>
            <a:pPr eaLnBrk="1" hangingPunct="1">
              <a:lnSpc>
                <a:spcPct val="80000"/>
              </a:lnSpc>
              <a:buClr>
                <a:srgbClr val="FFD100"/>
              </a:buClr>
              <a:buFont typeface="Wingdings" pitchFamily="2" charset="2"/>
              <a:buChar char="Ø"/>
              <a:defRPr/>
            </a:pPr>
            <a:r>
              <a:rPr lang="tr-TR" sz="2800" b="1" smtClean="0"/>
              <a:t>Selekoksib	- 0.003</a:t>
            </a:r>
            <a:endParaRPr lang="tr-TR" sz="1400" smtClean="0"/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6516688" y="2549525"/>
            <a:ext cx="762000" cy="1600200"/>
          </a:xfrm>
          <a:prstGeom prst="downArrow">
            <a:avLst>
              <a:gd name="adj1" fmla="val 50000"/>
              <a:gd name="adj2" fmla="val 5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300788" y="4292600"/>
            <a:ext cx="1584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D100"/>
                </a:solidFill>
                <a:latin typeface="Arial" pitchFamily="34" charset="0"/>
              </a:rPr>
              <a:t>COX-2 selektiflik artışı</a:t>
            </a:r>
            <a:endParaRPr lang="en-US" sz="2400" b="1">
              <a:solidFill>
                <a:srgbClr val="FFD100"/>
              </a:solidFill>
              <a:latin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633413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>
                <a:solidFill>
                  <a:schemeClr val="tx2"/>
                </a:solidFill>
              </a:rPr>
              <a:t>NSAİ’lerin </a:t>
            </a:r>
          </a:p>
          <a:p>
            <a:pPr algn="ctr"/>
            <a:r>
              <a:rPr lang="tr-TR" sz="3200" b="1">
                <a:solidFill>
                  <a:schemeClr val="tx2"/>
                </a:solidFill>
              </a:rPr>
              <a:t>COX-2 / COX-1 inhibisyon oranları (IC50)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4213" y="1700213"/>
            <a:ext cx="7524750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tr-TR" sz="1600" b="1">
                <a:solidFill>
                  <a:srgbClr val="3333CC"/>
                </a:solidFill>
                <a:latin typeface="Arial" pitchFamily="34" charset="0"/>
              </a:rPr>
              <a:t>NSAİ’lerin Trombosit ve Endotelyum üzerine etkisi</a:t>
            </a:r>
            <a:endParaRPr lang="en-GB" sz="1600" b="1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28675" y="2217738"/>
            <a:ext cx="1439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tr-TR" sz="2000" b="1">
                <a:latin typeface="Arial" pitchFamily="34" charset="0"/>
              </a:rPr>
              <a:t>Trombosit</a:t>
            </a:r>
            <a:endParaRPr lang="en-GB" sz="2000" b="1">
              <a:latin typeface="Arial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651500" y="2146300"/>
            <a:ext cx="2016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tr-TR" sz="2000" b="1">
                <a:latin typeface="Arial" pitchFamily="34" charset="0"/>
              </a:rPr>
              <a:t>Endotel Hücre</a:t>
            </a:r>
            <a:endParaRPr lang="en-GB" sz="2000" b="1">
              <a:latin typeface="Arial" pitchFamily="34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547813" y="25844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>
            <a:off x="1403350" y="2892425"/>
            <a:ext cx="2889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H="1" flipV="1">
            <a:off x="1403350" y="2892425"/>
            <a:ext cx="2889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179388" y="2892425"/>
            <a:ext cx="1079500" cy="431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tr-TR" sz="1200" b="1">
                <a:latin typeface="Arial" pitchFamily="34" charset="0"/>
              </a:rPr>
              <a:t>COX-1</a:t>
            </a:r>
            <a:endParaRPr lang="en-GB" sz="1200" b="1">
              <a:latin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916238" y="2892425"/>
            <a:ext cx="2232025" cy="360363"/>
          </a:xfrm>
          <a:prstGeom prst="rect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tr-TR" sz="1600" b="1">
                <a:latin typeface="Arial" pitchFamily="34" charset="0"/>
              </a:rPr>
              <a:t>Nonselektif NSAİ/ASA</a:t>
            </a:r>
            <a:endParaRPr lang="en-GB" sz="1600" b="1">
              <a:latin typeface="Arial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2916238" y="3468688"/>
            <a:ext cx="2232025" cy="360362"/>
          </a:xfrm>
          <a:prstGeom prst="rect">
            <a:avLst/>
          </a:prstGeom>
          <a:solidFill>
            <a:srgbClr val="33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tr-TR" sz="1600" b="1">
                <a:latin typeface="Arial" pitchFamily="34" charset="0"/>
              </a:rPr>
              <a:t>COX-2 Ajanlar</a:t>
            </a:r>
            <a:endParaRPr lang="en-GB" sz="1600" b="1">
              <a:latin typeface="Arial" pitchFamily="34" charset="0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6515100" y="23891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6370638" y="2820988"/>
            <a:ext cx="2889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H="1" flipV="1">
            <a:off x="6370638" y="2820988"/>
            <a:ext cx="2889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6515100" y="3108325"/>
            <a:ext cx="15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5364163" y="30368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H="1">
            <a:off x="6372225" y="3397250"/>
            <a:ext cx="2889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H="1" flipV="1">
            <a:off x="6372225" y="3397250"/>
            <a:ext cx="2889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5364163" y="3108325"/>
            <a:ext cx="7921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5364163" y="35401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388" name="Oval 20"/>
          <p:cNvSpPr>
            <a:spLocks noChangeArrowheads="1"/>
          </p:cNvSpPr>
          <p:nvPr/>
        </p:nvSpPr>
        <p:spPr bwMode="auto">
          <a:xfrm>
            <a:off x="6948488" y="2749550"/>
            <a:ext cx="1079500" cy="431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tr-TR" sz="1200" b="1">
                <a:latin typeface="Arial" pitchFamily="34" charset="0"/>
              </a:rPr>
              <a:t>COX-1</a:t>
            </a:r>
            <a:endParaRPr lang="en-GB" sz="1200" b="1">
              <a:latin typeface="Arial" pitchFamily="34" charset="0"/>
            </a:endParaRPr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6948488" y="3397250"/>
            <a:ext cx="1079500" cy="431800"/>
          </a:xfrm>
          <a:prstGeom prst="ellipse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tr-TR" sz="1200" b="1">
                <a:latin typeface="Arial" pitchFamily="34" charset="0"/>
              </a:rPr>
              <a:t>COX-2</a:t>
            </a:r>
            <a:endParaRPr lang="en-GB" sz="1200" b="1">
              <a:latin typeface="Arial" pitchFamily="34" charset="0"/>
            </a:endParaRPr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1547813" y="32527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H="1">
            <a:off x="1763713" y="303688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684213" y="4476750"/>
            <a:ext cx="2447925" cy="50482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tr-TR" sz="1600" b="1">
                <a:latin typeface="Arial" pitchFamily="34" charset="0"/>
              </a:rPr>
              <a:t>Tromboksan (TxA</a:t>
            </a:r>
            <a:r>
              <a:rPr lang="tr-TR" sz="1600" b="1" baseline="-25000">
                <a:latin typeface="Arial" pitchFamily="34" charset="0"/>
              </a:rPr>
              <a:t>2</a:t>
            </a:r>
            <a:r>
              <a:rPr lang="tr-TR" sz="1600" b="1">
                <a:latin typeface="Arial" pitchFamily="34" charset="0"/>
              </a:rPr>
              <a:t>)</a:t>
            </a:r>
            <a:endParaRPr lang="en-GB" sz="1600" b="1">
              <a:latin typeface="Arial" pitchFamily="34" charset="0"/>
            </a:endParaRP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950913" y="5094288"/>
            <a:ext cx="19113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tr-TR" b="1">
                <a:latin typeface="Arial" pitchFamily="34" charset="0"/>
              </a:rPr>
              <a:t>Vazokonstriktör</a:t>
            </a:r>
            <a:endParaRPr lang="en-GB" b="1">
              <a:latin typeface="Arial" pitchFamily="34" charset="0"/>
            </a:endParaRP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635000" y="5537200"/>
            <a:ext cx="2497138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tr-TR" sz="1600" b="1">
                <a:latin typeface="Arial" pitchFamily="34" charset="0"/>
              </a:rPr>
              <a:t>Trombosit agregasyonu</a:t>
            </a:r>
            <a:endParaRPr lang="en-GB" sz="1600" b="1">
              <a:latin typeface="Arial" pitchFamily="34" charset="0"/>
            </a:endParaRPr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 flipH="1">
            <a:off x="1187450" y="5824538"/>
            <a:ext cx="5048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2052638" y="5824538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323850" y="6113463"/>
            <a:ext cx="12636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tr-TR" b="1">
                <a:latin typeface="Arial" pitchFamily="34" charset="0"/>
              </a:rPr>
              <a:t>Hemostaz</a:t>
            </a:r>
            <a:endParaRPr lang="en-GB" b="1">
              <a:latin typeface="Arial" pitchFamily="34" charset="0"/>
            </a:endParaRPr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2195513" y="6113463"/>
            <a:ext cx="11493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tr-TR" b="1">
                <a:latin typeface="Arial" pitchFamily="34" charset="0"/>
              </a:rPr>
              <a:t>Tromboz</a:t>
            </a:r>
            <a:endParaRPr lang="en-GB" b="1">
              <a:latin typeface="Arial" pitchFamily="34" charset="0"/>
            </a:endParaRP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5508625" y="4476750"/>
            <a:ext cx="2447925" cy="5048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tr-TR" sz="1600" b="1">
                <a:latin typeface="Arial" pitchFamily="34" charset="0"/>
              </a:rPr>
              <a:t>Prostasiklin (PGI</a:t>
            </a:r>
            <a:r>
              <a:rPr lang="tr-TR" sz="1600" b="1" baseline="-25000">
                <a:latin typeface="Arial" pitchFamily="34" charset="0"/>
              </a:rPr>
              <a:t>2</a:t>
            </a:r>
            <a:r>
              <a:rPr lang="tr-TR" sz="1600" b="1">
                <a:latin typeface="Arial" pitchFamily="34" charset="0"/>
              </a:rPr>
              <a:t>)</a:t>
            </a:r>
            <a:endParaRPr lang="en-GB" sz="1600" b="1">
              <a:latin typeface="Arial" pitchFamily="34" charset="0"/>
            </a:endParaRPr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5775325" y="5167313"/>
            <a:ext cx="18478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tr-TR" b="1">
                <a:latin typeface="Arial" pitchFamily="34" charset="0"/>
              </a:rPr>
              <a:t>Vazodilatasyon</a:t>
            </a:r>
            <a:endParaRPr lang="en-GB" b="1">
              <a:latin typeface="Arial" pitchFamily="34" charset="0"/>
            </a:endParaRP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4640263" y="5578475"/>
            <a:ext cx="4065587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tr-TR" sz="1600" b="1">
                <a:latin typeface="Arial" pitchFamily="34" charset="0"/>
              </a:rPr>
              <a:t>Trombosit agregasyonunun inhibisyonu</a:t>
            </a:r>
            <a:endParaRPr lang="en-GB" sz="1600" b="1">
              <a:latin typeface="Arial" pitchFamily="34" charset="0"/>
            </a:endParaRPr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5313363" y="6237288"/>
            <a:ext cx="3795712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tr-TR" sz="1200">
                <a:latin typeface="Arial" pitchFamily="34" charset="0"/>
              </a:rPr>
              <a:t>Mc Adam et al. Proc Nati Acam Sci USA 1999;95,272</a:t>
            </a:r>
            <a:endParaRPr lang="en-GB" sz="1200">
              <a:latin typeface="Arial" pitchFamily="34" charset="0"/>
            </a:endParaRPr>
          </a:p>
        </p:txBody>
      </p:sp>
      <p:sp>
        <p:nvSpPr>
          <p:cNvPr id="196643" name="Rectangle 35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424862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smtClean="0"/>
              <a:t>COX2’ler neden çekildi ?</a:t>
            </a:r>
            <a:endParaRPr lang="en-GB" sz="4000" smtClean="0"/>
          </a:p>
        </p:txBody>
      </p:sp>
      <p:sp>
        <p:nvSpPr>
          <p:cNvPr id="196644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3673475" cy="360362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tr-TR" sz="2000" b="1" smtClean="0"/>
              <a:t>-Vasküler endotel üzerine etki</a:t>
            </a:r>
            <a:endParaRPr lang="en-GB" sz="2000" b="1" smtClean="0"/>
          </a:p>
        </p:txBody>
      </p:sp>
      <p:sp>
        <p:nvSpPr>
          <p:cNvPr id="196645" name="Rectangle 37"/>
          <p:cNvSpPr>
            <a:spLocks noChangeArrowheads="1"/>
          </p:cNvSpPr>
          <p:nvPr/>
        </p:nvSpPr>
        <p:spPr bwMode="auto">
          <a:xfrm>
            <a:off x="4716463" y="836613"/>
            <a:ext cx="4176712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tr-T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-pıhtılaşma eğiliminde artma</a:t>
            </a: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2400" dirty="0" smtClean="0"/>
              <a:t>AĞRI SINIFLAMASI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23928" y="764704"/>
            <a:ext cx="4762872" cy="5361459"/>
          </a:xfrm>
          <a:ln>
            <a:solidFill>
              <a:schemeClr val="tx1">
                <a:alpha val="86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A.	1. </a:t>
            </a:r>
            <a:r>
              <a:rPr lang="tr-TR" dirty="0" err="1" smtClean="0"/>
              <a:t>Nosiseptif</a:t>
            </a:r>
            <a:endParaRPr lang="tr-TR" dirty="0" smtClean="0"/>
          </a:p>
          <a:p>
            <a:pPr marL="514350" indent="-514350">
              <a:buAutoNum type="alphaLcPeriod"/>
            </a:pPr>
            <a:r>
              <a:rPr lang="tr-TR" dirty="0" smtClean="0"/>
              <a:t>Somatik</a:t>
            </a:r>
          </a:p>
          <a:p>
            <a:pPr marL="514350" indent="-514350">
              <a:buAutoNum type="alphaLcPeriod"/>
            </a:pPr>
            <a:r>
              <a:rPr lang="tr-TR" dirty="0" err="1" smtClean="0"/>
              <a:t>Viseral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      	2. </a:t>
            </a:r>
            <a:r>
              <a:rPr lang="tr-TR" dirty="0" err="1" smtClean="0"/>
              <a:t>Nöropatik</a:t>
            </a:r>
            <a:r>
              <a:rPr lang="tr-TR" dirty="0" smtClean="0"/>
              <a:t> (</a:t>
            </a:r>
            <a:r>
              <a:rPr lang="tr-TR" dirty="0" err="1" smtClean="0"/>
              <a:t>Nonnosiseptif</a:t>
            </a:r>
            <a:r>
              <a:rPr lang="tr-TR" dirty="0" smtClean="0"/>
              <a:t>)</a:t>
            </a:r>
          </a:p>
          <a:p>
            <a:pPr marL="514350" indent="-514350">
              <a:buAutoNum type="alphaLcPeriod"/>
            </a:pPr>
            <a:r>
              <a:rPr lang="tr-TR" dirty="0" smtClean="0"/>
              <a:t>Santral</a:t>
            </a:r>
          </a:p>
          <a:p>
            <a:pPr marL="514350" indent="-514350">
              <a:buAutoNum type="alphaLcPeriod"/>
            </a:pPr>
            <a:r>
              <a:rPr lang="tr-TR" dirty="0" err="1" smtClean="0"/>
              <a:t>Periferik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	3. </a:t>
            </a:r>
            <a:r>
              <a:rPr lang="tr-TR" dirty="0" err="1" smtClean="0"/>
              <a:t>Psikojenik</a:t>
            </a:r>
            <a:endParaRPr lang="tr-TR" dirty="0" smtClean="0"/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AutoNum type="alphaUcPeriod" startAt="2"/>
            </a:pPr>
            <a:r>
              <a:rPr lang="tr-TR" dirty="0" smtClean="0"/>
              <a:t>1. Akut</a:t>
            </a:r>
          </a:p>
          <a:p>
            <a:pPr marL="514350" indent="-514350">
              <a:buNone/>
            </a:pPr>
            <a:r>
              <a:rPr lang="tr-TR" dirty="0" smtClean="0"/>
              <a:t>	2. Kronik</a:t>
            </a:r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AutoNum type="alphaUcPeriod" startAt="3"/>
            </a:pPr>
            <a:r>
              <a:rPr lang="tr-TR" dirty="0" smtClean="0"/>
              <a:t>1. Kanser ağrısı</a:t>
            </a:r>
          </a:p>
          <a:p>
            <a:pPr marL="514350" indent="-514350">
              <a:buNone/>
            </a:pPr>
            <a:r>
              <a:rPr lang="tr-TR" dirty="0" smtClean="0"/>
              <a:t>	2. </a:t>
            </a:r>
            <a:r>
              <a:rPr lang="tr-TR" dirty="0" err="1" smtClean="0"/>
              <a:t>Postherpetik</a:t>
            </a:r>
            <a:r>
              <a:rPr lang="tr-TR" dirty="0" smtClean="0"/>
              <a:t> nevralji</a:t>
            </a: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dirty="0" smtClean="0"/>
              <a:t>3. Orak </a:t>
            </a:r>
            <a:r>
              <a:rPr lang="tr-TR" dirty="0" err="1" smtClean="0"/>
              <a:t>hc</a:t>
            </a:r>
            <a:r>
              <a:rPr lang="tr-TR" dirty="0" smtClean="0"/>
              <a:t> anemisine bağlı ağrı</a:t>
            </a: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dirty="0" smtClean="0"/>
              <a:t>4. </a:t>
            </a:r>
            <a:r>
              <a:rPr lang="tr-TR" dirty="0" err="1" smtClean="0"/>
              <a:t>Artrite</a:t>
            </a:r>
            <a:r>
              <a:rPr lang="tr-TR" dirty="0" smtClean="0"/>
              <a:t> bağlı ağrı vb..</a:t>
            </a:r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AutoNum type="alphaUcPeriod" startAt="4"/>
            </a:pPr>
            <a:r>
              <a:rPr lang="tr-TR" dirty="0" smtClean="0"/>
              <a:t>1. Baş ağrısı</a:t>
            </a:r>
          </a:p>
          <a:p>
            <a:pPr marL="514350" indent="-514350">
              <a:buNone/>
            </a:pPr>
            <a:r>
              <a:rPr lang="tr-TR" dirty="0" smtClean="0"/>
              <a:t>	2. Bel ağrısı</a:t>
            </a: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dirty="0" smtClean="0"/>
              <a:t>3. </a:t>
            </a:r>
            <a:r>
              <a:rPr lang="tr-TR" dirty="0" err="1" smtClean="0"/>
              <a:t>Pelvik</a:t>
            </a:r>
            <a:r>
              <a:rPr lang="tr-TR" dirty="0" smtClean="0"/>
              <a:t> </a:t>
            </a: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dirty="0" smtClean="0"/>
              <a:t>4. </a:t>
            </a:r>
            <a:r>
              <a:rPr lang="tr-TR" dirty="0" err="1" smtClean="0"/>
              <a:t>Torakal</a:t>
            </a:r>
            <a:r>
              <a:rPr lang="tr-TR" dirty="0" smtClean="0"/>
              <a:t> vb..</a:t>
            </a:r>
          </a:p>
          <a:p>
            <a:pPr marL="514350" indent="-514350">
              <a:buNone/>
            </a:pP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  <a:solidFill>
            <a:schemeClr val="bg2">
              <a:alpha val="68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tr-TR" sz="1800" dirty="0" err="1" smtClean="0"/>
              <a:t>Nörofizyolojik</a:t>
            </a:r>
            <a:r>
              <a:rPr lang="tr-TR" sz="1800" dirty="0" smtClean="0"/>
              <a:t> mekanizma</a:t>
            </a:r>
          </a:p>
          <a:p>
            <a:pPr marL="342900" indent="-342900"/>
            <a:r>
              <a:rPr lang="tr-TR" sz="1800" dirty="0" smtClean="0"/>
              <a:t>. Fizyolojik</a:t>
            </a:r>
          </a:p>
          <a:p>
            <a:pPr marL="342900" indent="-342900"/>
            <a:r>
              <a:rPr lang="tr-TR" sz="1800" dirty="0" smtClean="0"/>
              <a:t>. </a:t>
            </a:r>
            <a:r>
              <a:rPr lang="tr-TR" sz="1800" dirty="0" err="1" smtClean="0"/>
              <a:t>Patofizyolojik</a:t>
            </a:r>
            <a:endParaRPr lang="tr-TR" sz="1800" dirty="0" smtClean="0"/>
          </a:p>
          <a:p>
            <a:pPr marL="342900" indent="-342900">
              <a:buFont typeface="+mj-lt"/>
              <a:buAutoNum type="alphaUcPeriod"/>
            </a:pPr>
            <a:endParaRPr lang="tr-TR" sz="1800" dirty="0"/>
          </a:p>
          <a:p>
            <a:r>
              <a:rPr lang="tr-TR" sz="1800" dirty="0" smtClean="0"/>
              <a:t>B.   Süre</a:t>
            </a:r>
          </a:p>
          <a:p>
            <a:pPr marL="342900" indent="-342900">
              <a:buFont typeface="+mj-lt"/>
              <a:buAutoNum type="alphaUcPeriod"/>
            </a:pPr>
            <a:endParaRPr lang="tr-TR" sz="1800" dirty="0"/>
          </a:p>
          <a:p>
            <a:r>
              <a:rPr lang="tr-TR" sz="1800" dirty="0" smtClean="0"/>
              <a:t>C.   </a:t>
            </a:r>
            <a:r>
              <a:rPr lang="tr-TR" sz="1800" dirty="0" err="1" smtClean="0"/>
              <a:t>Etyoloji</a:t>
            </a:r>
            <a:endParaRPr lang="tr-TR" sz="1800" dirty="0" smtClean="0"/>
          </a:p>
          <a:p>
            <a:pPr marL="342900" indent="-342900">
              <a:buFont typeface="+mj-lt"/>
              <a:buAutoNum type="alphaUcPeriod"/>
            </a:pPr>
            <a:endParaRPr lang="tr-TR" sz="1800" dirty="0"/>
          </a:p>
          <a:p>
            <a:r>
              <a:rPr lang="tr-TR" sz="1800" dirty="0" smtClean="0"/>
              <a:t>D.   Bölgesel (anatomik)</a:t>
            </a:r>
          </a:p>
          <a:p>
            <a:pPr marL="342900" indent="-342900"/>
            <a:endParaRPr lang="tr-TR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Pembe dokulu kağıt"/>
          <p:cNvSpPr>
            <a:spLocks noChangeArrowheads="1"/>
          </p:cNvSpPr>
          <p:nvPr/>
        </p:nvSpPr>
        <p:spPr bwMode="auto">
          <a:xfrm>
            <a:off x="5943600" y="1752600"/>
            <a:ext cx="2514600" cy="609600"/>
          </a:xfrm>
          <a:prstGeom prst="flowChartTerminator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096000" y="18430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chemeClr val="accent2"/>
                </a:solidFill>
                <a:latin typeface="Comic Sans MS" pitchFamily="66" charset="0"/>
              </a:rPr>
              <a:t>COX-2- SELEKTİF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981200" y="457200"/>
            <a:ext cx="529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>
                <a:latin typeface="Comic Sans MS" pitchFamily="66" charset="0"/>
              </a:rPr>
              <a:t>European Medicines Agency (EMEA)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952625" y="3024188"/>
            <a:ext cx="6261100" cy="10064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b="1">
                <a:solidFill>
                  <a:schemeClr val="accent2"/>
                </a:solidFill>
                <a:latin typeface="Comic Sans MS" pitchFamily="66" charset="0"/>
              </a:rPr>
              <a:t>“ ETKİN OLAN EN DÜŞÜK DOZDA</a:t>
            </a:r>
          </a:p>
          <a:p>
            <a:pPr algn="ctr"/>
            <a:endParaRPr lang="tr-TR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chemeClr val="accent2"/>
                </a:solidFill>
                <a:latin typeface="Comic Sans MS" pitchFamily="66" charset="0"/>
              </a:rPr>
              <a:t>MÜMKÜN OLDUĞUNCA KISA SÜRE (&lt;10 gün) ” 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31850" y="5943600"/>
            <a:ext cx="487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>
                <a:latin typeface="Comic Sans MS" pitchFamily="66" charset="0"/>
              </a:rPr>
              <a:t>Ott 2003, J Thorac Cardiovasc Surg </a:t>
            </a:r>
          </a:p>
          <a:p>
            <a:r>
              <a:rPr lang="tr-TR" sz="1400">
                <a:latin typeface="Comic Sans MS" pitchFamily="66" charset="0"/>
              </a:rPr>
              <a:t>Nussmeier 2005, J Thorac Cardiovasc Surg</a:t>
            </a:r>
          </a:p>
          <a:p>
            <a:r>
              <a:rPr lang="tr-TR" sz="1400">
                <a:latin typeface="Comic Sans MS" pitchFamily="66" charset="0"/>
              </a:rPr>
              <a:t>Solomon 2005, N Eng JMed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886200" y="86995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chemeClr val="bg1"/>
                </a:solidFill>
                <a:latin typeface="Comic Sans MS" pitchFamily="66" charset="0"/>
              </a:rPr>
              <a:t> 2005</a:t>
            </a:r>
          </a:p>
        </p:txBody>
      </p:sp>
      <p:sp>
        <p:nvSpPr>
          <p:cNvPr id="59400" name="AutoShape 8" descr="Mavi dokulu kağıt"/>
          <p:cNvSpPr>
            <a:spLocks noChangeArrowheads="1"/>
          </p:cNvSpPr>
          <p:nvPr/>
        </p:nvSpPr>
        <p:spPr bwMode="auto">
          <a:xfrm>
            <a:off x="609600" y="1752600"/>
            <a:ext cx="2362200" cy="609600"/>
          </a:xfrm>
          <a:prstGeom prst="flowChartTerminator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838200" y="1752600"/>
            <a:ext cx="1968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chemeClr val="accent2"/>
                </a:solidFill>
                <a:latin typeface="Comic Sans MS" pitchFamily="66" charset="0"/>
              </a:rPr>
              <a:t>NONSELEKTİF </a:t>
            </a:r>
          </a:p>
          <a:p>
            <a:pPr algn="ctr"/>
            <a:r>
              <a:rPr lang="tr-TR" b="1">
                <a:solidFill>
                  <a:schemeClr val="accent2"/>
                </a:solidFill>
                <a:latin typeface="Comic Sans MS" pitchFamily="66" charset="0"/>
              </a:rPr>
              <a:t>NSAİİ 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6096000" y="5791200"/>
            <a:ext cx="2803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>
                <a:latin typeface="Comic Sans MS" pitchFamily="66" charset="0"/>
              </a:rPr>
              <a:t>Bresalier 2005, N Eng J Med</a:t>
            </a:r>
          </a:p>
          <a:p>
            <a:r>
              <a:rPr lang="tr-TR" sz="1400">
                <a:latin typeface="Comic Sans MS" pitchFamily="66" charset="0"/>
              </a:rPr>
              <a:t>Hippisley-Cox 2005, BMJ</a:t>
            </a:r>
          </a:p>
          <a:p>
            <a:r>
              <a:rPr lang="tr-TR" sz="1400">
                <a:latin typeface="Comic Sans MS" pitchFamily="66" charset="0"/>
              </a:rPr>
              <a:t>Sudbo 2005, Lancet</a:t>
            </a:r>
          </a:p>
          <a:p>
            <a:r>
              <a:rPr lang="tr-TR" sz="1400">
                <a:latin typeface="Comic Sans MS" pitchFamily="66" charset="0"/>
              </a:rPr>
              <a:t>Schnitzer 2006, Clin Rheumatol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3733800" y="1447800"/>
            <a:ext cx="1912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b="1">
                <a:solidFill>
                  <a:srgbClr val="00FF00"/>
                </a:solidFill>
                <a:latin typeface="Comic Sans MS" pitchFamily="66" charset="0"/>
              </a:rPr>
              <a:t>DAMAR</a:t>
            </a:r>
          </a:p>
          <a:p>
            <a:pPr algn="ctr"/>
            <a:r>
              <a:rPr lang="tr-TR" sz="2000" b="1">
                <a:solidFill>
                  <a:srgbClr val="00FF00"/>
                </a:solidFill>
                <a:latin typeface="Comic Sans MS" pitchFamily="66" charset="0"/>
              </a:rPr>
              <a:t>TROMBOSİT</a:t>
            </a:r>
          </a:p>
          <a:p>
            <a:pPr algn="ctr"/>
            <a:r>
              <a:rPr lang="tr-TR" sz="2000" b="1">
                <a:solidFill>
                  <a:srgbClr val="00FF00"/>
                </a:solidFill>
                <a:latin typeface="Comic Sans MS" pitchFamily="66" charset="0"/>
              </a:rPr>
              <a:t>RENAL TÜP</a:t>
            </a:r>
          </a:p>
          <a:p>
            <a:pPr algn="ctr"/>
            <a:r>
              <a:rPr lang="tr-TR" sz="2000" b="1">
                <a:solidFill>
                  <a:srgbClr val="00FF00"/>
                </a:solidFill>
                <a:latin typeface="Comic Sans MS" pitchFamily="66" charset="0"/>
              </a:rPr>
              <a:t>GİS MUKOZA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2743200" y="4191000"/>
            <a:ext cx="2913063" cy="11906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accent2"/>
                </a:solidFill>
                <a:latin typeface="Comic Sans MS" pitchFamily="66" charset="0"/>
              </a:rPr>
              <a:t>İskemik kalp hast. </a:t>
            </a:r>
          </a:p>
          <a:p>
            <a:r>
              <a:rPr lang="tr-TR" b="1">
                <a:solidFill>
                  <a:schemeClr val="accent2"/>
                </a:solidFill>
                <a:latin typeface="Comic Sans MS" pitchFamily="66" charset="0"/>
              </a:rPr>
              <a:t>İnme </a:t>
            </a:r>
          </a:p>
          <a:p>
            <a:r>
              <a:rPr lang="tr-TR" b="1">
                <a:solidFill>
                  <a:schemeClr val="accent2"/>
                </a:solidFill>
                <a:latin typeface="Comic Sans MS" pitchFamily="66" charset="0"/>
              </a:rPr>
              <a:t>Periferik vasküler hast. </a:t>
            </a:r>
          </a:p>
          <a:p>
            <a:r>
              <a:rPr lang="tr-TR" b="1">
                <a:solidFill>
                  <a:schemeClr val="accent2"/>
                </a:solidFill>
                <a:latin typeface="Comic Sans MS" pitchFamily="66" charset="0"/>
              </a:rPr>
              <a:t>Yaşlı hasta </a:t>
            </a:r>
          </a:p>
        </p:txBody>
      </p:sp>
      <p:sp>
        <p:nvSpPr>
          <p:cNvPr id="200717" name="AutoShape 13"/>
          <p:cNvSpPr>
            <a:spLocks noChangeArrowheads="1"/>
          </p:cNvSpPr>
          <p:nvPr/>
        </p:nvSpPr>
        <p:spPr bwMode="auto">
          <a:xfrm>
            <a:off x="3352800" y="4343400"/>
            <a:ext cx="990600" cy="838200"/>
          </a:xfrm>
          <a:custGeom>
            <a:avLst/>
            <a:gdLst>
              <a:gd name="T0" fmla="*/ 495300 w 21600"/>
              <a:gd name="T1" fmla="*/ 0 h 21600"/>
              <a:gd name="T2" fmla="*/ 145059 w 21600"/>
              <a:gd name="T3" fmla="*/ 122742 h 21600"/>
              <a:gd name="T4" fmla="*/ 0 w 21600"/>
              <a:gd name="T5" fmla="*/ 419100 h 21600"/>
              <a:gd name="T6" fmla="*/ 145059 w 21600"/>
              <a:gd name="T7" fmla="*/ 715458 h 21600"/>
              <a:gd name="T8" fmla="*/ 495300 w 21600"/>
              <a:gd name="T9" fmla="*/ 838200 h 21600"/>
              <a:gd name="T10" fmla="*/ 845541 w 21600"/>
              <a:gd name="T11" fmla="*/ 715458 h 21600"/>
              <a:gd name="T12" fmla="*/ 990600 w 21600"/>
              <a:gd name="T13" fmla="*/ 419100 h 21600"/>
              <a:gd name="T14" fmla="*/ 845541 w 21600"/>
              <a:gd name="T15" fmla="*/ 122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082" y="14659"/>
                </a:moveTo>
                <a:cubicBezTo>
                  <a:pt x="17795" y="13498"/>
                  <a:pt x="18173" y="12162"/>
                  <a:pt x="18173" y="10800"/>
                </a:cubicBezTo>
                <a:cubicBezTo>
                  <a:pt x="18173" y="6728"/>
                  <a:pt x="14871" y="3427"/>
                  <a:pt x="10800" y="3427"/>
                </a:cubicBezTo>
                <a:cubicBezTo>
                  <a:pt x="9437" y="3426"/>
                  <a:pt x="8101" y="3804"/>
                  <a:pt x="6940" y="4517"/>
                </a:cubicBezTo>
                <a:close/>
                <a:moveTo>
                  <a:pt x="4517" y="6940"/>
                </a:moveTo>
                <a:cubicBezTo>
                  <a:pt x="3804" y="8101"/>
                  <a:pt x="3427" y="9437"/>
                  <a:pt x="3427" y="10799"/>
                </a:cubicBezTo>
                <a:cubicBezTo>
                  <a:pt x="3427" y="14871"/>
                  <a:pt x="6728" y="18173"/>
                  <a:pt x="10800" y="18173"/>
                </a:cubicBezTo>
                <a:cubicBezTo>
                  <a:pt x="12162" y="18173"/>
                  <a:pt x="13498" y="17795"/>
                  <a:pt x="14659" y="17082"/>
                </a:cubicBezTo>
                <a:close/>
              </a:path>
            </a:pathLst>
          </a:cu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0718" name="Text Box 14"/>
          <p:cNvSpPr txBox="1">
            <a:spLocks noChangeArrowheads="1"/>
          </p:cNvSpPr>
          <p:nvPr/>
        </p:nvSpPr>
        <p:spPr bwMode="auto">
          <a:xfrm>
            <a:off x="5943600" y="4464050"/>
            <a:ext cx="1778000" cy="641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accent2"/>
                </a:solidFill>
                <a:latin typeface="Comic Sans MS" pitchFamily="66" charset="0"/>
              </a:rPr>
              <a:t>Hipertansiyon </a:t>
            </a:r>
          </a:p>
          <a:p>
            <a:r>
              <a:rPr lang="tr-TR" b="1">
                <a:solidFill>
                  <a:schemeClr val="accent2"/>
                </a:solidFill>
                <a:latin typeface="Comic Sans MS" pitchFamily="66" charset="0"/>
              </a:rPr>
              <a:t>Diyabet</a:t>
            </a:r>
          </a:p>
        </p:txBody>
      </p:sp>
      <p:sp>
        <p:nvSpPr>
          <p:cNvPr id="200719" name="Text Box 15"/>
          <p:cNvSpPr txBox="1">
            <a:spLocks noChangeArrowheads="1"/>
          </p:cNvSpPr>
          <p:nvPr/>
        </p:nvSpPr>
        <p:spPr bwMode="auto">
          <a:xfrm>
            <a:off x="6553200" y="4221163"/>
            <a:ext cx="4016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72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5" grpId="0"/>
      <p:bldP spid="200716" grpId="0" animBg="1"/>
      <p:bldP spid="200717" grpId="0" animBg="1"/>
      <p:bldP spid="200718" grpId="0" animBg="1"/>
      <p:bldP spid="2007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 flipV="1">
            <a:off x="1524000" y="6172200"/>
            <a:ext cx="3352800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 flipV="1">
            <a:off x="4876800" y="3124200"/>
            <a:ext cx="0" cy="304165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2362200" y="5486400"/>
            <a:ext cx="2020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rgbClr val="00FF00"/>
                </a:solidFill>
                <a:latin typeface="Comic Sans MS" pitchFamily="66" charset="0"/>
              </a:rPr>
              <a:t>PARASETAMOL </a:t>
            </a:r>
          </a:p>
          <a:p>
            <a:pPr algn="ctr"/>
            <a:r>
              <a:rPr lang="tr-TR" b="1">
                <a:solidFill>
                  <a:srgbClr val="00FF00"/>
                </a:solidFill>
                <a:latin typeface="Comic Sans MS" pitchFamily="66" charset="0"/>
              </a:rPr>
              <a:t>4g/gün</a:t>
            </a:r>
            <a:endParaRPr lang="tr-TR" sz="1600">
              <a:solidFill>
                <a:srgbClr val="CCFFFF"/>
              </a:solidFill>
              <a:latin typeface="Comic Sans MS" pitchFamily="66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1727200" y="3930650"/>
            <a:ext cx="200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solidFill>
                  <a:srgbClr val="FF99CC"/>
                </a:solidFill>
                <a:latin typeface="Comic Sans MS" pitchFamily="66" charset="0"/>
              </a:rPr>
              <a:t>. Cox-2 inhb./</a:t>
            </a:r>
          </a:p>
          <a:p>
            <a:r>
              <a:rPr lang="tr-TR" sz="2000" b="1">
                <a:solidFill>
                  <a:srgbClr val="00FFCC"/>
                </a:solidFill>
                <a:latin typeface="Comic Sans MS" pitchFamily="66" charset="0"/>
              </a:rPr>
              <a:t>. NSAİİ  </a:t>
            </a:r>
          </a:p>
        </p:txBody>
      </p:sp>
      <p:sp>
        <p:nvSpPr>
          <p:cNvPr id="202758" name="AutoShape 6"/>
          <p:cNvSpPr>
            <a:spLocks noChangeArrowheads="1"/>
          </p:cNvSpPr>
          <p:nvPr/>
        </p:nvSpPr>
        <p:spPr bwMode="auto">
          <a:xfrm>
            <a:off x="2336800" y="4572000"/>
            <a:ext cx="254000" cy="914400"/>
          </a:xfrm>
          <a:prstGeom prst="upArrow">
            <a:avLst>
              <a:gd name="adj1" fmla="val 50000"/>
              <a:gd name="adj2" fmla="val 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202759" name="AutoShape 7"/>
          <p:cNvCxnSpPr>
            <a:cxnSpLocks noChangeShapeType="1"/>
            <a:endCxn id="202764" idx="1"/>
          </p:cNvCxnSpPr>
          <p:nvPr/>
        </p:nvCxnSpPr>
        <p:spPr bwMode="auto">
          <a:xfrm rot="-5400000">
            <a:off x="3147219" y="4061619"/>
            <a:ext cx="2925762" cy="533400"/>
          </a:xfrm>
          <a:prstGeom prst="bentConnector2">
            <a:avLst/>
          </a:prstGeom>
          <a:noFill/>
          <a:ln w="76200">
            <a:solidFill>
              <a:srgbClr val="CCFFFF"/>
            </a:solidFill>
            <a:miter lim="800000"/>
            <a:headEnd/>
            <a:tailEnd type="triangle" w="med" len="med"/>
          </a:ln>
        </p:spPr>
      </p:cxn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4876800" y="3124200"/>
            <a:ext cx="1981200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2667000" y="4572000"/>
            <a:ext cx="649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6000" b="1">
                <a:solidFill>
                  <a:schemeClr val="bg1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1600200" y="5181600"/>
            <a:ext cx="649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6000" b="1">
                <a:solidFill>
                  <a:schemeClr val="bg1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5087938" y="1751013"/>
            <a:ext cx="1693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FF99"/>
                </a:solidFill>
                <a:latin typeface="Comic Sans MS" pitchFamily="66" charset="0"/>
              </a:rPr>
              <a:t>TRAMADOL  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4876800" y="2681288"/>
            <a:ext cx="2020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00FF00"/>
                </a:solidFill>
                <a:latin typeface="Comic Sans MS" pitchFamily="66" charset="0"/>
              </a:rPr>
              <a:t>PARASETAMOL </a:t>
            </a:r>
            <a:endParaRPr lang="tr-TR" sz="1600">
              <a:solidFill>
                <a:srgbClr val="CCFFFF"/>
              </a:solidFill>
              <a:latin typeface="Comic Sans MS" pitchFamily="66" charset="0"/>
            </a:endParaRP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5535613" y="1812925"/>
            <a:ext cx="649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Comic Sans MS" pitchFamily="66" charset="0"/>
              </a:rPr>
              <a:t>±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5410200" y="6400800"/>
            <a:ext cx="3471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Comic Sans MS" pitchFamily="66" charset="0"/>
              </a:rPr>
              <a:t>WGPM 2005, Schnitzer 2006</a:t>
            </a:r>
            <a:endParaRPr lang="tr-TR" sz="1200" b="1">
              <a:latin typeface="Comic Sans MS" pitchFamily="66" charset="0"/>
            </a:endParaRPr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1828800" y="3276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i="1">
                <a:solidFill>
                  <a:schemeClr val="bg1"/>
                </a:solidFill>
                <a:latin typeface="Comic Sans MS" pitchFamily="66" charset="0"/>
              </a:rPr>
              <a:t> DÜŞÜK  DOZ</a:t>
            </a:r>
          </a:p>
        </p:txBody>
      </p:sp>
      <p:sp>
        <p:nvSpPr>
          <p:cNvPr id="202768" name="AutoShape 16"/>
          <p:cNvSpPr>
            <a:spLocks noChangeArrowheads="1"/>
          </p:cNvSpPr>
          <p:nvPr/>
        </p:nvSpPr>
        <p:spPr bwMode="auto">
          <a:xfrm>
            <a:off x="1905000" y="3886200"/>
            <a:ext cx="914400" cy="914400"/>
          </a:xfrm>
          <a:custGeom>
            <a:avLst/>
            <a:gdLst>
              <a:gd name="T0" fmla="*/ 457200 w 21600"/>
              <a:gd name="T1" fmla="*/ 0 h 21600"/>
              <a:gd name="T2" fmla="*/ 133900 w 21600"/>
              <a:gd name="T3" fmla="*/ 133900 h 21600"/>
              <a:gd name="T4" fmla="*/ 0 w 21600"/>
              <a:gd name="T5" fmla="*/ 457200 h 21600"/>
              <a:gd name="T6" fmla="*/ 133900 w 21600"/>
              <a:gd name="T7" fmla="*/ 780500 h 21600"/>
              <a:gd name="T8" fmla="*/ 457200 w 21600"/>
              <a:gd name="T9" fmla="*/ 914400 h 21600"/>
              <a:gd name="T10" fmla="*/ 780500 w 21600"/>
              <a:gd name="T11" fmla="*/ 780500 h 21600"/>
              <a:gd name="T12" fmla="*/ 914400 w 21600"/>
              <a:gd name="T13" fmla="*/ 457200 h 21600"/>
              <a:gd name="T14" fmla="*/ 780500 w 21600"/>
              <a:gd name="T15" fmla="*/ 133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72" y="15152"/>
                </a:moveTo>
                <a:cubicBezTo>
                  <a:pt x="18137" y="13865"/>
                  <a:pt x="18600" y="12350"/>
                  <a:pt x="18600" y="10800"/>
                </a:cubicBezTo>
                <a:cubicBezTo>
                  <a:pt x="18600" y="6492"/>
                  <a:pt x="15107" y="3000"/>
                  <a:pt x="10800" y="3000"/>
                </a:cubicBezTo>
                <a:cubicBezTo>
                  <a:pt x="9249" y="2999"/>
                  <a:pt x="7734" y="3462"/>
                  <a:pt x="6447" y="4327"/>
                </a:cubicBezTo>
                <a:close/>
                <a:moveTo>
                  <a:pt x="4327" y="6447"/>
                </a:moveTo>
                <a:cubicBezTo>
                  <a:pt x="3462" y="7734"/>
                  <a:pt x="3000" y="9249"/>
                  <a:pt x="3000" y="10799"/>
                </a:cubicBezTo>
                <a:cubicBezTo>
                  <a:pt x="3000" y="15107"/>
                  <a:pt x="6492" y="18600"/>
                  <a:pt x="10800" y="18600"/>
                </a:cubicBezTo>
                <a:cubicBezTo>
                  <a:pt x="12350" y="18600"/>
                  <a:pt x="13865" y="18137"/>
                  <a:pt x="15152" y="17272"/>
                </a:cubicBezTo>
                <a:close/>
              </a:path>
            </a:pathLst>
          </a:cu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V="1">
            <a:off x="6858000" y="1524000"/>
            <a:ext cx="25400" cy="16002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6883400" y="1524000"/>
            <a:ext cx="2260600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2771" name="AutoShape 19"/>
          <p:cNvSpPr>
            <a:spLocks noChangeArrowheads="1"/>
          </p:cNvSpPr>
          <p:nvPr/>
        </p:nvSpPr>
        <p:spPr bwMode="auto">
          <a:xfrm>
            <a:off x="3581400" y="531813"/>
            <a:ext cx="2819400" cy="990600"/>
          </a:xfrm>
          <a:prstGeom prst="wedgeRoundRectCallout">
            <a:avLst>
              <a:gd name="adj1" fmla="val 45329"/>
              <a:gd name="adj2" fmla="val 70514"/>
              <a:gd name="adj3" fmla="val 16667"/>
            </a:avLst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tr-TR">
              <a:latin typeface="Comic Sans MS" pitchFamily="66" charset="0"/>
            </a:endParaRPr>
          </a:p>
        </p:txBody>
      </p:sp>
      <p:sp>
        <p:nvSpPr>
          <p:cNvPr id="202772" name="Text Box 20"/>
          <p:cNvSpPr txBox="1">
            <a:spLocks noChangeArrowheads="1"/>
          </p:cNvSpPr>
          <p:nvPr/>
        </p:nvSpPr>
        <p:spPr bwMode="auto">
          <a:xfrm>
            <a:off x="3581400" y="608013"/>
            <a:ext cx="28463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FF99"/>
                </a:solidFill>
                <a:latin typeface="Comic Sans MS" pitchFamily="66" charset="0"/>
              </a:rPr>
              <a:t>. Titre edilebilirlik</a:t>
            </a:r>
          </a:p>
          <a:p>
            <a:r>
              <a:rPr lang="tr-TR" b="1">
                <a:solidFill>
                  <a:srgbClr val="FFFF99"/>
                </a:solidFill>
                <a:latin typeface="Comic Sans MS" pitchFamily="66" charset="0"/>
              </a:rPr>
              <a:t>. PG’e bağlı yan etki (-)</a:t>
            </a:r>
          </a:p>
          <a:p>
            <a:r>
              <a:rPr lang="tr-TR" b="1">
                <a:solidFill>
                  <a:srgbClr val="FFFF99"/>
                </a:solidFill>
                <a:latin typeface="Comic Sans MS" pitchFamily="66" charset="0"/>
              </a:rPr>
              <a:t>. Geri dönüşüm mümkün</a:t>
            </a:r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1981200" y="2971800"/>
            <a:ext cx="115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i="1">
                <a:solidFill>
                  <a:schemeClr val="bg1"/>
                </a:solidFill>
                <a:latin typeface="Comic Sans MS" pitchFamily="66" charset="0"/>
              </a:rPr>
              <a:t>&lt; 10 GÜN</a:t>
            </a:r>
          </a:p>
        </p:txBody>
      </p:sp>
      <p:sp>
        <p:nvSpPr>
          <p:cNvPr id="202774" name="Text Box 22"/>
          <p:cNvSpPr txBox="1">
            <a:spLocks noChangeArrowheads="1"/>
          </p:cNvSpPr>
          <p:nvPr/>
        </p:nvSpPr>
        <p:spPr bwMode="auto">
          <a:xfrm>
            <a:off x="1447800" y="2514600"/>
            <a:ext cx="2303463" cy="3667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  <a:latin typeface="Comic Sans MS" pitchFamily="66" charset="0"/>
              </a:rPr>
              <a:t>AKUT ALEVLENME</a:t>
            </a:r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76200" y="4189413"/>
            <a:ext cx="1273175" cy="915987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bg1"/>
                </a:solidFill>
                <a:latin typeface="Comic Sans MS" pitchFamily="66" charset="0"/>
              </a:rPr>
              <a:t>KV Risk</a:t>
            </a:r>
          </a:p>
          <a:p>
            <a:r>
              <a:rPr lang="tr-TR" b="1">
                <a:solidFill>
                  <a:schemeClr val="bg1"/>
                </a:solidFill>
                <a:latin typeface="Comic Sans MS" pitchFamily="66" charset="0"/>
              </a:rPr>
              <a:t>Renal risk</a:t>
            </a:r>
          </a:p>
          <a:p>
            <a:r>
              <a:rPr lang="tr-TR" b="1">
                <a:solidFill>
                  <a:schemeClr val="bg1"/>
                </a:solidFill>
                <a:latin typeface="Comic Sans MS" pitchFamily="66" charset="0"/>
              </a:rPr>
              <a:t>Yaşlı</a:t>
            </a:r>
          </a:p>
        </p:txBody>
      </p:sp>
      <p:sp>
        <p:nvSpPr>
          <p:cNvPr id="202776" name="Text Box 24"/>
          <p:cNvSpPr txBox="1">
            <a:spLocks noChangeArrowheads="1"/>
          </p:cNvSpPr>
          <p:nvPr/>
        </p:nvSpPr>
        <p:spPr bwMode="auto">
          <a:xfrm>
            <a:off x="76200" y="3748088"/>
            <a:ext cx="971550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bg1"/>
                </a:solidFill>
                <a:latin typeface="Comic Sans MS" pitchFamily="66" charset="0"/>
              </a:rPr>
              <a:t>Gİ risk</a:t>
            </a:r>
          </a:p>
        </p:txBody>
      </p:sp>
      <p:sp>
        <p:nvSpPr>
          <p:cNvPr id="202777" name="Text Box 25"/>
          <p:cNvSpPr txBox="1">
            <a:spLocks noChangeArrowheads="1"/>
          </p:cNvSpPr>
          <p:nvPr/>
        </p:nvSpPr>
        <p:spPr bwMode="auto">
          <a:xfrm>
            <a:off x="1600200" y="6172200"/>
            <a:ext cx="3074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rgbClr val="00FFFF"/>
                </a:solidFill>
                <a:latin typeface="Comic Sans MS" pitchFamily="66" charset="0"/>
              </a:rPr>
              <a:t>Proton pompa inhibitörü</a:t>
            </a:r>
          </a:p>
        </p:txBody>
      </p:sp>
      <p:sp>
        <p:nvSpPr>
          <p:cNvPr id="202778" name="Text Box 26"/>
          <p:cNvSpPr txBox="1">
            <a:spLocks noChangeArrowheads="1"/>
          </p:cNvSpPr>
          <p:nvPr/>
        </p:nvSpPr>
        <p:spPr bwMode="auto">
          <a:xfrm>
            <a:off x="7315200" y="685800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FF99"/>
                </a:solidFill>
                <a:latin typeface="Comic Sans MS" pitchFamily="66" charset="0"/>
              </a:rPr>
              <a:t>KUVVETLİ</a:t>
            </a:r>
          </a:p>
          <a:p>
            <a:r>
              <a:rPr lang="tr-TR" b="1">
                <a:solidFill>
                  <a:srgbClr val="FFFF99"/>
                </a:solidFill>
                <a:latin typeface="Comic Sans MS" pitchFamily="66" charset="0"/>
              </a:rPr>
              <a:t> OPİOİD</a:t>
            </a:r>
          </a:p>
        </p:txBody>
      </p:sp>
      <p:cxnSp>
        <p:nvCxnSpPr>
          <p:cNvPr id="202779" name="AutoShape 27"/>
          <p:cNvCxnSpPr>
            <a:cxnSpLocks noChangeShapeType="1"/>
          </p:cNvCxnSpPr>
          <p:nvPr/>
        </p:nvCxnSpPr>
        <p:spPr bwMode="auto">
          <a:xfrm rot="-5400000">
            <a:off x="6438900" y="1028700"/>
            <a:ext cx="762000" cy="533400"/>
          </a:xfrm>
          <a:prstGeom prst="bentConnector3">
            <a:avLst>
              <a:gd name="adj1" fmla="val 100000"/>
            </a:avLst>
          </a:prstGeom>
          <a:noFill/>
          <a:ln w="76200">
            <a:solidFill>
              <a:srgbClr val="CCFFFF"/>
            </a:solidFill>
            <a:miter lim="800000"/>
            <a:headEnd/>
            <a:tailEnd type="triangle" w="med" len="med"/>
          </a:ln>
        </p:spPr>
      </p:cxn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517525" y="655638"/>
            <a:ext cx="247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400" b="1">
                <a:solidFill>
                  <a:srgbClr val="FF99FF"/>
                </a:solidFill>
                <a:latin typeface="Comic Sans MS" pitchFamily="66" charset="0"/>
              </a:rPr>
              <a:t>NONOPİOİD </a:t>
            </a:r>
          </a:p>
          <a:p>
            <a:pPr algn="ctr"/>
            <a:r>
              <a:rPr lang="tr-TR" sz="2400" b="1">
                <a:solidFill>
                  <a:srgbClr val="FF99FF"/>
                </a:solidFill>
                <a:latin typeface="Comic Sans MS" pitchFamily="66" charset="0"/>
              </a:rPr>
              <a:t>ALGORİTMASI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27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02757" grpId="0"/>
      <p:bldP spid="202758" grpId="0" animBg="1"/>
      <p:bldP spid="202761" grpId="0"/>
      <p:bldP spid="202762" grpId="0"/>
      <p:bldP spid="202763" grpId="0"/>
      <p:bldP spid="202764" grpId="0"/>
      <p:bldP spid="202765" grpId="0"/>
      <p:bldP spid="202767" grpId="0"/>
      <p:bldP spid="202768" grpId="0" animBg="1"/>
      <p:bldP spid="202771" grpId="0" animBg="1"/>
      <p:bldP spid="202772" grpId="0"/>
      <p:bldP spid="202773" grpId="0"/>
      <p:bldP spid="202774" grpId="0" animBg="1"/>
      <p:bldP spid="202775" grpId="0" animBg="1"/>
      <p:bldP spid="202776" grpId="0" animBg="1"/>
      <p:bldP spid="202777" grpId="0"/>
      <p:bldP spid="20277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 rot="2187505">
            <a:off x="4819650" y="1836738"/>
            <a:ext cx="360363" cy="792162"/>
          </a:xfrm>
          <a:prstGeom prst="down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5186363" y="2347913"/>
            <a:ext cx="784225" cy="1643062"/>
          </a:xfrm>
          <a:custGeom>
            <a:avLst/>
            <a:gdLst>
              <a:gd name="T0" fmla="*/ 198 w 963"/>
              <a:gd name="T1" fmla="*/ 0 h 1894"/>
              <a:gd name="T2" fmla="*/ 178 w 963"/>
              <a:gd name="T3" fmla="*/ 60 h 1894"/>
              <a:gd name="T4" fmla="*/ 168 w 963"/>
              <a:gd name="T5" fmla="*/ 89 h 1894"/>
              <a:gd name="T6" fmla="*/ 158 w 963"/>
              <a:gd name="T7" fmla="*/ 119 h 1894"/>
              <a:gd name="T8" fmla="*/ 198 w 963"/>
              <a:gd name="T9" fmla="*/ 318 h 1894"/>
              <a:gd name="T10" fmla="*/ 248 w 963"/>
              <a:gd name="T11" fmla="*/ 407 h 1894"/>
              <a:gd name="T12" fmla="*/ 288 w 963"/>
              <a:gd name="T13" fmla="*/ 497 h 1894"/>
              <a:gd name="T14" fmla="*/ 327 w 963"/>
              <a:gd name="T15" fmla="*/ 556 h 1894"/>
              <a:gd name="T16" fmla="*/ 367 w 963"/>
              <a:gd name="T17" fmla="*/ 646 h 1894"/>
              <a:gd name="T18" fmla="*/ 407 w 963"/>
              <a:gd name="T19" fmla="*/ 705 h 1894"/>
              <a:gd name="T20" fmla="*/ 437 w 963"/>
              <a:gd name="T21" fmla="*/ 765 h 1894"/>
              <a:gd name="T22" fmla="*/ 506 w 963"/>
              <a:gd name="T23" fmla="*/ 944 h 1894"/>
              <a:gd name="T24" fmla="*/ 546 w 963"/>
              <a:gd name="T25" fmla="*/ 1003 h 1894"/>
              <a:gd name="T26" fmla="*/ 586 w 963"/>
              <a:gd name="T27" fmla="*/ 1093 h 1894"/>
              <a:gd name="T28" fmla="*/ 655 w 963"/>
              <a:gd name="T29" fmla="*/ 1241 h 1894"/>
              <a:gd name="T30" fmla="*/ 705 w 963"/>
              <a:gd name="T31" fmla="*/ 1331 h 1894"/>
              <a:gd name="T32" fmla="*/ 744 w 963"/>
              <a:gd name="T33" fmla="*/ 1420 h 1894"/>
              <a:gd name="T34" fmla="*/ 784 w 963"/>
              <a:gd name="T35" fmla="*/ 1480 h 1894"/>
              <a:gd name="T36" fmla="*/ 883 w 963"/>
              <a:gd name="T37" fmla="*/ 1688 h 1894"/>
              <a:gd name="T38" fmla="*/ 923 w 963"/>
              <a:gd name="T39" fmla="*/ 1778 h 1894"/>
              <a:gd name="T40" fmla="*/ 943 w 963"/>
              <a:gd name="T41" fmla="*/ 1808 h 1894"/>
              <a:gd name="T42" fmla="*/ 963 w 963"/>
              <a:gd name="T43" fmla="*/ 1867 h 1894"/>
              <a:gd name="T44" fmla="*/ 834 w 963"/>
              <a:gd name="T45" fmla="*/ 1857 h 1894"/>
              <a:gd name="T46" fmla="*/ 814 w 963"/>
              <a:gd name="T47" fmla="*/ 1718 h 1894"/>
              <a:gd name="T48" fmla="*/ 754 w 963"/>
              <a:gd name="T49" fmla="*/ 1629 h 1894"/>
              <a:gd name="T50" fmla="*/ 744 w 963"/>
              <a:gd name="T51" fmla="*/ 1599 h 1894"/>
              <a:gd name="T52" fmla="*/ 635 w 963"/>
              <a:gd name="T53" fmla="*/ 1420 h 1894"/>
              <a:gd name="T54" fmla="*/ 595 w 963"/>
              <a:gd name="T55" fmla="*/ 1331 h 1894"/>
              <a:gd name="T56" fmla="*/ 546 w 963"/>
              <a:gd name="T57" fmla="*/ 1182 h 1894"/>
              <a:gd name="T58" fmla="*/ 486 w 963"/>
              <a:gd name="T59" fmla="*/ 1073 h 1894"/>
              <a:gd name="T60" fmla="*/ 437 w 963"/>
              <a:gd name="T61" fmla="*/ 953 h 1894"/>
              <a:gd name="T62" fmla="*/ 417 w 963"/>
              <a:gd name="T63" fmla="*/ 894 h 1894"/>
              <a:gd name="T64" fmla="*/ 377 w 963"/>
              <a:gd name="T65" fmla="*/ 834 h 1894"/>
              <a:gd name="T66" fmla="*/ 367 w 963"/>
              <a:gd name="T67" fmla="*/ 805 h 1894"/>
              <a:gd name="T68" fmla="*/ 347 w 963"/>
              <a:gd name="T69" fmla="*/ 775 h 1894"/>
              <a:gd name="T70" fmla="*/ 307 w 963"/>
              <a:gd name="T71" fmla="*/ 685 h 1894"/>
              <a:gd name="T72" fmla="*/ 258 w 963"/>
              <a:gd name="T73" fmla="*/ 606 h 1894"/>
              <a:gd name="T74" fmla="*/ 188 w 963"/>
              <a:gd name="T75" fmla="*/ 487 h 1894"/>
              <a:gd name="T76" fmla="*/ 178 w 963"/>
              <a:gd name="T77" fmla="*/ 457 h 1894"/>
              <a:gd name="T78" fmla="*/ 139 w 963"/>
              <a:gd name="T79" fmla="*/ 397 h 1894"/>
              <a:gd name="T80" fmla="*/ 129 w 963"/>
              <a:gd name="T81" fmla="*/ 368 h 1894"/>
              <a:gd name="T82" fmla="*/ 59 w 963"/>
              <a:gd name="T83" fmla="*/ 248 h 1894"/>
              <a:gd name="T84" fmla="*/ 19 w 963"/>
              <a:gd name="T85" fmla="*/ 159 h 1894"/>
              <a:gd name="T86" fmla="*/ 0 w 963"/>
              <a:gd name="T87" fmla="*/ 119 h 18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63"/>
              <a:gd name="T133" fmla="*/ 0 h 1894"/>
              <a:gd name="T134" fmla="*/ 963 w 963"/>
              <a:gd name="T135" fmla="*/ 1894 h 189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63" h="1894">
                <a:moveTo>
                  <a:pt x="198" y="0"/>
                </a:moveTo>
                <a:cubicBezTo>
                  <a:pt x="191" y="20"/>
                  <a:pt x="185" y="40"/>
                  <a:pt x="178" y="60"/>
                </a:cubicBezTo>
                <a:cubicBezTo>
                  <a:pt x="175" y="70"/>
                  <a:pt x="171" y="79"/>
                  <a:pt x="168" y="89"/>
                </a:cubicBezTo>
                <a:cubicBezTo>
                  <a:pt x="165" y="99"/>
                  <a:pt x="158" y="119"/>
                  <a:pt x="158" y="119"/>
                </a:cubicBezTo>
                <a:cubicBezTo>
                  <a:pt x="165" y="199"/>
                  <a:pt x="174" y="246"/>
                  <a:pt x="198" y="318"/>
                </a:cubicBezTo>
                <a:cubicBezTo>
                  <a:pt x="208" y="347"/>
                  <a:pt x="234" y="379"/>
                  <a:pt x="248" y="407"/>
                </a:cubicBezTo>
                <a:cubicBezTo>
                  <a:pt x="262" y="436"/>
                  <a:pt x="272" y="469"/>
                  <a:pt x="288" y="497"/>
                </a:cubicBezTo>
                <a:cubicBezTo>
                  <a:pt x="299" y="518"/>
                  <a:pt x="320" y="534"/>
                  <a:pt x="327" y="556"/>
                </a:cubicBezTo>
                <a:cubicBezTo>
                  <a:pt x="337" y="586"/>
                  <a:pt x="352" y="619"/>
                  <a:pt x="367" y="646"/>
                </a:cubicBezTo>
                <a:cubicBezTo>
                  <a:pt x="379" y="667"/>
                  <a:pt x="399" y="682"/>
                  <a:pt x="407" y="705"/>
                </a:cubicBezTo>
                <a:cubicBezTo>
                  <a:pt x="421" y="746"/>
                  <a:pt x="411" y="726"/>
                  <a:pt x="437" y="765"/>
                </a:cubicBezTo>
                <a:cubicBezTo>
                  <a:pt x="456" y="829"/>
                  <a:pt x="485" y="882"/>
                  <a:pt x="506" y="944"/>
                </a:cubicBezTo>
                <a:cubicBezTo>
                  <a:pt x="514" y="967"/>
                  <a:pt x="538" y="980"/>
                  <a:pt x="546" y="1003"/>
                </a:cubicBezTo>
                <a:cubicBezTo>
                  <a:pt x="570" y="1074"/>
                  <a:pt x="554" y="1045"/>
                  <a:pt x="586" y="1093"/>
                </a:cubicBezTo>
                <a:cubicBezTo>
                  <a:pt x="603" y="1146"/>
                  <a:pt x="623" y="1195"/>
                  <a:pt x="655" y="1241"/>
                </a:cubicBezTo>
                <a:cubicBezTo>
                  <a:pt x="665" y="1271"/>
                  <a:pt x="697" y="1306"/>
                  <a:pt x="705" y="1331"/>
                </a:cubicBezTo>
                <a:cubicBezTo>
                  <a:pt x="715" y="1360"/>
                  <a:pt x="729" y="1393"/>
                  <a:pt x="744" y="1420"/>
                </a:cubicBezTo>
                <a:cubicBezTo>
                  <a:pt x="756" y="1441"/>
                  <a:pt x="776" y="1457"/>
                  <a:pt x="784" y="1480"/>
                </a:cubicBezTo>
                <a:cubicBezTo>
                  <a:pt x="809" y="1554"/>
                  <a:pt x="840" y="1622"/>
                  <a:pt x="883" y="1688"/>
                </a:cubicBezTo>
                <a:cubicBezTo>
                  <a:pt x="901" y="1715"/>
                  <a:pt x="905" y="1751"/>
                  <a:pt x="923" y="1778"/>
                </a:cubicBezTo>
                <a:cubicBezTo>
                  <a:pt x="930" y="1788"/>
                  <a:pt x="938" y="1797"/>
                  <a:pt x="943" y="1808"/>
                </a:cubicBezTo>
                <a:cubicBezTo>
                  <a:pt x="952" y="1827"/>
                  <a:pt x="963" y="1867"/>
                  <a:pt x="963" y="1867"/>
                </a:cubicBezTo>
                <a:cubicBezTo>
                  <a:pt x="919" y="1871"/>
                  <a:pt x="846" y="1894"/>
                  <a:pt x="834" y="1857"/>
                </a:cubicBezTo>
                <a:cubicBezTo>
                  <a:pt x="832" y="1850"/>
                  <a:pt x="828" y="1746"/>
                  <a:pt x="814" y="1718"/>
                </a:cubicBezTo>
                <a:cubicBezTo>
                  <a:pt x="798" y="1686"/>
                  <a:pt x="774" y="1659"/>
                  <a:pt x="754" y="1629"/>
                </a:cubicBezTo>
                <a:cubicBezTo>
                  <a:pt x="748" y="1620"/>
                  <a:pt x="749" y="1608"/>
                  <a:pt x="744" y="1599"/>
                </a:cubicBezTo>
                <a:cubicBezTo>
                  <a:pt x="711" y="1538"/>
                  <a:pt x="674" y="1478"/>
                  <a:pt x="635" y="1420"/>
                </a:cubicBezTo>
                <a:cubicBezTo>
                  <a:pt x="617" y="1393"/>
                  <a:pt x="613" y="1358"/>
                  <a:pt x="595" y="1331"/>
                </a:cubicBezTo>
                <a:cubicBezTo>
                  <a:pt x="579" y="1281"/>
                  <a:pt x="563" y="1232"/>
                  <a:pt x="546" y="1182"/>
                </a:cubicBezTo>
                <a:cubicBezTo>
                  <a:pt x="528" y="1129"/>
                  <a:pt x="532" y="1104"/>
                  <a:pt x="486" y="1073"/>
                </a:cubicBezTo>
                <a:cubicBezTo>
                  <a:pt x="471" y="1027"/>
                  <a:pt x="455" y="995"/>
                  <a:pt x="437" y="953"/>
                </a:cubicBezTo>
                <a:cubicBezTo>
                  <a:pt x="429" y="934"/>
                  <a:pt x="429" y="911"/>
                  <a:pt x="417" y="894"/>
                </a:cubicBezTo>
                <a:cubicBezTo>
                  <a:pt x="404" y="874"/>
                  <a:pt x="385" y="857"/>
                  <a:pt x="377" y="834"/>
                </a:cubicBezTo>
                <a:cubicBezTo>
                  <a:pt x="374" y="824"/>
                  <a:pt x="372" y="814"/>
                  <a:pt x="367" y="805"/>
                </a:cubicBezTo>
                <a:cubicBezTo>
                  <a:pt x="362" y="794"/>
                  <a:pt x="352" y="786"/>
                  <a:pt x="347" y="775"/>
                </a:cubicBezTo>
                <a:cubicBezTo>
                  <a:pt x="299" y="668"/>
                  <a:pt x="352" y="753"/>
                  <a:pt x="307" y="685"/>
                </a:cubicBezTo>
                <a:cubicBezTo>
                  <a:pt x="284" y="615"/>
                  <a:pt x="305" y="637"/>
                  <a:pt x="258" y="606"/>
                </a:cubicBezTo>
                <a:cubicBezTo>
                  <a:pt x="243" y="561"/>
                  <a:pt x="214" y="526"/>
                  <a:pt x="188" y="487"/>
                </a:cubicBezTo>
                <a:cubicBezTo>
                  <a:pt x="182" y="478"/>
                  <a:pt x="183" y="466"/>
                  <a:pt x="178" y="457"/>
                </a:cubicBezTo>
                <a:cubicBezTo>
                  <a:pt x="167" y="436"/>
                  <a:pt x="152" y="417"/>
                  <a:pt x="139" y="397"/>
                </a:cubicBezTo>
                <a:cubicBezTo>
                  <a:pt x="133" y="388"/>
                  <a:pt x="134" y="377"/>
                  <a:pt x="129" y="368"/>
                </a:cubicBezTo>
                <a:cubicBezTo>
                  <a:pt x="105" y="326"/>
                  <a:pt x="79" y="292"/>
                  <a:pt x="59" y="248"/>
                </a:cubicBezTo>
                <a:cubicBezTo>
                  <a:pt x="11" y="142"/>
                  <a:pt x="64" y="227"/>
                  <a:pt x="19" y="159"/>
                </a:cubicBezTo>
                <a:cubicBezTo>
                  <a:pt x="9" y="124"/>
                  <a:pt x="17" y="136"/>
                  <a:pt x="0" y="119"/>
                </a:cubicBezTo>
              </a:path>
            </a:pathLst>
          </a:custGeom>
          <a:gradFill rotWithShape="1">
            <a:gsLst>
              <a:gs pos="0">
                <a:srgbClr val="FFCC00"/>
              </a:gs>
              <a:gs pos="50000">
                <a:srgbClr val="765E00"/>
              </a:gs>
              <a:gs pos="100000">
                <a:srgbClr val="FFCC00"/>
              </a:gs>
            </a:gsLst>
            <a:lin ang="5400000" scaled="1"/>
          </a:gradFill>
          <a:ln w="38100" cmpd="sng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4572000" y="2438400"/>
            <a:ext cx="1374775" cy="1584325"/>
          </a:xfrm>
          <a:custGeom>
            <a:avLst/>
            <a:gdLst>
              <a:gd name="T0" fmla="*/ 0 w 1470"/>
              <a:gd name="T1" fmla="*/ 75 h 1972"/>
              <a:gd name="T2" fmla="*/ 109 w 1470"/>
              <a:gd name="T3" fmla="*/ 254 h 1972"/>
              <a:gd name="T4" fmla="*/ 159 w 1470"/>
              <a:gd name="T5" fmla="*/ 294 h 1972"/>
              <a:gd name="T6" fmla="*/ 278 w 1470"/>
              <a:gd name="T7" fmla="*/ 363 h 1972"/>
              <a:gd name="T8" fmla="*/ 298 w 1470"/>
              <a:gd name="T9" fmla="*/ 393 h 1972"/>
              <a:gd name="T10" fmla="*/ 358 w 1470"/>
              <a:gd name="T11" fmla="*/ 413 h 1972"/>
              <a:gd name="T12" fmla="*/ 447 w 1470"/>
              <a:gd name="T13" fmla="*/ 453 h 1972"/>
              <a:gd name="T14" fmla="*/ 497 w 1470"/>
              <a:gd name="T15" fmla="*/ 493 h 1972"/>
              <a:gd name="T16" fmla="*/ 516 w 1470"/>
              <a:gd name="T17" fmla="*/ 522 h 1972"/>
              <a:gd name="T18" fmla="*/ 546 w 1470"/>
              <a:gd name="T19" fmla="*/ 542 h 1972"/>
              <a:gd name="T20" fmla="*/ 586 w 1470"/>
              <a:gd name="T21" fmla="*/ 632 h 1972"/>
              <a:gd name="T22" fmla="*/ 626 w 1470"/>
              <a:gd name="T23" fmla="*/ 691 h 1972"/>
              <a:gd name="T24" fmla="*/ 636 w 1470"/>
              <a:gd name="T25" fmla="*/ 721 h 1972"/>
              <a:gd name="T26" fmla="*/ 675 w 1470"/>
              <a:gd name="T27" fmla="*/ 781 h 1972"/>
              <a:gd name="T28" fmla="*/ 695 w 1470"/>
              <a:gd name="T29" fmla="*/ 810 h 1972"/>
              <a:gd name="T30" fmla="*/ 715 w 1470"/>
              <a:gd name="T31" fmla="*/ 870 h 1972"/>
              <a:gd name="T32" fmla="*/ 755 w 1470"/>
              <a:gd name="T33" fmla="*/ 929 h 1972"/>
              <a:gd name="T34" fmla="*/ 765 w 1470"/>
              <a:gd name="T35" fmla="*/ 959 h 1972"/>
              <a:gd name="T36" fmla="*/ 785 w 1470"/>
              <a:gd name="T37" fmla="*/ 989 h 1972"/>
              <a:gd name="T38" fmla="*/ 844 w 1470"/>
              <a:gd name="T39" fmla="*/ 1188 h 1972"/>
              <a:gd name="T40" fmla="*/ 934 w 1470"/>
              <a:gd name="T41" fmla="*/ 1456 h 1972"/>
              <a:gd name="T42" fmla="*/ 993 w 1470"/>
              <a:gd name="T43" fmla="*/ 1615 h 1972"/>
              <a:gd name="T44" fmla="*/ 1013 w 1470"/>
              <a:gd name="T45" fmla="*/ 1645 h 1972"/>
              <a:gd name="T46" fmla="*/ 1033 w 1470"/>
              <a:gd name="T47" fmla="*/ 1704 h 1972"/>
              <a:gd name="T48" fmla="*/ 1092 w 1470"/>
              <a:gd name="T49" fmla="*/ 1913 h 1972"/>
              <a:gd name="T50" fmla="*/ 1102 w 1470"/>
              <a:gd name="T51" fmla="*/ 1942 h 1972"/>
              <a:gd name="T52" fmla="*/ 1231 w 1470"/>
              <a:gd name="T53" fmla="*/ 1972 h 1972"/>
              <a:gd name="T54" fmla="*/ 1380 w 1470"/>
              <a:gd name="T55" fmla="*/ 1903 h 1972"/>
              <a:gd name="T56" fmla="*/ 1470 w 1470"/>
              <a:gd name="T57" fmla="*/ 1883 h 1972"/>
              <a:gd name="T58" fmla="*/ 1400 w 1470"/>
              <a:gd name="T59" fmla="*/ 1645 h 1972"/>
              <a:gd name="T60" fmla="*/ 1351 w 1470"/>
              <a:gd name="T61" fmla="*/ 1525 h 1972"/>
              <a:gd name="T62" fmla="*/ 1311 w 1470"/>
              <a:gd name="T63" fmla="*/ 1466 h 1972"/>
              <a:gd name="T64" fmla="*/ 1241 w 1470"/>
              <a:gd name="T65" fmla="*/ 1317 h 1972"/>
              <a:gd name="T66" fmla="*/ 1182 w 1470"/>
              <a:gd name="T67" fmla="*/ 1138 h 1972"/>
              <a:gd name="T68" fmla="*/ 1142 w 1470"/>
              <a:gd name="T69" fmla="*/ 1078 h 1972"/>
              <a:gd name="T70" fmla="*/ 1102 w 1470"/>
              <a:gd name="T71" fmla="*/ 1029 h 1972"/>
              <a:gd name="T72" fmla="*/ 1063 w 1470"/>
              <a:gd name="T73" fmla="*/ 910 h 1972"/>
              <a:gd name="T74" fmla="*/ 1043 w 1470"/>
              <a:gd name="T75" fmla="*/ 880 h 1972"/>
              <a:gd name="T76" fmla="*/ 973 w 1470"/>
              <a:gd name="T77" fmla="*/ 731 h 1972"/>
              <a:gd name="T78" fmla="*/ 914 w 1470"/>
              <a:gd name="T79" fmla="*/ 641 h 1972"/>
              <a:gd name="T80" fmla="*/ 894 w 1470"/>
              <a:gd name="T81" fmla="*/ 612 h 1972"/>
              <a:gd name="T82" fmla="*/ 874 w 1470"/>
              <a:gd name="T83" fmla="*/ 552 h 1972"/>
              <a:gd name="T84" fmla="*/ 854 w 1470"/>
              <a:gd name="T85" fmla="*/ 522 h 1972"/>
              <a:gd name="T86" fmla="*/ 794 w 1470"/>
              <a:gd name="T87" fmla="*/ 373 h 1972"/>
              <a:gd name="T88" fmla="*/ 745 w 1470"/>
              <a:gd name="T89" fmla="*/ 254 h 1972"/>
              <a:gd name="T90" fmla="*/ 685 w 1470"/>
              <a:gd name="T91" fmla="*/ 165 h 1972"/>
              <a:gd name="T92" fmla="*/ 665 w 1470"/>
              <a:gd name="T93" fmla="*/ 125 h 1972"/>
              <a:gd name="T94" fmla="*/ 655 w 1470"/>
              <a:gd name="T95" fmla="*/ 95 h 1972"/>
              <a:gd name="T96" fmla="*/ 596 w 1470"/>
              <a:gd name="T97" fmla="*/ 75 h 1972"/>
              <a:gd name="T98" fmla="*/ 417 w 1470"/>
              <a:gd name="T99" fmla="*/ 6 h 1972"/>
              <a:gd name="T100" fmla="*/ 209 w 1470"/>
              <a:gd name="T101" fmla="*/ 36 h 1972"/>
              <a:gd name="T102" fmla="*/ 10 w 1470"/>
              <a:gd name="T103" fmla="*/ 46 h 1972"/>
              <a:gd name="T104" fmla="*/ 0 w 1470"/>
              <a:gd name="T105" fmla="*/ 75 h 197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70"/>
              <a:gd name="T160" fmla="*/ 0 h 1972"/>
              <a:gd name="T161" fmla="*/ 1470 w 1470"/>
              <a:gd name="T162" fmla="*/ 1972 h 197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70" h="1972">
                <a:moveTo>
                  <a:pt x="0" y="75"/>
                </a:moveTo>
                <a:cubicBezTo>
                  <a:pt x="18" y="146"/>
                  <a:pt x="47" y="213"/>
                  <a:pt x="109" y="254"/>
                </a:cubicBezTo>
                <a:cubicBezTo>
                  <a:pt x="146" y="310"/>
                  <a:pt x="108" y="265"/>
                  <a:pt x="159" y="294"/>
                </a:cubicBezTo>
                <a:cubicBezTo>
                  <a:pt x="203" y="319"/>
                  <a:pt x="231" y="347"/>
                  <a:pt x="278" y="363"/>
                </a:cubicBezTo>
                <a:cubicBezTo>
                  <a:pt x="285" y="373"/>
                  <a:pt x="288" y="387"/>
                  <a:pt x="298" y="393"/>
                </a:cubicBezTo>
                <a:cubicBezTo>
                  <a:pt x="316" y="404"/>
                  <a:pt x="338" y="406"/>
                  <a:pt x="358" y="413"/>
                </a:cubicBezTo>
                <a:cubicBezTo>
                  <a:pt x="390" y="424"/>
                  <a:pt x="415" y="442"/>
                  <a:pt x="447" y="453"/>
                </a:cubicBezTo>
                <a:cubicBezTo>
                  <a:pt x="504" y="538"/>
                  <a:pt x="428" y="438"/>
                  <a:pt x="497" y="493"/>
                </a:cubicBezTo>
                <a:cubicBezTo>
                  <a:pt x="506" y="500"/>
                  <a:pt x="508" y="514"/>
                  <a:pt x="516" y="522"/>
                </a:cubicBezTo>
                <a:cubicBezTo>
                  <a:pt x="524" y="530"/>
                  <a:pt x="536" y="535"/>
                  <a:pt x="546" y="542"/>
                </a:cubicBezTo>
                <a:cubicBezTo>
                  <a:pt x="556" y="572"/>
                  <a:pt x="571" y="605"/>
                  <a:pt x="586" y="632"/>
                </a:cubicBezTo>
                <a:cubicBezTo>
                  <a:pt x="598" y="653"/>
                  <a:pt x="618" y="668"/>
                  <a:pt x="626" y="691"/>
                </a:cubicBezTo>
                <a:cubicBezTo>
                  <a:pt x="629" y="701"/>
                  <a:pt x="631" y="712"/>
                  <a:pt x="636" y="721"/>
                </a:cubicBezTo>
                <a:cubicBezTo>
                  <a:pt x="647" y="742"/>
                  <a:pt x="662" y="761"/>
                  <a:pt x="675" y="781"/>
                </a:cubicBezTo>
                <a:cubicBezTo>
                  <a:pt x="681" y="791"/>
                  <a:pt x="695" y="810"/>
                  <a:pt x="695" y="810"/>
                </a:cubicBezTo>
                <a:cubicBezTo>
                  <a:pt x="702" y="830"/>
                  <a:pt x="703" y="853"/>
                  <a:pt x="715" y="870"/>
                </a:cubicBezTo>
                <a:cubicBezTo>
                  <a:pt x="728" y="890"/>
                  <a:pt x="755" y="929"/>
                  <a:pt x="755" y="929"/>
                </a:cubicBezTo>
                <a:cubicBezTo>
                  <a:pt x="758" y="939"/>
                  <a:pt x="760" y="950"/>
                  <a:pt x="765" y="959"/>
                </a:cubicBezTo>
                <a:cubicBezTo>
                  <a:pt x="770" y="970"/>
                  <a:pt x="780" y="978"/>
                  <a:pt x="785" y="989"/>
                </a:cubicBezTo>
                <a:cubicBezTo>
                  <a:pt x="811" y="1051"/>
                  <a:pt x="824" y="1123"/>
                  <a:pt x="844" y="1188"/>
                </a:cubicBezTo>
                <a:cubicBezTo>
                  <a:pt x="871" y="1278"/>
                  <a:pt x="907" y="1366"/>
                  <a:pt x="934" y="1456"/>
                </a:cubicBezTo>
                <a:cubicBezTo>
                  <a:pt x="950" y="1510"/>
                  <a:pt x="975" y="1561"/>
                  <a:pt x="993" y="1615"/>
                </a:cubicBezTo>
                <a:cubicBezTo>
                  <a:pt x="997" y="1626"/>
                  <a:pt x="1008" y="1634"/>
                  <a:pt x="1013" y="1645"/>
                </a:cubicBezTo>
                <a:cubicBezTo>
                  <a:pt x="1022" y="1664"/>
                  <a:pt x="1033" y="1704"/>
                  <a:pt x="1033" y="1704"/>
                </a:cubicBezTo>
                <a:cubicBezTo>
                  <a:pt x="1042" y="1785"/>
                  <a:pt x="1058" y="1843"/>
                  <a:pt x="1092" y="1913"/>
                </a:cubicBezTo>
                <a:cubicBezTo>
                  <a:pt x="1097" y="1922"/>
                  <a:pt x="1095" y="1935"/>
                  <a:pt x="1102" y="1942"/>
                </a:cubicBezTo>
                <a:cubicBezTo>
                  <a:pt x="1120" y="1960"/>
                  <a:pt x="1201" y="1964"/>
                  <a:pt x="1231" y="1972"/>
                </a:cubicBezTo>
                <a:cubicBezTo>
                  <a:pt x="1299" y="1949"/>
                  <a:pt x="1321" y="1942"/>
                  <a:pt x="1380" y="1903"/>
                </a:cubicBezTo>
                <a:cubicBezTo>
                  <a:pt x="1386" y="1899"/>
                  <a:pt x="1469" y="1883"/>
                  <a:pt x="1470" y="1883"/>
                </a:cubicBezTo>
                <a:cubicBezTo>
                  <a:pt x="1456" y="1800"/>
                  <a:pt x="1449" y="1715"/>
                  <a:pt x="1400" y="1645"/>
                </a:cubicBezTo>
                <a:cubicBezTo>
                  <a:pt x="1386" y="1604"/>
                  <a:pt x="1372" y="1562"/>
                  <a:pt x="1351" y="1525"/>
                </a:cubicBezTo>
                <a:cubicBezTo>
                  <a:pt x="1339" y="1504"/>
                  <a:pt x="1319" y="1489"/>
                  <a:pt x="1311" y="1466"/>
                </a:cubicBezTo>
                <a:cubicBezTo>
                  <a:pt x="1294" y="1414"/>
                  <a:pt x="1265" y="1366"/>
                  <a:pt x="1241" y="1317"/>
                </a:cubicBezTo>
                <a:cubicBezTo>
                  <a:pt x="1214" y="1263"/>
                  <a:pt x="1201" y="1196"/>
                  <a:pt x="1182" y="1138"/>
                </a:cubicBezTo>
                <a:cubicBezTo>
                  <a:pt x="1174" y="1115"/>
                  <a:pt x="1150" y="1101"/>
                  <a:pt x="1142" y="1078"/>
                </a:cubicBezTo>
                <a:cubicBezTo>
                  <a:pt x="1128" y="1038"/>
                  <a:pt x="1141" y="1055"/>
                  <a:pt x="1102" y="1029"/>
                </a:cubicBezTo>
                <a:cubicBezTo>
                  <a:pt x="1091" y="995"/>
                  <a:pt x="1080" y="943"/>
                  <a:pt x="1063" y="910"/>
                </a:cubicBezTo>
                <a:cubicBezTo>
                  <a:pt x="1058" y="899"/>
                  <a:pt x="1048" y="891"/>
                  <a:pt x="1043" y="880"/>
                </a:cubicBezTo>
                <a:cubicBezTo>
                  <a:pt x="1008" y="801"/>
                  <a:pt x="1022" y="804"/>
                  <a:pt x="973" y="731"/>
                </a:cubicBezTo>
                <a:cubicBezTo>
                  <a:pt x="953" y="701"/>
                  <a:pt x="934" y="671"/>
                  <a:pt x="914" y="641"/>
                </a:cubicBezTo>
                <a:cubicBezTo>
                  <a:pt x="907" y="631"/>
                  <a:pt x="894" y="612"/>
                  <a:pt x="894" y="612"/>
                </a:cubicBezTo>
                <a:cubicBezTo>
                  <a:pt x="887" y="592"/>
                  <a:pt x="886" y="570"/>
                  <a:pt x="874" y="552"/>
                </a:cubicBezTo>
                <a:cubicBezTo>
                  <a:pt x="867" y="542"/>
                  <a:pt x="859" y="533"/>
                  <a:pt x="854" y="522"/>
                </a:cubicBezTo>
                <a:cubicBezTo>
                  <a:pt x="831" y="471"/>
                  <a:pt x="825" y="420"/>
                  <a:pt x="794" y="373"/>
                </a:cubicBezTo>
                <a:cubicBezTo>
                  <a:pt x="781" y="331"/>
                  <a:pt x="766" y="292"/>
                  <a:pt x="745" y="254"/>
                </a:cubicBezTo>
                <a:cubicBezTo>
                  <a:pt x="727" y="223"/>
                  <a:pt x="701" y="197"/>
                  <a:pt x="685" y="165"/>
                </a:cubicBezTo>
                <a:cubicBezTo>
                  <a:pt x="678" y="152"/>
                  <a:pt x="671" y="139"/>
                  <a:pt x="665" y="125"/>
                </a:cubicBezTo>
                <a:cubicBezTo>
                  <a:pt x="661" y="115"/>
                  <a:pt x="664" y="101"/>
                  <a:pt x="655" y="95"/>
                </a:cubicBezTo>
                <a:cubicBezTo>
                  <a:pt x="638" y="83"/>
                  <a:pt x="616" y="82"/>
                  <a:pt x="596" y="75"/>
                </a:cubicBezTo>
                <a:cubicBezTo>
                  <a:pt x="535" y="54"/>
                  <a:pt x="471" y="42"/>
                  <a:pt x="417" y="6"/>
                </a:cubicBezTo>
                <a:cubicBezTo>
                  <a:pt x="247" y="17"/>
                  <a:pt x="315" y="0"/>
                  <a:pt x="209" y="36"/>
                </a:cubicBezTo>
                <a:cubicBezTo>
                  <a:pt x="146" y="57"/>
                  <a:pt x="75" y="34"/>
                  <a:pt x="10" y="46"/>
                </a:cubicBezTo>
                <a:cubicBezTo>
                  <a:pt x="0" y="48"/>
                  <a:pt x="3" y="65"/>
                  <a:pt x="0" y="75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rect">
              <a:fillToRect t="100000" r="100000"/>
            </a:path>
          </a:gradFill>
          <a:ln w="28575" cmpd="sng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 rot="506852">
            <a:off x="4000500" y="1379538"/>
            <a:ext cx="1522413" cy="1176337"/>
          </a:xfrm>
          <a:custGeom>
            <a:avLst/>
            <a:gdLst>
              <a:gd name="T0" fmla="*/ 520 w 1802"/>
              <a:gd name="T1" fmla="*/ 880 h 1224"/>
              <a:gd name="T2" fmla="*/ 328 w 1802"/>
              <a:gd name="T3" fmla="*/ 896 h 1224"/>
              <a:gd name="T4" fmla="*/ 144 w 1802"/>
              <a:gd name="T5" fmla="*/ 848 h 1224"/>
              <a:gd name="T6" fmla="*/ 96 w 1802"/>
              <a:gd name="T7" fmla="*/ 816 h 1224"/>
              <a:gd name="T8" fmla="*/ 56 w 1802"/>
              <a:gd name="T9" fmla="*/ 792 h 1224"/>
              <a:gd name="T10" fmla="*/ 0 w 1802"/>
              <a:gd name="T11" fmla="*/ 648 h 1224"/>
              <a:gd name="T12" fmla="*/ 144 w 1802"/>
              <a:gd name="T13" fmla="*/ 392 h 1224"/>
              <a:gd name="T14" fmla="*/ 472 w 1802"/>
              <a:gd name="T15" fmla="*/ 152 h 1224"/>
              <a:gd name="T16" fmla="*/ 920 w 1802"/>
              <a:gd name="T17" fmla="*/ 0 h 1224"/>
              <a:gd name="T18" fmla="*/ 1296 w 1802"/>
              <a:gd name="T19" fmla="*/ 40 h 1224"/>
              <a:gd name="T20" fmla="*/ 1376 w 1802"/>
              <a:gd name="T21" fmla="*/ 72 h 1224"/>
              <a:gd name="T22" fmla="*/ 1592 w 1802"/>
              <a:gd name="T23" fmla="*/ 136 h 1224"/>
              <a:gd name="T24" fmla="*/ 1704 w 1802"/>
              <a:gd name="T25" fmla="*/ 248 h 1224"/>
              <a:gd name="T26" fmla="*/ 1752 w 1802"/>
              <a:gd name="T27" fmla="*/ 312 h 1224"/>
              <a:gd name="T28" fmla="*/ 1792 w 1802"/>
              <a:gd name="T29" fmla="*/ 472 h 1224"/>
              <a:gd name="T30" fmla="*/ 1760 w 1802"/>
              <a:gd name="T31" fmla="*/ 696 h 1224"/>
              <a:gd name="T32" fmla="*/ 1736 w 1802"/>
              <a:gd name="T33" fmla="*/ 808 h 1224"/>
              <a:gd name="T34" fmla="*/ 1712 w 1802"/>
              <a:gd name="T35" fmla="*/ 832 h 1224"/>
              <a:gd name="T36" fmla="*/ 1648 w 1802"/>
              <a:gd name="T37" fmla="*/ 928 h 1224"/>
              <a:gd name="T38" fmla="*/ 1408 w 1802"/>
              <a:gd name="T39" fmla="*/ 1032 h 1224"/>
              <a:gd name="T40" fmla="*/ 1336 w 1802"/>
              <a:gd name="T41" fmla="*/ 1056 h 1224"/>
              <a:gd name="T42" fmla="*/ 1288 w 1802"/>
              <a:gd name="T43" fmla="*/ 1080 h 1224"/>
              <a:gd name="T44" fmla="*/ 1224 w 1802"/>
              <a:gd name="T45" fmla="*/ 1096 h 1224"/>
              <a:gd name="T46" fmla="*/ 1072 w 1802"/>
              <a:gd name="T47" fmla="*/ 1152 h 1224"/>
              <a:gd name="T48" fmla="*/ 904 w 1802"/>
              <a:gd name="T49" fmla="*/ 1184 h 1224"/>
              <a:gd name="T50" fmla="*/ 640 w 1802"/>
              <a:gd name="T51" fmla="*/ 1224 h 1224"/>
              <a:gd name="T52" fmla="*/ 496 w 1802"/>
              <a:gd name="T53" fmla="*/ 1184 h 1224"/>
              <a:gd name="T54" fmla="*/ 424 w 1802"/>
              <a:gd name="T55" fmla="*/ 1120 h 1224"/>
              <a:gd name="T56" fmla="*/ 400 w 1802"/>
              <a:gd name="T57" fmla="*/ 1072 h 1224"/>
              <a:gd name="T58" fmla="*/ 472 w 1802"/>
              <a:gd name="T59" fmla="*/ 944 h 1224"/>
              <a:gd name="T60" fmla="*/ 592 w 1802"/>
              <a:gd name="T61" fmla="*/ 856 h 1224"/>
              <a:gd name="T62" fmla="*/ 824 w 1802"/>
              <a:gd name="T63" fmla="*/ 808 h 1224"/>
              <a:gd name="T64" fmla="*/ 936 w 1802"/>
              <a:gd name="T65" fmla="*/ 816 h 1224"/>
              <a:gd name="T66" fmla="*/ 960 w 1802"/>
              <a:gd name="T67" fmla="*/ 824 h 12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02"/>
              <a:gd name="T103" fmla="*/ 0 h 1224"/>
              <a:gd name="T104" fmla="*/ 1802 w 1802"/>
              <a:gd name="T105" fmla="*/ 1224 h 12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02" h="1224">
                <a:moveTo>
                  <a:pt x="520" y="880"/>
                </a:moveTo>
                <a:cubicBezTo>
                  <a:pt x="432" y="909"/>
                  <a:pt x="468" y="904"/>
                  <a:pt x="328" y="896"/>
                </a:cubicBezTo>
                <a:cubicBezTo>
                  <a:pt x="268" y="876"/>
                  <a:pt x="206" y="860"/>
                  <a:pt x="144" y="848"/>
                </a:cubicBezTo>
                <a:cubicBezTo>
                  <a:pt x="128" y="837"/>
                  <a:pt x="112" y="826"/>
                  <a:pt x="96" y="816"/>
                </a:cubicBezTo>
                <a:cubicBezTo>
                  <a:pt x="83" y="808"/>
                  <a:pt x="56" y="792"/>
                  <a:pt x="56" y="792"/>
                </a:cubicBezTo>
                <a:cubicBezTo>
                  <a:pt x="12" y="733"/>
                  <a:pt x="22" y="715"/>
                  <a:pt x="0" y="648"/>
                </a:cubicBezTo>
                <a:cubicBezTo>
                  <a:pt x="10" y="515"/>
                  <a:pt x="26" y="463"/>
                  <a:pt x="144" y="392"/>
                </a:cubicBezTo>
                <a:cubicBezTo>
                  <a:pt x="225" y="285"/>
                  <a:pt x="354" y="211"/>
                  <a:pt x="472" y="152"/>
                </a:cubicBezTo>
                <a:cubicBezTo>
                  <a:pt x="620" y="78"/>
                  <a:pt x="754" y="18"/>
                  <a:pt x="920" y="0"/>
                </a:cubicBezTo>
                <a:cubicBezTo>
                  <a:pt x="1046" y="5"/>
                  <a:pt x="1174" y="2"/>
                  <a:pt x="1296" y="40"/>
                </a:cubicBezTo>
                <a:cubicBezTo>
                  <a:pt x="1323" y="49"/>
                  <a:pt x="1348" y="64"/>
                  <a:pt x="1376" y="72"/>
                </a:cubicBezTo>
                <a:cubicBezTo>
                  <a:pt x="1448" y="94"/>
                  <a:pt x="1523" y="104"/>
                  <a:pt x="1592" y="136"/>
                </a:cubicBezTo>
                <a:cubicBezTo>
                  <a:pt x="1648" y="162"/>
                  <a:pt x="1664" y="197"/>
                  <a:pt x="1704" y="248"/>
                </a:cubicBezTo>
                <a:cubicBezTo>
                  <a:pt x="1720" y="269"/>
                  <a:pt x="1752" y="312"/>
                  <a:pt x="1752" y="312"/>
                </a:cubicBezTo>
                <a:cubicBezTo>
                  <a:pt x="1788" y="445"/>
                  <a:pt x="1776" y="391"/>
                  <a:pt x="1792" y="472"/>
                </a:cubicBezTo>
                <a:cubicBezTo>
                  <a:pt x="1788" y="542"/>
                  <a:pt x="1802" y="633"/>
                  <a:pt x="1760" y="696"/>
                </a:cubicBezTo>
                <a:cubicBezTo>
                  <a:pt x="1753" y="733"/>
                  <a:pt x="1755" y="775"/>
                  <a:pt x="1736" y="808"/>
                </a:cubicBezTo>
                <a:cubicBezTo>
                  <a:pt x="1730" y="818"/>
                  <a:pt x="1719" y="823"/>
                  <a:pt x="1712" y="832"/>
                </a:cubicBezTo>
                <a:cubicBezTo>
                  <a:pt x="1688" y="865"/>
                  <a:pt x="1679" y="897"/>
                  <a:pt x="1648" y="928"/>
                </a:cubicBezTo>
                <a:cubicBezTo>
                  <a:pt x="1588" y="988"/>
                  <a:pt x="1489" y="1016"/>
                  <a:pt x="1408" y="1032"/>
                </a:cubicBezTo>
                <a:cubicBezTo>
                  <a:pt x="1366" y="1060"/>
                  <a:pt x="1401" y="1042"/>
                  <a:pt x="1336" y="1056"/>
                </a:cubicBezTo>
                <a:cubicBezTo>
                  <a:pt x="1271" y="1071"/>
                  <a:pt x="1356" y="1055"/>
                  <a:pt x="1288" y="1080"/>
                </a:cubicBezTo>
                <a:cubicBezTo>
                  <a:pt x="1267" y="1088"/>
                  <a:pt x="1245" y="1091"/>
                  <a:pt x="1224" y="1096"/>
                </a:cubicBezTo>
                <a:cubicBezTo>
                  <a:pt x="1176" y="1128"/>
                  <a:pt x="1128" y="1144"/>
                  <a:pt x="1072" y="1152"/>
                </a:cubicBezTo>
                <a:cubicBezTo>
                  <a:pt x="1011" y="1172"/>
                  <a:pt x="973" y="1178"/>
                  <a:pt x="904" y="1184"/>
                </a:cubicBezTo>
                <a:cubicBezTo>
                  <a:pt x="816" y="1202"/>
                  <a:pt x="730" y="1216"/>
                  <a:pt x="640" y="1224"/>
                </a:cubicBezTo>
                <a:cubicBezTo>
                  <a:pt x="589" y="1217"/>
                  <a:pt x="542" y="1210"/>
                  <a:pt x="496" y="1184"/>
                </a:cubicBezTo>
                <a:cubicBezTo>
                  <a:pt x="468" y="1168"/>
                  <a:pt x="424" y="1120"/>
                  <a:pt x="424" y="1120"/>
                </a:cubicBezTo>
                <a:cubicBezTo>
                  <a:pt x="418" y="1103"/>
                  <a:pt x="400" y="1090"/>
                  <a:pt x="400" y="1072"/>
                </a:cubicBezTo>
                <a:cubicBezTo>
                  <a:pt x="400" y="1019"/>
                  <a:pt x="438" y="978"/>
                  <a:pt x="472" y="944"/>
                </a:cubicBezTo>
                <a:cubicBezTo>
                  <a:pt x="507" y="909"/>
                  <a:pt x="546" y="876"/>
                  <a:pt x="592" y="856"/>
                </a:cubicBezTo>
                <a:cubicBezTo>
                  <a:pt x="666" y="824"/>
                  <a:pt x="747" y="827"/>
                  <a:pt x="824" y="808"/>
                </a:cubicBezTo>
                <a:cubicBezTo>
                  <a:pt x="861" y="811"/>
                  <a:pt x="899" y="812"/>
                  <a:pt x="936" y="816"/>
                </a:cubicBezTo>
                <a:cubicBezTo>
                  <a:pt x="944" y="817"/>
                  <a:pt x="960" y="824"/>
                  <a:pt x="960" y="824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 rot="494148">
            <a:off x="4754563" y="2125663"/>
            <a:ext cx="674687" cy="506412"/>
          </a:xfrm>
          <a:custGeom>
            <a:avLst/>
            <a:gdLst>
              <a:gd name="T0" fmla="*/ 0 w 425"/>
              <a:gd name="T1" fmla="*/ 256 h 319"/>
              <a:gd name="T2" fmla="*/ 48 w 425"/>
              <a:gd name="T3" fmla="*/ 296 h 319"/>
              <a:gd name="T4" fmla="*/ 128 w 425"/>
              <a:gd name="T5" fmla="*/ 312 h 319"/>
              <a:gd name="T6" fmla="*/ 304 w 425"/>
              <a:gd name="T7" fmla="*/ 280 h 319"/>
              <a:gd name="T8" fmla="*/ 360 w 425"/>
              <a:gd name="T9" fmla="*/ 232 h 319"/>
              <a:gd name="T10" fmla="*/ 400 w 425"/>
              <a:gd name="T11" fmla="*/ 0 h 3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5"/>
              <a:gd name="T19" fmla="*/ 0 h 319"/>
              <a:gd name="T20" fmla="*/ 425 w 425"/>
              <a:gd name="T21" fmla="*/ 319 h 3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5" h="319">
                <a:moveTo>
                  <a:pt x="0" y="256"/>
                </a:moveTo>
                <a:cubicBezTo>
                  <a:pt x="17" y="268"/>
                  <a:pt x="30" y="286"/>
                  <a:pt x="48" y="296"/>
                </a:cubicBezTo>
                <a:cubicBezTo>
                  <a:pt x="58" y="302"/>
                  <a:pt x="125" y="312"/>
                  <a:pt x="128" y="312"/>
                </a:cubicBezTo>
                <a:cubicBezTo>
                  <a:pt x="215" y="307"/>
                  <a:pt x="245" y="319"/>
                  <a:pt x="304" y="280"/>
                </a:cubicBezTo>
                <a:cubicBezTo>
                  <a:pt x="315" y="248"/>
                  <a:pt x="329" y="242"/>
                  <a:pt x="360" y="232"/>
                </a:cubicBezTo>
                <a:cubicBezTo>
                  <a:pt x="425" y="167"/>
                  <a:pt x="400" y="90"/>
                  <a:pt x="400" y="0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769100" y="3981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302250" y="3198813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400" b="1">
              <a:solidFill>
                <a:srgbClr val="FFFF99"/>
              </a:solidFill>
            </a:endParaRPr>
          </a:p>
        </p:txBody>
      </p:sp>
      <p:sp>
        <p:nvSpPr>
          <p:cNvPr id="153609" name="AutoShape 9"/>
          <p:cNvSpPr>
            <a:spLocks noChangeArrowheads="1"/>
          </p:cNvSpPr>
          <p:nvPr/>
        </p:nvSpPr>
        <p:spPr bwMode="auto">
          <a:xfrm rot="5191305">
            <a:off x="5489575" y="3128963"/>
            <a:ext cx="153988" cy="144462"/>
          </a:xfrm>
          <a:prstGeom prst="chevron">
            <a:avLst>
              <a:gd name="adj" fmla="val 3414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10" name="AutoShape 10"/>
          <p:cNvSpPr>
            <a:spLocks noChangeArrowheads="1"/>
          </p:cNvSpPr>
          <p:nvPr/>
        </p:nvSpPr>
        <p:spPr bwMode="auto">
          <a:xfrm rot="5191305">
            <a:off x="5386388" y="2843212"/>
            <a:ext cx="153988" cy="144463"/>
          </a:xfrm>
          <a:prstGeom prst="chevron">
            <a:avLst>
              <a:gd name="adj" fmla="val 3413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11" name="AutoShape 11"/>
          <p:cNvSpPr>
            <a:spLocks noChangeArrowheads="1"/>
          </p:cNvSpPr>
          <p:nvPr/>
        </p:nvSpPr>
        <p:spPr bwMode="auto">
          <a:xfrm rot="5191305">
            <a:off x="4867275" y="2127251"/>
            <a:ext cx="153987" cy="144462"/>
          </a:xfrm>
          <a:prstGeom prst="chevron">
            <a:avLst>
              <a:gd name="adj" fmla="val 3414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13" name="AutoShape 13"/>
          <p:cNvSpPr>
            <a:spLocks noChangeArrowheads="1"/>
          </p:cNvSpPr>
          <p:nvPr/>
        </p:nvSpPr>
        <p:spPr bwMode="auto">
          <a:xfrm rot="5191305">
            <a:off x="5735638" y="3476625"/>
            <a:ext cx="153987" cy="144463"/>
          </a:xfrm>
          <a:prstGeom prst="chevron">
            <a:avLst>
              <a:gd name="adj" fmla="val 3413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15" name="AutoShape 15"/>
          <p:cNvSpPr>
            <a:spLocks noChangeArrowheads="1"/>
          </p:cNvSpPr>
          <p:nvPr/>
        </p:nvSpPr>
        <p:spPr bwMode="auto">
          <a:xfrm rot="5191305">
            <a:off x="4722813" y="1901825"/>
            <a:ext cx="153987" cy="144463"/>
          </a:xfrm>
          <a:prstGeom prst="chevron">
            <a:avLst>
              <a:gd name="adj" fmla="val 3413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16" name="AutoShape 16"/>
          <p:cNvSpPr>
            <a:spLocks noChangeArrowheads="1"/>
          </p:cNvSpPr>
          <p:nvPr/>
        </p:nvSpPr>
        <p:spPr bwMode="auto">
          <a:xfrm rot="5191305">
            <a:off x="4908550" y="1844676"/>
            <a:ext cx="153987" cy="144462"/>
          </a:xfrm>
          <a:prstGeom prst="chevron">
            <a:avLst>
              <a:gd name="adj" fmla="val 3414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807" name="Line 18"/>
          <p:cNvSpPr>
            <a:spLocks noChangeShapeType="1"/>
          </p:cNvSpPr>
          <p:nvPr/>
        </p:nvSpPr>
        <p:spPr bwMode="auto">
          <a:xfrm rot="882364" flipV="1">
            <a:off x="5638800" y="3048000"/>
            <a:ext cx="1331913" cy="4032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619" name="AutoShape 19"/>
          <p:cNvSpPr>
            <a:spLocks noChangeArrowheads="1"/>
          </p:cNvSpPr>
          <p:nvPr/>
        </p:nvSpPr>
        <p:spPr bwMode="auto">
          <a:xfrm rot="3543697">
            <a:off x="6472238" y="3157537"/>
            <a:ext cx="153988" cy="144463"/>
          </a:xfrm>
          <a:prstGeom prst="chevron">
            <a:avLst>
              <a:gd name="adj" fmla="val 3413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20" name="AutoShape 20"/>
          <p:cNvSpPr>
            <a:spLocks noChangeArrowheads="1"/>
          </p:cNvSpPr>
          <p:nvPr/>
        </p:nvSpPr>
        <p:spPr bwMode="auto">
          <a:xfrm rot="3543697">
            <a:off x="7453313" y="3192462"/>
            <a:ext cx="153988" cy="144463"/>
          </a:xfrm>
          <a:prstGeom prst="chevron">
            <a:avLst>
              <a:gd name="adj" fmla="val 3413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21" name="AutoShape 21"/>
          <p:cNvSpPr>
            <a:spLocks noChangeArrowheads="1"/>
          </p:cNvSpPr>
          <p:nvPr/>
        </p:nvSpPr>
        <p:spPr bwMode="auto">
          <a:xfrm rot="3543697">
            <a:off x="7742238" y="3265487"/>
            <a:ext cx="153988" cy="144463"/>
          </a:xfrm>
          <a:prstGeom prst="chevron">
            <a:avLst>
              <a:gd name="adj" fmla="val 3413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811" name="Line 22"/>
          <p:cNvSpPr>
            <a:spLocks noChangeShapeType="1"/>
          </p:cNvSpPr>
          <p:nvPr/>
        </p:nvSpPr>
        <p:spPr bwMode="auto">
          <a:xfrm rot="19777121" flipH="1">
            <a:off x="6083300" y="3062288"/>
            <a:ext cx="79375" cy="1968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812" name="Oval 23"/>
          <p:cNvSpPr>
            <a:spLocks noChangeArrowheads="1"/>
          </p:cNvSpPr>
          <p:nvPr/>
        </p:nvSpPr>
        <p:spPr bwMode="auto">
          <a:xfrm rot="-1806203">
            <a:off x="6030913" y="2916238"/>
            <a:ext cx="128587" cy="1619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27" name="AutoShape 27"/>
          <p:cNvSpPr>
            <a:spLocks noChangeArrowheads="1"/>
          </p:cNvSpPr>
          <p:nvPr/>
        </p:nvSpPr>
        <p:spPr bwMode="auto">
          <a:xfrm rot="5191305">
            <a:off x="5124450" y="2060576"/>
            <a:ext cx="153987" cy="144462"/>
          </a:xfrm>
          <a:prstGeom prst="chevron">
            <a:avLst>
              <a:gd name="adj" fmla="val 3414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28" name="AutoShape 28"/>
          <p:cNvSpPr>
            <a:spLocks noChangeArrowheads="1"/>
          </p:cNvSpPr>
          <p:nvPr/>
        </p:nvSpPr>
        <p:spPr bwMode="auto">
          <a:xfrm rot="5191305">
            <a:off x="4794250" y="1624013"/>
            <a:ext cx="153988" cy="144462"/>
          </a:xfrm>
          <a:prstGeom prst="chevron">
            <a:avLst>
              <a:gd name="adj" fmla="val 3414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29" name="AutoShape 29"/>
          <p:cNvSpPr>
            <a:spLocks noChangeArrowheads="1"/>
          </p:cNvSpPr>
          <p:nvPr/>
        </p:nvSpPr>
        <p:spPr bwMode="auto">
          <a:xfrm rot="3543697">
            <a:off x="7966075" y="3184525"/>
            <a:ext cx="117475" cy="123825"/>
          </a:xfrm>
          <a:prstGeom prst="chevron">
            <a:avLst>
              <a:gd name="adj" fmla="val 3202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816" name="Freeform 30"/>
          <p:cNvSpPr>
            <a:spLocks/>
          </p:cNvSpPr>
          <p:nvPr/>
        </p:nvSpPr>
        <p:spPr bwMode="auto">
          <a:xfrm>
            <a:off x="7335838" y="2576513"/>
            <a:ext cx="814387" cy="593725"/>
          </a:xfrm>
          <a:custGeom>
            <a:avLst/>
            <a:gdLst>
              <a:gd name="T0" fmla="*/ 210 w 746"/>
              <a:gd name="T1" fmla="*/ 0 h 439"/>
              <a:gd name="T2" fmla="*/ 173 w 746"/>
              <a:gd name="T3" fmla="*/ 146 h 439"/>
              <a:gd name="T4" fmla="*/ 91 w 746"/>
              <a:gd name="T5" fmla="*/ 174 h 439"/>
              <a:gd name="T6" fmla="*/ 64 w 746"/>
              <a:gd name="T7" fmla="*/ 183 h 439"/>
              <a:gd name="T8" fmla="*/ 0 w 746"/>
              <a:gd name="T9" fmla="*/ 274 h 439"/>
              <a:gd name="T10" fmla="*/ 100 w 746"/>
              <a:gd name="T11" fmla="*/ 412 h 439"/>
              <a:gd name="T12" fmla="*/ 237 w 746"/>
              <a:gd name="T13" fmla="*/ 375 h 439"/>
              <a:gd name="T14" fmla="*/ 292 w 746"/>
              <a:gd name="T15" fmla="*/ 357 h 439"/>
              <a:gd name="T16" fmla="*/ 320 w 746"/>
              <a:gd name="T17" fmla="*/ 348 h 439"/>
              <a:gd name="T18" fmla="*/ 429 w 746"/>
              <a:gd name="T19" fmla="*/ 375 h 439"/>
              <a:gd name="T20" fmla="*/ 484 w 746"/>
              <a:gd name="T21" fmla="*/ 402 h 439"/>
              <a:gd name="T22" fmla="*/ 503 w 746"/>
              <a:gd name="T23" fmla="*/ 421 h 439"/>
              <a:gd name="T24" fmla="*/ 557 w 746"/>
              <a:gd name="T25" fmla="*/ 439 h 439"/>
              <a:gd name="T26" fmla="*/ 704 w 746"/>
              <a:gd name="T27" fmla="*/ 375 h 439"/>
              <a:gd name="T28" fmla="*/ 676 w 746"/>
              <a:gd name="T29" fmla="*/ 220 h 439"/>
              <a:gd name="T30" fmla="*/ 667 w 746"/>
              <a:gd name="T31" fmla="*/ 192 h 439"/>
              <a:gd name="T32" fmla="*/ 640 w 746"/>
              <a:gd name="T33" fmla="*/ 183 h 439"/>
              <a:gd name="T34" fmla="*/ 621 w 746"/>
              <a:gd name="T35" fmla="*/ 165 h 439"/>
              <a:gd name="T36" fmla="*/ 420 w 746"/>
              <a:gd name="T37" fmla="*/ 110 h 439"/>
              <a:gd name="T38" fmla="*/ 411 w 746"/>
              <a:gd name="T39" fmla="*/ 64 h 439"/>
              <a:gd name="T40" fmla="*/ 402 w 746"/>
              <a:gd name="T41" fmla="*/ 9 h 4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46"/>
              <a:gd name="T64" fmla="*/ 0 h 439"/>
              <a:gd name="T65" fmla="*/ 746 w 746"/>
              <a:gd name="T66" fmla="*/ 439 h 4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46" h="439">
                <a:moveTo>
                  <a:pt x="210" y="0"/>
                </a:moveTo>
                <a:cubicBezTo>
                  <a:pt x="225" y="46"/>
                  <a:pt x="224" y="120"/>
                  <a:pt x="173" y="146"/>
                </a:cubicBezTo>
                <a:cubicBezTo>
                  <a:pt x="161" y="152"/>
                  <a:pt x="111" y="168"/>
                  <a:pt x="91" y="174"/>
                </a:cubicBezTo>
                <a:cubicBezTo>
                  <a:pt x="82" y="177"/>
                  <a:pt x="64" y="183"/>
                  <a:pt x="64" y="183"/>
                </a:cubicBezTo>
                <a:cubicBezTo>
                  <a:pt x="34" y="211"/>
                  <a:pt x="13" y="235"/>
                  <a:pt x="0" y="274"/>
                </a:cubicBezTo>
                <a:cubicBezTo>
                  <a:pt x="11" y="373"/>
                  <a:pt x="3" y="391"/>
                  <a:pt x="100" y="412"/>
                </a:cubicBezTo>
                <a:cubicBezTo>
                  <a:pt x="146" y="399"/>
                  <a:pt x="191" y="390"/>
                  <a:pt x="237" y="375"/>
                </a:cubicBezTo>
                <a:cubicBezTo>
                  <a:pt x="255" y="369"/>
                  <a:pt x="274" y="363"/>
                  <a:pt x="292" y="357"/>
                </a:cubicBezTo>
                <a:cubicBezTo>
                  <a:pt x="301" y="354"/>
                  <a:pt x="320" y="348"/>
                  <a:pt x="320" y="348"/>
                </a:cubicBezTo>
                <a:cubicBezTo>
                  <a:pt x="348" y="353"/>
                  <a:pt x="404" y="359"/>
                  <a:pt x="429" y="375"/>
                </a:cubicBezTo>
                <a:cubicBezTo>
                  <a:pt x="465" y="398"/>
                  <a:pt x="446" y="389"/>
                  <a:pt x="484" y="402"/>
                </a:cubicBezTo>
                <a:cubicBezTo>
                  <a:pt x="490" y="408"/>
                  <a:pt x="495" y="417"/>
                  <a:pt x="503" y="421"/>
                </a:cubicBezTo>
                <a:cubicBezTo>
                  <a:pt x="520" y="430"/>
                  <a:pt x="557" y="439"/>
                  <a:pt x="557" y="439"/>
                </a:cubicBezTo>
                <a:cubicBezTo>
                  <a:pt x="655" y="428"/>
                  <a:pt x="644" y="432"/>
                  <a:pt x="704" y="375"/>
                </a:cubicBezTo>
                <a:cubicBezTo>
                  <a:pt x="721" y="322"/>
                  <a:pt x="746" y="242"/>
                  <a:pt x="676" y="220"/>
                </a:cubicBezTo>
                <a:cubicBezTo>
                  <a:pt x="673" y="211"/>
                  <a:pt x="674" y="199"/>
                  <a:pt x="667" y="192"/>
                </a:cubicBezTo>
                <a:cubicBezTo>
                  <a:pt x="660" y="185"/>
                  <a:pt x="648" y="188"/>
                  <a:pt x="640" y="183"/>
                </a:cubicBezTo>
                <a:cubicBezTo>
                  <a:pt x="632" y="179"/>
                  <a:pt x="629" y="169"/>
                  <a:pt x="621" y="165"/>
                </a:cubicBezTo>
                <a:cubicBezTo>
                  <a:pt x="563" y="131"/>
                  <a:pt x="483" y="130"/>
                  <a:pt x="420" y="110"/>
                </a:cubicBezTo>
                <a:cubicBezTo>
                  <a:pt x="417" y="95"/>
                  <a:pt x="415" y="79"/>
                  <a:pt x="411" y="64"/>
                </a:cubicBezTo>
                <a:cubicBezTo>
                  <a:pt x="396" y="6"/>
                  <a:pt x="373" y="9"/>
                  <a:pt x="402" y="9"/>
                </a:cubicBezTo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5400000" scaled="1"/>
          </a:gradFill>
          <a:ln w="57150" cmpd="sng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817" name="Freeform 31"/>
          <p:cNvSpPr>
            <a:spLocks/>
          </p:cNvSpPr>
          <p:nvPr/>
        </p:nvSpPr>
        <p:spPr bwMode="auto">
          <a:xfrm>
            <a:off x="7315200" y="3308350"/>
            <a:ext cx="839788" cy="614363"/>
          </a:xfrm>
          <a:custGeom>
            <a:avLst/>
            <a:gdLst>
              <a:gd name="T0" fmla="*/ 251 w 733"/>
              <a:gd name="T1" fmla="*/ 461 h 489"/>
              <a:gd name="T2" fmla="*/ 242 w 733"/>
              <a:gd name="T3" fmla="*/ 434 h 489"/>
              <a:gd name="T4" fmla="*/ 242 w 733"/>
              <a:gd name="T5" fmla="*/ 370 h 489"/>
              <a:gd name="T6" fmla="*/ 187 w 733"/>
              <a:gd name="T7" fmla="*/ 351 h 489"/>
              <a:gd name="T8" fmla="*/ 114 w 733"/>
              <a:gd name="T9" fmla="*/ 297 h 489"/>
              <a:gd name="T10" fmla="*/ 68 w 733"/>
              <a:gd name="T11" fmla="*/ 260 h 489"/>
              <a:gd name="T12" fmla="*/ 32 w 733"/>
              <a:gd name="T13" fmla="*/ 214 h 489"/>
              <a:gd name="T14" fmla="*/ 4 w 733"/>
              <a:gd name="T15" fmla="*/ 169 h 489"/>
              <a:gd name="T16" fmla="*/ 50 w 733"/>
              <a:gd name="T17" fmla="*/ 59 h 489"/>
              <a:gd name="T18" fmla="*/ 251 w 733"/>
              <a:gd name="T19" fmla="*/ 105 h 489"/>
              <a:gd name="T20" fmla="*/ 379 w 733"/>
              <a:gd name="T21" fmla="*/ 105 h 489"/>
              <a:gd name="T22" fmla="*/ 452 w 733"/>
              <a:gd name="T23" fmla="*/ 59 h 489"/>
              <a:gd name="T24" fmla="*/ 507 w 733"/>
              <a:gd name="T25" fmla="*/ 41 h 489"/>
              <a:gd name="T26" fmla="*/ 644 w 733"/>
              <a:gd name="T27" fmla="*/ 50 h 489"/>
              <a:gd name="T28" fmla="*/ 672 w 733"/>
              <a:gd name="T29" fmla="*/ 59 h 489"/>
              <a:gd name="T30" fmla="*/ 672 w 733"/>
              <a:gd name="T31" fmla="*/ 233 h 489"/>
              <a:gd name="T32" fmla="*/ 626 w 733"/>
              <a:gd name="T33" fmla="*/ 297 h 489"/>
              <a:gd name="T34" fmla="*/ 571 w 733"/>
              <a:gd name="T35" fmla="*/ 351 h 489"/>
              <a:gd name="T36" fmla="*/ 516 w 733"/>
              <a:gd name="T37" fmla="*/ 415 h 489"/>
              <a:gd name="T38" fmla="*/ 507 w 733"/>
              <a:gd name="T39" fmla="*/ 489 h 4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3"/>
              <a:gd name="T61" fmla="*/ 0 h 489"/>
              <a:gd name="T62" fmla="*/ 733 w 733"/>
              <a:gd name="T63" fmla="*/ 489 h 4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3" h="489">
                <a:moveTo>
                  <a:pt x="251" y="461"/>
                </a:moveTo>
                <a:cubicBezTo>
                  <a:pt x="248" y="452"/>
                  <a:pt x="242" y="443"/>
                  <a:pt x="242" y="434"/>
                </a:cubicBezTo>
                <a:cubicBezTo>
                  <a:pt x="242" y="412"/>
                  <a:pt x="270" y="394"/>
                  <a:pt x="242" y="370"/>
                </a:cubicBezTo>
                <a:cubicBezTo>
                  <a:pt x="227" y="357"/>
                  <a:pt x="187" y="351"/>
                  <a:pt x="187" y="351"/>
                </a:cubicBezTo>
                <a:cubicBezTo>
                  <a:pt x="160" y="311"/>
                  <a:pt x="149" y="325"/>
                  <a:pt x="114" y="297"/>
                </a:cubicBezTo>
                <a:cubicBezTo>
                  <a:pt x="48" y="244"/>
                  <a:pt x="154" y="315"/>
                  <a:pt x="68" y="260"/>
                </a:cubicBezTo>
                <a:cubicBezTo>
                  <a:pt x="57" y="244"/>
                  <a:pt x="42" y="231"/>
                  <a:pt x="32" y="214"/>
                </a:cubicBezTo>
                <a:cubicBezTo>
                  <a:pt x="0" y="160"/>
                  <a:pt x="48" y="211"/>
                  <a:pt x="4" y="169"/>
                </a:cubicBezTo>
                <a:cubicBezTo>
                  <a:pt x="11" y="116"/>
                  <a:pt x="0" y="76"/>
                  <a:pt x="50" y="59"/>
                </a:cubicBezTo>
                <a:cubicBezTo>
                  <a:pt x="123" y="66"/>
                  <a:pt x="183" y="80"/>
                  <a:pt x="251" y="105"/>
                </a:cubicBezTo>
                <a:cubicBezTo>
                  <a:pt x="288" y="141"/>
                  <a:pt x="334" y="120"/>
                  <a:pt x="379" y="105"/>
                </a:cubicBezTo>
                <a:cubicBezTo>
                  <a:pt x="398" y="86"/>
                  <a:pt x="427" y="70"/>
                  <a:pt x="452" y="59"/>
                </a:cubicBezTo>
                <a:cubicBezTo>
                  <a:pt x="470" y="51"/>
                  <a:pt x="507" y="41"/>
                  <a:pt x="507" y="41"/>
                </a:cubicBezTo>
                <a:cubicBezTo>
                  <a:pt x="548" y="0"/>
                  <a:pt x="597" y="34"/>
                  <a:pt x="644" y="50"/>
                </a:cubicBezTo>
                <a:cubicBezTo>
                  <a:pt x="653" y="53"/>
                  <a:pt x="672" y="59"/>
                  <a:pt x="672" y="59"/>
                </a:cubicBezTo>
                <a:cubicBezTo>
                  <a:pt x="733" y="100"/>
                  <a:pt x="718" y="184"/>
                  <a:pt x="672" y="233"/>
                </a:cubicBezTo>
                <a:cubicBezTo>
                  <a:pt x="662" y="264"/>
                  <a:pt x="648" y="274"/>
                  <a:pt x="626" y="297"/>
                </a:cubicBezTo>
                <a:cubicBezTo>
                  <a:pt x="611" y="341"/>
                  <a:pt x="601" y="321"/>
                  <a:pt x="571" y="351"/>
                </a:cubicBezTo>
                <a:cubicBezTo>
                  <a:pt x="551" y="371"/>
                  <a:pt x="537" y="395"/>
                  <a:pt x="516" y="415"/>
                </a:cubicBezTo>
                <a:cubicBezTo>
                  <a:pt x="502" y="458"/>
                  <a:pt x="507" y="433"/>
                  <a:pt x="507" y="489"/>
                </a:cubicBezTo>
              </a:path>
            </a:pathLst>
          </a:custGeom>
          <a:gradFill rotWithShape="1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57150" cmpd="sng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818" name="AutoShape 32"/>
          <p:cNvSpPr>
            <a:spLocks noChangeArrowheads="1"/>
          </p:cNvSpPr>
          <p:nvPr/>
        </p:nvSpPr>
        <p:spPr bwMode="auto">
          <a:xfrm>
            <a:off x="7904163" y="2684463"/>
            <a:ext cx="360362" cy="481012"/>
          </a:xfrm>
          <a:prstGeom prst="irregularSeal1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819" name="AutoShape 33"/>
          <p:cNvSpPr>
            <a:spLocks noChangeArrowheads="1"/>
          </p:cNvSpPr>
          <p:nvPr/>
        </p:nvSpPr>
        <p:spPr bwMode="auto">
          <a:xfrm>
            <a:off x="7715250" y="3376613"/>
            <a:ext cx="360363" cy="481012"/>
          </a:xfrm>
          <a:prstGeom prst="irregularSeal1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820" name="Freeform 34"/>
          <p:cNvSpPr>
            <a:spLocks/>
          </p:cNvSpPr>
          <p:nvPr/>
        </p:nvSpPr>
        <p:spPr bwMode="auto">
          <a:xfrm>
            <a:off x="6978650" y="3044825"/>
            <a:ext cx="623888" cy="153988"/>
          </a:xfrm>
          <a:custGeom>
            <a:avLst/>
            <a:gdLst>
              <a:gd name="T0" fmla="*/ 0 w 393"/>
              <a:gd name="T1" fmla="*/ 164 h 164"/>
              <a:gd name="T2" fmla="*/ 36 w 393"/>
              <a:gd name="T3" fmla="*/ 128 h 164"/>
              <a:gd name="T4" fmla="*/ 100 w 393"/>
              <a:gd name="T5" fmla="*/ 64 h 164"/>
              <a:gd name="T6" fmla="*/ 201 w 393"/>
              <a:gd name="T7" fmla="*/ 0 h 164"/>
              <a:gd name="T8" fmla="*/ 292 w 393"/>
              <a:gd name="T9" fmla="*/ 18 h 164"/>
              <a:gd name="T10" fmla="*/ 329 w 393"/>
              <a:gd name="T11" fmla="*/ 55 h 164"/>
              <a:gd name="T12" fmla="*/ 366 w 393"/>
              <a:gd name="T13" fmla="*/ 73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3"/>
              <a:gd name="T22" fmla="*/ 0 h 164"/>
              <a:gd name="T23" fmla="*/ 393 w 39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3" h="164">
                <a:moveTo>
                  <a:pt x="0" y="164"/>
                </a:moveTo>
                <a:cubicBezTo>
                  <a:pt x="12" y="152"/>
                  <a:pt x="26" y="142"/>
                  <a:pt x="36" y="128"/>
                </a:cubicBezTo>
                <a:cubicBezTo>
                  <a:pt x="62" y="92"/>
                  <a:pt x="45" y="82"/>
                  <a:pt x="100" y="64"/>
                </a:cubicBezTo>
                <a:cubicBezTo>
                  <a:pt x="130" y="34"/>
                  <a:pt x="162" y="13"/>
                  <a:pt x="201" y="0"/>
                </a:cubicBezTo>
                <a:cubicBezTo>
                  <a:pt x="213" y="2"/>
                  <a:pt x="272" y="6"/>
                  <a:pt x="292" y="18"/>
                </a:cubicBezTo>
                <a:cubicBezTo>
                  <a:pt x="353" y="54"/>
                  <a:pt x="269" y="18"/>
                  <a:pt x="329" y="55"/>
                </a:cubicBezTo>
                <a:cubicBezTo>
                  <a:pt x="393" y="95"/>
                  <a:pt x="334" y="44"/>
                  <a:pt x="366" y="7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821" name="Freeform 35"/>
          <p:cNvSpPr>
            <a:spLocks/>
          </p:cNvSpPr>
          <p:nvPr/>
        </p:nvSpPr>
        <p:spPr bwMode="auto">
          <a:xfrm>
            <a:off x="6978650" y="3201988"/>
            <a:ext cx="595313" cy="203200"/>
          </a:xfrm>
          <a:custGeom>
            <a:avLst/>
            <a:gdLst>
              <a:gd name="T0" fmla="*/ 0 w 375"/>
              <a:gd name="T1" fmla="*/ 0 h 128"/>
              <a:gd name="T2" fmla="*/ 64 w 375"/>
              <a:gd name="T3" fmla="*/ 46 h 128"/>
              <a:gd name="T4" fmla="*/ 156 w 375"/>
              <a:gd name="T5" fmla="*/ 82 h 128"/>
              <a:gd name="T6" fmla="*/ 375 w 375"/>
              <a:gd name="T7" fmla="*/ 128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375"/>
              <a:gd name="T13" fmla="*/ 0 h 128"/>
              <a:gd name="T14" fmla="*/ 375 w 375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" h="128">
                <a:moveTo>
                  <a:pt x="0" y="0"/>
                </a:moveTo>
                <a:cubicBezTo>
                  <a:pt x="23" y="22"/>
                  <a:pt x="33" y="36"/>
                  <a:pt x="64" y="46"/>
                </a:cubicBezTo>
                <a:cubicBezTo>
                  <a:pt x="94" y="74"/>
                  <a:pt x="116" y="72"/>
                  <a:pt x="156" y="82"/>
                </a:cubicBezTo>
                <a:cubicBezTo>
                  <a:pt x="223" y="99"/>
                  <a:pt x="306" y="128"/>
                  <a:pt x="375" y="128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822" name="Text Box 36"/>
          <p:cNvSpPr txBox="1">
            <a:spLocks noChangeArrowheads="1"/>
          </p:cNvSpPr>
          <p:nvPr/>
        </p:nvSpPr>
        <p:spPr bwMode="auto">
          <a:xfrm>
            <a:off x="5867400" y="1752600"/>
            <a:ext cx="127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 b="1">
                <a:solidFill>
                  <a:srgbClr val="FF9900"/>
                </a:solidFill>
              </a:rPr>
              <a:t>μ</a:t>
            </a:r>
            <a:r>
              <a:rPr lang="tr-TR" sz="2000" b="1">
                <a:solidFill>
                  <a:srgbClr val="FF9900"/>
                </a:solidFill>
              </a:rPr>
              <a:t>-opioid </a:t>
            </a:r>
          </a:p>
          <a:p>
            <a:pPr algn="ctr"/>
            <a:r>
              <a:rPr lang="tr-TR" sz="2000" b="1">
                <a:solidFill>
                  <a:srgbClr val="FF9900"/>
                </a:solidFill>
              </a:rPr>
              <a:t>reseptör</a:t>
            </a:r>
            <a:endParaRPr lang="el-GR" sz="2000" b="1">
              <a:solidFill>
                <a:srgbClr val="FF9900"/>
              </a:solidFill>
            </a:endParaRPr>
          </a:p>
        </p:txBody>
      </p:sp>
      <p:sp>
        <p:nvSpPr>
          <p:cNvPr id="33823" name="Text Box 38"/>
          <p:cNvSpPr txBox="1">
            <a:spLocks noChangeArrowheads="1"/>
          </p:cNvSpPr>
          <p:nvPr/>
        </p:nvSpPr>
        <p:spPr bwMode="auto">
          <a:xfrm>
            <a:off x="304800" y="4243388"/>
            <a:ext cx="210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rgbClr val="FF66CC"/>
                </a:solidFill>
              </a:rPr>
              <a:t>ZAYIF OPİOİD</a:t>
            </a:r>
          </a:p>
        </p:txBody>
      </p:sp>
      <p:sp>
        <p:nvSpPr>
          <p:cNvPr id="153639" name="Text Box 39"/>
          <p:cNvSpPr txBox="1">
            <a:spLocks noChangeArrowheads="1"/>
          </p:cNvSpPr>
          <p:nvPr/>
        </p:nvSpPr>
        <p:spPr bwMode="auto">
          <a:xfrm>
            <a:off x="152400" y="4648200"/>
            <a:ext cx="1625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/>
              <a:t>  TRAMADOL</a:t>
            </a:r>
          </a:p>
          <a:p>
            <a:r>
              <a:rPr lang="tr-TR" b="1" dirty="0"/>
              <a:t>  KODEİN </a:t>
            </a:r>
          </a:p>
        </p:txBody>
      </p:sp>
      <p:sp>
        <p:nvSpPr>
          <p:cNvPr id="33825" name="Text Box 41"/>
          <p:cNvSpPr txBox="1">
            <a:spLocks noChangeArrowheads="1"/>
          </p:cNvSpPr>
          <p:nvPr/>
        </p:nvSpPr>
        <p:spPr bwMode="auto">
          <a:xfrm>
            <a:off x="3308350" y="4265613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F66CC"/>
                </a:solidFill>
              </a:rPr>
              <a:t>KUVVETLİ OPİOİD</a:t>
            </a:r>
          </a:p>
        </p:txBody>
      </p:sp>
      <p:sp>
        <p:nvSpPr>
          <p:cNvPr id="153642" name="Text Box 42"/>
          <p:cNvSpPr txBox="1">
            <a:spLocks noChangeArrowheads="1"/>
          </p:cNvSpPr>
          <p:nvPr/>
        </p:nvSpPr>
        <p:spPr bwMode="auto">
          <a:xfrm>
            <a:off x="3276600" y="4597400"/>
            <a:ext cx="1541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/>
              <a:t>MORFİN</a:t>
            </a:r>
          </a:p>
          <a:p>
            <a:r>
              <a:rPr lang="tr-TR" b="1" dirty="0"/>
              <a:t>FENTANİL</a:t>
            </a:r>
          </a:p>
          <a:p>
            <a:r>
              <a:rPr lang="tr-TR" b="1" dirty="0"/>
              <a:t>MEPERİDİN</a:t>
            </a:r>
          </a:p>
        </p:txBody>
      </p:sp>
      <p:sp>
        <p:nvSpPr>
          <p:cNvPr id="33827" name="Text Box 46"/>
          <p:cNvSpPr txBox="1">
            <a:spLocks noChangeArrowheads="1"/>
          </p:cNvSpPr>
          <p:nvPr/>
        </p:nvSpPr>
        <p:spPr bwMode="auto">
          <a:xfrm>
            <a:off x="304800" y="609600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FF66CC"/>
                </a:solidFill>
              </a:rPr>
              <a:t>OPİOİD ANALJEZİKLER</a:t>
            </a:r>
          </a:p>
        </p:txBody>
      </p:sp>
      <p:pic>
        <p:nvPicPr>
          <p:cNvPr id="33828" name="Picture 47" descr="opium11papa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221773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9" name="Text Box 48"/>
          <p:cNvSpPr txBox="1">
            <a:spLocks noChangeArrowheads="1"/>
          </p:cNvSpPr>
          <p:nvPr/>
        </p:nvSpPr>
        <p:spPr bwMode="auto">
          <a:xfrm>
            <a:off x="441325" y="5451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b="1">
              <a:solidFill>
                <a:srgbClr val="FFFF00"/>
              </a:solidFill>
            </a:endParaRPr>
          </a:p>
        </p:txBody>
      </p:sp>
      <p:sp>
        <p:nvSpPr>
          <p:cNvPr id="153649" name="Text Box 49"/>
          <p:cNvSpPr txBox="1">
            <a:spLocks noChangeArrowheads="1"/>
          </p:cNvSpPr>
          <p:nvPr/>
        </p:nvSpPr>
        <p:spPr bwMode="auto">
          <a:xfrm>
            <a:off x="304800" y="5181600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/>
              <a:t>PROPOKSİFEN</a:t>
            </a:r>
          </a:p>
          <a:p>
            <a:r>
              <a:rPr lang="tr-TR" b="1" dirty="0"/>
              <a:t>BUPRENORFİN</a:t>
            </a:r>
          </a:p>
        </p:txBody>
      </p:sp>
      <p:sp>
        <p:nvSpPr>
          <p:cNvPr id="153650" name="Text Box 50"/>
          <p:cNvSpPr txBox="1">
            <a:spLocks noChangeArrowheads="1"/>
          </p:cNvSpPr>
          <p:nvPr/>
        </p:nvSpPr>
        <p:spPr bwMode="auto">
          <a:xfrm>
            <a:off x="3276600" y="5410200"/>
            <a:ext cx="211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/>
              <a:t>OKSİKODON</a:t>
            </a:r>
          </a:p>
          <a:p>
            <a:r>
              <a:rPr lang="tr-TR" b="1" dirty="0"/>
              <a:t>HİDROMORFON </a:t>
            </a:r>
          </a:p>
          <a:p>
            <a:r>
              <a:rPr lang="tr-TR" b="1" dirty="0"/>
              <a:t>METADON </a:t>
            </a:r>
          </a:p>
        </p:txBody>
      </p:sp>
      <p:sp>
        <p:nvSpPr>
          <p:cNvPr id="153645" name="AutoShape 45"/>
          <p:cNvSpPr>
            <a:spLocks noChangeArrowheads="1"/>
          </p:cNvSpPr>
          <p:nvPr/>
        </p:nvSpPr>
        <p:spPr bwMode="auto">
          <a:xfrm>
            <a:off x="3505200" y="5181600"/>
            <a:ext cx="304800" cy="328613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8121 h 21600"/>
              <a:gd name="T4" fmla="*/ 0 w 21600"/>
              <a:gd name="T5" fmla="*/ 164307 h 21600"/>
              <a:gd name="T6" fmla="*/ 44633 w 21600"/>
              <a:gd name="T7" fmla="*/ 280493 h 21600"/>
              <a:gd name="T8" fmla="*/ 152400 w 21600"/>
              <a:gd name="T9" fmla="*/ 328613 h 21600"/>
              <a:gd name="T10" fmla="*/ 260167 w 21600"/>
              <a:gd name="T11" fmla="*/ 280493 h 21600"/>
              <a:gd name="T12" fmla="*/ 304800 w 21600"/>
              <a:gd name="T13" fmla="*/ 164307 h 21600"/>
              <a:gd name="T14" fmla="*/ 260167 w 21600"/>
              <a:gd name="T15" fmla="*/ 4812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72" y="15152"/>
                </a:moveTo>
                <a:cubicBezTo>
                  <a:pt x="18137" y="13865"/>
                  <a:pt x="18600" y="12350"/>
                  <a:pt x="18600" y="10800"/>
                </a:cubicBezTo>
                <a:cubicBezTo>
                  <a:pt x="18600" y="6492"/>
                  <a:pt x="15107" y="3000"/>
                  <a:pt x="10800" y="3000"/>
                </a:cubicBezTo>
                <a:cubicBezTo>
                  <a:pt x="9249" y="2999"/>
                  <a:pt x="7734" y="3462"/>
                  <a:pt x="6447" y="4327"/>
                </a:cubicBezTo>
                <a:close/>
                <a:moveTo>
                  <a:pt x="4327" y="6447"/>
                </a:moveTo>
                <a:cubicBezTo>
                  <a:pt x="3462" y="7734"/>
                  <a:pt x="3000" y="9249"/>
                  <a:pt x="3000" y="10799"/>
                </a:cubicBezTo>
                <a:cubicBezTo>
                  <a:pt x="3000" y="15107"/>
                  <a:pt x="6492" y="18600"/>
                  <a:pt x="10800" y="18600"/>
                </a:cubicBezTo>
                <a:cubicBezTo>
                  <a:pt x="12350" y="18600"/>
                  <a:pt x="13865" y="18137"/>
                  <a:pt x="15152" y="17272"/>
                </a:cubicBezTo>
                <a:close/>
              </a:path>
            </a:pathLst>
          </a:cu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53" name="AutoShape 53"/>
          <p:cNvSpPr>
            <a:spLocks noChangeArrowheads="1"/>
          </p:cNvSpPr>
          <p:nvPr/>
        </p:nvSpPr>
        <p:spPr bwMode="auto">
          <a:xfrm>
            <a:off x="4038600" y="5181600"/>
            <a:ext cx="304800" cy="328613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8121 h 21600"/>
              <a:gd name="T4" fmla="*/ 0 w 21600"/>
              <a:gd name="T5" fmla="*/ 164307 h 21600"/>
              <a:gd name="T6" fmla="*/ 44633 w 21600"/>
              <a:gd name="T7" fmla="*/ 280493 h 21600"/>
              <a:gd name="T8" fmla="*/ 152400 w 21600"/>
              <a:gd name="T9" fmla="*/ 328613 h 21600"/>
              <a:gd name="T10" fmla="*/ 260167 w 21600"/>
              <a:gd name="T11" fmla="*/ 280493 h 21600"/>
              <a:gd name="T12" fmla="*/ 304800 w 21600"/>
              <a:gd name="T13" fmla="*/ 164307 h 21600"/>
              <a:gd name="T14" fmla="*/ 260167 w 21600"/>
              <a:gd name="T15" fmla="*/ 4812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72" y="15152"/>
                </a:moveTo>
                <a:cubicBezTo>
                  <a:pt x="18137" y="13865"/>
                  <a:pt x="18600" y="12350"/>
                  <a:pt x="18600" y="10800"/>
                </a:cubicBezTo>
                <a:cubicBezTo>
                  <a:pt x="18600" y="6492"/>
                  <a:pt x="15107" y="3000"/>
                  <a:pt x="10800" y="3000"/>
                </a:cubicBezTo>
                <a:cubicBezTo>
                  <a:pt x="9249" y="2999"/>
                  <a:pt x="7734" y="3462"/>
                  <a:pt x="6447" y="4327"/>
                </a:cubicBezTo>
                <a:close/>
                <a:moveTo>
                  <a:pt x="4327" y="6447"/>
                </a:moveTo>
                <a:cubicBezTo>
                  <a:pt x="3462" y="7734"/>
                  <a:pt x="3000" y="9249"/>
                  <a:pt x="3000" y="10799"/>
                </a:cubicBezTo>
                <a:cubicBezTo>
                  <a:pt x="3000" y="15107"/>
                  <a:pt x="6492" y="18600"/>
                  <a:pt x="10800" y="18600"/>
                </a:cubicBezTo>
                <a:cubicBezTo>
                  <a:pt x="12350" y="18600"/>
                  <a:pt x="13865" y="18137"/>
                  <a:pt x="15152" y="17272"/>
                </a:cubicBezTo>
                <a:close/>
              </a:path>
            </a:pathLst>
          </a:cu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54" name="AutoShape 54"/>
          <p:cNvSpPr>
            <a:spLocks noChangeArrowheads="1"/>
          </p:cNvSpPr>
          <p:nvPr/>
        </p:nvSpPr>
        <p:spPr bwMode="auto">
          <a:xfrm>
            <a:off x="4495800" y="5181600"/>
            <a:ext cx="304800" cy="328613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8121 h 21600"/>
              <a:gd name="T4" fmla="*/ 0 w 21600"/>
              <a:gd name="T5" fmla="*/ 164307 h 21600"/>
              <a:gd name="T6" fmla="*/ 44633 w 21600"/>
              <a:gd name="T7" fmla="*/ 280493 h 21600"/>
              <a:gd name="T8" fmla="*/ 152400 w 21600"/>
              <a:gd name="T9" fmla="*/ 328613 h 21600"/>
              <a:gd name="T10" fmla="*/ 260167 w 21600"/>
              <a:gd name="T11" fmla="*/ 280493 h 21600"/>
              <a:gd name="T12" fmla="*/ 304800 w 21600"/>
              <a:gd name="T13" fmla="*/ 164307 h 21600"/>
              <a:gd name="T14" fmla="*/ 260167 w 21600"/>
              <a:gd name="T15" fmla="*/ 4812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72" y="15152"/>
                </a:moveTo>
                <a:cubicBezTo>
                  <a:pt x="18137" y="13865"/>
                  <a:pt x="18600" y="12350"/>
                  <a:pt x="18600" y="10800"/>
                </a:cubicBezTo>
                <a:cubicBezTo>
                  <a:pt x="18600" y="6492"/>
                  <a:pt x="15107" y="3000"/>
                  <a:pt x="10800" y="3000"/>
                </a:cubicBezTo>
                <a:cubicBezTo>
                  <a:pt x="9249" y="2999"/>
                  <a:pt x="7734" y="3462"/>
                  <a:pt x="6447" y="4327"/>
                </a:cubicBezTo>
                <a:close/>
                <a:moveTo>
                  <a:pt x="4327" y="6447"/>
                </a:moveTo>
                <a:cubicBezTo>
                  <a:pt x="3462" y="7734"/>
                  <a:pt x="3000" y="9249"/>
                  <a:pt x="3000" y="10799"/>
                </a:cubicBezTo>
                <a:cubicBezTo>
                  <a:pt x="3000" y="15107"/>
                  <a:pt x="6492" y="18600"/>
                  <a:pt x="10800" y="18600"/>
                </a:cubicBezTo>
                <a:cubicBezTo>
                  <a:pt x="12350" y="18600"/>
                  <a:pt x="13865" y="18137"/>
                  <a:pt x="15152" y="17272"/>
                </a:cubicBezTo>
                <a:close/>
              </a:path>
            </a:pathLst>
          </a:cu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55" name="Rectangle 55"/>
          <p:cNvSpPr>
            <a:spLocks noChangeArrowheads="1"/>
          </p:cNvSpPr>
          <p:nvPr/>
        </p:nvSpPr>
        <p:spPr bwMode="auto">
          <a:xfrm>
            <a:off x="304800" y="4572000"/>
            <a:ext cx="4648200" cy="685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3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36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36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36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3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36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36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36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3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36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36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536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5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5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animBg="1"/>
      <p:bldP spid="153610" grpId="0" animBg="1"/>
      <p:bldP spid="153611" grpId="0" animBg="1"/>
      <p:bldP spid="153613" grpId="0" animBg="1"/>
      <p:bldP spid="153613" grpId="1" animBg="1"/>
      <p:bldP spid="153615" grpId="0" animBg="1"/>
      <p:bldP spid="153616" grpId="0" animBg="1"/>
      <p:bldP spid="153619" grpId="0" animBg="1"/>
      <p:bldP spid="153620" grpId="0" animBg="1"/>
      <p:bldP spid="153621" grpId="0" animBg="1"/>
      <p:bldP spid="153627" grpId="0" animBg="1"/>
      <p:bldP spid="153628" grpId="0" animBg="1"/>
      <p:bldP spid="153629" grpId="0" animBg="1"/>
      <p:bldP spid="153639" grpId="0"/>
      <p:bldP spid="153642" grpId="0"/>
      <p:bldP spid="153649" grpId="0"/>
      <p:bldP spid="153649" grpId="1"/>
      <p:bldP spid="153650" grpId="0"/>
      <p:bldP spid="153650" grpId="1"/>
      <p:bldP spid="153645" grpId="0" animBg="1"/>
      <p:bldP spid="153653" grpId="0" animBg="1"/>
      <p:bldP spid="153654" grpId="0" animBg="1"/>
      <p:bldP spid="15365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3588"/>
            <a:ext cx="8540750" cy="6080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mtClean="0"/>
              <a:t>Opioidler</a:t>
            </a:r>
            <a:endParaRPr lang="en-US" smtClean="0"/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2084388" y="2422525"/>
            <a:ext cx="4600575" cy="3937000"/>
          </a:xfrm>
          <a:prstGeom prst="ellipse">
            <a:avLst/>
          </a:prstGeom>
          <a:solidFill>
            <a:srgbClr val="FCFEB9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3621088" y="3711575"/>
            <a:ext cx="1614487" cy="1358900"/>
          </a:xfrm>
          <a:prstGeom prst="ellipse">
            <a:avLst/>
          </a:prstGeom>
          <a:solidFill>
            <a:srgbClr val="081D5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676650" y="4095750"/>
            <a:ext cx="11096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2800" b="1">
                <a:solidFill>
                  <a:schemeClr val="accent1"/>
                </a:solidFill>
                <a:latin typeface="PosterBodoni BT" charset="0"/>
              </a:rPr>
              <a:t>AGRI</a:t>
            </a: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3884613" y="3946525"/>
            <a:ext cx="1000125" cy="88900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H="1">
            <a:off x="3856038" y="3946525"/>
            <a:ext cx="1057275" cy="88900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562225" y="1893888"/>
            <a:ext cx="11969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400" b="1">
                <a:latin typeface="Arial" pitchFamily="34" charset="0"/>
              </a:rPr>
              <a:t>transdermal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2047875" y="2274888"/>
            <a:ext cx="6238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400" b="1">
                <a:latin typeface="Arial" pitchFamily="34" charset="0"/>
              </a:rPr>
              <a:t>nazal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019175" y="2884488"/>
            <a:ext cx="106521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400" b="1">
                <a:latin typeface="Arial" pitchFamily="34" charset="0"/>
              </a:rPr>
              <a:t>sublingual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1190625" y="3570288"/>
            <a:ext cx="50641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400" b="1">
                <a:latin typeface="Arial" pitchFamily="34" charset="0"/>
              </a:rPr>
              <a:t>oral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104900" y="4332288"/>
            <a:ext cx="654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400" b="1">
                <a:latin typeface="Arial" pitchFamily="34" charset="0"/>
              </a:rPr>
              <a:t>rektal</a:t>
            </a: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762000" y="5322888"/>
            <a:ext cx="9667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400" b="1">
                <a:latin typeface="Arial" pitchFamily="34" charset="0"/>
              </a:rPr>
              <a:t>subkutan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1704975" y="6137275"/>
            <a:ext cx="4191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600" b="1">
                <a:latin typeface="Arial" pitchFamily="34" charset="0"/>
              </a:rPr>
              <a:t>im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2665413" y="6296025"/>
            <a:ext cx="3508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600" b="1">
                <a:latin typeface="Arial" pitchFamily="34" charset="0"/>
              </a:rPr>
              <a:t>iv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5305425" y="1284288"/>
            <a:ext cx="84137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400" b="1">
                <a:latin typeface="Arial" pitchFamily="34" charset="0"/>
              </a:rPr>
              <a:t>sakral</a:t>
            </a:r>
          </a:p>
          <a:p>
            <a:pPr eaLnBrk="0" hangingPunct="0"/>
            <a:r>
              <a:rPr lang="en-AU" sz="1400" b="1">
                <a:latin typeface="Arial" pitchFamily="34" charset="0"/>
              </a:rPr>
              <a:t>lumbar</a:t>
            </a:r>
          </a:p>
          <a:p>
            <a:pPr eaLnBrk="0" hangingPunct="0"/>
            <a:r>
              <a:rPr lang="en-AU" sz="1400" b="1">
                <a:latin typeface="Arial" pitchFamily="34" charset="0"/>
              </a:rPr>
              <a:t>torakal</a:t>
            </a:r>
          </a:p>
          <a:p>
            <a:pPr eaLnBrk="0" hangingPunct="0"/>
            <a:r>
              <a:rPr lang="en-AU" sz="1400" b="1">
                <a:latin typeface="Arial" pitchFamily="34" charset="0"/>
              </a:rPr>
              <a:t>servikal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6762750" y="2198688"/>
            <a:ext cx="84137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400" b="1">
                <a:latin typeface="Arial" pitchFamily="34" charset="0"/>
              </a:rPr>
              <a:t>kaudal</a:t>
            </a:r>
          </a:p>
          <a:p>
            <a:pPr eaLnBrk="0" hangingPunct="0"/>
            <a:r>
              <a:rPr lang="en-AU" sz="1400" b="1">
                <a:latin typeface="Arial" pitchFamily="34" charset="0"/>
              </a:rPr>
              <a:t>lumbar</a:t>
            </a:r>
          </a:p>
          <a:p>
            <a:pPr eaLnBrk="0" hangingPunct="0"/>
            <a:r>
              <a:rPr lang="en-AU" sz="1400" b="1">
                <a:latin typeface="Arial" pitchFamily="34" charset="0"/>
              </a:rPr>
              <a:t>torakal</a:t>
            </a:r>
          </a:p>
          <a:p>
            <a:pPr eaLnBrk="0" hangingPunct="0"/>
            <a:r>
              <a:rPr lang="en-AU" sz="1400" b="1">
                <a:latin typeface="Arial" pitchFamily="34" charset="0"/>
              </a:rPr>
              <a:t>servikal</a:t>
            </a: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7705725" y="4103688"/>
            <a:ext cx="9096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400" b="1">
                <a:latin typeface="Arial" pitchFamily="34" charset="0"/>
              </a:rPr>
              <a:t>sisternal</a:t>
            </a: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6677025" y="5399088"/>
            <a:ext cx="147161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400" b="1">
                <a:latin typeface="Arial" pitchFamily="34" charset="0"/>
              </a:rPr>
              <a:t>intraventriküler</a:t>
            </a: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6018213" y="6296025"/>
            <a:ext cx="9398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400" b="1">
                <a:latin typeface="Arial" pitchFamily="34" charset="0"/>
              </a:rPr>
              <a:t>perinöral</a:t>
            </a: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4384675" y="2422525"/>
            <a:ext cx="0" cy="1270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4470400" y="2422525"/>
            <a:ext cx="0" cy="1270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4384675" y="5089525"/>
            <a:ext cx="0" cy="1270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4470400" y="5089525"/>
            <a:ext cx="0" cy="1270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3449638" y="2644775"/>
            <a:ext cx="671512" cy="1130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2935288" y="2949575"/>
            <a:ext cx="928687" cy="901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2420938" y="3330575"/>
            <a:ext cx="1271587" cy="749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2163763" y="3940175"/>
            <a:ext cx="1443037" cy="368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V="1">
            <a:off x="2163763" y="4689475"/>
            <a:ext cx="1528762" cy="88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flipV="1">
            <a:off x="2592388" y="4841875"/>
            <a:ext cx="1185862" cy="774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 flipV="1">
            <a:off x="3363913" y="4994275"/>
            <a:ext cx="671512" cy="1155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 flipH="1">
            <a:off x="4635500" y="2492375"/>
            <a:ext cx="185738" cy="1206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H="1">
            <a:off x="4806950" y="2568575"/>
            <a:ext cx="357188" cy="1206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 flipH="1">
            <a:off x="4978400" y="2644775"/>
            <a:ext cx="528638" cy="1206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H="1">
            <a:off x="5064125" y="2873375"/>
            <a:ext cx="785813" cy="1130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H="1">
            <a:off x="5149850" y="3101975"/>
            <a:ext cx="957263" cy="1054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H="1">
            <a:off x="5235575" y="3330575"/>
            <a:ext cx="1128713" cy="901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H="1">
            <a:off x="5235575" y="3711575"/>
            <a:ext cx="1300163" cy="596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H="1">
            <a:off x="5235575" y="4092575"/>
            <a:ext cx="1471613" cy="292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 flipH="1">
            <a:off x="5235575" y="4467225"/>
            <a:ext cx="14716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>
            <a:off x="5078413" y="4854575"/>
            <a:ext cx="1014412" cy="825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 flipV="1">
            <a:off x="4564063" y="1641475"/>
            <a:ext cx="671512" cy="10033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 flipV="1">
            <a:off x="4906963" y="1946275"/>
            <a:ext cx="328612" cy="8509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04" name="Line 44"/>
          <p:cNvSpPr>
            <a:spLocks noChangeShapeType="1"/>
          </p:cNvSpPr>
          <p:nvPr/>
        </p:nvSpPr>
        <p:spPr bwMode="auto">
          <a:xfrm flipV="1">
            <a:off x="5164138" y="1870075"/>
            <a:ext cx="157162" cy="10033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 flipV="1">
            <a:off x="5507038" y="2174875"/>
            <a:ext cx="71437" cy="8509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06" name="Rectangle 46"/>
          <p:cNvSpPr>
            <a:spLocks noChangeArrowheads="1"/>
          </p:cNvSpPr>
          <p:nvPr/>
        </p:nvSpPr>
        <p:spPr bwMode="auto">
          <a:xfrm>
            <a:off x="6677025" y="1489075"/>
            <a:ext cx="1216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AU" sz="1600" b="1">
                <a:latin typeface="Arial" pitchFamily="34" charset="0"/>
              </a:rPr>
              <a:t>EPİDURAL</a:t>
            </a:r>
          </a:p>
        </p:txBody>
      </p:sp>
      <p:sp>
        <p:nvSpPr>
          <p:cNvPr id="66607" name="Line 47"/>
          <p:cNvSpPr>
            <a:spLocks noChangeShapeType="1"/>
          </p:cNvSpPr>
          <p:nvPr/>
        </p:nvSpPr>
        <p:spPr bwMode="auto">
          <a:xfrm>
            <a:off x="6384925" y="1647825"/>
            <a:ext cx="200025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08" name="Line 48"/>
          <p:cNvSpPr>
            <a:spLocks noChangeShapeType="1"/>
          </p:cNvSpPr>
          <p:nvPr/>
        </p:nvSpPr>
        <p:spPr bwMode="auto">
          <a:xfrm flipV="1">
            <a:off x="5678488" y="2327275"/>
            <a:ext cx="1100137" cy="9271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09" name="Line 49"/>
          <p:cNvSpPr>
            <a:spLocks noChangeShapeType="1"/>
          </p:cNvSpPr>
          <p:nvPr/>
        </p:nvSpPr>
        <p:spPr bwMode="auto">
          <a:xfrm flipV="1">
            <a:off x="6021388" y="2555875"/>
            <a:ext cx="757237" cy="9271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10" name="Line 50"/>
          <p:cNvSpPr>
            <a:spLocks noChangeShapeType="1"/>
          </p:cNvSpPr>
          <p:nvPr/>
        </p:nvSpPr>
        <p:spPr bwMode="auto">
          <a:xfrm flipV="1">
            <a:off x="6278563" y="2860675"/>
            <a:ext cx="500062" cy="8509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11" name="Line 51"/>
          <p:cNvSpPr>
            <a:spLocks noChangeShapeType="1"/>
          </p:cNvSpPr>
          <p:nvPr/>
        </p:nvSpPr>
        <p:spPr bwMode="auto">
          <a:xfrm flipV="1">
            <a:off x="6364288" y="3089275"/>
            <a:ext cx="585787" cy="9271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12" name="Line 52"/>
          <p:cNvSpPr>
            <a:spLocks noChangeShapeType="1"/>
          </p:cNvSpPr>
          <p:nvPr/>
        </p:nvSpPr>
        <p:spPr bwMode="auto">
          <a:xfrm flipV="1">
            <a:off x="6364288" y="4232275"/>
            <a:ext cx="1271587" cy="889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13" name="Line 53"/>
          <p:cNvSpPr>
            <a:spLocks noChangeShapeType="1"/>
          </p:cNvSpPr>
          <p:nvPr/>
        </p:nvSpPr>
        <p:spPr bwMode="auto">
          <a:xfrm>
            <a:off x="6192838" y="4930775"/>
            <a:ext cx="1185862" cy="3683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14" name="Line 54"/>
          <p:cNvSpPr>
            <a:spLocks noChangeShapeType="1"/>
          </p:cNvSpPr>
          <p:nvPr/>
        </p:nvSpPr>
        <p:spPr bwMode="auto">
          <a:xfrm>
            <a:off x="5249863" y="5768975"/>
            <a:ext cx="757237" cy="7493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15" name="Line 55"/>
          <p:cNvSpPr>
            <a:spLocks noChangeShapeType="1"/>
          </p:cNvSpPr>
          <p:nvPr/>
        </p:nvSpPr>
        <p:spPr bwMode="auto">
          <a:xfrm flipH="1" flipV="1">
            <a:off x="3263900" y="2174875"/>
            <a:ext cx="700088" cy="5461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16" name="Line 56"/>
          <p:cNvSpPr>
            <a:spLocks noChangeShapeType="1"/>
          </p:cNvSpPr>
          <p:nvPr/>
        </p:nvSpPr>
        <p:spPr bwMode="auto">
          <a:xfrm flipH="1" flipV="1">
            <a:off x="2578100" y="2555875"/>
            <a:ext cx="785813" cy="3937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17" name="Line 57"/>
          <p:cNvSpPr>
            <a:spLocks noChangeShapeType="1"/>
          </p:cNvSpPr>
          <p:nvPr/>
        </p:nvSpPr>
        <p:spPr bwMode="auto">
          <a:xfrm flipH="1" flipV="1">
            <a:off x="2149475" y="3165475"/>
            <a:ext cx="700088" cy="889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18" name="Line 58"/>
          <p:cNvSpPr>
            <a:spLocks noChangeShapeType="1"/>
          </p:cNvSpPr>
          <p:nvPr/>
        </p:nvSpPr>
        <p:spPr bwMode="auto">
          <a:xfrm flipH="1">
            <a:off x="1892300" y="3705225"/>
            <a:ext cx="700088" cy="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19" name="Line 59"/>
          <p:cNvSpPr>
            <a:spLocks noChangeShapeType="1"/>
          </p:cNvSpPr>
          <p:nvPr/>
        </p:nvSpPr>
        <p:spPr bwMode="auto">
          <a:xfrm flipH="1">
            <a:off x="1806575" y="4467225"/>
            <a:ext cx="700088" cy="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20" name="Line 60"/>
          <p:cNvSpPr>
            <a:spLocks noChangeShapeType="1"/>
          </p:cNvSpPr>
          <p:nvPr/>
        </p:nvSpPr>
        <p:spPr bwMode="auto">
          <a:xfrm flipH="1">
            <a:off x="1806575" y="5159375"/>
            <a:ext cx="957263" cy="2921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21" name="Line 61"/>
          <p:cNvSpPr>
            <a:spLocks noChangeShapeType="1"/>
          </p:cNvSpPr>
          <p:nvPr/>
        </p:nvSpPr>
        <p:spPr bwMode="auto">
          <a:xfrm flipH="1">
            <a:off x="2235200" y="5845175"/>
            <a:ext cx="1042988" cy="4445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22" name="Line 62"/>
          <p:cNvSpPr>
            <a:spLocks noChangeShapeType="1"/>
          </p:cNvSpPr>
          <p:nvPr/>
        </p:nvSpPr>
        <p:spPr bwMode="auto">
          <a:xfrm flipH="1">
            <a:off x="3178175" y="5997575"/>
            <a:ext cx="785813" cy="5207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6623" name="Line 63"/>
          <p:cNvSpPr>
            <a:spLocks noChangeShapeType="1"/>
          </p:cNvSpPr>
          <p:nvPr/>
        </p:nvSpPr>
        <p:spPr bwMode="auto">
          <a:xfrm>
            <a:off x="7742238" y="2638425"/>
            <a:ext cx="142875" cy="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5116513" cy="4376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800" smtClean="0">
                <a:solidFill>
                  <a:srgbClr val="CC0000"/>
                </a:solidFill>
              </a:rPr>
              <a:t>Zayıf Etkili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smtClean="0">
                <a:solidFill>
                  <a:schemeClr val="accent1"/>
                </a:solidFill>
              </a:rPr>
              <a:t>Kodein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smtClean="0">
                <a:solidFill>
                  <a:schemeClr val="accent1"/>
                </a:solidFill>
              </a:rPr>
              <a:t>Tramadol</a:t>
            </a:r>
          </a:p>
          <a:p>
            <a:pPr eaLnBrk="1" hangingPunct="1">
              <a:lnSpc>
                <a:spcPct val="90000"/>
              </a:lnSpc>
            </a:pPr>
            <a:endParaRPr lang="en-AU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800" smtClean="0">
                <a:solidFill>
                  <a:srgbClr val="CC0000"/>
                </a:solidFill>
              </a:rPr>
              <a:t>Güçlü etkili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smtClean="0">
                <a:solidFill>
                  <a:schemeClr val="accent1"/>
                </a:solidFill>
              </a:rPr>
              <a:t>Yavaş salınımlı morfin tablet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smtClean="0">
                <a:solidFill>
                  <a:schemeClr val="accent1"/>
                </a:solidFill>
              </a:rPr>
              <a:t>Transdermal fentanil</a:t>
            </a:r>
            <a:endParaRPr lang="tr-TR" sz="28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solidFill>
                  <a:schemeClr val="accent1"/>
                </a:solidFill>
              </a:rPr>
              <a:t>Oral transmukozal fentanil</a:t>
            </a:r>
            <a:endParaRPr lang="en-AU" smtClean="0">
              <a:solidFill>
                <a:schemeClr val="accent1"/>
              </a:solidFill>
            </a:endParaRPr>
          </a:p>
        </p:txBody>
      </p:sp>
      <p:pic>
        <p:nvPicPr>
          <p:cNvPr id="1030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"/>
            <a:ext cx="1662113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715000"/>
            <a:ext cx="1944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943600" y="3657600"/>
          <a:ext cx="281146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6" imgW="4390476" imgH="1771429" progId="PBrush">
                  <p:embed/>
                </p:oleObj>
              </mc:Choice>
              <mc:Fallback>
                <p:oleObj name="Bitmap Image" r:id="rId6" imgW="4390476" imgH="1771429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657600"/>
                        <a:ext cx="281146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6781800" y="5029200"/>
          <a:ext cx="1470025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8" imgW="1647619" imgH="1695687" progId="PBrush">
                  <p:embed/>
                </p:oleObj>
              </mc:Choice>
              <mc:Fallback>
                <p:oleObj name="Bitmap Image" r:id="rId8" imgW="1647619" imgH="1695687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029200"/>
                        <a:ext cx="1470025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 descr="images morf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2362200"/>
            <a:ext cx="22098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Nosiseptif</a:t>
            </a:r>
            <a:r>
              <a:rPr lang="tr-TR" dirty="0" smtClean="0"/>
              <a:t> Ağrı</a:t>
            </a:r>
            <a:endParaRPr lang="tr-TR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Somatik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974205"/>
          </a:xfrm>
        </p:spPr>
        <p:txBody>
          <a:bodyPr/>
          <a:lstStyle/>
          <a:p>
            <a:r>
              <a:rPr lang="tr-TR" i="1" dirty="0" smtClean="0"/>
              <a:t>Duysal</a:t>
            </a:r>
          </a:p>
          <a:p>
            <a:r>
              <a:rPr lang="tr-TR" dirty="0" smtClean="0"/>
              <a:t>Daha yoğun</a:t>
            </a:r>
          </a:p>
          <a:p>
            <a:r>
              <a:rPr lang="tr-TR" dirty="0" smtClean="0"/>
              <a:t>Acı verici</a:t>
            </a:r>
          </a:p>
          <a:p>
            <a:r>
              <a:rPr lang="tr-TR" dirty="0" smtClean="0"/>
              <a:t>İyi lokalize</a:t>
            </a:r>
            <a:endParaRPr lang="tr-TR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 smtClean="0"/>
              <a:t>Viseral</a:t>
            </a:r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974205"/>
          </a:xfrm>
        </p:spPr>
        <p:txBody>
          <a:bodyPr>
            <a:normAutofit/>
          </a:bodyPr>
          <a:lstStyle/>
          <a:p>
            <a:r>
              <a:rPr lang="tr-TR" i="1" dirty="0" smtClean="0"/>
              <a:t>Sempatik</a:t>
            </a:r>
          </a:p>
          <a:p>
            <a:r>
              <a:rPr lang="tr-TR" dirty="0" smtClean="0"/>
              <a:t>Yaygın</a:t>
            </a:r>
          </a:p>
          <a:p>
            <a:r>
              <a:rPr lang="tr-TR" dirty="0" smtClean="0"/>
              <a:t>Zor </a:t>
            </a:r>
            <a:r>
              <a:rPr lang="tr-TR" dirty="0" err="1" smtClean="0"/>
              <a:t>tanınmalanabilen</a:t>
            </a:r>
            <a:r>
              <a:rPr lang="tr-TR" dirty="0" smtClean="0"/>
              <a:t> (kolik)</a:t>
            </a:r>
          </a:p>
          <a:p>
            <a:r>
              <a:rPr lang="tr-TR" dirty="0" smtClean="0"/>
              <a:t>Zor lokalize edilen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051720" y="4437112"/>
            <a:ext cx="4472122" cy="923330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SOMATİK veya VİSERAL KATKININ TESPİTİ GÜÇ</a:t>
            </a:r>
          </a:p>
          <a:p>
            <a:endParaRPr lang="tr-TR" dirty="0"/>
          </a:p>
          <a:p>
            <a:r>
              <a:rPr lang="tr-TR" dirty="0" smtClean="0"/>
              <a:t>HER AĞRININ OTONOMİK BİR YAPISI VARDIR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NÖROPATİK AĞRI</a:t>
            </a:r>
            <a:br>
              <a:rPr lang="tr-TR" sz="3200" dirty="0" smtClean="0"/>
            </a:br>
            <a:r>
              <a:rPr lang="tr-TR" sz="3200" dirty="0" smtClean="0"/>
              <a:t>(</a:t>
            </a:r>
            <a:r>
              <a:rPr lang="tr-TR" sz="3200" dirty="0" err="1" smtClean="0"/>
              <a:t>Nonnosiseptif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57200" y="3005262"/>
            <a:ext cx="4040188" cy="42373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Santral</a:t>
            </a:r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4040188" cy="2481139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SSS’de</a:t>
            </a:r>
            <a:r>
              <a:rPr lang="tr-TR" dirty="0" smtClean="0"/>
              <a:t> bir lezyon</a:t>
            </a:r>
          </a:p>
          <a:p>
            <a:r>
              <a:rPr lang="tr-TR" dirty="0" err="1" smtClean="0"/>
              <a:t>Talamik</a:t>
            </a:r>
            <a:r>
              <a:rPr lang="tr-TR" dirty="0" smtClean="0"/>
              <a:t> ağrı</a:t>
            </a:r>
          </a:p>
          <a:p>
            <a:r>
              <a:rPr lang="tr-TR" dirty="0" err="1" smtClean="0"/>
              <a:t>Poststrok</a:t>
            </a:r>
            <a:r>
              <a:rPr lang="tr-TR" dirty="0" smtClean="0"/>
              <a:t> ağrı</a:t>
            </a:r>
          </a:p>
          <a:p>
            <a:r>
              <a:rPr lang="tr-TR" dirty="0" err="1" smtClean="0"/>
              <a:t>Kuadripleji</a:t>
            </a:r>
            <a:r>
              <a:rPr lang="tr-TR" dirty="0" smtClean="0"/>
              <a:t> sonrası ağrı</a:t>
            </a:r>
          </a:p>
          <a:p>
            <a:r>
              <a:rPr lang="tr-TR" dirty="0" err="1" smtClean="0"/>
              <a:t>Parapleji</a:t>
            </a:r>
            <a:r>
              <a:rPr lang="tr-TR" dirty="0" smtClean="0"/>
              <a:t> sonrası ağrı</a:t>
            </a:r>
          </a:p>
          <a:p>
            <a:r>
              <a:rPr lang="tr-TR" dirty="0" smtClean="0"/>
              <a:t>Tedavisi en zor ağrı sendromları</a:t>
            </a:r>
            <a:endParaRPr lang="tr-TR" dirty="0"/>
          </a:p>
        </p:txBody>
      </p:sp>
      <p:sp>
        <p:nvSpPr>
          <p:cNvPr id="10" name="9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3005262"/>
            <a:ext cx="4041775" cy="423738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Periferik</a:t>
            </a:r>
            <a:endParaRPr lang="tr-TR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4041775" cy="2481139"/>
          </a:xfrm>
        </p:spPr>
        <p:txBody>
          <a:bodyPr>
            <a:normAutofit/>
          </a:bodyPr>
          <a:lstStyle/>
          <a:p>
            <a:r>
              <a:rPr lang="tr-TR" sz="2200" dirty="0" err="1" smtClean="0"/>
              <a:t>PSS’de</a:t>
            </a:r>
            <a:r>
              <a:rPr lang="tr-TR" sz="2200" dirty="0" smtClean="0"/>
              <a:t> ağrılı durumdan sorumlu bir lezyon</a:t>
            </a:r>
          </a:p>
          <a:p>
            <a:r>
              <a:rPr lang="tr-TR" sz="2200" dirty="0" smtClean="0"/>
              <a:t>CRPS II</a:t>
            </a:r>
          </a:p>
          <a:p>
            <a:r>
              <a:rPr lang="tr-TR" sz="2200" dirty="0" err="1" smtClean="0"/>
              <a:t>Postherpetik</a:t>
            </a:r>
            <a:r>
              <a:rPr lang="tr-TR" sz="2200" dirty="0" smtClean="0"/>
              <a:t> nevralji</a:t>
            </a:r>
          </a:p>
          <a:p>
            <a:r>
              <a:rPr lang="tr-TR" sz="2200" dirty="0" err="1" smtClean="0"/>
              <a:t>Diabetik</a:t>
            </a:r>
            <a:r>
              <a:rPr lang="tr-TR" sz="2200" dirty="0" smtClean="0"/>
              <a:t> </a:t>
            </a:r>
            <a:r>
              <a:rPr lang="tr-TR" sz="2200" dirty="0" err="1" smtClean="0"/>
              <a:t>nöropatiler</a:t>
            </a:r>
            <a:endParaRPr lang="tr-TR" sz="2200" dirty="0" smtClean="0"/>
          </a:p>
          <a:p>
            <a:endParaRPr lang="tr-TR" sz="2200" dirty="0"/>
          </a:p>
        </p:txBody>
      </p:sp>
      <p:sp>
        <p:nvSpPr>
          <p:cNvPr id="12" name="11 Oval Belirtme Çizgisi"/>
          <p:cNvSpPr/>
          <p:nvPr/>
        </p:nvSpPr>
        <p:spPr>
          <a:xfrm rot="203845">
            <a:off x="4064837" y="245124"/>
            <a:ext cx="5032468" cy="1725149"/>
          </a:xfrm>
          <a:prstGeom prst="wedgeEllipseCallout">
            <a:avLst>
              <a:gd name="adj1" fmla="val -60147"/>
              <a:gd name="adj2" fmla="val -9110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SSS de </a:t>
            </a:r>
            <a:r>
              <a:rPr lang="tr-TR" sz="2000" dirty="0" err="1" smtClean="0">
                <a:solidFill>
                  <a:schemeClr val="tx1"/>
                </a:solidFill>
              </a:rPr>
              <a:t>Nosiseptörler</a:t>
            </a:r>
            <a:r>
              <a:rPr lang="tr-TR" sz="2000" dirty="0" smtClean="0">
                <a:solidFill>
                  <a:schemeClr val="tx1"/>
                </a:solidFill>
              </a:rPr>
              <a:t> yok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Sürekli bir </a:t>
            </a:r>
            <a:r>
              <a:rPr lang="tr-TR" sz="2000" dirty="0" err="1" smtClean="0">
                <a:solidFill>
                  <a:schemeClr val="tx1"/>
                </a:solidFill>
              </a:rPr>
              <a:t>nosiseptif</a:t>
            </a:r>
            <a:r>
              <a:rPr lang="tr-TR" sz="2000" dirty="0" smtClean="0">
                <a:solidFill>
                  <a:schemeClr val="tx1"/>
                </a:solidFill>
              </a:rPr>
              <a:t> uyarı YOK !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Nörolojik bir yapı veya işlev değişikliği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3" name="12 Köşeleri Yuvarlanmış Dikdörtgen Belirtme Çizgisi"/>
          <p:cNvSpPr/>
          <p:nvPr/>
        </p:nvSpPr>
        <p:spPr>
          <a:xfrm>
            <a:off x="683568" y="1484784"/>
            <a:ext cx="4896544" cy="1368152"/>
          </a:xfrm>
          <a:prstGeom prst="wedgeRoundRectCallout">
            <a:avLst>
              <a:gd name="adj1" fmla="val -27750"/>
              <a:gd name="adj2" fmla="val -67451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Sorunu başlatan bir </a:t>
            </a:r>
            <a:r>
              <a:rPr lang="tr-TR" dirty="0" err="1" smtClean="0">
                <a:solidFill>
                  <a:schemeClr val="tx1"/>
                </a:solidFill>
              </a:rPr>
              <a:t>malfonksiyon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Mekanik olarak duyarlı sinir, </a:t>
            </a:r>
            <a:r>
              <a:rPr lang="tr-TR" dirty="0" err="1" smtClean="0">
                <a:solidFill>
                  <a:schemeClr val="tx1"/>
                </a:solidFill>
              </a:rPr>
              <a:t>ektopik</a:t>
            </a:r>
            <a:r>
              <a:rPr lang="tr-TR" dirty="0" smtClean="0">
                <a:solidFill>
                  <a:schemeClr val="tx1"/>
                </a:solidFill>
              </a:rPr>
              <a:t> uyarı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Büyük/küçük lifler arası çapraz iletişim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Santral işlevlerde </a:t>
            </a:r>
            <a:r>
              <a:rPr lang="tr-TR" dirty="0" err="1" smtClean="0">
                <a:solidFill>
                  <a:schemeClr val="tx1"/>
                </a:solidFill>
              </a:rPr>
              <a:t>malfonksiyon</a:t>
            </a:r>
            <a:r>
              <a:rPr lang="tr-TR" dirty="0">
                <a:solidFill>
                  <a:schemeClr val="tx1"/>
                </a:solidFill>
              </a:rPr>
              <a:t>*</a:t>
            </a:r>
            <a:endParaRPr lang="tr-T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dirty="0" smtClean="0"/>
              <a:t>AĞRI FİZYOLOJİSİ</a:t>
            </a:r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644008" y="908721"/>
            <a:ext cx="4042792" cy="4824536"/>
          </a:xfrm>
        </p:spPr>
        <p:txBody>
          <a:bodyPr>
            <a:normAutofit/>
          </a:bodyPr>
          <a:lstStyle/>
          <a:p>
            <a:r>
              <a:rPr lang="tr-TR" sz="2200" dirty="0" smtClean="0"/>
              <a:t>NŞA ağrı </a:t>
            </a:r>
            <a:r>
              <a:rPr lang="tr-TR" sz="2200" dirty="0" err="1" smtClean="0"/>
              <a:t>impulsları</a:t>
            </a:r>
            <a:r>
              <a:rPr lang="tr-TR" sz="2200" dirty="0" smtClean="0"/>
              <a:t> beyine </a:t>
            </a:r>
            <a:r>
              <a:rPr lang="tr-TR" sz="2200" dirty="0" err="1" smtClean="0"/>
              <a:t>myelinli</a:t>
            </a:r>
            <a:r>
              <a:rPr lang="tr-TR" sz="2200" dirty="0" smtClean="0"/>
              <a:t> A-delta ve </a:t>
            </a:r>
            <a:r>
              <a:rPr lang="tr-TR" sz="2200" dirty="0" err="1" smtClean="0"/>
              <a:t>myelinsiz</a:t>
            </a:r>
            <a:r>
              <a:rPr lang="tr-TR" sz="2200" dirty="0" smtClean="0"/>
              <a:t> C lifleri ile iletilir</a:t>
            </a:r>
          </a:p>
          <a:p>
            <a:r>
              <a:rPr lang="tr-TR" sz="2200" dirty="0" smtClean="0"/>
              <a:t>A-delta ve C lifleri fizyolojik koşullarda güçlü ve zararlı uyarılarla aktive olurlar</a:t>
            </a:r>
          </a:p>
          <a:p>
            <a:r>
              <a:rPr lang="tr-TR" sz="2200" dirty="0" smtClean="0"/>
              <a:t>Ve beyin bu liflerden gelen uyarıyı ağrı olarak algılar</a:t>
            </a:r>
            <a:endParaRPr lang="tr-TR" sz="2200" dirty="0"/>
          </a:p>
        </p:txBody>
      </p:sp>
      <p:sp>
        <p:nvSpPr>
          <p:cNvPr id="10" name="9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826768" cy="48574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Güçlü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Uzun süreli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Tekrarlayan uyarılar</a:t>
            </a:r>
          </a:p>
          <a:p>
            <a:endParaRPr lang="tr-TR" dirty="0"/>
          </a:p>
          <a:p>
            <a:r>
              <a:rPr lang="tr-TR" dirty="0" smtClean="0"/>
              <a:t>Sistemi etkiler ve duyarlı hale gelmesine yol açar !</a:t>
            </a:r>
          </a:p>
          <a:p>
            <a:endParaRPr lang="tr-TR" dirty="0"/>
          </a:p>
          <a:p>
            <a:r>
              <a:rPr lang="tr-TR" dirty="0" smtClean="0"/>
              <a:t>*PATAFİZYOLOJİK AĞRI*</a:t>
            </a:r>
          </a:p>
          <a:p>
            <a:endParaRPr lang="tr-TR" dirty="0"/>
          </a:p>
          <a:p>
            <a:r>
              <a:rPr lang="tr-TR" dirty="0" smtClean="0"/>
              <a:t>Uyaranın iletilmesi ile nasıl algılanacağı arasında değişken ilişki “ağrı sisteminin” temel özelliğidir.</a:t>
            </a:r>
          </a:p>
          <a:p>
            <a:endParaRPr lang="tr-TR" dirty="0"/>
          </a:p>
          <a:p>
            <a:r>
              <a:rPr lang="tr-TR" dirty="0" smtClean="0"/>
              <a:t>Ağrı algılanması gereken bazı uyarılar algılanmayabilir*</a:t>
            </a:r>
          </a:p>
          <a:p>
            <a:endParaRPr lang="tr-TR" dirty="0"/>
          </a:p>
          <a:p>
            <a:r>
              <a:rPr lang="tr-TR" dirty="0" smtClean="0"/>
              <a:t>Algıdaki bu değişiklik, doğada, “adaptasyon” a yöneliktir.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dirty="0" smtClean="0"/>
              <a:t>PATOFİZYOLOJİK AĞRI SÜREÇLERİ 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35896" y="548681"/>
            <a:ext cx="5050904" cy="2808311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Doku travması, </a:t>
            </a:r>
            <a:r>
              <a:rPr lang="tr-TR" dirty="0" err="1" smtClean="0"/>
              <a:t>infeksiyon</a:t>
            </a:r>
            <a:r>
              <a:rPr lang="tr-TR" dirty="0"/>
              <a:t> </a:t>
            </a:r>
            <a:r>
              <a:rPr lang="tr-TR" dirty="0" smtClean="0"/>
              <a:t>vb  ---&gt; </a:t>
            </a:r>
            <a:r>
              <a:rPr lang="tr-TR" dirty="0" err="1" smtClean="0"/>
              <a:t>nosiseptör</a:t>
            </a:r>
            <a:r>
              <a:rPr lang="tr-TR" dirty="0" smtClean="0"/>
              <a:t> duyarlılığı.</a:t>
            </a: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dirty="0" err="1" smtClean="0"/>
              <a:t>İnflamasyon</a:t>
            </a:r>
            <a:r>
              <a:rPr lang="tr-TR" dirty="0" smtClean="0"/>
              <a:t> ?</a:t>
            </a: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dirty="0" err="1" smtClean="0"/>
              <a:t>Sensitize</a:t>
            </a:r>
            <a:r>
              <a:rPr lang="tr-TR" dirty="0" smtClean="0"/>
              <a:t> edici çorba</a:t>
            </a: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dirty="0" smtClean="0"/>
              <a:t>Ödem, ateş, kızarıklık.</a:t>
            </a: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dirty="0" err="1" smtClean="0"/>
              <a:t>NSAİDs</a:t>
            </a:r>
            <a:r>
              <a:rPr lang="tr-TR" dirty="0" smtClean="0"/>
              <a:t>..</a:t>
            </a:r>
          </a:p>
          <a:p>
            <a:pPr marL="514350" indent="-514350">
              <a:buAutoNum type="arabicPeriod" startAt="2"/>
            </a:pPr>
            <a:r>
              <a:rPr lang="tr-TR" dirty="0" smtClean="0"/>
              <a:t>Normal olan duysal nöronların, aşırı uyarılabilirliği sonucu, sinir </a:t>
            </a:r>
            <a:r>
              <a:rPr lang="tr-TR" dirty="0" err="1" smtClean="0"/>
              <a:t>trasesinde</a:t>
            </a:r>
            <a:r>
              <a:rPr lang="tr-TR" dirty="0" smtClean="0"/>
              <a:t> </a:t>
            </a:r>
            <a:r>
              <a:rPr lang="tr-TR" dirty="0" err="1" smtClean="0"/>
              <a:t>ektopik</a:t>
            </a:r>
            <a:r>
              <a:rPr lang="tr-TR" dirty="0" smtClean="0"/>
              <a:t> deşarjları ile oluşur :</a:t>
            </a:r>
          </a:p>
          <a:p>
            <a:pPr marL="514350" indent="-514350"/>
            <a:r>
              <a:rPr lang="tr-TR" dirty="0" smtClean="0"/>
              <a:t>En sık </a:t>
            </a:r>
            <a:r>
              <a:rPr lang="tr-TR" dirty="0" err="1" smtClean="0"/>
              <a:t>ektopik</a:t>
            </a:r>
            <a:r>
              <a:rPr lang="tr-TR" dirty="0" smtClean="0"/>
              <a:t> deşarj “hasarlı sinir bölgesi” ve ilgili sinirin “DKG” da görülür.</a:t>
            </a:r>
          </a:p>
          <a:p>
            <a:pPr marL="514350" indent="-514350">
              <a:buNone/>
            </a:pPr>
            <a:r>
              <a:rPr lang="tr-TR" dirty="0" smtClean="0"/>
              <a:t>3.	</a:t>
            </a:r>
            <a:r>
              <a:rPr lang="tr-TR" dirty="0" err="1" smtClean="0"/>
              <a:t>Medulla</a:t>
            </a:r>
            <a:r>
              <a:rPr lang="tr-TR" dirty="0" smtClean="0"/>
              <a:t> </a:t>
            </a:r>
            <a:r>
              <a:rPr lang="tr-TR" dirty="0" err="1" smtClean="0"/>
              <a:t>spinalis</a:t>
            </a:r>
            <a:r>
              <a:rPr lang="tr-TR" dirty="0" smtClean="0"/>
              <a:t> ve beyin devrelerinde </a:t>
            </a:r>
            <a:r>
              <a:rPr lang="tr-TR" dirty="0" err="1" smtClean="0"/>
              <a:t>amplifikasyon</a:t>
            </a:r>
            <a:r>
              <a:rPr lang="tr-TR" dirty="0" smtClean="0"/>
              <a:t> artışı: “santral </a:t>
            </a:r>
            <a:r>
              <a:rPr lang="tr-TR" dirty="0" err="1" smtClean="0"/>
              <a:t>sensitizasyon</a:t>
            </a:r>
            <a:r>
              <a:rPr lang="tr-TR" dirty="0" smtClean="0"/>
              <a:t>” dur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tr-TR" sz="1800" dirty="0" err="1" smtClean="0"/>
              <a:t>Periferik</a:t>
            </a:r>
            <a:r>
              <a:rPr lang="tr-TR" sz="1800" dirty="0" smtClean="0"/>
              <a:t> </a:t>
            </a:r>
            <a:r>
              <a:rPr lang="tr-TR" sz="1800" dirty="0" err="1" smtClean="0"/>
              <a:t>sensitizasyon</a:t>
            </a:r>
            <a:endParaRPr lang="tr-TR" sz="1800" dirty="0" smtClean="0"/>
          </a:p>
          <a:p>
            <a:pPr marL="342900" indent="-342900">
              <a:buAutoNum type="arabicPeriod"/>
            </a:pPr>
            <a:endParaRPr lang="tr-TR" sz="1800" dirty="0"/>
          </a:p>
          <a:p>
            <a:pPr marL="342900" indent="-342900">
              <a:buAutoNum type="arabicPeriod"/>
            </a:pPr>
            <a:r>
              <a:rPr lang="tr-TR" sz="1800" dirty="0" err="1" smtClean="0"/>
              <a:t>Patofizyolojik</a:t>
            </a:r>
            <a:r>
              <a:rPr lang="tr-TR" sz="1800" dirty="0" smtClean="0"/>
              <a:t> ağrı (</a:t>
            </a:r>
            <a:r>
              <a:rPr lang="tr-TR" sz="1800" dirty="0" err="1" smtClean="0"/>
              <a:t>Ektopik</a:t>
            </a:r>
            <a:r>
              <a:rPr lang="tr-TR" sz="1800" dirty="0" smtClean="0"/>
              <a:t> ateşlenme)</a:t>
            </a:r>
          </a:p>
          <a:p>
            <a:pPr marL="342900" indent="-342900">
              <a:buAutoNum type="arabicPeriod"/>
            </a:pPr>
            <a:endParaRPr lang="tr-TR" sz="1800" dirty="0"/>
          </a:p>
          <a:p>
            <a:pPr marL="342900" indent="-342900">
              <a:buAutoNum type="arabicPeriod"/>
            </a:pPr>
            <a:r>
              <a:rPr lang="tr-TR" sz="1800" dirty="0" smtClean="0"/>
              <a:t>Santral </a:t>
            </a:r>
            <a:r>
              <a:rPr lang="tr-TR" sz="1800" dirty="0" err="1" smtClean="0"/>
              <a:t>sensitizasyon</a:t>
            </a:r>
            <a:endParaRPr lang="tr-TR" sz="1800" dirty="0"/>
          </a:p>
        </p:txBody>
      </p:sp>
      <p:pic>
        <p:nvPicPr>
          <p:cNvPr id="5" name="Picture 2" descr="http://saglikkaynagim.com/wp-content/uploads/Periferik-Sensitizas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12976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</TotalTime>
  <Words>1898</Words>
  <Application>Microsoft Macintosh PowerPoint</Application>
  <PresentationFormat>On-screen Show (4:3)</PresentationFormat>
  <Paragraphs>697</Paragraphs>
  <Slides>54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Ofis Teması</vt:lpstr>
      <vt:lpstr>Bitmap Image</vt:lpstr>
      <vt:lpstr>AĞRILI HASTANIN DEĞERLENDİRMESİ AKUT AĞRI-AKUT AĞRI TEDAVİSİ</vt:lpstr>
      <vt:lpstr>AĞRI NEDİR ?</vt:lpstr>
      <vt:lpstr>AĞRININ KÜLTÜREL BOYUTU</vt:lpstr>
      <vt:lpstr>AĞRI :</vt:lpstr>
      <vt:lpstr>AĞRI SINIFLAMASI</vt:lpstr>
      <vt:lpstr>Nosiseptif Ağrı</vt:lpstr>
      <vt:lpstr>NÖROPATİK AĞRI (Nonnosiseptif)</vt:lpstr>
      <vt:lpstr>AĞRI FİZYOLOJİSİ</vt:lpstr>
      <vt:lpstr>PATOFİZYOLOJİK AĞRI SÜREÇLERİ :</vt:lpstr>
      <vt:lpstr>Ağrı Uyarılma Aşamaları:</vt:lpstr>
      <vt:lpstr>Ağrılı hastanın değerlendirilmesi :</vt:lpstr>
      <vt:lpstr>Anamnez/Hikaye</vt:lpstr>
      <vt:lpstr>Ölçüm : Ağrınızın şiddeti nedir ? Kabul edebileceğiniz ağrı düzeyi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1.İLKE</vt:lpstr>
      <vt:lpstr>PowerPoint Presentation</vt:lpstr>
      <vt:lpstr>PowerPoint Presentation</vt:lpstr>
      <vt:lpstr>2.İLKE</vt:lpstr>
      <vt:lpstr>3.İLKE</vt:lpstr>
      <vt:lpstr>PowerPoint Presentation</vt:lpstr>
      <vt:lpstr>4.İLKE</vt:lpstr>
      <vt:lpstr>5.İLKE</vt:lpstr>
      <vt:lpstr>PowerPoint Presentation</vt:lpstr>
      <vt:lpstr>6.İLKE</vt:lpstr>
      <vt:lpstr>7.İLKE</vt:lpstr>
      <vt:lpstr>8.İLKE</vt:lpstr>
      <vt:lpstr>İdeal bir analjezik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NSAİİ tercih edildiği durumlar </vt:lpstr>
      <vt:lpstr>NSAİ- Avantajlar</vt:lpstr>
      <vt:lpstr>NSAİİ kullanırken DİKKAT</vt:lpstr>
      <vt:lpstr>NSAİİ kullanırken DİKKAT</vt:lpstr>
      <vt:lpstr>NSAİİ kullanırken DİKKAT</vt:lpstr>
      <vt:lpstr>İlaç etkileşimleri</vt:lpstr>
      <vt:lpstr>PowerPoint Presentation</vt:lpstr>
      <vt:lpstr>PowerPoint Presentation</vt:lpstr>
      <vt:lpstr>COX2’ler neden çekildi ?</vt:lpstr>
      <vt:lpstr>PowerPoint Presentation</vt:lpstr>
      <vt:lpstr>PowerPoint Presentation</vt:lpstr>
      <vt:lpstr>PowerPoint Presentation</vt:lpstr>
      <vt:lpstr>Opioidler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AĞRILI HASTANIN DEĞERLENDİRMESİ AKUT AĞRI-AKUT AĞRI TEDAVİSİ</dc:title>
  <dc:creator>EXPER</dc:creator>
  <cp:lastModifiedBy>Menekse Özçelik</cp:lastModifiedBy>
  <cp:revision>51</cp:revision>
  <dcterms:created xsi:type="dcterms:W3CDTF">2012-09-10T17:19:11Z</dcterms:created>
  <dcterms:modified xsi:type="dcterms:W3CDTF">2018-04-30T20:30:09Z</dcterms:modified>
</cp:coreProperties>
</file>