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259" r:id="rId5"/>
    <p:sldId id="260" r:id="rId6"/>
    <p:sldId id="261" r:id="rId7"/>
    <p:sldId id="304" r:id="rId8"/>
    <p:sldId id="305" r:id="rId9"/>
    <p:sldId id="306" r:id="rId10"/>
    <p:sldId id="268" r:id="rId11"/>
    <p:sldId id="307" r:id="rId12"/>
    <p:sldId id="287" r:id="rId13"/>
    <p:sldId id="309" r:id="rId14"/>
    <p:sldId id="308" r:id="rId15"/>
    <p:sldId id="310" r:id="rId16"/>
    <p:sldId id="311" r:id="rId17"/>
    <p:sldId id="297" r:id="rId18"/>
    <p:sldId id="298" r:id="rId19"/>
    <p:sldId id="299" r:id="rId20"/>
    <p:sldId id="30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5D979-4A7B-4391-82E6-D6356608CA70}" type="datetimeFigureOut">
              <a:rPr lang="tr-TR" smtClean="0"/>
              <a:pPr/>
              <a:t>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0A0F-3651-4641-895D-4628F95B087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 flipH="1">
            <a:off x="1043608" y="3212976"/>
            <a:ext cx="6939057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MİKROSKOP </a:t>
            </a:r>
          </a:p>
          <a:p>
            <a:pPr algn="ctr"/>
            <a:r>
              <a:rPr lang="tr-TR" sz="4000" b="1" dirty="0" smtClean="0"/>
              <a:t>ve </a:t>
            </a:r>
          </a:p>
          <a:p>
            <a:pPr algn="ctr"/>
            <a:r>
              <a:rPr lang="tr-TR" sz="4000" b="1" dirty="0" smtClean="0"/>
              <a:t>NİŞASTA İNCELEMESİ</a:t>
            </a:r>
            <a:endParaRPr lang="tr-TR" sz="4000" b="1" dirty="0"/>
          </a:p>
        </p:txBody>
      </p:sp>
      <p:pic>
        <p:nvPicPr>
          <p:cNvPr id="25604" name="Picture 4" descr="http://www.biologycorner.com/resources/microcope_coloring_k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223161" cy="1800200"/>
          </a:xfrm>
          <a:prstGeom prst="rect">
            <a:avLst/>
          </a:prstGeom>
          <a:noFill/>
        </p:spPr>
      </p:pic>
      <p:pic>
        <p:nvPicPr>
          <p:cNvPr id="6" name="Picture 4" descr="http://www.biologycorner.com/resources/microcope_coloring_k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122316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188640"/>
            <a:ext cx="275024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2800" b="1" u="sng" dirty="0" smtClean="0"/>
              <a:t>Preparat Hazırlığı</a:t>
            </a:r>
            <a:endParaRPr lang="tr-TR" sz="2800" b="1" u="sng" dirty="0"/>
          </a:p>
        </p:txBody>
      </p:sp>
      <p:sp>
        <p:nvSpPr>
          <p:cNvPr id="4" name="3 Metin kutusu"/>
          <p:cNvSpPr txBox="1"/>
          <p:nvPr/>
        </p:nvSpPr>
        <p:spPr>
          <a:xfrm>
            <a:off x="539552" y="1012086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Lam</a:t>
            </a:r>
            <a:endParaRPr lang="tr-TR" sz="24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39552" y="1473751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Lamel</a:t>
            </a:r>
            <a:endParaRPr lang="tr-TR" sz="2400" dirty="0"/>
          </a:p>
        </p:txBody>
      </p:sp>
      <p:sp>
        <p:nvSpPr>
          <p:cNvPr id="10" name="9 Dikdörtgen"/>
          <p:cNvSpPr/>
          <p:nvPr/>
        </p:nvSpPr>
        <p:spPr>
          <a:xfrm>
            <a:off x="251520" y="2060848"/>
            <a:ext cx="8388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/>
              <a:t>Mikroskopta gözlem yapabilmek için objelerin mikroskopta incelenebilecek hale getirilmesi gerekir. </a:t>
            </a:r>
          </a:p>
          <a:p>
            <a:endParaRPr lang="tr-TR" sz="3600" dirty="0">
              <a:solidFill>
                <a:srgbClr val="FF0000"/>
              </a:solidFill>
            </a:endParaRPr>
          </a:p>
          <a:p>
            <a:r>
              <a:rPr lang="tr-TR" sz="3600" dirty="0" err="1" smtClean="0">
                <a:solidFill>
                  <a:srgbClr val="FF0000"/>
                </a:solidFill>
              </a:rPr>
              <a:t>Preparasyon</a:t>
            </a:r>
            <a:r>
              <a:rPr lang="tr-TR" sz="3600" dirty="0" smtClean="0"/>
              <a:t> objenin mikroskopta incelenebilecek hale getirilmesi işlemlerini kapsar. 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0011" t="42408" r="30744" b="38439"/>
          <a:stretch/>
        </p:blipFill>
        <p:spPr>
          <a:xfrm>
            <a:off x="107504" y="1412776"/>
            <a:ext cx="891870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260648"/>
            <a:ext cx="33062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sz="4800" b="1" dirty="0" smtClean="0"/>
              <a:t>NİŞASTALAR</a:t>
            </a:r>
            <a:endParaRPr lang="tr-TR" sz="48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51520" y="1340768"/>
            <a:ext cx="86409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-</a:t>
            </a:r>
            <a:r>
              <a:rPr lang="tr-TR" sz="2800" b="1" dirty="0" err="1" smtClean="0"/>
              <a:t>Glikozidik</a:t>
            </a:r>
            <a:r>
              <a:rPr lang="tr-TR" sz="2800" b="1" dirty="0" smtClean="0"/>
              <a:t> bağlarla birbirine bağlanmış çok sayıda glikoz birimlerinden oluşan bir karbonhidrattır.</a:t>
            </a:r>
          </a:p>
          <a:p>
            <a:endParaRPr lang="tr-TR" sz="2800" b="1" dirty="0" smtClean="0"/>
          </a:p>
          <a:p>
            <a:r>
              <a:rPr lang="tr-TR" sz="2800" dirty="0" smtClean="0"/>
              <a:t>-Enerji </a:t>
            </a:r>
            <a:r>
              <a:rPr lang="tr-TR" sz="2800" dirty="0"/>
              <a:t>depo kaynağı olarak pek çok yeşil yapraklı bitkide üretilir ve bazı dokularda (özellikle </a:t>
            </a:r>
            <a:r>
              <a:rPr lang="tr-TR" sz="2800" dirty="0" err="1"/>
              <a:t>rizom</a:t>
            </a:r>
            <a:r>
              <a:rPr lang="tr-TR" sz="2800" dirty="0"/>
              <a:t>, yumru ve tohumlarda) depo edilir.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İnsan </a:t>
            </a:r>
            <a:r>
              <a:rPr lang="tr-TR" sz="2800" dirty="0"/>
              <a:t>beslenmesindeki en temel karbonhidrattır. </a:t>
            </a:r>
            <a:endParaRPr lang="tr-TR" sz="2800" dirty="0" smtClean="0"/>
          </a:p>
          <a:p>
            <a:endParaRPr lang="tr-TR" sz="2400" dirty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124744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Patates, mısır, buğday, pirinç gibi besinlerde bol miktarda bulunur. </a:t>
            </a:r>
          </a:p>
          <a:p>
            <a:endParaRPr lang="tr-TR" sz="2800" dirty="0"/>
          </a:p>
          <a:p>
            <a:r>
              <a:rPr lang="tr-TR" sz="2800" dirty="0"/>
              <a:t>Nişasta tatsız, kokusuz; suda ve alkolde çözünmeyen bir tozdur.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Gıda </a:t>
            </a:r>
            <a:r>
              <a:rPr lang="tr-TR" sz="2800" dirty="0"/>
              <a:t>sanayisinde kıvam verici olarak, eczacılıkta </a:t>
            </a:r>
            <a:r>
              <a:rPr lang="tr-TR" sz="2800" dirty="0" err="1"/>
              <a:t>eksipiyan</a:t>
            </a:r>
            <a:r>
              <a:rPr lang="tr-TR" sz="2800" dirty="0"/>
              <a:t> (dolgu maddesi) olarak kullanılır.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1479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0471" t="51318" r="26620" b="23716"/>
          <a:stretch/>
        </p:blipFill>
        <p:spPr>
          <a:xfrm>
            <a:off x="27495" y="1484784"/>
            <a:ext cx="900900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2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54868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400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Nişasta</a:t>
            </a:r>
            <a:r>
              <a:rPr lang="de-DE" sz="2400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taneleri</a:t>
            </a:r>
            <a:r>
              <a:rPr lang="de-DE" sz="2400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hilumlarına</a:t>
            </a:r>
            <a:r>
              <a:rPr lang="de-DE" sz="2400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göre </a:t>
            </a:r>
            <a:r>
              <a:rPr lang="de-DE" sz="2400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Eksantrik</a:t>
            </a:r>
            <a:r>
              <a:rPr lang="de-DE" sz="2400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</a:t>
            </a:r>
            <a:r>
              <a:rPr lang="de-DE" sz="2400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Santrik</a:t>
            </a:r>
            <a:r>
              <a:rPr lang="de-DE" sz="2400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olmak</a:t>
            </a:r>
            <a:r>
              <a:rPr lang="de-DE" sz="2400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üzere</a:t>
            </a:r>
            <a:r>
              <a:rPr lang="de-DE" sz="2400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ikiye</a:t>
            </a:r>
            <a:r>
              <a:rPr lang="de-DE" sz="2400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ayrılırlar</a:t>
            </a:r>
            <a:r>
              <a:rPr lang="de-DE" sz="2400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24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DE" sz="24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24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de-DE" sz="24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Eksantrik</a:t>
            </a:r>
            <a:r>
              <a:rPr lang="de-DE" sz="24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nişasta</a:t>
            </a:r>
            <a:r>
              <a:rPr lang="de-DE" sz="24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taneleri</a:t>
            </a:r>
            <a:r>
              <a:rPr lang="de-DE" sz="24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tip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nişasta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tanelerinin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hilumu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tam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merkezde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olmayıp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kenara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yakın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bir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kısımda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bulunur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de-DE" sz="2400" i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Solanum </a:t>
            </a:r>
            <a:r>
              <a:rPr lang="de-DE" sz="2400" i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tuberosum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patates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yumrularında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olduğu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gibi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24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de-DE" sz="24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Santrik</a:t>
            </a:r>
            <a:r>
              <a:rPr lang="de-DE" sz="24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nişasta</a:t>
            </a:r>
            <a:r>
              <a:rPr lang="de-DE" sz="24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taneleri</a:t>
            </a:r>
            <a:r>
              <a:rPr lang="de-DE" sz="2400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Nişasta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halkaları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bir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merkez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etrafında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sıralanır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yani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hilum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merkezde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bulunur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de-DE" sz="2400" i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Phaseolus</a:t>
            </a:r>
            <a:r>
              <a:rPr lang="de-DE" sz="2400" i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i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vulgaris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fasulye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), </a:t>
            </a:r>
            <a:r>
              <a:rPr lang="de-DE" sz="2400" i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Triticum</a:t>
            </a:r>
            <a:r>
              <a:rPr lang="de-DE" sz="2400" i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(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buğday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nişasta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taneleri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şekildedir</a:t>
            </a:r>
            <a:r>
              <a:rPr lang="de-DE" sz="2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6276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260648"/>
            <a:ext cx="8568952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taneleri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şekillerine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göre de 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basit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bileşik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yarı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bileşik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olmak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üzere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üçe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ayrılırlar</a:t>
            </a:r>
            <a:r>
              <a:rPr lang="de-DE" b="1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e-DE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u="sng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a.Basit</a:t>
            </a:r>
            <a: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tanesi</a:t>
            </a:r>
            <a: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Tek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hilum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tanesi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şeklinde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olmuştur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b.Bileşik</a:t>
            </a:r>
            <a: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tanesi</a:t>
            </a:r>
            <a: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Yapıda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birden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fazla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hilum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birden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fazla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tanesi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bulunur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Bunlar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lökoplast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içinde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ayrı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yerlerde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oluşurlar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zamanla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birleşirler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arada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bulunan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tanelerini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saran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ortak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halkaları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mevcut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değildir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c.Yarı</a:t>
            </a:r>
            <a: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bileşik</a:t>
            </a:r>
            <a: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tanesi</a:t>
            </a:r>
            <a:r>
              <a:rPr lang="de-DE" b="1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Birden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fazla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hilum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birden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fazla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tanesi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bulunur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taneler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ortak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halkaları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tarafından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sarılmış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paketlenmiş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haldedir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Diğer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ifade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eğer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bileşik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tanesinin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etrafını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ortak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tabakaları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kuşatırsa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yarı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bileşik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tanesi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oluşur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Basit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bileşik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yarı-bileşik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tanelerinin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üçü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nişastasında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mevcuttur</a:t>
            </a:r>
            <a:r>
              <a:rPr lang="de-DE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6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260648"/>
            <a:ext cx="4085093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İNCELENECEK NİŞASTALAR</a:t>
            </a:r>
            <a:endParaRPr lang="tr-TR" sz="2800" b="1" dirty="0"/>
          </a:p>
        </p:txBody>
      </p:sp>
      <p:sp>
        <p:nvSpPr>
          <p:cNvPr id="3" name="2 Metin kutusu"/>
          <p:cNvSpPr txBox="1"/>
          <p:nvPr/>
        </p:nvSpPr>
        <p:spPr>
          <a:xfrm>
            <a:off x="323528" y="980728"/>
            <a:ext cx="8307402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Drog Adı: </a:t>
            </a:r>
            <a:r>
              <a:rPr lang="tr-TR" sz="3600" dirty="0" err="1" smtClean="0"/>
              <a:t>Amylum</a:t>
            </a:r>
            <a:r>
              <a:rPr lang="tr-TR" sz="3600" dirty="0" smtClean="0"/>
              <a:t> </a:t>
            </a:r>
            <a:r>
              <a:rPr lang="tr-TR" sz="3600" dirty="0" err="1" smtClean="0"/>
              <a:t>Solani</a:t>
            </a:r>
            <a:r>
              <a:rPr lang="tr-TR" sz="3600" dirty="0" smtClean="0"/>
              <a:t> (Patates nişastası)</a:t>
            </a:r>
          </a:p>
          <a:p>
            <a:r>
              <a:rPr lang="tr-TR" sz="3600" b="1" dirty="0" smtClean="0"/>
              <a:t>Bitki Adı: </a:t>
            </a:r>
            <a:r>
              <a:rPr lang="tr-TR" sz="3600" dirty="0" err="1" smtClean="0"/>
              <a:t>Solanum</a:t>
            </a:r>
            <a:r>
              <a:rPr lang="tr-TR" sz="3600" dirty="0" smtClean="0"/>
              <a:t> </a:t>
            </a:r>
            <a:r>
              <a:rPr lang="tr-TR" sz="3600" dirty="0" err="1" smtClean="0"/>
              <a:t>tuberosum</a:t>
            </a:r>
            <a:r>
              <a:rPr lang="tr-TR" sz="3600" dirty="0" smtClean="0"/>
              <a:t> (Patates)</a:t>
            </a:r>
          </a:p>
          <a:p>
            <a:r>
              <a:rPr lang="tr-TR" sz="3600" b="1" dirty="0" smtClean="0"/>
              <a:t>İnceleme Ortamı: </a:t>
            </a:r>
            <a:r>
              <a:rPr lang="tr-TR" sz="3600" dirty="0" err="1" smtClean="0"/>
              <a:t>Distile</a:t>
            </a:r>
            <a:r>
              <a:rPr lang="tr-TR" sz="3600" dirty="0" smtClean="0"/>
              <a:t> su</a:t>
            </a:r>
          </a:p>
          <a:p>
            <a:r>
              <a:rPr lang="tr-TR" sz="3600" b="1" dirty="0" smtClean="0"/>
              <a:t>Mikroskop Büyütmesi: </a:t>
            </a:r>
            <a:r>
              <a:rPr lang="tr-TR" sz="3600" dirty="0" smtClean="0"/>
              <a:t>10x40 </a:t>
            </a:r>
            <a:endParaRPr lang="tr-TR" sz="3600" dirty="0"/>
          </a:p>
        </p:txBody>
      </p:sp>
      <p:sp>
        <p:nvSpPr>
          <p:cNvPr id="4" name="Dikdörtgen 3"/>
          <p:cNvSpPr/>
          <p:nvPr/>
        </p:nvSpPr>
        <p:spPr>
          <a:xfrm>
            <a:off x="323528" y="3573016"/>
            <a:ext cx="7200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-Bileşik </a:t>
            </a:r>
            <a:r>
              <a:rPr lang="tr-TR" sz="2400" dirty="0"/>
              <a:t>nişasta </a:t>
            </a:r>
            <a:r>
              <a:rPr lang="tr-TR" sz="2400" dirty="0" smtClean="0"/>
              <a:t>tanesi</a:t>
            </a:r>
          </a:p>
          <a:p>
            <a:r>
              <a:rPr lang="tr-TR" sz="2400" dirty="0" smtClean="0"/>
              <a:t>-</a:t>
            </a:r>
            <a:r>
              <a:rPr lang="tr-TR" sz="2400" dirty="0"/>
              <a:t>Yarı bileşik nişasta </a:t>
            </a:r>
            <a:r>
              <a:rPr lang="tr-TR" sz="2400" dirty="0" smtClean="0"/>
              <a:t>tanesi</a:t>
            </a:r>
          </a:p>
          <a:p>
            <a:r>
              <a:rPr lang="tr-TR" sz="2400" dirty="0" smtClean="0"/>
              <a:t>-</a:t>
            </a:r>
            <a:r>
              <a:rPr lang="tr-TR" sz="2400" dirty="0"/>
              <a:t>Eksantrik </a:t>
            </a:r>
            <a:r>
              <a:rPr lang="tr-TR" sz="2400" dirty="0" err="1" smtClean="0"/>
              <a:t>hilum</a:t>
            </a:r>
            <a:endParaRPr lang="tr-TR" sz="2400" dirty="0" smtClean="0"/>
          </a:p>
          <a:p>
            <a:r>
              <a:rPr lang="tr-TR" sz="2400" dirty="0" smtClean="0"/>
              <a:t>-</a:t>
            </a:r>
            <a:r>
              <a:rPr lang="tr-TR" sz="2400" b="1" dirty="0"/>
              <a:t>İyot </a:t>
            </a:r>
            <a:r>
              <a:rPr lang="tr-TR" sz="2400" b="1" dirty="0" smtClean="0"/>
              <a:t>testi</a:t>
            </a:r>
            <a:endParaRPr lang="tr-TR" sz="2400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260648"/>
            <a:ext cx="8568952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3600" b="1" dirty="0" smtClean="0"/>
              <a:t>Drog Adı: </a:t>
            </a:r>
            <a:r>
              <a:rPr lang="tr-TR" sz="3600" dirty="0" err="1" smtClean="0"/>
              <a:t>Amylum</a:t>
            </a:r>
            <a:r>
              <a:rPr lang="tr-TR" sz="3600" dirty="0" smtClean="0"/>
              <a:t> </a:t>
            </a:r>
            <a:r>
              <a:rPr lang="tr-TR" sz="3600" dirty="0" err="1" smtClean="0"/>
              <a:t>Tritici</a:t>
            </a:r>
            <a:r>
              <a:rPr lang="tr-TR" sz="3600" dirty="0" smtClean="0"/>
              <a:t> (Buğday nişastası)</a:t>
            </a:r>
          </a:p>
          <a:p>
            <a:r>
              <a:rPr lang="tr-TR" sz="3600" b="1" dirty="0" smtClean="0"/>
              <a:t>Bitki Adı: </a:t>
            </a:r>
            <a:r>
              <a:rPr lang="tr-TR" sz="3600" dirty="0" err="1" smtClean="0"/>
              <a:t>Triticum</a:t>
            </a:r>
            <a:r>
              <a:rPr lang="tr-TR" sz="3600" dirty="0" smtClean="0"/>
              <a:t> </a:t>
            </a:r>
            <a:r>
              <a:rPr lang="tr-TR" sz="3600" dirty="0" err="1" smtClean="0"/>
              <a:t>vulgare</a:t>
            </a:r>
            <a:r>
              <a:rPr lang="tr-TR" sz="3600" dirty="0" smtClean="0"/>
              <a:t> (Buğday)</a:t>
            </a:r>
          </a:p>
          <a:p>
            <a:r>
              <a:rPr lang="tr-TR" sz="3600" b="1" dirty="0" smtClean="0"/>
              <a:t>İnceleme Ortamı: </a:t>
            </a:r>
            <a:r>
              <a:rPr lang="tr-TR" sz="3600" dirty="0" err="1" smtClean="0"/>
              <a:t>Distile</a:t>
            </a:r>
            <a:r>
              <a:rPr lang="tr-TR" sz="3600" dirty="0" smtClean="0"/>
              <a:t> su</a:t>
            </a:r>
          </a:p>
          <a:p>
            <a:r>
              <a:rPr lang="tr-TR" sz="3600" b="1" dirty="0" smtClean="0"/>
              <a:t>Mikroskop Büyütmesi: </a:t>
            </a:r>
            <a:r>
              <a:rPr lang="tr-TR" sz="3600" dirty="0" smtClean="0"/>
              <a:t>10x40 </a:t>
            </a:r>
            <a:endParaRPr lang="tr-TR" sz="36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51520" y="3068960"/>
            <a:ext cx="7992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-Nişasta tanesinin yandan görünüşü</a:t>
            </a:r>
          </a:p>
          <a:p>
            <a:r>
              <a:rPr lang="tr-TR" sz="2800" dirty="0" smtClean="0"/>
              <a:t>-</a:t>
            </a:r>
            <a:r>
              <a:rPr lang="tr-TR" sz="2800" dirty="0" err="1"/>
              <a:t>Santrik</a:t>
            </a:r>
            <a:r>
              <a:rPr lang="tr-TR" sz="2800" dirty="0"/>
              <a:t> </a:t>
            </a:r>
            <a:r>
              <a:rPr lang="tr-TR" sz="2800" dirty="0" err="1"/>
              <a:t>hilum</a:t>
            </a:r>
            <a:endParaRPr lang="tr-TR" sz="2800" dirty="0"/>
          </a:p>
          <a:p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836712"/>
            <a:ext cx="849694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sz="3600" b="1" dirty="0" smtClean="0"/>
              <a:t>Drog Adı: </a:t>
            </a:r>
            <a:r>
              <a:rPr lang="tr-TR" sz="3600" dirty="0" err="1" smtClean="0"/>
              <a:t>Amylum</a:t>
            </a:r>
            <a:r>
              <a:rPr lang="tr-TR" sz="3600" dirty="0" smtClean="0"/>
              <a:t> </a:t>
            </a:r>
            <a:r>
              <a:rPr lang="tr-TR" sz="3600" dirty="0" err="1" smtClean="0"/>
              <a:t>Maydis</a:t>
            </a:r>
            <a:r>
              <a:rPr lang="tr-TR" sz="3600" dirty="0" smtClean="0"/>
              <a:t> (Mısır nişastası)</a:t>
            </a:r>
          </a:p>
          <a:p>
            <a:r>
              <a:rPr lang="tr-TR" sz="3600" b="1" dirty="0" smtClean="0"/>
              <a:t>Bitki Adı: </a:t>
            </a:r>
            <a:r>
              <a:rPr lang="tr-TR" sz="3600" dirty="0" err="1" smtClean="0"/>
              <a:t>Zea</a:t>
            </a:r>
            <a:r>
              <a:rPr lang="tr-TR" sz="3600" dirty="0" smtClean="0"/>
              <a:t> </a:t>
            </a:r>
            <a:r>
              <a:rPr lang="tr-TR" sz="3600" dirty="0" err="1" smtClean="0"/>
              <a:t>mays</a:t>
            </a:r>
            <a:r>
              <a:rPr lang="tr-TR" sz="3600" dirty="0" smtClean="0"/>
              <a:t> (Mısır)</a:t>
            </a:r>
          </a:p>
          <a:p>
            <a:r>
              <a:rPr lang="tr-TR" sz="3600" b="1" dirty="0" smtClean="0"/>
              <a:t>İnceleme Ortamı: </a:t>
            </a:r>
            <a:r>
              <a:rPr lang="tr-TR" sz="3600" dirty="0" err="1" smtClean="0"/>
              <a:t>Distile</a:t>
            </a:r>
            <a:r>
              <a:rPr lang="tr-TR" sz="3600" dirty="0" smtClean="0"/>
              <a:t> su</a:t>
            </a:r>
          </a:p>
          <a:p>
            <a:r>
              <a:rPr lang="tr-TR" sz="3600" b="1" dirty="0" smtClean="0"/>
              <a:t>Mikroskop Büyütmesi: </a:t>
            </a:r>
            <a:r>
              <a:rPr lang="tr-TR" sz="3600" dirty="0" smtClean="0"/>
              <a:t>10x40 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1016" y="1412776"/>
            <a:ext cx="9145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Farmasötik</a:t>
            </a:r>
            <a:r>
              <a:rPr lang="tr-TR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Botanik Uygulama dersinin amacı </a:t>
            </a:r>
            <a:r>
              <a:rPr lang="tr-TR" sz="24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drogların</a:t>
            </a:r>
            <a:r>
              <a:rPr lang="tr-TR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Teşhisi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Saflık kontrolü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Kalite kontrolü</a:t>
            </a: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konularında eczacılık fakültesi öğrencilerine bilgi vermektir.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2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9552" y="764704"/>
            <a:ext cx="8136904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tr-TR" sz="3600" b="1" dirty="0" smtClean="0"/>
              <a:t>Drog Adı: </a:t>
            </a:r>
            <a:r>
              <a:rPr lang="tr-TR" sz="3600" dirty="0" err="1" smtClean="0"/>
              <a:t>Amylum</a:t>
            </a:r>
            <a:r>
              <a:rPr lang="tr-TR" sz="3600" dirty="0" smtClean="0"/>
              <a:t> </a:t>
            </a:r>
            <a:r>
              <a:rPr lang="tr-TR" sz="3600" dirty="0" err="1" smtClean="0"/>
              <a:t>Oryzae</a:t>
            </a:r>
            <a:r>
              <a:rPr lang="tr-TR" sz="3600" dirty="0" smtClean="0"/>
              <a:t> (Pirinç nişastası)</a:t>
            </a:r>
          </a:p>
          <a:p>
            <a:r>
              <a:rPr lang="tr-TR" sz="3600" b="1" dirty="0" smtClean="0"/>
              <a:t>Bitki Adı: </a:t>
            </a:r>
            <a:r>
              <a:rPr lang="tr-TR" sz="3600" dirty="0" err="1" smtClean="0"/>
              <a:t>Oryza</a:t>
            </a:r>
            <a:r>
              <a:rPr lang="tr-TR" sz="3600" dirty="0" smtClean="0"/>
              <a:t> </a:t>
            </a:r>
            <a:r>
              <a:rPr lang="tr-TR" sz="3600" dirty="0" err="1" smtClean="0"/>
              <a:t>sativa</a:t>
            </a:r>
            <a:r>
              <a:rPr lang="tr-TR" sz="3600" dirty="0" smtClean="0"/>
              <a:t> (Pirinç)</a:t>
            </a:r>
          </a:p>
          <a:p>
            <a:r>
              <a:rPr lang="tr-TR" sz="3600" b="1" dirty="0" smtClean="0"/>
              <a:t>İnceleme Ortamı: </a:t>
            </a:r>
            <a:r>
              <a:rPr lang="tr-TR" sz="3600" dirty="0" err="1" smtClean="0"/>
              <a:t>Distile</a:t>
            </a:r>
            <a:r>
              <a:rPr lang="tr-TR" sz="3600" dirty="0" smtClean="0"/>
              <a:t> su</a:t>
            </a:r>
          </a:p>
          <a:p>
            <a:r>
              <a:rPr lang="tr-TR" sz="3600" b="1" dirty="0" smtClean="0"/>
              <a:t>Mikroskop Büyütmesi: </a:t>
            </a:r>
            <a:r>
              <a:rPr lang="tr-TR" sz="3600" dirty="0" smtClean="0"/>
              <a:t>10x40 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04664"/>
            <a:ext cx="8424936" cy="445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AMAÇLA DÖNEM BOYUNCA FARMASÖTİK BOTANİK UYGULAMA DERSİNDE KULLANILACAK METOTLAR: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1-Makroskopik Metot/Organoleptik Kontrol: 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Çıplak gözle, bütün haldeki veya toz edilmiş </a:t>
            </a:r>
            <a:r>
              <a:rPr lang="tr-T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droğu</a:t>
            </a: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tanımaya yarayan karakterlerin tespitinde kullanılan duyuya dayalı metotlardır. Bu metot için önem taşıyan karakterler; şekil, büyüklük, renk, görünüş, kırılma yüzeyi, koku, tat…</a:t>
            </a:r>
            <a:r>
              <a:rPr lang="tr-T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  <a:r>
              <a:rPr lang="tr-T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</a:t>
            </a: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2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95536" y="260648"/>
            <a:ext cx="8496944" cy="52014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tr-T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2-Mikroskopik Metot: </a:t>
            </a:r>
          </a:p>
          <a:p>
            <a:endParaRPr lang="tr-TR" sz="2800" b="1" dirty="0" smtClean="0"/>
          </a:p>
          <a:p>
            <a:pPr algn="ctr"/>
            <a:r>
              <a:rPr lang="tr-TR" sz="2800" dirty="0" smtClean="0"/>
              <a:t>Drogların kendilerine has doku şekilleri ve hücre yapıları vardır. </a:t>
            </a:r>
          </a:p>
          <a:p>
            <a:pPr algn="ctr"/>
            <a:endParaRPr lang="tr-TR" sz="2800" dirty="0"/>
          </a:p>
          <a:p>
            <a:pPr algn="ctr"/>
            <a:r>
              <a:rPr lang="tr-TR" sz="2800" dirty="0" smtClean="0"/>
              <a:t>Bu karakteristik hücre ve doku şekilleri </a:t>
            </a:r>
            <a:r>
              <a:rPr lang="tr-TR" sz="2800" dirty="0" err="1" smtClean="0"/>
              <a:t>droğun</a:t>
            </a:r>
            <a:r>
              <a:rPr lang="tr-TR" sz="2800" dirty="0" smtClean="0"/>
              <a:t> teşhisinde, saflık kontrolünde ve kalite kontrolünde önemli rol oynar.</a:t>
            </a:r>
          </a:p>
          <a:p>
            <a:pPr algn="ctr"/>
            <a:endParaRPr lang="tr-TR" sz="2800" dirty="0"/>
          </a:p>
          <a:p>
            <a:pPr algn="ctr"/>
            <a:r>
              <a:rPr lang="tr-TR" sz="2800" dirty="0" err="1" smtClean="0"/>
              <a:t>Mikroskopik</a:t>
            </a:r>
            <a:r>
              <a:rPr lang="tr-TR" sz="2800" dirty="0" smtClean="0"/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metotda</a:t>
            </a:r>
            <a:r>
              <a:rPr lang="tr-TR" sz="2800" dirty="0" smtClean="0">
                <a:solidFill>
                  <a:srgbClr val="FF0000"/>
                </a:solidFill>
              </a:rPr>
              <a:t> parçalanmamış </a:t>
            </a:r>
            <a:r>
              <a:rPr lang="tr-TR" sz="2800" dirty="0" err="1" smtClean="0">
                <a:solidFill>
                  <a:srgbClr val="FF0000"/>
                </a:solidFill>
              </a:rPr>
              <a:t>drogtan</a:t>
            </a:r>
            <a:r>
              <a:rPr lang="tr-TR" sz="2800" dirty="0" smtClean="0">
                <a:solidFill>
                  <a:srgbClr val="FF0000"/>
                </a:solidFill>
              </a:rPr>
              <a:t> alınan çeşitli kesitler </a:t>
            </a:r>
            <a:r>
              <a:rPr lang="tr-TR" sz="2800" dirty="0" smtClean="0"/>
              <a:t>(enine, boyuna, teğetsel.. Vb.) veya </a:t>
            </a:r>
            <a:r>
              <a:rPr lang="tr-TR" sz="2800" dirty="0" smtClean="0">
                <a:solidFill>
                  <a:srgbClr val="0070C0"/>
                </a:solidFill>
              </a:rPr>
              <a:t>toz droglardan uygun ortamlar kullanılarak hazırlanmış  preparatlar </a:t>
            </a:r>
            <a:r>
              <a:rPr lang="tr-TR" sz="2800" dirty="0" smtClean="0"/>
              <a:t>analiz edilir.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980728"/>
            <a:ext cx="8424936" cy="3600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Farmasötik</a:t>
            </a:r>
            <a:r>
              <a:rPr lang="tr-TR" sz="2400" b="1" dirty="0" smtClean="0"/>
              <a:t> Botanik Uygulama Dersindeki mikroskobik çalışmaların amacı:</a:t>
            </a:r>
          </a:p>
          <a:p>
            <a:endParaRPr lang="tr-TR" sz="2400" dirty="0" smtClean="0"/>
          </a:p>
          <a:p>
            <a:pPr algn="ctr"/>
            <a:r>
              <a:rPr lang="tr-TR" sz="2400" dirty="0" smtClean="0"/>
              <a:t>-Toz edilmiş ya da kesiti verilmiş </a:t>
            </a:r>
            <a:r>
              <a:rPr lang="tr-TR" sz="2400" dirty="0" err="1" smtClean="0"/>
              <a:t>droğun</a:t>
            </a:r>
            <a:r>
              <a:rPr lang="tr-TR" sz="2400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karakteristik elementleri</a:t>
            </a:r>
            <a:r>
              <a:rPr lang="tr-TR" sz="2400" dirty="0" smtClean="0"/>
              <a:t>ni tanımak ve mikroskopta nasıl göründüğünü öğrenmektir.</a:t>
            </a:r>
          </a:p>
          <a:p>
            <a:endParaRPr lang="tr-TR" sz="2400" dirty="0"/>
          </a:p>
          <a:p>
            <a:pPr algn="ctr"/>
            <a:r>
              <a:rPr lang="tr-TR" sz="2400" dirty="0" smtClean="0"/>
              <a:t>Ancak bu şekilde </a:t>
            </a:r>
            <a:r>
              <a:rPr lang="tr-TR" sz="2400" dirty="0" err="1" smtClean="0"/>
              <a:t>droğu</a:t>
            </a:r>
            <a:r>
              <a:rPr lang="tr-TR" sz="2400" dirty="0" smtClean="0"/>
              <a:t> doğru teşhis etmek mümkün olabilecektir. 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51520" y="260648"/>
            <a:ext cx="3063787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4400" b="1" dirty="0" smtClean="0"/>
              <a:t>MİKROSKOP</a:t>
            </a:r>
            <a:endParaRPr lang="tr-TR" sz="4400" b="1" dirty="0"/>
          </a:p>
        </p:txBody>
      </p:sp>
      <p:sp>
        <p:nvSpPr>
          <p:cNvPr id="3" name="2 Dikdörtgen"/>
          <p:cNvSpPr/>
          <p:nvPr/>
        </p:nvSpPr>
        <p:spPr>
          <a:xfrm>
            <a:off x="251520" y="1196752"/>
            <a:ext cx="3096344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tr-TR" sz="1600" i="1" dirty="0" smtClean="0"/>
              <a:t>-</a:t>
            </a:r>
            <a:r>
              <a:rPr lang="en-US" sz="1600" i="1" dirty="0" smtClean="0"/>
              <a:t>micro-</a:t>
            </a:r>
            <a:r>
              <a:rPr lang="en-US" sz="1600" dirty="0"/>
              <a:t> </a:t>
            </a:r>
            <a:r>
              <a:rPr lang="tr-TR" sz="1600" dirty="0" smtClean="0"/>
              <a:t>(Gr.)= küçük</a:t>
            </a:r>
          </a:p>
          <a:p>
            <a:r>
              <a:rPr lang="en-US" sz="1600" dirty="0" smtClean="0"/>
              <a:t>+</a:t>
            </a:r>
            <a:r>
              <a:rPr lang="en-US" sz="1600" dirty="0"/>
              <a:t> </a:t>
            </a:r>
            <a:endParaRPr lang="tr-TR" sz="1600" dirty="0" smtClean="0"/>
          </a:p>
          <a:p>
            <a:r>
              <a:rPr lang="en-US" sz="1600" i="1" dirty="0" smtClean="0"/>
              <a:t>-</a:t>
            </a:r>
            <a:r>
              <a:rPr lang="en-US" sz="1600" dirty="0"/>
              <a:t> </a:t>
            </a:r>
            <a:r>
              <a:rPr lang="en-US" sz="1600" i="1" dirty="0" err="1" smtClean="0"/>
              <a:t>skopein</a:t>
            </a:r>
            <a:r>
              <a:rPr lang="tr-TR" sz="1600" i="1" dirty="0" smtClean="0"/>
              <a:t>-(Gr.) = </a:t>
            </a:r>
            <a:r>
              <a:rPr lang="en-US" sz="1600" dirty="0"/>
              <a:t> </a:t>
            </a:r>
            <a:r>
              <a:rPr lang="tr-TR" sz="1600" dirty="0" smtClean="0"/>
              <a:t>bakmak, görmek</a:t>
            </a:r>
            <a:r>
              <a:rPr lang="en-US" dirty="0"/>
              <a:t> 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251520" y="2204864"/>
            <a:ext cx="864096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dirty="0" smtClean="0"/>
              <a:t>Çıplak </a:t>
            </a:r>
            <a:r>
              <a:rPr lang="tr-TR" sz="2400" dirty="0"/>
              <a:t>gözle görülemeyecek kadar küçük cisimlerin birkaç çeşit </a:t>
            </a:r>
            <a:r>
              <a:rPr lang="tr-TR" sz="2400" dirty="0" smtClean="0"/>
              <a:t>mercek</a:t>
            </a:r>
            <a:r>
              <a:rPr lang="tr-TR" sz="2400" dirty="0"/>
              <a:t> yardımıyla büyütülerek görüntüsünün incelenmesini sağlayan bir alettir. </a:t>
            </a:r>
          </a:p>
        </p:txBody>
      </p:sp>
      <p:sp>
        <p:nvSpPr>
          <p:cNvPr id="6" name="5 Dikdörtgen"/>
          <p:cNvSpPr/>
          <p:nvPr/>
        </p:nvSpPr>
        <p:spPr>
          <a:xfrm>
            <a:off x="467544" y="429309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IŞIK MİKROSKOBU: </a:t>
            </a:r>
            <a:r>
              <a:rPr lang="tr-TR" sz="2400" dirty="0" smtClean="0"/>
              <a:t>Işık kaynağı olarak güneş ya da herhangi bir lambadan gelen görülebilen dalga boyunu, büyütücü olarak da cam mercek sistemlerinin kullanıldığı mikroskop çeşididir.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3533" t="26826" r="46348" b="53800"/>
          <a:stretch/>
        </p:blipFill>
        <p:spPr>
          <a:xfrm>
            <a:off x="251520" y="764704"/>
            <a:ext cx="877389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69839" t="28341" r="20292" b="55464"/>
          <a:stretch/>
        </p:blipFill>
        <p:spPr>
          <a:xfrm>
            <a:off x="467544" y="260648"/>
            <a:ext cx="5256585" cy="48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9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332656"/>
            <a:ext cx="8424936" cy="3565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MİKROSKOP </a:t>
            </a:r>
            <a:r>
              <a:rPr lang="tr-T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KULLANIMI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Işık Ayarı:</a:t>
            </a: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Işık kaynağından gelen </a:t>
            </a:r>
            <a:r>
              <a:rPr lang="tr-T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hüzmeler</a:t>
            </a: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hareketli mikroskop aynası ve diyafram kullanılarak görüş eksenine aktarılmalı; sonuçta okülerden bakıldığında tam, aydınlık bir daire </a:t>
            </a:r>
            <a:r>
              <a:rPr lang="tr-T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gözlenmelidir</a:t>
            </a:r>
            <a:r>
              <a:rPr lang="tr-T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5038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741</Words>
  <Application>Microsoft Office PowerPoint</Application>
  <PresentationFormat>Ekran Gösterisi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Eczacılık</dc:creator>
  <cp:lastModifiedBy>ASUS</cp:lastModifiedBy>
  <cp:revision>35</cp:revision>
  <dcterms:created xsi:type="dcterms:W3CDTF">2015-03-10T12:38:06Z</dcterms:created>
  <dcterms:modified xsi:type="dcterms:W3CDTF">2020-03-31T23:01:08Z</dcterms:modified>
</cp:coreProperties>
</file>