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884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7A7B-6A93-47CF-BC9D-F0BA34E1641F}" type="datetimeFigureOut">
              <a:rPr lang="tr-TR" smtClean="0"/>
              <a:pPr/>
              <a:t>2.12.2019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0379-6028-4461-BA88-3D69192E235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7A7B-6A93-47CF-BC9D-F0BA34E1641F}" type="datetimeFigureOut">
              <a:rPr lang="tr-TR" smtClean="0"/>
              <a:pPr/>
              <a:t>2.12.2019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0379-6028-4461-BA88-3D69192E235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7A7B-6A93-47CF-BC9D-F0BA34E1641F}" type="datetimeFigureOut">
              <a:rPr lang="tr-TR" smtClean="0"/>
              <a:pPr/>
              <a:t>2.12.2019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0379-6028-4461-BA88-3D69192E235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7A7B-6A93-47CF-BC9D-F0BA34E1641F}" type="datetimeFigureOut">
              <a:rPr lang="tr-TR" smtClean="0"/>
              <a:pPr/>
              <a:t>2.12.2019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0379-6028-4461-BA88-3D69192E235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7A7B-6A93-47CF-BC9D-F0BA34E1641F}" type="datetimeFigureOut">
              <a:rPr lang="tr-TR" smtClean="0"/>
              <a:pPr/>
              <a:t>2.12.2019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0379-6028-4461-BA88-3D69192E235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7A7B-6A93-47CF-BC9D-F0BA34E1641F}" type="datetimeFigureOut">
              <a:rPr lang="tr-TR" smtClean="0"/>
              <a:pPr/>
              <a:t>2.12.2019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0379-6028-4461-BA88-3D69192E235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7A7B-6A93-47CF-BC9D-F0BA34E1641F}" type="datetimeFigureOut">
              <a:rPr lang="tr-TR" smtClean="0"/>
              <a:pPr/>
              <a:t>2.12.2019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0379-6028-4461-BA88-3D69192E235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7A7B-6A93-47CF-BC9D-F0BA34E1641F}" type="datetimeFigureOut">
              <a:rPr lang="tr-TR" smtClean="0"/>
              <a:pPr/>
              <a:t>2.12.2019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0379-6028-4461-BA88-3D69192E235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7A7B-6A93-47CF-BC9D-F0BA34E1641F}" type="datetimeFigureOut">
              <a:rPr lang="tr-TR" smtClean="0"/>
              <a:pPr/>
              <a:t>2.12.2019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0379-6028-4461-BA88-3D69192E235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7A7B-6A93-47CF-BC9D-F0BA34E1641F}" type="datetimeFigureOut">
              <a:rPr lang="tr-TR" smtClean="0"/>
              <a:pPr/>
              <a:t>2.12.2019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0379-6028-4461-BA88-3D69192E235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7A7B-6A93-47CF-BC9D-F0BA34E1641F}" type="datetimeFigureOut">
              <a:rPr lang="tr-TR" smtClean="0"/>
              <a:pPr/>
              <a:t>2.12.2019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0379-6028-4461-BA88-3D69192E235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97A7B-6A93-47CF-BC9D-F0BA34E1641F}" type="datetimeFigureOut">
              <a:rPr lang="tr-TR" smtClean="0"/>
              <a:pPr/>
              <a:t>2.12.2019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A0379-6028-4461-BA88-3D69192E235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Kumaş Yapı Bilgisi ve Bozulmaları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Dokuma formülünde verilen sayıların toplamı saten raporunun sırasını belirlemektedir</a:t>
            </a:r>
          </a:p>
          <a:p>
            <a:endParaRPr lang="tr-TR" dirty="0" smtClean="0"/>
          </a:p>
          <a:p>
            <a:r>
              <a:rPr lang="tr-TR" dirty="0" smtClean="0"/>
              <a:t>Örneğin 7’li satenden bahsedildiğinde, birim raporun 7x7 kareden oluştuğu anlaşılmaktadır</a:t>
            </a:r>
          </a:p>
          <a:p>
            <a:endParaRPr lang="tr-TR" dirty="0" smtClean="0"/>
          </a:p>
          <a:p>
            <a:r>
              <a:rPr lang="tr-TR" dirty="0" smtClean="0"/>
              <a:t>Bu esasların uygulanabilmesi için öncelikle örgü raporu büyüklüğü sayı çiftlerine parçalanır</a:t>
            </a:r>
            <a:endParaRPr lang="tr-T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smtClean="0"/>
              <a:t>7’li saten örgüsünü oluşturan sayı çiftleri : (1+6), (2+5), (3+4)’tür</a:t>
            </a:r>
          </a:p>
          <a:p>
            <a:endParaRPr lang="tr-TR" dirty="0" smtClean="0"/>
          </a:p>
          <a:p>
            <a:r>
              <a:rPr lang="tr-TR" dirty="0" smtClean="0"/>
              <a:t>1 ve raporun bir eksiği olan 6 bu durumda kullanılamaz sayı çiftini oluşturmaktadır</a:t>
            </a:r>
          </a:p>
          <a:p>
            <a:endParaRPr lang="tr-TR" dirty="0" smtClean="0"/>
          </a:p>
          <a:p>
            <a:r>
              <a:rPr lang="tr-TR" dirty="0" smtClean="0"/>
              <a:t>Atlama sayısı hiçbir zaman 1 olamaz veya birim raporun bir eksiği atlama sayısı olarak kullanılamaz</a:t>
            </a:r>
          </a:p>
          <a:p>
            <a:endParaRPr lang="tr-TR" dirty="0" smtClean="0"/>
          </a:p>
          <a:p>
            <a:r>
              <a:rPr lang="tr-TR" dirty="0" smtClean="0"/>
              <a:t>(2+5), (3+4</a:t>
            </a:r>
            <a:r>
              <a:rPr lang="tr-TR" dirty="0" smtClean="0"/>
              <a:t>) sayı çiftleri ise ortak böleni olmadığı ve kesirsiz bölünemediği için 7’li saten dokuma örgüsünün çiziminde kullanılabilecek adım ya da atlama sayıları olarak kullanılabilir.</a:t>
            </a:r>
            <a:endParaRPr lang="tr-T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5’li saten için; 2,3</a:t>
            </a:r>
          </a:p>
          <a:p>
            <a:r>
              <a:rPr lang="tr-TR" dirty="0" smtClean="0"/>
              <a:t>7’li saten için;2,3,4,5</a:t>
            </a:r>
          </a:p>
          <a:p>
            <a:r>
              <a:rPr lang="tr-TR" dirty="0" smtClean="0"/>
              <a:t>8’li saten için; 3,5</a:t>
            </a:r>
          </a:p>
          <a:p>
            <a:r>
              <a:rPr lang="tr-TR" dirty="0" smtClean="0"/>
              <a:t>9’lu saten için; 2,4,5,7</a:t>
            </a:r>
          </a:p>
          <a:p>
            <a:r>
              <a:rPr lang="tr-TR" dirty="0" smtClean="0"/>
              <a:t>10’lu saten için; 3,7</a:t>
            </a:r>
            <a:endParaRPr lang="tr-T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Atkı saten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Kumaş yüzeyinde çözgü ipliklerinin atkılar tarafından tamamen gizlendiği saten örgüsüdür</a:t>
            </a:r>
          </a:p>
          <a:p>
            <a:r>
              <a:rPr lang="tr-TR" dirty="0" smtClean="0"/>
              <a:t>Dokuma örgü formülünde çözgüyü ifade eden kesir çizgisinin üzerinde daima 1 sayısı yer almaktadır. Alttaki sayı ise en az 4 olabilir</a:t>
            </a:r>
            <a:endParaRPr lang="tr-TR" dirty="0" smtClean="0"/>
          </a:p>
          <a:p>
            <a:r>
              <a:rPr lang="tr-TR" dirty="0" smtClean="0"/>
              <a:t>Saten örgülerde genellikle parantez içerisinde atlama sayısı ve yazım yönünü belirten ok kullanılır </a:t>
            </a:r>
            <a:endParaRPr lang="tr-T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 </a:t>
            </a:r>
            <a:r>
              <a:rPr lang="tr-TR" dirty="0" smtClean="0"/>
              <a:t>   yukarı sayılarak sağa işaretlenir</a:t>
            </a:r>
          </a:p>
          <a:p>
            <a:endParaRPr lang="tr-TR" dirty="0" smtClean="0"/>
          </a:p>
          <a:p>
            <a:r>
              <a:rPr lang="tr-TR" dirty="0" smtClean="0"/>
              <a:t>                    sağa sayılarak yukarı işaretlenir</a:t>
            </a:r>
            <a:endParaRPr lang="tr-TR" dirty="0"/>
          </a:p>
        </p:txBody>
      </p:sp>
      <p:cxnSp>
        <p:nvCxnSpPr>
          <p:cNvPr id="5" name="4 Düz Ok Bağlayıcısı"/>
          <p:cNvCxnSpPr/>
          <p:nvPr/>
        </p:nvCxnSpPr>
        <p:spPr>
          <a:xfrm rot="5400000" flipH="1" flipV="1">
            <a:off x="606397" y="3178967"/>
            <a:ext cx="929488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Düz Ok Bağlayıcısı"/>
          <p:cNvCxnSpPr/>
          <p:nvPr/>
        </p:nvCxnSpPr>
        <p:spPr>
          <a:xfrm rot="5400000" flipH="1" flipV="1">
            <a:off x="3786182" y="3643314"/>
            <a:ext cx="15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Ok Bağlayıcısı"/>
          <p:cNvCxnSpPr/>
          <p:nvPr/>
        </p:nvCxnSpPr>
        <p:spPr>
          <a:xfrm>
            <a:off x="1428728" y="5072074"/>
            <a:ext cx="107157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57158" y="35004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Formülü verilen saten dokumanın örgü raporu 5x5’tir</a:t>
            </a:r>
            <a:endParaRPr lang="tr-TR" dirty="0"/>
          </a:p>
        </p:txBody>
      </p:sp>
      <p:pic>
        <p:nvPicPr>
          <p:cNvPr id="1026" name="Picture 2" descr="C:\Users\Kullanıcı123\Downloads\20191202_1418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037" t="30936" r="32243" b="39074"/>
          <a:stretch>
            <a:fillRect/>
          </a:stretch>
        </p:blipFill>
        <p:spPr bwMode="auto">
          <a:xfrm>
            <a:off x="3000364" y="1571612"/>
            <a:ext cx="3000396" cy="1357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Kullanıcı123\Downloads\20191202_142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7250" r="8740" b="37496"/>
          <a:stretch>
            <a:fillRect/>
          </a:stretch>
        </p:blipFill>
        <p:spPr bwMode="auto">
          <a:xfrm>
            <a:off x="0" y="2071678"/>
            <a:ext cx="9144000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Aynı formül ok işareti sağa doğru kullanılarak da yapılabilir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Birinci çözgü ile birinci atkının kesişmesi dolu olarak gösterildikten sonra bu kez sayma işlemi sağa, yazma işlemi yukarı yapılmalıdır</a:t>
            </a:r>
            <a:endParaRPr lang="tr-TR" dirty="0"/>
          </a:p>
        </p:txBody>
      </p:sp>
      <p:pic>
        <p:nvPicPr>
          <p:cNvPr id="3074" name="Picture 2" descr="C:\Users\Kullanıcı123\Downloads\20191202_143400.jpg"/>
          <p:cNvPicPr>
            <a:picLocks noChangeAspect="1" noChangeArrowheads="1"/>
          </p:cNvPicPr>
          <p:nvPr/>
        </p:nvPicPr>
        <p:blipFill>
          <a:blip r:embed="rId2" cstate="print"/>
          <a:srcRect l="48491" t="24720" r="42395" b="19134"/>
          <a:stretch>
            <a:fillRect/>
          </a:stretch>
        </p:blipFill>
        <p:spPr bwMode="auto">
          <a:xfrm rot="5400000">
            <a:off x="3464711" y="2107397"/>
            <a:ext cx="1428760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9" name="Picture 3" descr="C:\Users\Kullanıcı123\Downloads\20191202_143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293" t="48299" r="11167" b="29603"/>
          <a:stretch>
            <a:fillRect/>
          </a:stretch>
        </p:blipFill>
        <p:spPr bwMode="auto">
          <a:xfrm>
            <a:off x="142844" y="2357430"/>
            <a:ext cx="8786842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Çözgü Saten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Ön yüzünde çözgü ipliklerinin hakim olduğu bir görünüme sahiptir</a:t>
            </a:r>
            <a:endParaRPr lang="tr-TR" dirty="0" smtClean="0"/>
          </a:p>
          <a:p>
            <a:r>
              <a:rPr lang="tr-TR" dirty="0" smtClean="0"/>
              <a:t>Dokuma örgü formülünde bu kez kesir çizgisinin altında daima 1 sayısı yer almaktadır</a:t>
            </a:r>
          </a:p>
          <a:p>
            <a:r>
              <a:rPr lang="tr-TR" dirty="0" smtClean="0"/>
              <a:t>Üzerindeki sayı ise en az 4 olabilir. Atkı sateninde olduğu gibi mutlaka atlama sayısı ve yazım yönünün belirtilmesi gerekmektedir</a:t>
            </a:r>
            <a:endParaRPr lang="tr-T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Saten Örgü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Daha önce dolu olarak işaretlenen kareler çözgü sateninde boş bırakılmakta, diğer kareler doldurularak dokuma raporu hazırlanmaktadır boş kareler yine bağlantı noktasını ifade etmektedir. 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Formülü verilen satenin dokuma örgü raporu 5x5’tir</a:t>
            </a:r>
            <a:endParaRPr lang="tr-TR" dirty="0"/>
          </a:p>
        </p:txBody>
      </p:sp>
      <p:pic>
        <p:nvPicPr>
          <p:cNvPr id="5122" name="Picture 2" descr="C:\Users\Kullanıcı123\Downloads\20191202_150052.jpg"/>
          <p:cNvPicPr>
            <a:picLocks noChangeAspect="1" noChangeArrowheads="1"/>
          </p:cNvPicPr>
          <p:nvPr/>
        </p:nvPicPr>
        <p:blipFill>
          <a:blip r:embed="rId2" cstate="print"/>
          <a:srcRect l="30354" t="50252" r="62057" b="15177"/>
          <a:stretch>
            <a:fillRect/>
          </a:stretch>
        </p:blipFill>
        <p:spPr bwMode="auto">
          <a:xfrm rot="5400000">
            <a:off x="3964777" y="2893215"/>
            <a:ext cx="857256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Formüle uygun olarak birinci çözgü ile birinci atkının kesişme noktasındaki kare boş bırakılarak, kesir çizgisinin üstündeki sayıya uygun olarak sütunun geriye kalan 4 karesi doldurulmalıdır</a:t>
            </a:r>
            <a:endParaRPr lang="tr-TR" dirty="0"/>
          </a:p>
        </p:txBody>
      </p:sp>
      <p:pic>
        <p:nvPicPr>
          <p:cNvPr id="6146" name="Picture 2" descr="C:\Users\Kullanıcı123\Downloads\20191202_150120.jpg"/>
          <p:cNvPicPr>
            <a:picLocks noChangeAspect="1" noChangeArrowheads="1"/>
          </p:cNvPicPr>
          <p:nvPr/>
        </p:nvPicPr>
        <p:blipFill>
          <a:blip r:embed="rId2" cstate="print"/>
          <a:srcRect l="5915" t="47272" r="5543" b="30158"/>
          <a:stretch>
            <a:fillRect/>
          </a:stretch>
        </p:blipFill>
        <p:spPr bwMode="auto">
          <a:xfrm>
            <a:off x="0" y="4286256"/>
            <a:ext cx="9144000" cy="21168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tr-TR" dirty="0" smtClean="0"/>
          </a:p>
          <a:p>
            <a:r>
              <a:rPr lang="tr-TR" dirty="0" smtClean="0"/>
              <a:t>Dolayısıyla ikinci çözgünün hareketi bağlantı noktası boş karenin üzerinden 3 adım yukarı sayılarak bulunan üçüncü adımın yanındaki karedir.</a:t>
            </a:r>
          </a:p>
          <a:p>
            <a:r>
              <a:rPr lang="tr-TR" dirty="0" smtClean="0"/>
              <a:t>Sütun üzerindeki diğer kareler dolu gösterilmelidir her yeni iplik bağlantısı bir öncekinin üzerinden üçer adım sayılarak ve yanındaki kare boş bırakılarak tespit edilmelidir.</a:t>
            </a:r>
            <a:endParaRPr lang="tr-TR" dirty="0"/>
          </a:p>
        </p:txBody>
      </p:sp>
      <p:pic>
        <p:nvPicPr>
          <p:cNvPr id="5" name="Picture 2" descr="C:\Users\Kullanıcı123\Downloads\20191202_150120.jpg"/>
          <p:cNvPicPr>
            <a:picLocks noChangeAspect="1" noChangeArrowheads="1"/>
          </p:cNvPicPr>
          <p:nvPr/>
        </p:nvPicPr>
        <p:blipFill>
          <a:blip r:embed="rId2" cstate="print"/>
          <a:srcRect l="5915" t="47272" r="5543" b="30158"/>
          <a:stretch>
            <a:fillRect/>
          </a:stretch>
        </p:blipFill>
        <p:spPr bwMode="auto">
          <a:xfrm>
            <a:off x="0" y="0"/>
            <a:ext cx="9144000" cy="21168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Yazım yönü yatay olan formül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Raporun sol alt köşesi boş bırakılıp yanındaki kareler doldurularak birinci atkının bağlantı noktası belirlenir.</a:t>
            </a:r>
          </a:p>
          <a:p>
            <a:endParaRPr lang="tr-TR" dirty="0"/>
          </a:p>
        </p:txBody>
      </p:sp>
      <p:pic>
        <p:nvPicPr>
          <p:cNvPr id="7171" name="Picture 3" descr="C:\Users\Kullanıcı123\Downloads\20191202_150120 (1).jpg"/>
          <p:cNvPicPr>
            <a:picLocks noChangeAspect="1" noChangeArrowheads="1"/>
          </p:cNvPicPr>
          <p:nvPr/>
        </p:nvPicPr>
        <p:blipFill>
          <a:blip r:embed="rId2" cstate="print"/>
          <a:srcRect l="54093" t="80754" r="27306" b="12247"/>
          <a:stretch>
            <a:fillRect/>
          </a:stretch>
        </p:blipFill>
        <p:spPr bwMode="auto">
          <a:xfrm>
            <a:off x="2643174" y="2500306"/>
            <a:ext cx="2428892" cy="6854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Bu karenin yanından 3 adım sayılarak ve üçüncünün üzerindeki kare boş bırakılarak ikinci satırın da diğer kareleri doldurulmalıdır. Rapor tamamlanana kadar her bağlantı noktası için bir önceki ipliğin bağlantısına göre hareket edilmelidir</a:t>
            </a:r>
            <a:endParaRPr lang="tr-TR" dirty="0"/>
          </a:p>
        </p:txBody>
      </p:sp>
      <p:pic>
        <p:nvPicPr>
          <p:cNvPr id="8194" name="Picture 2" descr="C:\Users\Kullanıcı123\Downloads\20191202_150127.jpg"/>
          <p:cNvPicPr>
            <a:picLocks noChangeAspect="1" noChangeArrowheads="1"/>
          </p:cNvPicPr>
          <p:nvPr/>
        </p:nvPicPr>
        <p:blipFill>
          <a:blip r:embed="rId2" cstate="print"/>
          <a:srcRect l="10193" t="44048" r="6101" b="33135"/>
          <a:stretch>
            <a:fillRect/>
          </a:stretch>
        </p:blipFill>
        <p:spPr bwMode="auto">
          <a:xfrm>
            <a:off x="0" y="4672669"/>
            <a:ext cx="9144000" cy="1869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9’lu saten örgüsüne örnek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218" name="Picture 2" descr="C:\Users\Kullanıcı123\Downloads\20191202_152028.jpg"/>
          <p:cNvPicPr>
            <a:picLocks noChangeAspect="1" noChangeArrowheads="1"/>
          </p:cNvPicPr>
          <p:nvPr/>
        </p:nvPicPr>
        <p:blipFill>
          <a:blip r:embed="rId2" cstate="print"/>
          <a:srcRect l="50930" t="39980" r="34462" b="52480"/>
          <a:stretch>
            <a:fillRect/>
          </a:stretch>
        </p:blipFill>
        <p:spPr bwMode="auto">
          <a:xfrm>
            <a:off x="2928926" y="2285992"/>
            <a:ext cx="2214578" cy="857232"/>
          </a:xfrm>
          <a:prstGeom prst="rect">
            <a:avLst/>
          </a:prstGeom>
          <a:noFill/>
        </p:spPr>
      </p:pic>
      <p:pic>
        <p:nvPicPr>
          <p:cNvPr id="9219" name="Picture 3" descr="C:\Users\Kullanıcı123\Downloads\20191202_152028.jpg"/>
          <p:cNvPicPr>
            <a:picLocks noChangeAspect="1" noChangeArrowheads="1"/>
          </p:cNvPicPr>
          <p:nvPr/>
        </p:nvPicPr>
        <p:blipFill>
          <a:blip r:embed="rId3" cstate="print"/>
          <a:srcRect l="3497" t="44792" r="50744" b="47023"/>
          <a:stretch>
            <a:fillRect/>
          </a:stretch>
        </p:blipFill>
        <p:spPr bwMode="auto">
          <a:xfrm>
            <a:off x="1285852" y="3643314"/>
            <a:ext cx="5857916" cy="785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Örgü formüllerinde formüle edilen hangi sayı ile başlanmışsa yani örgü adına yakın sayı hanesi hangisi ise rapor onunla başlamalıdır. Dolayısıyla 9’lu satenin ilk hareketi 1 boş 1 dolu 7 boştur. </a:t>
            </a:r>
            <a:endParaRPr lang="tr-T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4286256"/>
            <a:ext cx="8229600" cy="1143000"/>
          </a:xfrm>
        </p:spPr>
        <p:txBody>
          <a:bodyPr>
            <a:noAutofit/>
          </a:bodyPr>
          <a:lstStyle/>
          <a:p>
            <a:r>
              <a:rPr lang="tr-TR" sz="2800" dirty="0" smtClean="0"/>
              <a:t>Atkı ve çözgü kesitlerine bakıldığında 9’lu satende atkı ipliklerinin, 10’lu satende ise çözgü ipliklerinin kumaş yüzeyinde uzun atlamalar yaptığı görülmektedir.</a:t>
            </a:r>
            <a:endParaRPr lang="tr-TR" sz="2800" dirty="0"/>
          </a:p>
        </p:txBody>
      </p:sp>
      <p:pic>
        <p:nvPicPr>
          <p:cNvPr id="10242" name="Picture 2" descr="C:\Users\Kullanıcı123\Downloads\20191202_153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853" t="18309" r="14486" b="32760"/>
          <a:stretch>
            <a:fillRect/>
          </a:stretch>
        </p:blipFill>
        <p:spPr bwMode="auto">
          <a:xfrm>
            <a:off x="1071538" y="357166"/>
            <a:ext cx="6682910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Saten, kumaşın bir tarafında yüksek bir parlaklık elde etmek için kullanılan, yüzen iplikler ile karakterize edilen örgülerdir.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Özellikle lif cinsine bağlı olarak, yüzen çözgü ipliklerinin düşük bükümlü seçilmesi yüksek derecede ışık yansımasını sağlamaktadır.</a:t>
            </a:r>
            <a:endParaRPr lang="tr-T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En küçük raporlu ve en az çerçeve sayısı 5 olan bu örgü türüyle üretilen  kumaşların bir yüzü sadece bir grup ipliğin yoğunluğu ile kaplanmaktadır. </a:t>
            </a:r>
          </a:p>
          <a:p>
            <a:r>
              <a:rPr lang="tr-TR" dirty="0" err="1" smtClean="0"/>
              <a:t>Jakarlı</a:t>
            </a:r>
            <a:r>
              <a:rPr lang="tr-TR" dirty="0" smtClean="0"/>
              <a:t> tasarımlarda da büyük oranda kullanılan saten örgüler düzgün, eşit ve parlak bir kumaş yüzeyi oluşturmaktadır. Bu durum atkı ve çözgü ipliklerinin birim rapor içerisinde tek bağlantı yapmasından kaynaklanır</a:t>
            </a:r>
            <a:endParaRPr lang="tr-T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Ayrıca bu bağlantı noktaları dimi ve </a:t>
            </a:r>
            <a:r>
              <a:rPr lang="tr-TR" dirty="0" err="1" smtClean="0"/>
              <a:t>bezayağında</a:t>
            </a:r>
            <a:r>
              <a:rPr lang="tr-TR" dirty="0" smtClean="0"/>
              <a:t> olduğu gibi temas etmez, dimi hatlarına benzer dizilim göstermezler. Her biri rapor içerisinde homojen dağılmış bağımsız bağlantı noktalarıdır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Saten örgülerin genel özellikleri,</a:t>
            </a:r>
          </a:p>
          <a:p>
            <a:endParaRPr lang="tr-TR" dirty="0"/>
          </a:p>
          <a:p>
            <a:r>
              <a:rPr lang="tr-TR" dirty="0" smtClean="0"/>
              <a:t>En küçük raporu 5’tir. Bu örgü raporu 5 çözgü ve 5 atkıdan oluşmakta ve 5’li saten olarak anılmaktadır. </a:t>
            </a:r>
          </a:p>
          <a:p>
            <a:r>
              <a:rPr lang="tr-TR" dirty="0" smtClean="0"/>
              <a:t>Her iplik farklı hareket ettiği için rapor içinde iplik sayısı arttıkça çerçeve sayısının da doğru orantılı olarak artması gerekir</a:t>
            </a:r>
            <a:endParaRPr lang="tr-T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Üretim yoğunluğu açısından üçüncü sıradadır</a:t>
            </a:r>
          </a:p>
          <a:p>
            <a:endParaRPr lang="tr-TR" dirty="0"/>
          </a:p>
          <a:p>
            <a:r>
              <a:rPr lang="tr-TR" dirty="0" smtClean="0"/>
              <a:t>Kullanım dayanımı düşüktür. Fakat parlak, yumuşak, dökümlü kumaşlardır</a:t>
            </a:r>
          </a:p>
          <a:p>
            <a:endParaRPr lang="tr-TR" dirty="0"/>
          </a:p>
          <a:p>
            <a:r>
              <a:rPr lang="tr-TR" dirty="0" smtClean="0"/>
              <a:t>Kumaşın ön yüzünde çözgü hakimse, tersinde atkı hakimdir ve bir yüzü parlak, diğer yüzü mattır</a:t>
            </a:r>
            <a:endParaRPr lang="tr-T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Örgü raporunda her bir çözgü ve atkı ipliği için tek bir bağlantı söz konusudur</a:t>
            </a:r>
          </a:p>
          <a:p>
            <a:endParaRPr lang="tr-TR" dirty="0"/>
          </a:p>
          <a:p>
            <a:r>
              <a:rPr lang="tr-TR" dirty="0" smtClean="0"/>
              <a:t>Kullanım yerleri,</a:t>
            </a:r>
          </a:p>
          <a:p>
            <a:r>
              <a:rPr lang="tr-TR" dirty="0" smtClean="0"/>
              <a:t>Spor şortlar, bayan iç giyimi, pijama ve gecelikler, gece elbiseleri, gömlek, kravat, kurdele vb….</a:t>
            </a:r>
          </a:p>
          <a:p>
            <a:r>
              <a:rPr lang="tr-TR" dirty="0" smtClean="0"/>
              <a:t>İnce döşemelikler ve yatak örtüleri…</a:t>
            </a:r>
            <a:endParaRPr lang="tr-T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Saten türleri ve rapor çizimi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Çizim için hazırlanan formülde saten örgüsünün sahip olması gerek bilgiler, atkı ve çözgü sayıları, adım/ atlama sayısı ve yönüdür.</a:t>
            </a:r>
          </a:p>
          <a:p>
            <a:pPr>
              <a:buNone/>
            </a:pPr>
            <a:endParaRPr lang="tr-TR" dirty="0"/>
          </a:p>
          <a:p>
            <a:pPr>
              <a:buNone/>
            </a:pPr>
            <a:r>
              <a:rPr lang="tr-TR" dirty="0" smtClean="0"/>
              <a:t>Saten örgüler atkı veya çözgü sateni olarak geliştirilebilmektedir</a:t>
            </a:r>
          </a:p>
          <a:p>
            <a:pPr>
              <a:buNone/>
            </a:pPr>
            <a:endParaRPr lang="tr-TR" dirty="0"/>
          </a:p>
          <a:p>
            <a:pPr>
              <a:buNone/>
            </a:pPr>
            <a:r>
              <a:rPr lang="tr-TR" dirty="0" smtClean="0"/>
              <a:t>S</a:t>
            </a:r>
            <a:r>
              <a:rPr lang="tr-TR" sz="2000" dirty="0" smtClean="0"/>
              <a:t>A</a:t>
            </a:r>
            <a:r>
              <a:rPr lang="tr-TR" dirty="0" smtClean="0"/>
              <a:t> veya S</a:t>
            </a:r>
            <a:r>
              <a:rPr lang="tr-TR" sz="2000" dirty="0" smtClean="0"/>
              <a:t>Ç</a:t>
            </a:r>
            <a:r>
              <a:rPr lang="tr-TR" dirty="0" smtClean="0"/>
              <a:t> şeklinde belirtilebilmektedir.</a:t>
            </a:r>
            <a:endParaRPr lang="tr-T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769</Words>
  <Application>Microsoft Office PowerPoint</Application>
  <PresentationFormat>Ekran Gösterisi (4:3)</PresentationFormat>
  <Paragraphs>83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28" baseType="lpstr">
      <vt:lpstr>Ofis Teması</vt:lpstr>
      <vt:lpstr>Kumaş Yapı Bilgisi ve Bozulmaları</vt:lpstr>
      <vt:lpstr>Saten Örgü</vt:lpstr>
      <vt:lpstr>Slayt 3</vt:lpstr>
      <vt:lpstr>Slayt 4</vt:lpstr>
      <vt:lpstr>Slayt 5</vt:lpstr>
      <vt:lpstr>Slayt 6</vt:lpstr>
      <vt:lpstr>Slayt 7</vt:lpstr>
      <vt:lpstr>Slayt 8</vt:lpstr>
      <vt:lpstr>Saten türleri ve rapor çizimi</vt:lpstr>
      <vt:lpstr>Slayt 10</vt:lpstr>
      <vt:lpstr>Slayt 11</vt:lpstr>
      <vt:lpstr>Slayt 12</vt:lpstr>
      <vt:lpstr>Atkı saten</vt:lpstr>
      <vt:lpstr>Slayt 14</vt:lpstr>
      <vt:lpstr>Formülü verilen saten dokumanın örgü raporu 5x5’tir</vt:lpstr>
      <vt:lpstr>Slayt 16</vt:lpstr>
      <vt:lpstr>Slayt 17</vt:lpstr>
      <vt:lpstr>Slayt 18</vt:lpstr>
      <vt:lpstr>Çözgü Saten</vt:lpstr>
      <vt:lpstr>Slayt 20</vt:lpstr>
      <vt:lpstr>Slayt 21</vt:lpstr>
      <vt:lpstr>Slayt 22</vt:lpstr>
      <vt:lpstr>Slayt 23</vt:lpstr>
      <vt:lpstr>Slayt 24</vt:lpstr>
      <vt:lpstr>9’lu saten örgüsüne örnek</vt:lpstr>
      <vt:lpstr>Slayt 26</vt:lpstr>
      <vt:lpstr>Atkı ve çözgü kesitlerine bakıldığında 9’lu satende atkı ipliklerinin, 10’lu satende ise çözgü ipliklerinin kumaş yüzeyinde uzun atlamalar yaptığı görülmektedir.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Kumaş Yapı Bilgisi ve Bozulmaları</dc:title>
  <dc:creator>Kullanıcı123</dc:creator>
  <cp:lastModifiedBy>Kullanıcı123</cp:lastModifiedBy>
  <cp:revision>17</cp:revision>
  <dcterms:created xsi:type="dcterms:W3CDTF">2019-12-02T08:15:29Z</dcterms:created>
  <dcterms:modified xsi:type="dcterms:W3CDTF">2019-12-02T12:31:06Z</dcterms:modified>
</cp:coreProperties>
</file>