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68" r:id="rId4"/>
    <p:sldId id="609" r:id="rId5"/>
    <p:sldId id="669" r:id="rId6"/>
    <p:sldId id="670" r:id="rId7"/>
    <p:sldId id="671" r:id="rId8"/>
    <p:sldId id="672" r:id="rId9"/>
    <p:sldId id="673" r:id="rId10"/>
    <p:sldId id="674" r:id="rId11"/>
    <p:sldId id="675"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dirty="0"/>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dirty="0" smtClean="0"/>
              <a:t>Prof. Dr. Harun TANRIVERMİŞ, </a:t>
            </a:r>
            <a:r>
              <a:rPr lang="en-US" dirty="0" err="1" smtClean="0"/>
              <a:t>Yrd</a:t>
            </a:r>
            <a:r>
              <a:rPr lang="en-US" dirty="0" smtClean="0"/>
              <a:t>. </a:t>
            </a:r>
            <a:r>
              <a:rPr lang="en-US" dirty="0" err="1" smtClean="0"/>
              <a:t>Doç</a:t>
            </a:r>
            <a:r>
              <a:rPr lang="en-US" dirty="0" smtClean="0"/>
              <a:t>. Dr. </a:t>
            </a:r>
            <a:r>
              <a:rPr lang="en-US" dirty="0" err="1" smtClean="0"/>
              <a:t>Yeşim</a:t>
            </a:r>
            <a:r>
              <a:rPr lang="en-US" dirty="0" smtClean="0"/>
              <a:t> ALİEFENDİOĞLU </a:t>
            </a:r>
            <a:r>
              <a:rPr lang="en-US" dirty="0" err="1" smtClean="0"/>
              <a:t>Ekonomi</a:t>
            </a:r>
            <a:r>
              <a:rPr lang="en-US" dirty="0" smtClean="0"/>
              <a:t> I 2016-2017 </a:t>
            </a:r>
            <a:r>
              <a:rPr lang="en-US" dirty="0" err="1" smtClean="0"/>
              <a:t>Güz</a:t>
            </a:r>
            <a:r>
              <a:rPr lang="en-US" dirty="0" smtClean="0"/>
              <a:t> </a:t>
            </a:r>
            <a:r>
              <a:rPr lang="en-US" dirty="0" err="1" smtClean="0"/>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hyperlink" Target="https://www.muhasebeweb.com/Muhasebe-Eleman-Alm-lanlar-4248" TargetMode="Externa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850011"/>
          </a:xfrm>
          <a:prstGeom prst="rect">
            <a:avLst/>
          </a:prstGeom>
        </p:spPr>
        <p:txBody>
          <a:bodyPr wrap="square">
            <a:spAutoFit/>
          </a:bodyPr>
          <a:lstStyle/>
          <a:p>
            <a:pPr marL="0" lvl="1" algn="ctr">
              <a:spcBef>
                <a:spcPct val="20000"/>
              </a:spcBef>
              <a:buClr>
                <a:schemeClr val="accent1"/>
              </a:buClr>
            </a:pPr>
            <a:r>
              <a:rPr lang="tr-TR" sz="3200" b="1" dirty="0"/>
              <a:t>GGY407</a:t>
            </a:r>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a:t>Değerleme ve Finansal Raporlama Standartları ve Meslek Etiği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Prof. Dr. Harun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TANRIVERMİŞ&amp;Doç</a:t>
            </a:r>
            <a:r>
              <a:rPr lang="tr-TR" sz="1600" b="1" dirty="0" smtClean="0">
                <a:latin typeface="Arial" panose="020B0604020202020204" pitchFamily="34" charset="0"/>
                <a:ea typeface="Times New Roman" panose="02020603050405020304" pitchFamily="18" charset="0"/>
                <a:cs typeface="Arial" panose="020B0604020202020204" pitchFamily="34" charset="0"/>
              </a:rPr>
              <a:t>.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Erol DEMİR</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spcBef>
                <a:spcPts val="600"/>
              </a:spcBef>
              <a:spcAft>
                <a:spcPts val="600"/>
              </a:spcAft>
            </a:pPr>
            <a:r>
              <a:rPr lang="tr-TR" sz="2000" dirty="0" smtClean="0">
                <a:latin typeface="Arial" panose="020B0604020202020204" pitchFamily="34" charset="0"/>
                <a:cs typeface="Arial" panose="020B0604020202020204" pitchFamily="34" charset="0"/>
              </a:rPr>
              <a:t> </a:t>
            </a:r>
            <a:r>
              <a:rPr lang="tr-TR" sz="2200" b="1" dirty="0"/>
              <a:t>Serbest Muhasebecilik</a:t>
            </a:r>
          </a:p>
          <a:p>
            <a:pPr marL="342900" indent="-342900">
              <a:spcBef>
                <a:spcPts val="600"/>
              </a:spcBef>
              <a:spcAft>
                <a:spcPts val="600"/>
              </a:spcAft>
              <a:buFont typeface="Wingdings" panose="05000000000000000000" pitchFamily="2" charset="2"/>
              <a:buChar char="Ø"/>
            </a:pPr>
            <a:endParaRPr lang="tr-TR" sz="2200" b="1" dirty="0"/>
          </a:p>
          <a:p>
            <a:pPr marL="342900" indent="-342900" algn="just">
              <a:spcBef>
                <a:spcPts val="600"/>
              </a:spcBef>
              <a:spcAft>
                <a:spcPts val="600"/>
              </a:spcAft>
              <a:buFont typeface="Wingdings" panose="05000000000000000000" pitchFamily="2" charset="2"/>
              <a:buChar char="Ø"/>
            </a:pPr>
            <a:r>
              <a:rPr lang="tr-TR" sz="2200" dirty="0"/>
              <a:t>Serbest Muhasebeci; ticari faaliyet gösteren gerçek ve tüzel kişilere ait işletmelerin </a:t>
            </a:r>
            <a:r>
              <a:rPr lang="tr-TR" sz="2200" b="1" dirty="0"/>
              <a:t>muhasebe</a:t>
            </a:r>
            <a:r>
              <a:rPr lang="tr-TR" sz="2200" dirty="0"/>
              <a:t> ilkeleri ve hükümleri gereğince, defterini tutan, bilanço, </a:t>
            </a:r>
            <a:r>
              <a:rPr lang="tr-TR" sz="2200" dirty="0" err="1"/>
              <a:t>karzarar</a:t>
            </a:r>
            <a:r>
              <a:rPr lang="tr-TR" sz="2200" dirty="0"/>
              <a:t> tablosu ve beyannameler ile diğer belgelerini düzenleyen kişidir (Anonim, 2020).</a:t>
            </a:r>
            <a:endParaRPr lang="tr-TR" sz="2200" b="1" dirty="0"/>
          </a:p>
          <a:p>
            <a:pPr algn="just">
              <a:lnSpc>
                <a:spcPct val="100000"/>
              </a:lnSpc>
              <a:buClr>
                <a:srgbClr val="000099"/>
              </a:buClr>
              <a:buFont typeface="Wingdings" panose="05000000000000000000" pitchFamily="2" charset="2"/>
              <a:buChar char="q"/>
            </a:pPr>
            <a:endParaRPr lang="tr-TR" sz="2200"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20B0604020202020204" pitchFamily="2" charset="2"/>
              <a:buChar char="§"/>
            </a:pPr>
            <a:r>
              <a:rPr lang="tr-TR" sz="2000" dirty="0" smtClean="0">
                <a:latin typeface="Arial" panose="020B0604020202020204" pitchFamily="34" charset="0"/>
                <a:cs typeface="Arial" panose="020B0604020202020204" pitchFamily="34" charset="0"/>
              </a:rPr>
              <a:t> </a:t>
            </a:r>
            <a:r>
              <a:rPr lang="tr-TR" sz="1600" dirty="0"/>
              <a:t>Serbest muhasebeci mali müşavirlere rapor düzenlettirme yetkisi ve sorumluluk Maliye Bakanlığı’ndadır. </a:t>
            </a:r>
          </a:p>
          <a:p>
            <a:pPr marL="342900" indent="-342900" algn="just">
              <a:spcBef>
                <a:spcPts val="600"/>
              </a:spcBef>
              <a:spcAft>
                <a:spcPts val="600"/>
              </a:spcAft>
              <a:buFont typeface="Wingdings" panose="020B0604020202020204" pitchFamily="2" charset="2"/>
              <a:buChar char="§"/>
            </a:pPr>
            <a:r>
              <a:rPr lang="tr-TR" sz="1600" dirty="0"/>
              <a:t>Maliye Bakanlığı, 3568 Sayılı Kanun kapsamında yetki almış serbest muhasebeci mali müşavirlere, beyannamelerini imzaladıkları dönem ve mükelleflerle sınırlı olmak kaydıyla, 25/10/1984 tarihli ve 3065 sayılı Katma Değer Vergisi Kanunu kapsamında yapılacak iadeye dayanak teşkil edecek rapor düzenlettirmeye, bu kapsamda rapor düzenleyecek serbest muhasebeci mali müşavirlerde aranacak nitelik ve şartlar ile rapor düzenlenebilecek iade türlerini ve azami iade tutarlarını tespite, rapor düzenleme yetkisini, belirleyeceği usul ve esaslara göre yapılan eğitimlere katılma ve başarılı olma şartına bağlamaya ve uygulamaya ilişkin diğer usul ve esasları belirlemeye yetkilidir.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92536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spcBef>
                <a:spcPts val="600"/>
              </a:spcBef>
              <a:spcAft>
                <a:spcPts val="600"/>
              </a:spcAft>
            </a:pPr>
            <a:r>
              <a:rPr lang="tr-TR" sz="2000" dirty="0" smtClean="0">
                <a:latin typeface="Arial" panose="020B0604020202020204" pitchFamily="34" charset="0"/>
                <a:cs typeface="Arial" panose="020B0604020202020204" pitchFamily="34" charset="0"/>
              </a:rPr>
              <a:t> </a:t>
            </a:r>
            <a:r>
              <a:rPr lang="tr-TR" sz="1600" dirty="0"/>
              <a:t>Yeminli mali müşavir olabilmenin özel şartları;</a:t>
            </a:r>
          </a:p>
          <a:p>
            <a:pPr marL="457200" indent="-457200" algn="just">
              <a:spcBef>
                <a:spcPts val="600"/>
              </a:spcBef>
              <a:spcAft>
                <a:spcPts val="600"/>
              </a:spcAft>
              <a:buAutoNum type="alphaLcParenR"/>
            </a:pPr>
            <a:r>
              <a:rPr lang="tr-TR" sz="1600" dirty="0"/>
              <a:t>En az 1O yıl serbest muhasebeci mali müşavirlik yapmış olmak,</a:t>
            </a:r>
          </a:p>
          <a:p>
            <a:pPr marL="457200" indent="-457200" algn="just">
              <a:spcBef>
                <a:spcPts val="600"/>
              </a:spcBef>
              <a:spcAft>
                <a:spcPts val="600"/>
              </a:spcAft>
              <a:buAutoNum type="alphaLcParenR"/>
            </a:pPr>
            <a:r>
              <a:rPr lang="tr-TR" sz="1600" dirty="0"/>
              <a:t>Yeminli mali müşavirlik sınavını vermiş olmak, </a:t>
            </a:r>
          </a:p>
          <a:p>
            <a:pPr marL="457200" indent="-457200" algn="just">
              <a:spcBef>
                <a:spcPts val="600"/>
              </a:spcBef>
              <a:spcAft>
                <a:spcPts val="600"/>
              </a:spcAft>
              <a:buAutoNum type="alphaLcParenR"/>
            </a:pPr>
            <a:r>
              <a:rPr lang="tr-TR" sz="1600" dirty="0"/>
              <a:t>Yeminli mali müşavir ruhsatını almış olmak,</a:t>
            </a:r>
            <a:endParaRPr lang="tr-TR" sz="1600" spc="-50" dirty="0">
              <a:ea typeface="Trebuchet MS" panose="020B0603020202020204" pitchFamily="34" charset="0"/>
              <a:cs typeface="Trebuchet MS" panose="020B0603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790754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20B0604020202020204" pitchFamily="2" charset="2"/>
              <a:buChar char="§"/>
            </a:pPr>
            <a:r>
              <a:rPr lang="tr-TR" sz="2000" dirty="0" smtClean="0">
                <a:latin typeface="Arial" panose="020B0604020202020204" pitchFamily="34" charset="0"/>
                <a:cs typeface="Arial" panose="020B0604020202020204" pitchFamily="34" charset="0"/>
              </a:rPr>
              <a:t> </a:t>
            </a:r>
            <a:r>
              <a:rPr lang="tr-TR" sz="2400" dirty="0" smtClean="0"/>
              <a:t>Türkiye Serbest Muhasebeci Mali Müşavirler ve Yeminli Mali Müşavirler Odaları Birliği (TÜRMOB), muhasebe kurallarının saptanması amacıyla Maliye Bakanlığı ile bir grup çalışma başlatmıştır. 1994 yılında TÜRMOB tarafından “Türkiye Muhasebe ve Denetim Standartları Kurulu” (TMUDESK) oluşturulmuştur.</a:t>
            </a:r>
            <a:endParaRPr lang="tr-TR" sz="2400"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139146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spcBef>
                <a:spcPts val="600"/>
              </a:spcBef>
              <a:spcAft>
                <a:spcPts val="600"/>
              </a:spcAft>
            </a:pPr>
            <a:r>
              <a:rPr lang="tr-TR" sz="2000" dirty="0" smtClean="0">
                <a:latin typeface="Arial" panose="020B0604020202020204" pitchFamily="34" charset="0"/>
                <a:cs typeface="Arial" panose="020B0604020202020204" pitchFamily="34" charset="0"/>
              </a:rPr>
              <a:t> </a:t>
            </a:r>
            <a:r>
              <a:rPr lang="tr-TR" sz="2400" dirty="0" err="1"/>
              <a:t>TMUDESK’in</a:t>
            </a:r>
            <a:r>
              <a:rPr lang="tr-TR" sz="2400" dirty="0"/>
              <a:t> muhasebe standartlarını saptama ile ilgili amaçları aşağıdaki şekilde ifade edilmiştir (Yalkın, 1997).</a:t>
            </a:r>
          </a:p>
          <a:p>
            <a:pPr algn="just">
              <a:spcBef>
                <a:spcPts val="600"/>
              </a:spcBef>
              <a:spcAft>
                <a:spcPts val="600"/>
              </a:spcAft>
            </a:pPr>
            <a:r>
              <a:rPr lang="tr-TR" sz="2400" dirty="0"/>
              <a:t>a)  Finansal tabloların düzenlenmesi ve sunulmasına esas alınacak muhasebe standartlarını geliştirmek ve yayınlamak, </a:t>
            </a:r>
          </a:p>
          <a:p>
            <a:pPr algn="just">
              <a:spcBef>
                <a:spcPts val="600"/>
              </a:spcBef>
              <a:spcAft>
                <a:spcPts val="600"/>
              </a:spcAft>
            </a:pPr>
            <a:r>
              <a:rPr lang="tr-TR" sz="2400" dirty="0"/>
              <a:t>b) Türkiye Muhasebe Standartları ile Uluslar arası Muhasebe Standartları arasında uyum sağlamak,</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21215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50000"/>
              </a:lnSpc>
              <a:spcBef>
                <a:spcPts val="600"/>
              </a:spcBef>
              <a:spcAft>
                <a:spcPts val="600"/>
              </a:spcAft>
            </a:pPr>
            <a:r>
              <a:rPr lang="tr-TR" sz="2000" dirty="0" smtClean="0">
                <a:latin typeface="Arial" panose="020B0604020202020204" pitchFamily="34" charset="0"/>
                <a:cs typeface="Arial" panose="020B0604020202020204" pitchFamily="34" charset="0"/>
              </a:rPr>
              <a:t> </a:t>
            </a:r>
            <a:r>
              <a:rPr lang="tr-TR" sz="2200" dirty="0"/>
              <a:t>Türk ekonomisinin yapısı ile gereksinimleri göz önünde bulundurmak, </a:t>
            </a:r>
          </a:p>
          <a:p>
            <a:pPr algn="just">
              <a:lnSpc>
                <a:spcPct val="150000"/>
              </a:lnSpc>
              <a:spcBef>
                <a:spcPts val="600"/>
              </a:spcBef>
              <a:spcAft>
                <a:spcPts val="600"/>
              </a:spcAft>
            </a:pPr>
            <a:r>
              <a:rPr lang="tr-TR" sz="2200" dirty="0"/>
              <a:t>d) Finansal tabloların düzenlenmesi ve sunulmasına ilişkin mevzuat ile muhasebe standartları ve yöntemlerinin </a:t>
            </a:r>
            <a:r>
              <a:rPr lang="tr-TR" sz="2200" dirty="0" err="1"/>
              <a:t>harmonizasyonu</a:t>
            </a:r>
            <a:r>
              <a:rPr lang="tr-TR" sz="2200" dirty="0"/>
              <a:t> ile ilgili çalışmalar yapmak, </a:t>
            </a:r>
          </a:p>
          <a:p>
            <a:pPr algn="just">
              <a:lnSpc>
                <a:spcPct val="150000"/>
              </a:lnSpc>
              <a:spcBef>
                <a:spcPts val="600"/>
              </a:spcBef>
              <a:spcAft>
                <a:spcPts val="600"/>
              </a:spcAft>
            </a:pPr>
            <a:r>
              <a:rPr lang="tr-TR" sz="2200" dirty="0"/>
              <a:t>e) Ülke Muhasebe uygulamalarında genel kabul görmüş muhasebe kavram ve terimlerinden muhasebe standartlarının geliştirilmesinde yararlanmaktır.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956737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20B0604020202020204" pitchFamily="2" charset="2"/>
              <a:buChar char="§"/>
            </a:pPr>
            <a:r>
              <a:rPr lang="tr-TR" sz="2000" dirty="0" smtClean="0">
                <a:latin typeface="Arial" panose="020B0604020202020204" pitchFamily="34" charset="0"/>
                <a:cs typeface="Arial" panose="020B0604020202020204" pitchFamily="34" charset="0"/>
              </a:rPr>
              <a:t> </a:t>
            </a:r>
            <a:r>
              <a:rPr lang="tr-TR" sz="2200" dirty="0"/>
              <a:t>Muhasebe standartları, olayların ve işlemlerin hangi değerle kayıt edilip, nasıl sınıflandırılacağını ve hangi raporla sunulacağını belirleyen kurallar bütünüdür (</a:t>
            </a:r>
            <a:r>
              <a:rPr lang="tr-TR" sz="2200" dirty="0" err="1"/>
              <a:t>Marşap</a:t>
            </a:r>
            <a:r>
              <a:rPr lang="tr-TR" sz="2200" dirty="0"/>
              <a:t> ve Kurt, 1997).</a:t>
            </a:r>
          </a:p>
          <a:p>
            <a:pPr marL="342900" indent="-342900" algn="just">
              <a:lnSpc>
                <a:spcPct val="150000"/>
              </a:lnSpc>
              <a:spcBef>
                <a:spcPts val="600"/>
              </a:spcBef>
              <a:spcAft>
                <a:spcPts val="600"/>
              </a:spcAft>
              <a:buFont typeface="Wingdings" panose="020B0604020202020204" pitchFamily="2" charset="2"/>
              <a:buChar char="§"/>
            </a:pPr>
            <a:r>
              <a:rPr lang="tr-TR" sz="2200" dirty="0"/>
              <a:t>Uluslararası finansal raporlama standartları (UFRS)* ise mali tabloların sunumlarında ve değerlemede ortak bir noktada buluşmak amacıyla dikkatlice oluşturulmuş ve her biri birbiriyle uyumlu olan bir standartlar bütünüdür (Yazıcı, 2003).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t>DEĞERLEME VE FİNANSAL RAPORLAMA STANDARTLARI VE MESLEK ETİĞİ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495125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ctr">
              <a:lnSpc>
                <a:spcPct val="150000"/>
              </a:lnSpc>
              <a:spcBef>
                <a:spcPts val="600"/>
              </a:spcBef>
              <a:spcAft>
                <a:spcPts val="600"/>
              </a:spcAft>
              <a:buNone/>
            </a:pPr>
            <a:r>
              <a:rPr lang="tr-TR" sz="1400" b="1" spc="-50" dirty="0" smtClean="0">
                <a:solidFill>
                  <a:srgbClr val="000000"/>
                </a:solidFill>
                <a:ea typeface="Trebuchet MS" panose="020B0603020202020204" pitchFamily="34" charset="0"/>
                <a:cs typeface="Trebuchet MS" panose="020B0603020202020204" pitchFamily="34" charset="0"/>
              </a:rPr>
              <a:t>Kaynaklar</a:t>
            </a:r>
            <a:endParaRPr lang="tr-TR" sz="1400" b="1" spc="-50" dirty="0">
              <a:solidFill>
                <a:srgbClr val="000000"/>
              </a:solidFill>
              <a:ea typeface="Trebuchet MS" panose="020B0603020202020204" pitchFamily="34" charset="0"/>
              <a:cs typeface="Trebuchet MS" panose="020B0603020202020204" pitchFamily="34" charset="0"/>
            </a:endParaRPr>
          </a:p>
          <a:p>
            <a:pPr>
              <a:lnSpc>
                <a:spcPct val="150000"/>
              </a:lnSpc>
              <a:spcBef>
                <a:spcPts val="600"/>
              </a:spcBef>
              <a:spcAft>
                <a:spcPts val="600"/>
              </a:spcAft>
            </a:pPr>
            <a:r>
              <a:rPr lang="tr-TR" sz="1400" spc="-50" dirty="0">
                <a:solidFill>
                  <a:srgbClr val="000000"/>
                </a:solidFill>
                <a:ea typeface="Trebuchet MS" panose="020B0603020202020204" pitchFamily="34" charset="0"/>
                <a:cs typeface="Trebuchet MS" panose="020B0603020202020204" pitchFamily="34" charset="0"/>
              </a:rPr>
              <a:t>Anonim, 2020. Web Sitesi: </a:t>
            </a:r>
            <a:r>
              <a:rPr lang="tr-TR" sz="1400" spc="-50" dirty="0">
                <a:solidFill>
                  <a:srgbClr val="000000"/>
                </a:solidFill>
                <a:ea typeface="Trebuchet MS" panose="020B0603020202020204" pitchFamily="34" charset="0"/>
                <a:cs typeface="Trebuchet MS" panose="020B0603020202020204" pitchFamily="34" charset="0"/>
                <a:hlinkClick r:id="rId2"/>
              </a:rPr>
              <a:t>https://www.muhasebeweb.com/Muhasebe-Eleman-Alm-lanlar-4248</a:t>
            </a:r>
            <a:r>
              <a:rPr lang="tr-TR" sz="1400" spc="-50" dirty="0">
                <a:solidFill>
                  <a:srgbClr val="000000"/>
                </a:solidFill>
                <a:ea typeface="Trebuchet MS" panose="020B0603020202020204" pitchFamily="34" charset="0"/>
                <a:cs typeface="Trebuchet MS" panose="020B0603020202020204" pitchFamily="34" charset="0"/>
              </a:rPr>
              <a:t>, Erişim Tarihi: 10.10.2019.</a:t>
            </a:r>
          </a:p>
          <a:p>
            <a:pPr>
              <a:lnSpc>
                <a:spcPct val="150000"/>
              </a:lnSpc>
              <a:spcBef>
                <a:spcPts val="600"/>
              </a:spcBef>
              <a:spcAft>
                <a:spcPts val="600"/>
              </a:spcAft>
            </a:pPr>
            <a:r>
              <a:rPr lang="tr-TR" sz="1400" spc="-50" dirty="0" err="1">
                <a:solidFill>
                  <a:srgbClr val="000000"/>
                </a:solidFill>
                <a:ea typeface="Trebuchet MS" panose="020B0603020202020204" pitchFamily="34" charset="0"/>
                <a:cs typeface="Trebuchet MS" panose="020B0603020202020204" pitchFamily="34" charset="0"/>
              </a:rPr>
              <a:t>Marşap</a:t>
            </a:r>
            <a:r>
              <a:rPr lang="tr-TR" sz="1400" spc="-50" dirty="0">
                <a:solidFill>
                  <a:srgbClr val="000000"/>
                </a:solidFill>
                <a:ea typeface="Trebuchet MS" panose="020B0603020202020204" pitchFamily="34" charset="0"/>
                <a:cs typeface="Trebuchet MS" panose="020B0603020202020204" pitchFamily="34" charset="0"/>
              </a:rPr>
              <a:t>, B. ve Kurt, G., 1997. “Muhasebe Standartlarının Farklı Eğitim Düzeylerinde Müfredat ve Kapsam Açısından İncelenmesi ve Bir Model Önerisi”, Türkiye XVI. Muhasebe Eğitimi Sempozyumu, Belek-Antalya.</a:t>
            </a:r>
          </a:p>
          <a:p>
            <a:pPr>
              <a:lnSpc>
                <a:spcPct val="150000"/>
              </a:lnSpc>
              <a:spcBef>
                <a:spcPts val="600"/>
              </a:spcBef>
              <a:spcAft>
                <a:spcPts val="600"/>
              </a:spcAft>
            </a:pPr>
            <a:r>
              <a:rPr lang="tr-TR" sz="1400" spc="-50" dirty="0">
                <a:solidFill>
                  <a:srgbClr val="000000"/>
                </a:solidFill>
                <a:ea typeface="Trebuchet MS" panose="020B0603020202020204" pitchFamily="34" charset="0"/>
                <a:cs typeface="Trebuchet MS" panose="020B0603020202020204" pitchFamily="34" charset="0"/>
              </a:rPr>
              <a:t>Yalkın, Yüksel Koç. 1997. Türkiye Muhasebe Standartları, Ankara.</a:t>
            </a:r>
          </a:p>
          <a:p>
            <a:pPr>
              <a:lnSpc>
                <a:spcPct val="150000"/>
              </a:lnSpc>
              <a:spcBef>
                <a:spcPts val="600"/>
              </a:spcBef>
              <a:spcAft>
                <a:spcPts val="600"/>
              </a:spcAft>
            </a:pPr>
            <a:r>
              <a:rPr lang="tr-TR" sz="1400" spc="-50" dirty="0">
                <a:solidFill>
                  <a:srgbClr val="000000"/>
                </a:solidFill>
                <a:ea typeface="Trebuchet MS" panose="020B0603020202020204" pitchFamily="34" charset="0"/>
                <a:cs typeface="Trebuchet MS" panose="020B0603020202020204" pitchFamily="34" charset="0"/>
              </a:rPr>
              <a:t>Yazıcı, M., 2003. “Muhasebe Standartlarının Tanımı”, Muhasebe ve Finans Dergisi, (18), 33-37.</a:t>
            </a:r>
          </a:p>
          <a:p>
            <a:pPr algn="just">
              <a:lnSpc>
                <a:spcPct val="100000"/>
              </a:lnSpc>
              <a:buClr>
                <a:srgbClr val="000099"/>
              </a:buClr>
              <a:buFont typeface="Wingdings" panose="05000000000000000000" pitchFamily="2" charset="2"/>
              <a:buChar char="q"/>
            </a:pPr>
            <a:endParaRPr lang="tr-TR" sz="14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739801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25640</TotalTime>
  <Words>531</Words>
  <Application>Microsoft Office PowerPoint</Application>
  <PresentationFormat>Ekran Gösterisi (4:3)</PresentationFormat>
  <Paragraphs>61</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936</cp:revision>
  <cp:lastPrinted>2016-10-24T07:53:35Z</cp:lastPrinted>
  <dcterms:created xsi:type="dcterms:W3CDTF">2016-09-18T09:35:24Z</dcterms:created>
  <dcterms:modified xsi:type="dcterms:W3CDTF">2020-02-19T12:07:16Z</dcterms:modified>
</cp:coreProperties>
</file>