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6">
  <p:sldMasterIdLst>
    <p:sldMasterId id="2147483660" r:id="rId1"/>
    <p:sldMasterId id="2147483673" r:id="rId2"/>
    <p:sldMasterId id="2147483689" r:id="rId3"/>
  </p:sldMasterIdLst>
  <p:notesMasterIdLst>
    <p:notesMasterId r:id="rId13"/>
  </p:notesMasterIdLst>
  <p:handoutMasterIdLst>
    <p:handoutMasterId r:id="rId14"/>
  </p:handoutMasterIdLst>
  <p:sldIdLst>
    <p:sldId id="668" r:id="rId4"/>
    <p:sldId id="609" r:id="rId5"/>
    <p:sldId id="669" r:id="rId6"/>
    <p:sldId id="670" r:id="rId7"/>
    <p:sldId id="671" r:id="rId8"/>
    <p:sldId id="672" r:id="rId9"/>
    <p:sldId id="673" r:id="rId10"/>
    <p:sldId id="674" r:id="rId11"/>
    <p:sldId id="675" r:id="rId12"/>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userDrawn="1">
          <p15:clr>
            <a:srgbClr val="A4A3A4"/>
          </p15:clr>
        </p15:guide>
        <p15:guide id="2" pos="2857" userDrawn="1">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03FAE"/>
    <a:srgbClr val="47176C"/>
    <a:srgbClr val="46166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Orta Stil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Orta Stil 2 - Vurgu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Orta Stil 2 - Vurgu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Stil Yok, Kılavuz Yok">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E3FDE45-AF77-4B5C-9715-49D594BDF05E}" styleName="Açık Stil 1 - Vurgu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173" autoAdjust="0"/>
    <p:restoredTop sz="94660"/>
  </p:normalViewPr>
  <p:slideViewPr>
    <p:cSldViewPr snapToGrid="0">
      <p:cViewPr varScale="1">
        <p:scale>
          <a:sx n="83" d="100"/>
          <a:sy n="83" d="100"/>
        </p:scale>
        <p:origin x="-1668" y="-84"/>
      </p:cViewPr>
      <p:guideLst>
        <p:guide orient="horz" pos="2160"/>
        <p:guide pos="2857"/>
      </p:guideLst>
    </p:cSldViewPr>
  </p:slideViewPr>
  <p:notesTextViewPr>
    <p:cViewPr>
      <p:scale>
        <a:sx n="66" d="100"/>
        <a:sy n="66" d="100"/>
      </p:scale>
      <p:origin x="0" y="0"/>
    </p:cViewPr>
  </p:notesTextViewPr>
  <p:sorterViewPr>
    <p:cViewPr>
      <p:scale>
        <a:sx n="100" d="100"/>
        <a:sy n="100" d="100"/>
      </p:scale>
      <p:origin x="0" y="0"/>
    </p:cViewPr>
  </p:sorterViewPr>
  <p:notesViewPr>
    <p:cSldViewPr snapToGrid="0">
      <p:cViewPr varScale="1">
        <p:scale>
          <a:sx n="64" d="100"/>
          <a:sy n="64" d="100"/>
        </p:scale>
        <p:origin x="3390"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presProps" Target="presProp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4DEB3403-51FA-4010-975A-92E4C2B0B2A1}" type="datetimeFigureOut">
              <a:rPr lang="tr-TR" smtClean="0"/>
              <a:t>19.02.2020</a:t>
            </a:fld>
            <a:endParaRPr lang="tr-TR"/>
          </a:p>
        </p:txBody>
      </p:sp>
      <p:sp>
        <p:nvSpPr>
          <p:cNvPr id="4" name="Altbilgi Yer Tutucusu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lang="tr-TR"/>
          </a:p>
        </p:txBody>
      </p:sp>
      <p:sp>
        <p:nvSpPr>
          <p:cNvPr id="5" name="Slayt Numarası Yer Tutucusu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A025271F-2A3F-44CE-9661-3F380E12CB38}" type="slidenum">
              <a:rPr lang="tr-TR" smtClean="0"/>
              <a:t>‹#›</a:t>
            </a:fld>
            <a:endParaRPr lang="tr-TR"/>
          </a:p>
        </p:txBody>
      </p:sp>
    </p:spTree>
    <p:extLst>
      <p:ext uri="{BB962C8B-B14F-4D97-AF65-F5344CB8AC3E}">
        <p14:creationId xmlns:p14="http://schemas.microsoft.com/office/powerpoint/2010/main" val="17520782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US"/>
          </a:p>
        </p:txBody>
      </p:sp>
      <p:sp>
        <p:nvSpPr>
          <p:cNvPr id="3" name="Veri Yer Tutucusu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C3F88CA5-4B52-431F-9D0B-7834703D4155}" type="datetimeFigureOut">
              <a:rPr lang="en-US" smtClean="0"/>
              <a:t>2/19/2020</a:t>
            </a:fld>
            <a:endParaRPr lang="en-US"/>
          </a:p>
        </p:txBody>
      </p:sp>
      <p:sp>
        <p:nvSpPr>
          <p:cNvPr id="4" name="Slayt Görüntüsü Yer Tutucusu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endParaRPr lang="en-US"/>
          </a:p>
        </p:txBody>
      </p:sp>
      <p:sp>
        <p:nvSpPr>
          <p:cNvPr id="5" name="Not Yer Tutucusu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6" name="Altbilgi Yer Tutucusu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US"/>
          </a:p>
        </p:txBody>
      </p:sp>
      <p:sp>
        <p:nvSpPr>
          <p:cNvPr id="7" name="Slayt Numarası Yer Tutucusu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5185FB67-13BD-4A07-A42B-F2DDB568A1B4}" type="slidenum">
              <a:rPr lang="en-US" smtClean="0"/>
              <a:t>‹#›</a:t>
            </a:fld>
            <a:endParaRPr lang="en-US"/>
          </a:p>
        </p:txBody>
      </p:sp>
    </p:spTree>
    <p:extLst>
      <p:ext uri="{BB962C8B-B14F-4D97-AF65-F5344CB8AC3E}">
        <p14:creationId xmlns:p14="http://schemas.microsoft.com/office/powerpoint/2010/main" val="91252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ctrTitle"/>
          </p:nvPr>
        </p:nvSpPr>
        <p:spPr>
          <a:xfrm>
            <a:off x="762000" y="3200400"/>
            <a:ext cx="7543800" cy="1524000"/>
          </a:xfrm>
        </p:spPr>
        <p:txBody>
          <a:bodyPr>
            <a:noAutofit/>
          </a:bodyPr>
          <a:lstStyle>
            <a:lvl1pPr>
              <a:defRPr sz="6000"/>
            </a:lvl1pPr>
          </a:lstStyle>
          <a:p>
            <a:r>
              <a:rPr lang="tr-TR" smtClean="0"/>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100">
                <a:solidFill>
                  <a:schemeClr val="tx2"/>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BFAC2E16-D5DA-4D9C-92CB-3D0DDCA7AE5C}" type="datetime1">
              <a:rPr lang="en-US" smtClean="0"/>
              <a:t>2/19/2020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37714002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3DC021E8-F963-4E7B-98CE-B76E5E287BD9}" type="datetime1">
              <a:rPr lang="en-US" smtClean="0"/>
              <a:t>2/19/2020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6073875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9F771BD1-7858-4A7D-AB54-A4451F562A85}" type="datetime1">
              <a:rPr lang="en-US" smtClean="0"/>
              <a:t>2/19/2020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3966878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ctrTitle"/>
          </p:nvPr>
        </p:nvSpPr>
        <p:spPr>
          <a:xfrm>
            <a:off x="762000" y="3200400"/>
            <a:ext cx="7543800" cy="1524000"/>
          </a:xfrm>
        </p:spPr>
        <p:txBody>
          <a:bodyPr>
            <a:noAutofit/>
          </a:bodyPr>
          <a:lstStyle>
            <a:lvl1pPr>
              <a:defRPr sz="6000"/>
            </a:lvl1pPr>
          </a:lstStyle>
          <a:p>
            <a:r>
              <a:rPr lang="tr-TR" smtClean="0"/>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100">
                <a:solidFill>
                  <a:schemeClr val="tx2"/>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A73093B4-1CC8-466C-AC69-8C4EAAC07B96}" type="datetime1">
              <a:rPr lang="en-US" smtClean="0"/>
              <a:t>2/19/2020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83248083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D590254B-BB82-4C80-A262-98BD5C0B4A90}" type="datetime1">
              <a:rPr lang="en-US" smtClean="0"/>
              <a:t>2/19/2020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88757136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title"/>
          </p:nvPr>
        </p:nvSpPr>
        <p:spPr>
          <a:xfrm>
            <a:off x="762000" y="3276600"/>
            <a:ext cx="7543800" cy="1676400"/>
          </a:xfrm>
        </p:spPr>
        <p:txBody>
          <a:bodyPr anchor="b" anchorCtr="0"/>
          <a:lstStyle>
            <a:lvl1pPr algn="l">
              <a:defRPr sz="405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100">
                <a:solidFill>
                  <a:schemeClr val="tx2"/>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E3955901-25EF-4B6B-8217-40AE73B567A5}" type="datetime1">
              <a:rPr lang="en-US" smtClean="0"/>
              <a:t>2/19/2020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261986849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Date Placeholder 4"/>
          <p:cNvSpPr>
            <a:spLocks noGrp="1"/>
          </p:cNvSpPr>
          <p:nvPr>
            <p:ph type="dt" sz="half" idx="10"/>
          </p:nvPr>
        </p:nvSpPr>
        <p:spPr/>
        <p:txBody>
          <a:bodyPr/>
          <a:lstStyle/>
          <a:p>
            <a:fld id="{FA38C9F5-99EE-46C1-925D-08171F3997F5}" type="datetime1">
              <a:rPr lang="en-US" smtClean="0"/>
              <a:t>2/19/2020</a:t>
            </a:fld>
            <a:endParaRPr lang="tr-TR"/>
          </a:p>
        </p:txBody>
      </p:sp>
      <p:sp>
        <p:nvSpPr>
          <p:cNvPr id="6" name="Footer Placeholder 5"/>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28348045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100" b="0">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100" b="0">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Date Placeholder 6"/>
          <p:cNvSpPr>
            <a:spLocks noGrp="1"/>
          </p:cNvSpPr>
          <p:nvPr>
            <p:ph type="dt" sz="half" idx="10"/>
          </p:nvPr>
        </p:nvSpPr>
        <p:spPr/>
        <p:txBody>
          <a:bodyPr/>
          <a:lstStyle/>
          <a:p>
            <a:fld id="{B5ECB38C-929A-4885-8B3A-FB2E643FA28D}" type="datetime1">
              <a:rPr lang="en-US" smtClean="0"/>
              <a:t>2/19/2020</a:t>
            </a:fld>
            <a:endParaRPr lang="tr-TR"/>
          </a:p>
        </p:txBody>
      </p:sp>
      <p:sp>
        <p:nvSpPr>
          <p:cNvPr id="8" name="Footer Placeholder 7"/>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9" name="Slide Number Placeholder 8"/>
          <p:cNvSpPr>
            <a:spLocks noGrp="1"/>
          </p:cNvSpPr>
          <p:nvPr>
            <p:ph type="sldNum" sz="quarter" idx="12"/>
          </p:nvPr>
        </p:nvSpPr>
        <p:spPr/>
        <p:txBody>
          <a:bodyPr/>
          <a:lstStyle/>
          <a:p>
            <a:fld id="{B1DEFA8C-F947-479F-BE07-76B6B3F80BF1}" type="slidenum">
              <a:rPr lang="tr-TR" smtClean="0"/>
              <a:pPr/>
              <a:t>‹#›</a:t>
            </a:fld>
            <a:endParaRPr lang="tr-TR"/>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1492942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AEB3DAA0-B6AA-4ACD-9FB1-17185E43A90D}" type="datetime1">
              <a:rPr lang="en-US" smtClean="0"/>
              <a:t>2/19/2020</a:t>
            </a:fld>
            <a:endParaRPr lang="tr-TR"/>
          </a:p>
        </p:txBody>
      </p:sp>
      <p:sp>
        <p:nvSpPr>
          <p:cNvPr id="4" name="Footer Placeholder 3"/>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5" name="Slide Number Placeholder 4"/>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7469024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D7F1EA-F52B-42F5-8478-0AF9BFD7E958}" type="datetime1">
              <a:rPr lang="en-US" smtClean="0"/>
              <a:t>2/19/2020</a:t>
            </a:fld>
            <a:endParaRPr lang="tr-TR"/>
          </a:p>
        </p:txBody>
      </p:sp>
      <p:sp>
        <p:nvSpPr>
          <p:cNvPr id="3" name="Footer Placeholder 2"/>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4" name="Slide Number Placeholder 3"/>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37475535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4050" b="0"/>
            </a:lvl1pPr>
          </a:lstStyle>
          <a:p>
            <a:r>
              <a:rPr lang="tr-TR" smtClean="0"/>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1800"/>
            </a:lvl1pPr>
            <a:lvl2pPr>
              <a:defRPr sz="1650"/>
            </a:lvl2pPr>
            <a:lvl3pPr>
              <a:defRPr sz="1500"/>
            </a:lvl3pPr>
            <a:lvl4pPr>
              <a:defRPr sz="1350"/>
            </a:lvl4pPr>
            <a:lvl5pPr>
              <a:defRPr sz="1350"/>
            </a:lvl5pPr>
            <a:lvl6pPr>
              <a:defRPr sz="1500"/>
            </a:lvl6pPr>
            <a:lvl7pPr>
              <a:defRPr sz="1500"/>
            </a:lvl7pPr>
            <a:lvl8pPr>
              <a:defRPr sz="1500"/>
            </a:lvl8pPr>
            <a:lvl9pPr>
              <a:defRPr sz="15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1575">
                <a:solidFill>
                  <a:schemeClr val="tx2"/>
                </a:solidFill>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989E4876-F515-4632-ACBF-711C6699D7F1}" type="datetime1">
              <a:rPr lang="en-US" smtClean="0"/>
              <a:t>2/19/2020</a:t>
            </a:fld>
            <a:endParaRPr lang="tr-TR"/>
          </a:p>
        </p:txBody>
      </p:sp>
      <p:sp>
        <p:nvSpPr>
          <p:cNvPr id="6" name="Footer Placeholder 5"/>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454458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1050348" y="213719"/>
            <a:ext cx="6781800" cy="1600200"/>
          </a:xfrm>
        </p:spPr>
        <p:txBody>
          <a:bodyPr>
            <a:normAutofit/>
          </a:bodyPr>
          <a:lstStyle>
            <a:lvl1pPr algn="ctr">
              <a:defRPr lang="tr-TR" sz="1800" b="1" kern="1200" dirty="0" smtClean="0">
                <a:solidFill>
                  <a:schemeClr val="tx1">
                    <a:lumMod val="95000"/>
                    <a:lumOff val="5000"/>
                  </a:schemeClr>
                </a:solidFill>
                <a:latin typeface="+mn-lt"/>
                <a:ea typeface="+mn-ea"/>
                <a:cs typeface="+mn-cs"/>
              </a:defRPr>
            </a:lvl1pPr>
          </a:lstStyle>
          <a:p>
            <a:r>
              <a:rPr lang="tr-TR" dirty="0" smtClean="0"/>
              <a:t>Asıl başlık stili için tıklatın</a:t>
            </a:r>
            <a:endParaRPr lang="en-US" dirty="0"/>
          </a:p>
        </p:txBody>
      </p:sp>
      <p:sp>
        <p:nvSpPr>
          <p:cNvPr id="3" name="Content Placeholder 2"/>
          <p:cNvSpPr>
            <a:spLocks noGrp="1"/>
          </p:cNvSpPr>
          <p:nvPr>
            <p:ph idx="1"/>
          </p:nvPr>
        </p:nvSpPr>
        <p:spPr>
          <a:xfrm>
            <a:off x="838200" y="2003703"/>
            <a:ext cx="7543800" cy="3886200"/>
          </a:xfrm>
        </p:spPr>
        <p:txBody>
          <a:bodyPr/>
          <a:lstStyle>
            <a:lvl1pPr marL="205740" indent="-205740">
              <a:buClrTx/>
              <a:buFont typeface="Wingdings" panose="05000000000000000000" pitchFamily="2" charset="2"/>
              <a:buChar char="Ø"/>
              <a:defRPr sz="1500">
                <a:solidFill>
                  <a:schemeClr val="tx1"/>
                </a:solidFill>
              </a:defRPr>
            </a:lvl1pPr>
            <a:lvl2pPr marL="445770" indent="-205740">
              <a:buClrTx/>
              <a:buFont typeface="Wingdings" panose="05000000000000000000" pitchFamily="2" charset="2"/>
              <a:buChar char="Ø"/>
              <a:defRPr>
                <a:solidFill>
                  <a:schemeClr val="tx1"/>
                </a:solidFill>
              </a:defRPr>
            </a:lvl2pPr>
            <a:lvl3pPr marL="651510" indent="-171450">
              <a:buClrTx/>
              <a:buFont typeface="Wingdings" panose="05000000000000000000" pitchFamily="2" charset="2"/>
              <a:buChar char="Ø"/>
              <a:defRPr>
                <a:solidFill>
                  <a:schemeClr val="tx1"/>
                </a:solidFill>
              </a:defRPr>
            </a:lvl3pPr>
            <a:lvl4pPr marL="857250" indent="-171450">
              <a:buClrTx/>
              <a:buFont typeface="Wingdings" panose="05000000000000000000" pitchFamily="2" charset="2"/>
              <a:buChar char="Ø"/>
              <a:defRPr>
                <a:solidFill>
                  <a:schemeClr val="tx1"/>
                </a:solidFill>
              </a:defRPr>
            </a:lvl4pPr>
            <a:lvl5pPr marL="1028700" indent="-171450">
              <a:buClrTx/>
              <a:buFont typeface="Wingdings" panose="05000000000000000000" pitchFamily="2" charset="2"/>
              <a:buChar char="Ø"/>
              <a:defRPr>
                <a:solidFill>
                  <a:schemeClr val="tx1"/>
                </a:solidFill>
              </a:defRPr>
            </a:lvl5pPr>
          </a:lstStyle>
          <a:p>
            <a:pPr lvl="0"/>
            <a:r>
              <a:rPr lang="tr-TR" dirty="0" smtClean="0"/>
              <a:t>Asıl metin stillerini düzenle</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en-US" dirty="0"/>
          </a:p>
        </p:txBody>
      </p:sp>
      <p:sp>
        <p:nvSpPr>
          <p:cNvPr id="4" name="Date Placeholder 3"/>
          <p:cNvSpPr>
            <a:spLocks noGrp="1"/>
          </p:cNvSpPr>
          <p:nvPr>
            <p:ph type="dt" sz="half" idx="10"/>
          </p:nvPr>
        </p:nvSpPr>
        <p:spPr/>
        <p:txBody>
          <a:bodyPr/>
          <a:lstStyle/>
          <a:p>
            <a:fld id="{419913B4-353A-43F0-919E-C9E766A5124A}" type="datetime1">
              <a:rPr lang="en-US" smtClean="0"/>
              <a:t>2/19/2020</a:t>
            </a:fld>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83211488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4050" b="0"/>
            </a:lvl1pPr>
          </a:lstStyle>
          <a:p>
            <a:r>
              <a:rPr lang="tr-TR" smtClean="0"/>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tr-TR" smtClean="0"/>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3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6EC930EE-5137-4864-99E0-78D0AA38347E}" type="datetime1">
              <a:rPr lang="en-US" smtClean="0"/>
              <a:t>2/19/2020</a:t>
            </a:fld>
            <a:endParaRPr lang="tr-TR"/>
          </a:p>
        </p:txBody>
      </p:sp>
      <p:sp>
        <p:nvSpPr>
          <p:cNvPr id="6" name="Footer Placeholder 5"/>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8547969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DDDF37A8-D33E-4B0E-8235-475DB97D5147}" type="datetime1">
              <a:rPr lang="en-US" smtClean="0"/>
              <a:t>2/19/2020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03643762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F4E96E1F-70EC-4C9F-84B9-309ABB33F145}" type="datetime1">
              <a:rPr lang="en-US" smtClean="0"/>
              <a:t>2/19/2020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7974391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Only" preserve="1">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457200" y="277813"/>
            <a:ext cx="8229600" cy="585311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3" name="Rectangle 44"/>
          <p:cNvSpPr>
            <a:spLocks noGrp="1" noChangeArrowheads="1"/>
          </p:cNvSpPr>
          <p:nvPr>
            <p:ph type="dt" sz="half" idx="10"/>
          </p:nvPr>
        </p:nvSpPr>
        <p:spPr>
          <a:ln/>
        </p:spPr>
        <p:txBody>
          <a:bodyPr/>
          <a:lstStyle>
            <a:lvl1pPr>
              <a:defRPr/>
            </a:lvl1pPr>
          </a:lstStyle>
          <a:p>
            <a:pPr>
              <a:defRPr/>
            </a:pPr>
            <a:fld id="{852F65B9-AF3F-4168-8F3A-EA905B549768}" type="datetime1">
              <a:rPr lang="en-US" smtClean="0"/>
              <a:t>2/19/2020</a:t>
            </a:fld>
            <a:endParaRPr lang="tr-TR"/>
          </a:p>
        </p:txBody>
      </p:sp>
      <p:sp>
        <p:nvSpPr>
          <p:cNvPr id="4" name="Rectangle 45"/>
          <p:cNvSpPr>
            <a:spLocks noGrp="1" noChangeArrowheads="1"/>
          </p:cNvSpPr>
          <p:nvPr>
            <p:ph type="ftr" sz="quarter" idx="11"/>
          </p:nvPr>
        </p:nvSpPr>
        <p:spPr>
          <a:ln/>
        </p:spPr>
        <p:txBody>
          <a:bodyPr/>
          <a:lstStyle>
            <a:lvl1pPr>
              <a:defRPr/>
            </a:lvl1pPr>
          </a:lstStyle>
          <a:p>
            <a:pPr>
              <a:defRPr/>
            </a:pPr>
            <a:r>
              <a:rPr lang="tr-TR" smtClean="0"/>
              <a:t>Prof. Dr. Harun TANRIVERMİŞ, Yrd. Doç. Dr. Yeşim ALİEFENDİOĞLU Ekonomi I 2016-2017 Güz Dönemi</a:t>
            </a:r>
            <a:endParaRPr lang="tr-TR"/>
          </a:p>
        </p:txBody>
      </p:sp>
      <p:sp>
        <p:nvSpPr>
          <p:cNvPr id="5" name="Rectangle 46"/>
          <p:cNvSpPr>
            <a:spLocks noGrp="1" noChangeArrowheads="1"/>
          </p:cNvSpPr>
          <p:nvPr>
            <p:ph type="sldNum" sz="quarter" idx="12"/>
          </p:nvPr>
        </p:nvSpPr>
        <p:spPr>
          <a:ln/>
        </p:spPr>
        <p:txBody>
          <a:bodyPr/>
          <a:lstStyle>
            <a:lvl1pPr>
              <a:defRPr/>
            </a:lvl1pPr>
          </a:lstStyle>
          <a:p>
            <a:pPr>
              <a:defRPr/>
            </a:pPr>
            <a:fld id="{4ACC9CEF-1B2B-47A9-B112-A53E035B6F79}" type="slidenum">
              <a:rPr lang="tr-TR" smtClean="0"/>
              <a:pPr>
                <a:defRPr/>
              </a:pPr>
              <a:t>‹#›</a:t>
            </a:fld>
            <a:endParaRPr lang="tr-TR"/>
          </a:p>
        </p:txBody>
      </p:sp>
    </p:spTree>
    <p:extLst>
      <p:ext uri="{BB962C8B-B14F-4D97-AF65-F5344CB8AC3E}">
        <p14:creationId xmlns:p14="http://schemas.microsoft.com/office/powerpoint/2010/main" val="411206933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xAndObj" preserve="1">
  <p:cSld name="Başlık, Metin ve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smtClean="0"/>
              <a:t>Asıl başlık stili için tıklatın</a:t>
            </a:r>
            <a:endParaRPr lang="tr-TR"/>
          </a:p>
        </p:txBody>
      </p:sp>
      <p:sp>
        <p:nvSpPr>
          <p:cNvPr id="3" name="Metin Yer Tutucusu 2"/>
          <p:cNvSpPr>
            <a:spLocks noGrp="1"/>
          </p:cNvSpPr>
          <p:nvPr>
            <p:ph type="body" sz="half" idx="1"/>
          </p:nvPr>
        </p:nvSpPr>
        <p:spPr>
          <a:xfrm>
            <a:off x="457200" y="1600202"/>
            <a:ext cx="4038600" cy="4530725"/>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2"/>
            <a:ext cx="4038600" cy="4530725"/>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Rectangle 44"/>
          <p:cNvSpPr>
            <a:spLocks noGrp="1" noChangeArrowheads="1"/>
          </p:cNvSpPr>
          <p:nvPr>
            <p:ph type="dt" sz="half" idx="10"/>
          </p:nvPr>
        </p:nvSpPr>
        <p:spPr>
          <a:ln/>
        </p:spPr>
        <p:txBody>
          <a:bodyPr/>
          <a:lstStyle>
            <a:lvl1pPr>
              <a:defRPr/>
            </a:lvl1pPr>
          </a:lstStyle>
          <a:p>
            <a:pPr>
              <a:defRPr/>
            </a:pPr>
            <a:fld id="{06D7AFE2-252A-473E-B74B-445E14A41A1C}" type="datetime1">
              <a:rPr lang="en-US" smtClean="0"/>
              <a:t>2/19/2020</a:t>
            </a:fld>
            <a:endParaRPr lang="tr-TR"/>
          </a:p>
        </p:txBody>
      </p:sp>
      <p:sp>
        <p:nvSpPr>
          <p:cNvPr id="6" name="Rectangle 45"/>
          <p:cNvSpPr>
            <a:spLocks noGrp="1" noChangeArrowheads="1"/>
          </p:cNvSpPr>
          <p:nvPr>
            <p:ph type="ftr" sz="quarter" idx="11"/>
          </p:nvPr>
        </p:nvSpPr>
        <p:spPr>
          <a:ln/>
        </p:spPr>
        <p:txBody>
          <a:bodyPr/>
          <a:lstStyle>
            <a:lvl1pPr>
              <a:defRPr/>
            </a:lvl1pPr>
          </a:lstStyle>
          <a:p>
            <a:pPr>
              <a:defRPr/>
            </a:pPr>
            <a:r>
              <a:rPr lang="tr-TR" smtClean="0"/>
              <a:t>Prof. Dr. Harun TANRIVERMİŞ, Yrd. Doç. Dr. Yeşim ALİEFENDİOĞLU Ekonomi I 2016-2017 Güz Dönemi</a:t>
            </a:r>
            <a:endParaRPr lang="tr-TR"/>
          </a:p>
        </p:txBody>
      </p:sp>
      <p:sp>
        <p:nvSpPr>
          <p:cNvPr id="7" name="Rectangle 46"/>
          <p:cNvSpPr>
            <a:spLocks noGrp="1" noChangeArrowheads="1"/>
          </p:cNvSpPr>
          <p:nvPr>
            <p:ph type="sldNum" sz="quarter" idx="12"/>
          </p:nvPr>
        </p:nvSpPr>
        <p:spPr>
          <a:ln/>
        </p:spPr>
        <p:txBody>
          <a:bodyPr/>
          <a:lstStyle>
            <a:lvl1pPr>
              <a:defRPr/>
            </a:lvl1pPr>
          </a:lstStyle>
          <a:p>
            <a:pPr>
              <a:defRPr/>
            </a:pPr>
            <a:fld id="{5F9C2CDE-511F-4CCA-A6CE-70569E99ECA7}" type="slidenum">
              <a:rPr lang="tr-TR" smtClean="0"/>
              <a:pPr>
                <a:defRPr/>
              </a:pPr>
              <a:t>‹#›</a:t>
            </a:fld>
            <a:endParaRPr lang="tr-TR"/>
          </a:p>
        </p:txBody>
      </p:sp>
    </p:spTree>
    <p:extLst>
      <p:ext uri="{BB962C8B-B14F-4D97-AF65-F5344CB8AC3E}">
        <p14:creationId xmlns:p14="http://schemas.microsoft.com/office/powerpoint/2010/main" val="245389097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bl" preserve="1">
  <p:cSld name="Başlık ve Tablo">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smtClean="0"/>
              <a:t>Asıl başlık stili için tıklatın</a:t>
            </a:r>
            <a:endParaRPr lang="tr-TR"/>
          </a:p>
        </p:txBody>
      </p:sp>
      <p:sp>
        <p:nvSpPr>
          <p:cNvPr id="3" name="Tablo Yer Tutucusu 2"/>
          <p:cNvSpPr>
            <a:spLocks noGrp="1"/>
          </p:cNvSpPr>
          <p:nvPr>
            <p:ph type="tbl" idx="1"/>
          </p:nvPr>
        </p:nvSpPr>
        <p:spPr>
          <a:xfrm>
            <a:off x="457200" y="1600202"/>
            <a:ext cx="8229600" cy="4530725"/>
          </a:xfrm>
        </p:spPr>
        <p:txBody>
          <a:bodyPr/>
          <a:lstStyle/>
          <a:p>
            <a:pPr lvl="0"/>
            <a:r>
              <a:rPr lang="tr-TR" noProof="0" smtClean="0"/>
              <a:t>Tablo eklemek için simgeyi tıklatın</a:t>
            </a:r>
          </a:p>
        </p:txBody>
      </p:sp>
      <p:sp>
        <p:nvSpPr>
          <p:cNvPr id="4" name="Rectangle 44"/>
          <p:cNvSpPr>
            <a:spLocks noGrp="1" noChangeArrowheads="1"/>
          </p:cNvSpPr>
          <p:nvPr>
            <p:ph type="dt" sz="half" idx="10"/>
          </p:nvPr>
        </p:nvSpPr>
        <p:spPr>
          <a:ln/>
        </p:spPr>
        <p:txBody>
          <a:bodyPr/>
          <a:lstStyle>
            <a:lvl1pPr>
              <a:defRPr/>
            </a:lvl1pPr>
          </a:lstStyle>
          <a:p>
            <a:pPr>
              <a:defRPr/>
            </a:pPr>
            <a:fld id="{6A24C5B5-B0BC-4A99-9668-7AA50979CB18}" type="datetime1">
              <a:rPr lang="en-US" smtClean="0"/>
              <a:t>2/19/2020</a:t>
            </a:fld>
            <a:endParaRPr lang="tr-TR"/>
          </a:p>
        </p:txBody>
      </p:sp>
      <p:sp>
        <p:nvSpPr>
          <p:cNvPr id="5" name="Rectangle 45"/>
          <p:cNvSpPr>
            <a:spLocks noGrp="1" noChangeArrowheads="1"/>
          </p:cNvSpPr>
          <p:nvPr>
            <p:ph type="ftr" sz="quarter" idx="11"/>
          </p:nvPr>
        </p:nvSpPr>
        <p:spPr>
          <a:ln/>
        </p:spPr>
        <p:txBody>
          <a:bodyPr/>
          <a:lstStyle>
            <a:lvl1pPr>
              <a:defRPr/>
            </a:lvl1pPr>
          </a:lstStyle>
          <a:p>
            <a:pPr>
              <a:defRPr/>
            </a:pPr>
            <a:r>
              <a:rPr lang="tr-TR" smtClean="0"/>
              <a:t>Prof. Dr. Harun TANRIVERMİŞ, Yrd. Doç. Dr. Yeşim ALİEFENDİOĞLU Ekonomi I 2016-2017 Güz Dönemi</a:t>
            </a:r>
            <a:endParaRPr lang="tr-TR"/>
          </a:p>
        </p:txBody>
      </p:sp>
      <p:sp>
        <p:nvSpPr>
          <p:cNvPr id="6" name="Rectangle 46"/>
          <p:cNvSpPr>
            <a:spLocks noGrp="1" noChangeArrowheads="1"/>
          </p:cNvSpPr>
          <p:nvPr>
            <p:ph type="sldNum" sz="quarter" idx="12"/>
          </p:nvPr>
        </p:nvSpPr>
        <p:spPr>
          <a:ln/>
        </p:spPr>
        <p:txBody>
          <a:bodyPr/>
          <a:lstStyle>
            <a:lvl1pPr>
              <a:defRPr/>
            </a:lvl1pPr>
          </a:lstStyle>
          <a:p>
            <a:pPr>
              <a:defRPr/>
            </a:pPr>
            <a:fld id="{B5694B09-DDCA-463B-A0FD-225071502900}" type="slidenum">
              <a:rPr lang="tr-TR" smtClean="0"/>
              <a:pPr>
                <a:defRPr/>
              </a:pPr>
              <a:t>‹#›</a:t>
            </a:fld>
            <a:endParaRPr lang="tr-TR"/>
          </a:p>
        </p:txBody>
      </p:sp>
    </p:spTree>
    <p:extLst>
      <p:ext uri="{BB962C8B-B14F-4D97-AF65-F5344CB8AC3E}">
        <p14:creationId xmlns:p14="http://schemas.microsoft.com/office/powerpoint/2010/main" val="247452489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fourObj" preserve="1">
  <p:cSld name="Başlık, 4 İçerik">
    <p:spTree>
      <p:nvGrpSpPr>
        <p:cNvPr id="1" name=""/>
        <p:cNvGrpSpPr/>
        <p:nvPr/>
      </p:nvGrpSpPr>
      <p:grpSpPr>
        <a:xfrm>
          <a:off x="0" y="0"/>
          <a:ext cx="0" cy="0"/>
          <a:chOff x="0" y="0"/>
          <a:chExt cx="0" cy="0"/>
        </a:xfrm>
      </p:grpSpPr>
      <p:sp>
        <p:nvSpPr>
          <p:cNvPr id="2" name="Başlık 1"/>
          <p:cNvSpPr>
            <a:spLocks noGrp="1"/>
          </p:cNvSpPr>
          <p:nvPr>
            <p:ph type="title" sz="quarter"/>
          </p:nvPr>
        </p:nvSpPr>
        <p:spPr>
          <a:xfrm>
            <a:off x="457200" y="277813"/>
            <a:ext cx="8229600" cy="1143000"/>
          </a:xfrm>
        </p:spPr>
        <p:txBody>
          <a:bodyPr/>
          <a:lstStyle/>
          <a:p>
            <a:r>
              <a:rPr lang="tr-TR" smtClean="0"/>
              <a:t>Asıl başlık stili için tıklatın</a:t>
            </a:r>
            <a:endParaRPr lang="tr-TR"/>
          </a:p>
        </p:txBody>
      </p:sp>
      <p:sp>
        <p:nvSpPr>
          <p:cNvPr id="3" name="İçerik Yer Tutucusu 2"/>
          <p:cNvSpPr>
            <a:spLocks noGrp="1"/>
          </p:cNvSpPr>
          <p:nvPr>
            <p:ph sz="quarter" idx="1"/>
          </p:nvPr>
        </p:nvSpPr>
        <p:spPr>
          <a:xfrm>
            <a:off x="457200" y="1600202"/>
            <a:ext cx="4038600" cy="2189163"/>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quarter" idx="2"/>
          </p:nvPr>
        </p:nvSpPr>
        <p:spPr>
          <a:xfrm>
            <a:off x="4648200" y="1600202"/>
            <a:ext cx="4038600" cy="2189163"/>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İçerik Yer Tutucusu 4"/>
          <p:cNvSpPr>
            <a:spLocks noGrp="1"/>
          </p:cNvSpPr>
          <p:nvPr>
            <p:ph sz="quarter" idx="3"/>
          </p:nvPr>
        </p:nvSpPr>
        <p:spPr>
          <a:xfrm>
            <a:off x="457200" y="3941763"/>
            <a:ext cx="4038600" cy="218916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İçerik Yer Tutucusu 5"/>
          <p:cNvSpPr>
            <a:spLocks noGrp="1"/>
          </p:cNvSpPr>
          <p:nvPr>
            <p:ph sz="quarter" idx="4"/>
          </p:nvPr>
        </p:nvSpPr>
        <p:spPr>
          <a:xfrm>
            <a:off x="4648200" y="3941763"/>
            <a:ext cx="4038600" cy="218916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Rectangle 44"/>
          <p:cNvSpPr>
            <a:spLocks noGrp="1" noChangeArrowheads="1"/>
          </p:cNvSpPr>
          <p:nvPr>
            <p:ph type="dt" sz="half" idx="10"/>
          </p:nvPr>
        </p:nvSpPr>
        <p:spPr>
          <a:ln/>
        </p:spPr>
        <p:txBody>
          <a:bodyPr/>
          <a:lstStyle>
            <a:lvl1pPr>
              <a:defRPr/>
            </a:lvl1pPr>
          </a:lstStyle>
          <a:p>
            <a:pPr>
              <a:defRPr/>
            </a:pPr>
            <a:fld id="{37B4A527-8F12-4586-8896-F9A7002F02D4}" type="datetime1">
              <a:rPr lang="en-US" smtClean="0"/>
              <a:t>2/19/2020</a:t>
            </a:fld>
            <a:endParaRPr lang="tr-TR"/>
          </a:p>
        </p:txBody>
      </p:sp>
      <p:sp>
        <p:nvSpPr>
          <p:cNvPr id="8" name="Rectangle 45"/>
          <p:cNvSpPr>
            <a:spLocks noGrp="1" noChangeArrowheads="1"/>
          </p:cNvSpPr>
          <p:nvPr>
            <p:ph type="ftr" sz="quarter" idx="11"/>
          </p:nvPr>
        </p:nvSpPr>
        <p:spPr>
          <a:ln/>
        </p:spPr>
        <p:txBody>
          <a:bodyPr/>
          <a:lstStyle>
            <a:lvl1pPr>
              <a:defRPr/>
            </a:lvl1pPr>
          </a:lstStyle>
          <a:p>
            <a:pPr>
              <a:defRPr/>
            </a:pPr>
            <a:r>
              <a:rPr lang="tr-TR" smtClean="0"/>
              <a:t>Prof. Dr. Harun TANRIVERMİŞ, Yrd. Doç. Dr. Yeşim ALİEFENDİOĞLU Ekonomi I 2016-2017 Güz Dönemi</a:t>
            </a:r>
            <a:endParaRPr lang="tr-TR"/>
          </a:p>
        </p:txBody>
      </p:sp>
      <p:sp>
        <p:nvSpPr>
          <p:cNvPr id="9" name="Rectangle 46"/>
          <p:cNvSpPr>
            <a:spLocks noGrp="1" noChangeArrowheads="1"/>
          </p:cNvSpPr>
          <p:nvPr>
            <p:ph type="sldNum" sz="quarter" idx="12"/>
          </p:nvPr>
        </p:nvSpPr>
        <p:spPr>
          <a:ln/>
        </p:spPr>
        <p:txBody>
          <a:bodyPr/>
          <a:lstStyle>
            <a:lvl1pPr>
              <a:defRPr/>
            </a:lvl1pPr>
          </a:lstStyle>
          <a:p>
            <a:pPr>
              <a:defRPr/>
            </a:pPr>
            <a:fld id="{1DFE3CA1-1F67-46BC-B6F2-EBF60CBDD860}" type="slidenum">
              <a:rPr lang="tr-TR" smtClean="0"/>
              <a:pPr>
                <a:defRPr/>
              </a:pPr>
              <a:t>‹#›</a:t>
            </a:fld>
            <a:endParaRPr lang="tr-TR"/>
          </a:p>
        </p:txBody>
      </p:sp>
    </p:spTree>
    <p:extLst>
      <p:ext uri="{BB962C8B-B14F-4D97-AF65-F5344CB8AC3E}">
        <p14:creationId xmlns:p14="http://schemas.microsoft.com/office/powerpoint/2010/main" val="217563434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Başlık Slaydı">
    <p:spTree>
      <p:nvGrpSpPr>
        <p:cNvPr id="1" name=""/>
        <p:cNvGrpSpPr/>
        <p:nvPr/>
      </p:nvGrpSpPr>
      <p:grpSpPr>
        <a:xfrm>
          <a:off x="0" y="0"/>
          <a:ext cx="0" cy="0"/>
          <a:chOff x="0" y="0"/>
          <a:chExt cx="0" cy="0"/>
        </a:xfrm>
      </p:grpSpPr>
      <p:sp>
        <p:nvSpPr>
          <p:cNvPr id="7" name="Metin Yer Tutucusu 11"/>
          <p:cNvSpPr>
            <a:spLocks noGrp="1"/>
          </p:cNvSpPr>
          <p:nvPr>
            <p:ph idx="1"/>
          </p:nvPr>
        </p:nvSpPr>
        <p:spPr>
          <a:xfrm>
            <a:off x="410935" y="1299507"/>
            <a:ext cx="7886700" cy="1179054"/>
          </a:xfrm>
          <a:prstGeom prst="rect">
            <a:avLst/>
          </a:prstGeom>
        </p:spPr>
        <p:txBody>
          <a:bodyPr rIns="0" anchor="b" anchorCtr="0">
            <a:noAutofit/>
          </a:bodyPr>
          <a:lstStyle>
            <a:lvl1pPr marL="0" indent="0" algn="l">
              <a:buNone/>
              <a:defRPr sz="2000" b="0" i="0" baseline="0">
                <a:latin typeface="Arial" panose="020B0604020202020204" pitchFamily="34" charset="0"/>
                <a:cs typeface="Arial" panose="020B0604020202020204" pitchFamily="34" charset="0"/>
              </a:defRPr>
            </a:lvl1pPr>
          </a:lstStyle>
          <a:p>
            <a:pPr lvl="0"/>
            <a:r>
              <a:rPr lang="tr-TR" noProof="0" dirty="0" smtClean="0"/>
              <a:t>Asıl metin stillerini düzenle</a:t>
            </a:r>
          </a:p>
        </p:txBody>
      </p:sp>
      <p:sp>
        <p:nvSpPr>
          <p:cNvPr id="9" name="Başlık Yer Tutucusu 10"/>
          <p:cNvSpPr>
            <a:spLocks noGrp="1"/>
          </p:cNvSpPr>
          <p:nvPr>
            <p:ph type="title"/>
          </p:nvPr>
        </p:nvSpPr>
        <p:spPr>
          <a:xfrm>
            <a:off x="410935" y="370117"/>
            <a:ext cx="7886700" cy="673965"/>
          </a:xfrm>
          <a:prstGeom prst="rect">
            <a:avLst/>
          </a:prstGeom>
        </p:spPr>
        <p:txBody>
          <a:bodyPr rIns="0" anchor="b" anchorCtr="0">
            <a:normAutofit/>
          </a:bodyPr>
          <a:lstStyle>
            <a:lvl1pPr>
              <a:defRPr sz="2400"/>
            </a:lvl1pPr>
          </a:lstStyle>
          <a:p>
            <a:pPr lvl="0"/>
            <a:r>
              <a:rPr lang="tr-TR" dirty="0" smtClean="0"/>
              <a:t>Asıl başlık stili için tıklatın</a:t>
            </a:r>
            <a:endParaRPr lang="tr-TR" dirty="0"/>
          </a:p>
        </p:txBody>
      </p:sp>
    </p:spTree>
    <p:extLst>
      <p:ext uri="{BB962C8B-B14F-4D97-AF65-F5344CB8AC3E}">
        <p14:creationId xmlns:p14="http://schemas.microsoft.com/office/powerpoint/2010/main" val="36181988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cSld name="Özel Düze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dirty="0"/>
          </a:p>
        </p:txBody>
      </p:sp>
    </p:spTree>
    <p:extLst>
      <p:ext uri="{BB962C8B-B14F-4D97-AF65-F5344CB8AC3E}">
        <p14:creationId xmlns:p14="http://schemas.microsoft.com/office/powerpoint/2010/main" val="3722005629"/>
      </p:ext>
    </p:extLst>
  </p:cSld>
  <p:clrMapOvr>
    <a:masterClrMapping/>
  </p:clrMapOvr>
  <p:hf sldNum="0" hdr="0" dt="0"/>
</p:sldLayout>
</file>

<file path=ppt/slideLayouts/slideLayout29.xml><?xml version="1.0" encoding="utf-8"?>
<p:sldLayout xmlns:a="http://schemas.openxmlformats.org/drawingml/2006/main" xmlns:r="http://schemas.openxmlformats.org/officeDocument/2006/relationships" xmlns:p="http://schemas.openxmlformats.org/presentationml/2006/main" type="obj">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Asıl başlık stili için tıklatın</a:t>
            </a:r>
            <a:endParaRPr lang="tr-TR" dirty="0"/>
          </a:p>
        </p:txBody>
      </p:sp>
      <p:sp>
        <p:nvSpPr>
          <p:cNvPr id="3" name="İçerik Yer Tutucusu 2"/>
          <p:cNvSpPr>
            <a:spLocks noGrp="1"/>
          </p:cNvSpPr>
          <p:nvPr>
            <p:ph idx="1"/>
          </p:nvPr>
        </p:nvSpPr>
        <p:spPr>
          <a:xfrm>
            <a:off x="1066800" y="1981200"/>
            <a:ext cx="7543800" cy="4114800"/>
          </a:xfrm>
          <a:prstGeom prst="rect">
            <a:avLst/>
          </a:prstGeom>
        </p:spPr>
        <p:txBody>
          <a:bodyPr/>
          <a:lstStyle>
            <a:lvl1pPr marL="1714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1pPr>
            <a:lvl2pPr marL="5143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2pPr>
            <a:lvl3pPr marL="8572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3pPr>
            <a:lvl4pPr marL="12001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4pPr>
            <a:lvl5pPr marL="15430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5pPr>
          </a:lstStyle>
          <a:p>
            <a:pPr lvl="0"/>
            <a:r>
              <a:rPr lang="tr-TR" dirty="0" smtClean="0"/>
              <a:t>Asıl metin stillerini düzenle</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tr-TR" dirty="0"/>
          </a:p>
        </p:txBody>
      </p:sp>
      <p:sp>
        <p:nvSpPr>
          <p:cNvPr id="4" name="Rectangle 17"/>
          <p:cNvSpPr>
            <a:spLocks noGrp="1" noChangeArrowheads="1"/>
          </p:cNvSpPr>
          <p:nvPr>
            <p:ph type="dt" sz="half" idx="10"/>
          </p:nvPr>
        </p:nvSpPr>
        <p:spPr>
          <a:xfrm>
            <a:off x="1066800" y="6248400"/>
            <a:ext cx="1905000" cy="457200"/>
          </a:xfrm>
          <a:prstGeom prst="rect">
            <a:avLst/>
          </a:prstGeom>
          <a:ln/>
        </p:spPr>
        <p:txBody>
          <a:bodyPr/>
          <a:lstStyle>
            <a:lvl1pPr>
              <a:defRPr/>
            </a:lvl1pPr>
          </a:lstStyle>
          <a:p>
            <a:fld id="{419913B4-353A-43F0-919E-C9E766A5124A}" type="datetime1">
              <a:rPr lang="en-US" smtClean="0"/>
              <a:t>2/19/2020</a:t>
            </a:fld>
            <a:endParaRPr lang="en-US"/>
          </a:p>
        </p:txBody>
      </p:sp>
      <p:sp>
        <p:nvSpPr>
          <p:cNvPr id="5" name="Rectangle 18"/>
          <p:cNvSpPr>
            <a:spLocks noGrp="1" noChangeArrowheads="1"/>
          </p:cNvSpPr>
          <p:nvPr>
            <p:ph type="ftr" sz="quarter" idx="11"/>
          </p:nvPr>
        </p:nvSpPr>
        <p:spPr>
          <a:xfrm>
            <a:off x="3429000" y="6248400"/>
            <a:ext cx="2895600" cy="457200"/>
          </a:xfrm>
          <a:prstGeom prst="rect">
            <a:avLst/>
          </a:prstGeom>
          <a:ln/>
        </p:spPr>
        <p:txBody>
          <a:bodyPr/>
          <a:lstStyle>
            <a:lvl1pPr>
              <a:defRPr/>
            </a:lvl1pPr>
          </a:lstStyle>
          <a:p>
            <a:pPr>
              <a:defRPr/>
            </a:pPr>
            <a:endParaRPr lang="tr-TR"/>
          </a:p>
        </p:txBody>
      </p:sp>
      <p:sp>
        <p:nvSpPr>
          <p:cNvPr id="6" name="Rectangle 19"/>
          <p:cNvSpPr>
            <a:spLocks noGrp="1" noChangeArrowheads="1"/>
          </p:cNvSpPr>
          <p:nvPr>
            <p:ph type="sldNum" sz="quarter" idx="12"/>
          </p:nvPr>
        </p:nvSpPr>
        <p:spPr>
          <a:xfrm>
            <a:off x="6705600" y="6248400"/>
            <a:ext cx="1905000" cy="457200"/>
          </a:xfrm>
          <a:prstGeom prst="rect">
            <a:avLst/>
          </a:prstGeom>
          <a:ln/>
        </p:spPr>
        <p:txBody>
          <a:bodyPr/>
          <a:lstStyle>
            <a:lvl1pPr>
              <a:defRPr/>
            </a:lvl1pPr>
          </a:lstStyle>
          <a:p>
            <a:fld id="{450E119D-8EDB-4D0A-AB54-479909DD9FBC}" type="slidenum">
              <a:rPr lang="en-US" smtClean="0"/>
              <a:t>‹#›</a:t>
            </a:fld>
            <a:endParaRPr lang="en-US"/>
          </a:p>
        </p:txBody>
      </p:sp>
    </p:spTree>
    <p:extLst>
      <p:ext uri="{BB962C8B-B14F-4D97-AF65-F5344CB8AC3E}">
        <p14:creationId xmlns:p14="http://schemas.microsoft.com/office/powerpoint/2010/main" val="25052684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title"/>
          </p:nvPr>
        </p:nvSpPr>
        <p:spPr>
          <a:xfrm>
            <a:off x="762000" y="3276600"/>
            <a:ext cx="7543800" cy="1676400"/>
          </a:xfrm>
        </p:spPr>
        <p:txBody>
          <a:bodyPr anchor="b" anchorCtr="0"/>
          <a:lstStyle>
            <a:lvl1pPr algn="l">
              <a:defRPr sz="405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100">
                <a:solidFill>
                  <a:schemeClr val="tx2"/>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13212512-3B4A-4C0D-950D-6FFEACF07EB0}" type="datetime1">
              <a:rPr lang="en-US" smtClean="0"/>
              <a:t>2/19/2020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80110625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1_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Asıl başlık stili için tıklatın</a:t>
            </a:r>
            <a:endParaRPr lang="en-US" dirty="0"/>
          </a:p>
        </p:txBody>
      </p:sp>
      <p:sp>
        <p:nvSpPr>
          <p:cNvPr id="4" name="Date Placeholder 3"/>
          <p:cNvSpPr>
            <a:spLocks noGrp="1"/>
          </p:cNvSpPr>
          <p:nvPr>
            <p:ph type="dt" sz="half" idx="10"/>
          </p:nvPr>
        </p:nvSpPr>
        <p:spPr/>
        <p:txBody>
          <a:bodyPr/>
          <a:lstStyle/>
          <a:p>
            <a:fld id="{419913B4-353A-43F0-919E-C9E766A5124A}" type="datetime1">
              <a:rPr lang="en-US" smtClean="0"/>
              <a:t>2/19/2020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8186513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Date Placeholder 4"/>
          <p:cNvSpPr>
            <a:spLocks noGrp="1"/>
          </p:cNvSpPr>
          <p:nvPr>
            <p:ph type="dt" sz="half" idx="10"/>
          </p:nvPr>
        </p:nvSpPr>
        <p:spPr/>
        <p:txBody>
          <a:bodyPr/>
          <a:lstStyle/>
          <a:p>
            <a:fld id="{FEB19078-E88E-432E-B463-E382E09B18DC}" type="datetime1">
              <a:rPr lang="en-US" smtClean="0"/>
              <a:t>2/19/2020</a:t>
            </a:fld>
            <a:endParaRPr lang="en-US"/>
          </a:p>
        </p:txBody>
      </p:sp>
      <p:sp>
        <p:nvSpPr>
          <p:cNvPr id="6" name="Footer Placeholder 5"/>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9026643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100" b="0">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100" b="0">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Date Placeholder 6"/>
          <p:cNvSpPr>
            <a:spLocks noGrp="1"/>
          </p:cNvSpPr>
          <p:nvPr>
            <p:ph type="dt" sz="half" idx="10"/>
          </p:nvPr>
        </p:nvSpPr>
        <p:spPr/>
        <p:txBody>
          <a:bodyPr/>
          <a:lstStyle/>
          <a:p>
            <a:fld id="{32BF88A8-F742-4F69-A35B-1B28FBF07202}" type="datetime1">
              <a:rPr lang="en-US" smtClean="0"/>
              <a:t>2/19/2020</a:t>
            </a:fld>
            <a:endParaRPr lang="en-US"/>
          </a:p>
        </p:txBody>
      </p:sp>
      <p:sp>
        <p:nvSpPr>
          <p:cNvPr id="8" name="Footer Placeholder 7"/>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9" name="Slide Number Placeholder 8"/>
          <p:cNvSpPr>
            <a:spLocks noGrp="1"/>
          </p:cNvSpPr>
          <p:nvPr>
            <p:ph type="sldNum" sz="quarter" idx="12"/>
          </p:nvPr>
        </p:nvSpPr>
        <p:spPr/>
        <p:txBody>
          <a:bodyPr/>
          <a:lstStyle/>
          <a:p>
            <a:fld id="{450E119D-8EDB-4D0A-AB54-479909DD9FBC}" type="slidenum">
              <a:rPr lang="en-US" smtClean="0"/>
              <a:t>‹#›</a:t>
            </a:fld>
            <a:endParaRPr lang="en-US"/>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43776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246C0540-C812-4A10-A4A2-8F2918206376}" type="datetime1">
              <a:rPr lang="en-US" smtClean="0"/>
              <a:t>2/19/2020</a:t>
            </a:fld>
            <a:endParaRPr lang="en-US"/>
          </a:p>
        </p:txBody>
      </p:sp>
      <p:sp>
        <p:nvSpPr>
          <p:cNvPr id="4" name="Footer Placeholder 3"/>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5" name="Slide Number Placeholder 4"/>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0046229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80DDDF-7A43-4041-A150-A5265DD17B5B}" type="datetime1">
              <a:rPr lang="en-US" smtClean="0"/>
              <a:t>2/19/2020</a:t>
            </a:fld>
            <a:endParaRPr lang="en-US"/>
          </a:p>
        </p:txBody>
      </p:sp>
      <p:sp>
        <p:nvSpPr>
          <p:cNvPr id="3" name="Footer Placeholder 2"/>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4" name="Slide Number Placeholder 3"/>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4838819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4050" b="0"/>
            </a:lvl1pPr>
          </a:lstStyle>
          <a:p>
            <a:r>
              <a:rPr lang="tr-TR" smtClean="0"/>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1800"/>
            </a:lvl1pPr>
            <a:lvl2pPr>
              <a:defRPr sz="1650"/>
            </a:lvl2pPr>
            <a:lvl3pPr>
              <a:defRPr sz="1500"/>
            </a:lvl3pPr>
            <a:lvl4pPr>
              <a:defRPr sz="1350"/>
            </a:lvl4pPr>
            <a:lvl5pPr>
              <a:defRPr sz="1350"/>
            </a:lvl5pPr>
            <a:lvl6pPr>
              <a:defRPr sz="1500"/>
            </a:lvl6pPr>
            <a:lvl7pPr>
              <a:defRPr sz="1500"/>
            </a:lvl7pPr>
            <a:lvl8pPr>
              <a:defRPr sz="1500"/>
            </a:lvl8pPr>
            <a:lvl9pPr>
              <a:defRPr sz="15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1575">
                <a:solidFill>
                  <a:schemeClr val="tx2"/>
                </a:solidFill>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737B923B-C384-40AA-8590-01472514B94D}" type="datetime1">
              <a:rPr lang="en-US" smtClean="0"/>
              <a:t>2/19/2020</a:t>
            </a:fld>
            <a:endParaRPr lang="en-US"/>
          </a:p>
        </p:txBody>
      </p:sp>
      <p:sp>
        <p:nvSpPr>
          <p:cNvPr id="6" name="Footer Placeholder 5"/>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9432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4050" b="0"/>
            </a:lvl1pPr>
          </a:lstStyle>
          <a:p>
            <a:r>
              <a:rPr lang="tr-TR" smtClean="0"/>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tr-TR" smtClean="0"/>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3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E3210B27-1C63-4458-A0DE-D05A3D5ED342}" type="datetime1">
              <a:rPr lang="en-US" smtClean="0"/>
              <a:t>2/19/2020</a:t>
            </a:fld>
            <a:endParaRPr lang="en-US"/>
          </a:p>
        </p:txBody>
      </p:sp>
      <p:sp>
        <p:nvSpPr>
          <p:cNvPr id="6" name="Footer Placeholder 5"/>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7582204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6" Type="http://schemas.openxmlformats.org/officeDocument/2006/relationships/theme" Target="../theme/theme2.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29.xml"/><Relationship Id="rId2" Type="http://schemas.openxmlformats.org/officeDocument/2006/relationships/slideLayout" Target="../slideLayouts/slideLayout28.xml"/><Relationship Id="rId1" Type="http://schemas.openxmlformats.org/officeDocument/2006/relationships/slideLayout" Target="../slideLayouts/slideLayout27.xml"/><Relationship Id="rId6" Type="http://schemas.openxmlformats.org/officeDocument/2006/relationships/image" Target="../media/image2.jpeg"/><Relationship Id="rId5" Type="http://schemas.openxmlformats.org/officeDocument/2006/relationships/theme" Target="../theme/theme3.xml"/><Relationship Id="rId4"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900" b="1">
                <a:solidFill>
                  <a:schemeClr val="tx2">
                    <a:lumMod val="90000"/>
                    <a:lumOff val="10000"/>
                  </a:schemeClr>
                </a:solidFill>
                <a:latin typeface="+mn-lt"/>
              </a:defRPr>
            </a:lvl1pPr>
          </a:lstStyle>
          <a:p>
            <a:fld id="{D5BA3AE7-9ECF-44E5-AA35-A658ADA8F751}" type="datetime1">
              <a:rPr lang="en-US" smtClean="0"/>
              <a:t>2/19/2020</a:t>
            </a:fld>
            <a:endParaRPr lang="en-US" dirty="0"/>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900" b="1">
                <a:solidFill>
                  <a:schemeClr val="tx2">
                    <a:lumMod val="90000"/>
                    <a:lumOff val="10000"/>
                  </a:schemeClr>
                </a:solidFill>
              </a:defRPr>
            </a:lvl1pPr>
          </a:lstStyle>
          <a:p>
            <a:r>
              <a:rPr lang="en-US" dirty="0" smtClean="0"/>
              <a:t>Prof. Dr. Harun TANRIVERMİŞ, </a:t>
            </a:r>
            <a:r>
              <a:rPr lang="en-US" dirty="0" err="1" smtClean="0"/>
              <a:t>Yrd</a:t>
            </a:r>
            <a:r>
              <a:rPr lang="en-US" dirty="0" smtClean="0"/>
              <a:t>. </a:t>
            </a:r>
            <a:r>
              <a:rPr lang="en-US" dirty="0" err="1" smtClean="0"/>
              <a:t>Doç</a:t>
            </a:r>
            <a:r>
              <a:rPr lang="en-US" dirty="0" smtClean="0"/>
              <a:t>. Dr. </a:t>
            </a:r>
            <a:r>
              <a:rPr lang="en-US" dirty="0" err="1" smtClean="0"/>
              <a:t>Yeşim</a:t>
            </a:r>
            <a:r>
              <a:rPr lang="en-US" dirty="0" smtClean="0"/>
              <a:t> ALİEFENDİOĞLU </a:t>
            </a:r>
            <a:r>
              <a:rPr lang="en-US" dirty="0" err="1" smtClean="0"/>
              <a:t>Ekonomi</a:t>
            </a:r>
            <a:r>
              <a:rPr lang="en-US" dirty="0" smtClean="0"/>
              <a:t> I 2016-2017 </a:t>
            </a:r>
            <a:r>
              <a:rPr lang="en-US" dirty="0" err="1" smtClean="0"/>
              <a:t>Güz</a:t>
            </a:r>
            <a:r>
              <a:rPr lang="en-US" dirty="0" smtClean="0"/>
              <a:t> </a:t>
            </a:r>
            <a:r>
              <a:rPr lang="en-US" dirty="0" err="1" smtClean="0"/>
              <a:t>Dönemi</a:t>
            </a:r>
            <a:endParaRPr lang="en-US" dirty="0"/>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1800">
                <a:solidFill>
                  <a:schemeClr val="tx1">
                    <a:lumMod val="85000"/>
                    <a:lumOff val="15000"/>
                  </a:schemeClr>
                </a:solidFill>
                <a:latin typeface="+mj-lt"/>
              </a:defRPr>
            </a:lvl1pPr>
          </a:lstStyle>
          <a:p>
            <a:fld id="{450E119D-8EDB-4D0A-AB54-479909DD9FBC}" type="slidenum">
              <a:rPr lang="en-US" smtClean="0"/>
              <a:t>‹#›</a:t>
            </a:fld>
            <a:endParaRPr lang="en-US"/>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6328270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dt="0"/>
  <p:txStyles>
    <p:titleStyle>
      <a:lvl1pPr algn="l" defTabSz="685800" rtl="0" eaLnBrk="1" latinLnBrk="0" hangingPunct="1">
        <a:spcBef>
          <a:spcPct val="0"/>
        </a:spcBef>
        <a:buNone/>
        <a:defRPr sz="405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05740" indent="-205740" algn="l" defTabSz="6858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1pPr>
      <a:lvl2pPr marL="445770" indent="-205740" algn="l" defTabSz="685800" rtl="0" eaLnBrk="1" latinLnBrk="0" hangingPunct="1">
        <a:spcBef>
          <a:spcPct val="20000"/>
        </a:spcBef>
        <a:buClr>
          <a:schemeClr val="accent1"/>
        </a:buClr>
        <a:buFont typeface="Arial" pitchFamily="34" charset="0"/>
        <a:buChar char="•"/>
        <a:defRPr sz="1650" kern="1200">
          <a:solidFill>
            <a:schemeClr val="tx2"/>
          </a:solidFill>
          <a:latin typeface="+mn-lt"/>
          <a:ea typeface="+mn-ea"/>
          <a:cs typeface="+mn-cs"/>
        </a:defRPr>
      </a:lvl2pPr>
      <a:lvl3pPr marL="651510" indent="-171450" algn="l" defTabSz="685800" rtl="0" eaLnBrk="1" latinLnBrk="0" hangingPunct="1">
        <a:spcBef>
          <a:spcPct val="20000"/>
        </a:spcBef>
        <a:buClr>
          <a:schemeClr val="accent1"/>
        </a:buClr>
        <a:buFont typeface="Arial" pitchFamily="34" charset="0"/>
        <a:buChar char="•"/>
        <a:defRPr sz="1500" kern="1200">
          <a:solidFill>
            <a:schemeClr val="tx2"/>
          </a:solidFill>
          <a:latin typeface="+mn-lt"/>
          <a:ea typeface="+mn-ea"/>
          <a:cs typeface="+mn-cs"/>
        </a:defRPr>
      </a:lvl3pPr>
      <a:lvl4pPr marL="857250" indent="-171450" algn="l" defTabSz="685800" rtl="0" eaLnBrk="1" latinLnBrk="0" hangingPunct="1">
        <a:spcBef>
          <a:spcPct val="20000"/>
        </a:spcBef>
        <a:buClr>
          <a:schemeClr val="accent1"/>
        </a:buClr>
        <a:buFont typeface="Arial" pitchFamily="34" charset="0"/>
        <a:buChar char="•"/>
        <a:defRPr sz="1350" kern="1200">
          <a:solidFill>
            <a:schemeClr val="tx2"/>
          </a:solidFill>
          <a:latin typeface="+mn-lt"/>
          <a:ea typeface="+mn-ea"/>
          <a:cs typeface="+mn-cs"/>
        </a:defRPr>
      </a:lvl4pPr>
      <a:lvl5pPr marL="1028700" indent="-171450" algn="l" defTabSz="685800" rtl="0" eaLnBrk="1" latinLnBrk="0" hangingPunct="1">
        <a:spcBef>
          <a:spcPct val="20000"/>
        </a:spcBef>
        <a:buClr>
          <a:schemeClr val="accent1"/>
        </a:buClr>
        <a:buFont typeface="Arial" pitchFamily="34" charset="0"/>
        <a:buChar char="•"/>
        <a:defRPr sz="1350" kern="1200" baseline="0">
          <a:solidFill>
            <a:schemeClr val="tx2"/>
          </a:solidFill>
          <a:latin typeface="+mn-lt"/>
          <a:ea typeface="+mn-ea"/>
          <a:cs typeface="+mn-cs"/>
        </a:defRPr>
      </a:lvl5pPr>
      <a:lvl6pPr marL="123444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6pPr>
      <a:lvl7pPr marL="1426464"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7pPr>
      <a:lvl8pPr marL="164592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8pPr>
      <a:lvl9pPr marL="185166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900" b="1">
                <a:solidFill>
                  <a:schemeClr val="tx2">
                    <a:lumMod val="90000"/>
                    <a:lumOff val="10000"/>
                  </a:schemeClr>
                </a:solidFill>
                <a:latin typeface="+mn-lt"/>
              </a:defRPr>
            </a:lvl1pPr>
          </a:lstStyle>
          <a:p>
            <a:fld id="{39369955-C8A4-4023-9F6B-3A82C0FA9480}" type="datetime1">
              <a:rPr lang="en-US" smtClean="0"/>
              <a:t>2/19/2020</a:t>
            </a:fld>
            <a:endParaRPr lang="tr-TR"/>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900" b="1">
                <a:solidFill>
                  <a:schemeClr val="tx2">
                    <a:lumMod val="90000"/>
                    <a:lumOff val="10000"/>
                  </a:schemeClr>
                </a:solidFill>
              </a:defRPr>
            </a:lvl1p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1800">
                <a:solidFill>
                  <a:schemeClr val="tx1">
                    <a:lumMod val="85000"/>
                    <a:lumOff val="15000"/>
                  </a:schemeClr>
                </a:solidFill>
                <a:latin typeface="+mj-lt"/>
              </a:defRPr>
            </a:lvl1pPr>
          </a:lstStyle>
          <a:p>
            <a:fld id="{B1DEFA8C-F947-479F-BE07-76B6B3F80BF1}" type="slidenum">
              <a:rPr lang="tr-TR" smtClean="0"/>
              <a:pPr/>
              <a:t>‹#›</a:t>
            </a:fld>
            <a:endParaRPr lang="tr-TR"/>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941729721"/>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 id="2147483687" r:id="rId14"/>
    <p:sldLayoutId id="2147483688" r:id="rId15"/>
  </p:sldLayoutIdLst>
  <p:hf sldNum="0" hdr="0" dt="0"/>
  <p:txStyles>
    <p:titleStyle>
      <a:lvl1pPr algn="l" defTabSz="685800" rtl="0" eaLnBrk="1" latinLnBrk="0" hangingPunct="1">
        <a:spcBef>
          <a:spcPct val="0"/>
        </a:spcBef>
        <a:buNone/>
        <a:defRPr sz="405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05740" indent="-205740" algn="l" defTabSz="6858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1pPr>
      <a:lvl2pPr marL="445770" indent="-205740" algn="l" defTabSz="685800" rtl="0" eaLnBrk="1" latinLnBrk="0" hangingPunct="1">
        <a:spcBef>
          <a:spcPct val="20000"/>
        </a:spcBef>
        <a:buClr>
          <a:schemeClr val="accent1"/>
        </a:buClr>
        <a:buFont typeface="Arial" pitchFamily="34" charset="0"/>
        <a:buChar char="•"/>
        <a:defRPr sz="1650" kern="1200">
          <a:solidFill>
            <a:schemeClr val="tx2"/>
          </a:solidFill>
          <a:latin typeface="+mn-lt"/>
          <a:ea typeface="+mn-ea"/>
          <a:cs typeface="+mn-cs"/>
        </a:defRPr>
      </a:lvl2pPr>
      <a:lvl3pPr marL="651510" indent="-171450" algn="l" defTabSz="685800" rtl="0" eaLnBrk="1" latinLnBrk="0" hangingPunct="1">
        <a:spcBef>
          <a:spcPct val="20000"/>
        </a:spcBef>
        <a:buClr>
          <a:schemeClr val="accent1"/>
        </a:buClr>
        <a:buFont typeface="Arial" pitchFamily="34" charset="0"/>
        <a:buChar char="•"/>
        <a:defRPr sz="1500" kern="1200">
          <a:solidFill>
            <a:schemeClr val="tx2"/>
          </a:solidFill>
          <a:latin typeface="+mn-lt"/>
          <a:ea typeface="+mn-ea"/>
          <a:cs typeface="+mn-cs"/>
        </a:defRPr>
      </a:lvl3pPr>
      <a:lvl4pPr marL="857250" indent="-171450" algn="l" defTabSz="685800" rtl="0" eaLnBrk="1" latinLnBrk="0" hangingPunct="1">
        <a:spcBef>
          <a:spcPct val="20000"/>
        </a:spcBef>
        <a:buClr>
          <a:schemeClr val="accent1"/>
        </a:buClr>
        <a:buFont typeface="Arial" pitchFamily="34" charset="0"/>
        <a:buChar char="•"/>
        <a:defRPr sz="1350" kern="1200">
          <a:solidFill>
            <a:schemeClr val="tx2"/>
          </a:solidFill>
          <a:latin typeface="+mn-lt"/>
          <a:ea typeface="+mn-ea"/>
          <a:cs typeface="+mn-cs"/>
        </a:defRPr>
      </a:lvl4pPr>
      <a:lvl5pPr marL="1028700" indent="-171450" algn="l" defTabSz="685800" rtl="0" eaLnBrk="1" latinLnBrk="0" hangingPunct="1">
        <a:spcBef>
          <a:spcPct val="20000"/>
        </a:spcBef>
        <a:buClr>
          <a:schemeClr val="accent1"/>
        </a:buClr>
        <a:buFont typeface="Arial" pitchFamily="34" charset="0"/>
        <a:buChar char="•"/>
        <a:defRPr sz="1350" kern="1200" baseline="0">
          <a:solidFill>
            <a:schemeClr val="tx2"/>
          </a:solidFill>
          <a:latin typeface="+mn-lt"/>
          <a:ea typeface="+mn-ea"/>
          <a:cs typeface="+mn-cs"/>
        </a:defRPr>
      </a:lvl5pPr>
      <a:lvl6pPr marL="123444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6pPr>
      <a:lvl7pPr marL="1426464"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7pPr>
      <a:lvl8pPr marL="164592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8pPr>
      <a:lvl9pPr marL="185166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Resim 6"/>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0" y="2"/>
            <a:ext cx="9144000" cy="685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9112642"/>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Lst>
  <p:hf sldNum="0" hdr="0" dt="0"/>
  <p:txStyles>
    <p:titleStyle>
      <a:lvl1pPr algn="l" rtl="0" eaLnBrk="1" fontAlgn="base" hangingPunct="1">
        <a:lnSpc>
          <a:spcPct val="90000"/>
        </a:lnSpc>
        <a:spcBef>
          <a:spcPct val="0"/>
        </a:spcBef>
        <a:spcAft>
          <a:spcPct val="0"/>
        </a:spcAft>
        <a:defRPr lang="tr-TR" sz="1500" b="1" kern="1200" dirty="0">
          <a:solidFill>
            <a:srgbClr val="160093"/>
          </a:solidFill>
          <a:latin typeface="Arial"/>
          <a:ea typeface="ＭＳ Ｐゴシック" charset="0"/>
          <a:cs typeface="Arial"/>
        </a:defRPr>
      </a:lvl1pPr>
      <a:lvl2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2pPr>
      <a:lvl3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3pPr>
      <a:lvl4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4pPr>
      <a:lvl5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5pPr>
      <a:lvl6pPr marL="3429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6pPr>
      <a:lvl7pPr marL="6858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7pPr>
      <a:lvl8pPr marL="10287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8pPr>
      <a:lvl9pPr marL="13716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9pPr>
    </p:titleStyle>
    <p:bodyStyle>
      <a:lvl1pPr marL="171450" indent="-171450" algn="l" rtl="0" eaLnBrk="1" fontAlgn="base" hangingPunct="1">
        <a:lnSpc>
          <a:spcPct val="90000"/>
        </a:lnSpc>
        <a:spcBef>
          <a:spcPts val="750"/>
        </a:spcBef>
        <a:spcAft>
          <a:spcPct val="0"/>
        </a:spcAft>
        <a:buFont typeface="Arial" panose="020B0604020202020204" pitchFamily="34" charset="0"/>
        <a:buChar char="•"/>
        <a:defRPr sz="2100" kern="1200">
          <a:solidFill>
            <a:schemeClr val="tx1"/>
          </a:solidFill>
          <a:latin typeface="+mn-lt"/>
          <a:ea typeface="+mn-ea"/>
          <a:cs typeface="+mn-cs"/>
        </a:defRPr>
      </a:lvl1pPr>
      <a:lvl2pPr marL="514350" indent="-171450" algn="l" rtl="0" eaLnBrk="1" fontAlgn="base" hangingPunct="1">
        <a:lnSpc>
          <a:spcPct val="90000"/>
        </a:lnSpc>
        <a:spcBef>
          <a:spcPts val="375"/>
        </a:spcBef>
        <a:spcAft>
          <a:spcPct val="0"/>
        </a:spcAft>
        <a:buFont typeface="Arial" panose="020B0604020202020204" pitchFamily="34" charset="0"/>
        <a:buChar char="•"/>
        <a:defRPr sz="1800" kern="1200">
          <a:solidFill>
            <a:schemeClr val="tx1"/>
          </a:solidFill>
          <a:latin typeface="+mn-lt"/>
          <a:ea typeface="+mn-ea"/>
          <a:cs typeface="+mn-cs"/>
        </a:defRPr>
      </a:lvl2pPr>
      <a:lvl3pPr marL="857250" indent="-171450" algn="l" rtl="0" eaLnBrk="1" fontAlgn="base" hangingPunct="1">
        <a:lnSpc>
          <a:spcPct val="90000"/>
        </a:lnSpc>
        <a:spcBef>
          <a:spcPts val="375"/>
        </a:spcBef>
        <a:spcAft>
          <a:spcPct val="0"/>
        </a:spcAft>
        <a:buFont typeface="Arial" panose="020B0604020202020204" pitchFamily="34" charset="0"/>
        <a:buChar char="•"/>
        <a:defRPr sz="1500" kern="1200">
          <a:solidFill>
            <a:schemeClr val="tx1"/>
          </a:solidFill>
          <a:latin typeface="+mn-lt"/>
          <a:ea typeface="+mn-ea"/>
          <a:cs typeface="+mn-cs"/>
        </a:defRPr>
      </a:lvl3pPr>
      <a:lvl4pPr marL="1200150" indent="-171450" algn="l" rtl="0" eaLnBrk="1" fontAlgn="base" hangingPunct="1">
        <a:lnSpc>
          <a:spcPct val="90000"/>
        </a:lnSpc>
        <a:spcBef>
          <a:spcPts val="375"/>
        </a:spcBef>
        <a:spcAft>
          <a:spcPct val="0"/>
        </a:spcAft>
        <a:buFont typeface="Arial" panose="020B0604020202020204" pitchFamily="34" charset="0"/>
        <a:buChar char="•"/>
        <a:defRPr kern="1200">
          <a:solidFill>
            <a:schemeClr val="tx1"/>
          </a:solidFill>
          <a:latin typeface="+mn-lt"/>
          <a:ea typeface="+mn-ea"/>
          <a:cs typeface="+mn-cs"/>
        </a:defRPr>
      </a:lvl4pPr>
      <a:lvl5pPr marL="1543050" indent="-171450" algn="l" rtl="0" eaLnBrk="1" fontAlgn="base" hangingPunct="1">
        <a:lnSpc>
          <a:spcPct val="90000"/>
        </a:lnSpc>
        <a:spcBef>
          <a:spcPts val="375"/>
        </a:spcBef>
        <a:spcAft>
          <a:spcPct val="0"/>
        </a:spcAft>
        <a:buFont typeface="Arial" panose="020B0604020202020204" pitchFamily="34" charset="0"/>
        <a:buChar char="•"/>
        <a:defRPr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tr-TR"/>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9.xml.rels><?xml version="1.0" encoding="UTF-8" standalone="yes"?>
<Relationships xmlns="http://schemas.openxmlformats.org/package/2006/relationships"><Relationship Id="rId2" Type="http://schemas.openxmlformats.org/officeDocument/2006/relationships/hyperlink" Target="https://www.muhasebeweb.com/Muhasebe-Eleman-Alm-lanlar-4248" TargetMode="External"/><Relationship Id="rId1" Type="http://schemas.openxmlformats.org/officeDocument/2006/relationships/slideLayout" Target="../slideLayouts/slideLayout2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Dikdörtgen 13"/>
          <p:cNvSpPr/>
          <p:nvPr/>
        </p:nvSpPr>
        <p:spPr>
          <a:xfrm>
            <a:off x="503198" y="1533155"/>
            <a:ext cx="8137603" cy="2850011"/>
          </a:xfrm>
          <a:prstGeom prst="rect">
            <a:avLst/>
          </a:prstGeom>
        </p:spPr>
        <p:txBody>
          <a:bodyPr wrap="square">
            <a:spAutoFit/>
          </a:bodyPr>
          <a:lstStyle/>
          <a:p>
            <a:pPr marL="0" lvl="1" algn="ctr">
              <a:spcBef>
                <a:spcPct val="20000"/>
              </a:spcBef>
              <a:buClr>
                <a:schemeClr val="accent1"/>
              </a:buClr>
            </a:pPr>
            <a:r>
              <a:rPr lang="tr-TR" sz="3200" b="1" dirty="0"/>
              <a:t>GGY407</a:t>
            </a:r>
          </a:p>
          <a:p>
            <a:pPr marL="0" lvl="1" algn="ctr">
              <a:spcBef>
                <a:spcPct val="20000"/>
              </a:spcBef>
              <a:buClr>
                <a:schemeClr val="accent1"/>
              </a:buClr>
            </a:pPr>
            <a:endParaRPr lang="tr-TR" sz="3200" b="1" dirty="0"/>
          </a:p>
          <a:p>
            <a:pPr marL="0" lvl="1" algn="ctr">
              <a:spcBef>
                <a:spcPct val="20000"/>
              </a:spcBef>
              <a:buClr>
                <a:schemeClr val="accent1"/>
              </a:buClr>
            </a:pPr>
            <a:r>
              <a:rPr lang="tr-TR" sz="3200" b="1" dirty="0"/>
              <a:t>Değerleme ve Finansal Raporlama Standartları ve Meslek Etiği</a:t>
            </a:r>
          </a:p>
          <a:p>
            <a:pPr marL="0" lvl="1" algn="ctr">
              <a:spcBef>
                <a:spcPct val="20000"/>
              </a:spcBef>
              <a:buClr>
                <a:schemeClr val="accent1"/>
              </a:buClr>
            </a:pPr>
            <a:endParaRPr lang="tr-TR" sz="3200" b="1" dirty="0">
              <a:solidFill>
                <a:schemeClr val="tx2"/>
              </a:solidFill>
              <a:latin typeface="Arial" panose="020B0604020202020204" pitchFamily="34" charset="0"/>
              <a:cs typeface="Arial" panose="020B0604020202020204" pitchFamily="34" charset="0"/>
            </a:endParaRPr>
          </a:p>
        </p:txBody>
      </p:sp>
      <p:sp>
        <p:nvSpPr>
          <p:cNvPr id="13" name="Dikdörtgen 12"/>
          <p:cNvSpPr/>
          <p:nvPr/>
        </p:nvSpPr>
        <p:spPr>
          <a:xfrm>
            <a:off x="440762" y="4393802"/>
            <a:ext cx="8479708" cy="584775"/>
          </a:xfrm>
          <a:prstGeom prst="rect">
            <a:avLst/>
          </a:prstGeom>
        </p:spPr>
        <p:txBody>
          <a:bodyPr wrap="square">
            <a:spAutoFit/>
          </a:bodyPr>
          <a:lstStyle/>
          <a:p>
            <a:pPr algn="ctr">
              <a:spcAft>
                <a:spcPts val="0"/>
              </a:spcAft>
            </a:pPr>
            <a:r>
              <a:rPr lang="tr-TR" sz="1600" b="1" dirty="0" smtClean="0">
                <a:latin typeface="Arial" panose="020B0604020202020204" pitchFamily="34" charset="0"/>
                <a:ea typeface="Times New Roman" panose="02020603050405020304" pitchFamily="18" charset="0"/>
                <a:cs typeface="Arial" panose="020B0604020202020204" pitchFamily="34" charset="0"/>
              </a:rPr>
              <a:t>Prof. Dr. Harun </a:t>
            </a:r>
            <a:r>
              <a:rPr lang="tr-TR" sz="1600" b="1" dirty="0" err="1" smtClean="0">
                <a:latin typeface="Arial" panose="020B0604020202020204" pitchFamily="34" charset="0"/>
                <a:ea typeface="Times New Roman" panose="02020603050405020304" pitchFamily="18" charset="0"/>
                <a:cs typeface="Arial" panose="020B0604020202020204" pitchFamily="34" charset="0"/>
              </a:rPr>
              <a:t>TANRIVERMİŞ&amp;Doç</a:t>
            </a:r>
            <a:r>
              <a:rPr lang="tr-TR" sz="1600" b="1" dirty="0" smtClean="0">
                <a:latin typeface="Arial" panose="020B0604020202020204" pitchFamily="34" charset="0"/>
                <a:ea typeface="Times New Roman" panose="02020603050405020304" pitchFamily="18" charset="0"/>
                <a:cs typeface="Arial" panose="020B0604020202020204" pitchFamily="34" charset="0"/>
              </a:rPr>
              <a:t>. Dr</a:t>
            </a:r>
            <a:r>
              <a:rPr lang="tr-TR" sz="1600" b="1" dirty="0">
                <a:latin typeface="Arial" panose="020B0604020202020204" pitchFamily="34" charset="0"/>
                <a:ea typeface="Times New Roman" panose="02020603050405020304" pitchFamily="18" charset="0"/>
                <a:cs typeface="Arial" panose="020B0604020202020204" pitchFamily="34" charset="0"/>
              </a:rPr>
              <a:t>. </a:t>
            </a:r>
            <a:r>
              <a:rPr lang="tr-TR" sz="1600" b="1" dirty="0" smtClean="0">
                <a:latin typeface="Arial" panose="020B0604020202020204" pitchFamily="34" charset="0"/>
                <a:ea typeface="Times New Roman" panose="02020603050405020304" pitchFamily="18" charset="0"/>
                <a:cs typeface="Arial" panose="020B0604020202020204" pitchFamily="34" charset="0"/>
              </a:rPr>
              <a:t>Erol DEMİR</a:t>
            </a:r>
            <a:endParaRPr lang="tr-TR" sz="1600" b="1" dirty="0">
              <a:latin typeface="Arial" panose="020B0604020202020204" pitchFamily="34" charset="0"/>
              <a:ea typeface="Times New Roman" panose="02020603050405020304" pitchFamily="18" charset="0"/>
              <a:cs typeface="Arial" panose="020B0604020202020204" pitchFamily="34" charset="0"/>
            </a:endParaRPr>
          </a:p>
          <a:p>
            <a:pPr algn="ctr">
              <a:spcAft>
                <a:spcPts val="0"/>
              </a:spcAft>
            </a:pPr>
            <a:r>
              <a:rPr lang="tr-TR" sz="1600" dirty="0">
                <a:latin typeface="Arial" panose="020B0604020202020204" pitchFamily="34" charset="0"/>
                <a:ea typeface="Times New Roman" panose="02020603050405020304" pitchFamily="18" charset="0"/>
                <a:cs typeface="Arial" panose="020B0604020202020204" pitchFamily="34" charset="0"/>
              </a:rPr>
              <a:t>Ankara Üniversitesi UBF Gayrimenkul Geliştirme ve Yönetimi Bölümü </a:t>
            </a:r>
          </a:p>
        </p:txBody>
      </p:sp>
    </p:spTree>
    <p:extLst>
      <p:ext uri="{BB962C8B-B14F-4D97-AF65-F5344CB8AC3E}">
        <p14:creationId xmlns:p14="http://schemas.microsoft.com/office/powerpoint/2010/main" val="204451113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13079" y="1167713"/>
            <a:ext cx="8517837" cy="4468903"/>
          </a:xfrm>
        </p:spPr>
        <p:txBody>
          <a:bodyPr anchor="t">
            <a:noAutofit/>
          </a:bodyPr>
          <a:lstStyle/>
          <a:p>
            <a:pPr>
              <a:spcBef>
                <a:spcPts val="600"/>
              </a:spcBef>
              <a:spcAft>
                <a:spcPts val="600"/>
              </a:spcAft>
            </a:pPr>
            <a:r>
              <a:rPr lang="tr-TR" sz="2000" dirty="0" smtClean="0">
                <a:latin typeface="Arial" panose="020B0604020202020204" pitchFamily="34" charset="0"/>
                <a:cs typeface="Arial" panose="020B0604020202020204" pitchFamily="34" charset="0"/>
              </a:rPr>
              <a:t> </a:t>
            </a:r>
            <a:r>
              <a:rPr lang="tr-TR" sz="2200" b="1" dirty="0"/>
              <a:t>Serbest Muhasebecilik</a:t>
            </a:r>
          </a:p>
          <a:p>
            <a:pPr marL="342900" indent="-342900">
              <a:spcBef>
                <a:spcPts val="600"/>
              </a:spcBef>
              <a:spcAft>
                <a:spcPts val="600"/>
              </a:spcAft>
              <a:buFont typeface="Wingdings" panose="05000000000000000000" pitchFamily="2" charset="2"/>
              <a:buChar char="Ø"/>
            </a:pPr>
            <a:endParaRPr lang="tr-TR" sz="2200" b="1" dirty="0"/>
          </a:p>
          <a:p>
            <a:pPr marL="342900" indent="-342900" algn="just">
              <a:spcBef>
                <a:spcPts val="600"/>
              </a:spcBef>
              <a:spcAft>
                <a:spcPts val="600"/>
              </a:spcAft>
              <a:buFont typeface="Wingdings" panose="05000000000000000000" pitchFamily="2" charset="2"/>
              <a:buChar char="Ø"/>
            </a:pPr>
            <a:r>
              <a:rPr lang="tr-TR" sz="2200" dirty="0"/>
              <a:t>Serbest Muhasebeci; ticari faaliyet gösteren gerçek ve tüzel kişilere ait işletmelerin </a:t>
            </a:r>
            <a:r>
              <a:rPr lang="tr-TR" sz="2200" b="1" dirty="0"/>
              <a:t>muhasebe</a:t>
            </a:r>
            <a:r>
              <a:rPr lang="tr-TR" sz="2200" dirty="0"/>
              <a:t> ilkeleri ve hükümleri gereğince, defterini tutan, bilanço, </a:t>
            </a:r>
            <a:r>
              <a:rPr lang="tr-TR" sz="2200" dirty="0" err="1"/>
              <a:t>karzarar</a:t>
            </a:r>
            <a:r>
              <a:rPr lang="tr-TR" sz="2200" dirty="0"/>
              <a:t> tablosu ve beyannameler ile diğer belgelerini düzenleyen kişidir (Anonim, 2020).</a:t>
            </a:r>
            <a:endParaRPr lang="tr-TR" sz="2200" b="1" dirty="0"/>
          </a:p>
          <a:p>
            <a:pPr algn="just">
              <a:lnSpc>
                <a:spcPct val="100000"/>
              </a:lnSpc>
              <a:buClr>
                <a:srgbClr val="000099"/>
              </a:buClr>
              <a:buFont typeface="Wingdings" panose="05000000000000000000" pitchFamily="2" charset="2"/>
              <a:buChar char="q"/>
            </a:pPr>
            <a:endParaRPr lang="tr-TR" sz="2200" dirty="0" smtClean="0"/>
          </a:p>
          <a:p>
            <a:pPr algn="just">
              <a:lnSpc>
                <a:spcPct val="100000"/>
              </a:lnSpc>
              <a:buClr>
                <a:srgbClr val="000099"/>
              </a:buClr>
              <a:buFont typeface="Wingdings" panose="05000000000000000000" pitchFamily="2" charset="2"/>
              <a:buChar char="q"/>
            </a:pPr>
            <a:endParaRPr lang="tr-TR" sz="2000" dirty="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a:latin typeface="Arial" panose="020B0604020202020204" pitchFamily="34" charset="0"/>
              <a:cs typeface="Arial" panose="020B0604020202020204" pitchFamily="34" charset="0"/>
            </a:endParaRPr>
          </a:p>
        </p:txBody>
      </p:sp>
      <p:sp>
        <p:nvSpPr>
          <p:cNvPr id="6" name="Dikdörtgen 5"/>
          <p:cNvSpPr/>
          <p:nvPr/>
        </p:nvSpPr>
        <p:spPr>
          <a:xfrm>
            <a:off x="313080" y="188248"/>
            <a:ext cx="8517837" cy="636625"/>
          </a:xfrm>
          <a:prstGeom prst="rect">
            <a:avLst/>
          </a:prstGeom>
        </p:spPr>
        <p:txBody>
          <a:bodyPr/>
          <a:lstStyle/>
          <a:p>
            <a:pPr marL="0" lvl="1" algn="ctr">
              <a:spcBef>
                <a:spcPct val="20000"/>
              </a:spcBef>
              <a:buClr>
                <a:schemeClr val="accent1"/>
              </a:buClr>
            </a:pPr>
            <a:r>
              <a:rPr lang="tr-TR" sz="2400" b="1" dirty="0"/>
              <a:t>DEĞERLEME VE FİNANSAL RAPORLAMA STANDARTLARI VE MESLEK ETİĞİ</a:t>
            </a:r>
          </a:p>
          <a:p>
            <a:pPr fontAlgn="base">
              <a:lnSpc>
                <a:spcPct val="90000"/>
              </a:lnSpc>
              <a:spcBef>
                <a:spcPct val="0"/>
              </a:spcBef>
              <a:spcAft>
                <a:spcPct val="0"/>
              </a:spcAft>
            </a:pP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4" name="Unvan 3"/>
          <p:cNvSpPr>
            <a:spLocks noGrp="1"/>
          </p:cNvSpPr>
          <p:nvPr>
            <p:ph type="title"/>
          </p:nvPr>
        </p:nvSpPr>
        <p:spPr/>
        <p:txBody>
          <a:bodyPr/>
          <a:lstStyle/>
          <a:p>
            <a:r>
              <a:rPr lang="tr-TR" dirty="0" smtClean="0"/>
              <a:t>  </a:t>
            </a:r>
            <a:endParaRPr lang="en-US" dirty="0"/>
          </a:p>
        </p:txBody>
      </p:sp>
    </p:spTree>
    <p:extLst>
      <p:ext uri="{BB962C8B-B14F-4D97-AF65-F5344CB8AC3E}">
        <p14:creationId xmlns:p14="http://schemas.microsoft.com/office/powerpoint/2010/main" val="385620698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13079" y="1167713"/>
            <a:ext cx="8517837" cy="4468903"/>
          </a:xfrm>
        </p:spPr>
        <p:txBody>
          <a:bodyPr anchor="t">
            <a:noAutofit/>
          </a:bodyPr>
          <a:lstStyle/>
          <a:p>
            <a:pPr marL="342900" indent="-342900" algn="just">
              <a:spcBef>
                <a:spcPts val="600"/>
              </a:spcBef>
              <a:spcAft>
                <a:spcPts val="600"/>
              </a:spcAft>
              <a:buFont typeface="Wingdings" panose="020B0604020202020204" pitchFamily="2" charset="2"/>
              <a:buChar char="§"/>
            </a:pPr>
            <a:r>
              <a:rPr lang="tr-TR" sz="2000" dirty="0" smtClean="0">
                <a:latin typeface="Arial" panose="020B0604020202020204" pitchFamily="34" charset="0"/>
                <a:cs typeface="Arial" panose="020B0604020202020204" pitchFamily="34" charset="0"/>
              </a:rPr>
              <a:t> </a:t>
            </a:r>
            <a:r>
              <a:rPr lang="tr-TR" sz="1600" dirty="0"/>
              <a:t>Serbest muhasebeci mali müşavirlere rapor düzenlettirme yetkisi ve sorumluluk Maliye Bakanlığı’ndadır. </a:t>
            </a:r>
          </a:p>
          <a:p>
            <a:pPr marL="342900" indent="-342900" algn="just">
              <a:spcBef>
                <a:spcPts val="600"/>
              </a:spcBef>
              <a:spcAft>
                <a:spcPts val="600"/>
              </a:spcAft>
              <a:buFont typeface="Wingdings" panose="020B0604020202020204" pitchFamily="2" charset="2"/>
              <a:buChar char="§"/>
            </a:pPr>
            <a:r>
              <a:rPr lang="tr-TR" sz="1600" dirty="0"/>
              <a:t>Maliye Bakanlığı, 3568 Sayılı Kanun kapsamında yetki almış serbest muhasebeci mali müşavirlere, beyannamelerini imzaladıkları dönem ve mükelleflerle sınırlı olmak kaydıyla, 25/10/1984 tarihli ve 3065 sayılı Katma Değer Vergisi Kanunu kapsamında yapılacak iadeye dayanak teşkil edecek rapor düzenlettirmeye, bu kapsamda rapor düzenleyecek serbest muhasebeci mali müşavirlerde aranacak nitelik ve şartlar ile rapor düzenlenebilecek iade türlerini ve azami iade tutarlarını tespite, rapor düzenleme yetkisini, belirleyeceği usul ve esaslara göre yapılan eğitimlere katılma ve başarılı olma şartına bağlamaya ve uygulamaya ilişkin diğer usul ve esasları belirlemeye yetkilidir.</a:t>
            </a:r>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a:latin typeface="Arial" panose="020B0604020202020204" pitchFamily="34" charset="0"/>
              <a:cs typeface="Arial" panose="020B0604020202020204" pitchFamily="34" charset="0"/>
            </a:endParaRPr>
          </a:p>
        </p:txBody>
      </p:sp>
      <p:sp>
        <p:nvSpPr>
          <p:cNvPr id="6" name="Dikdörtgen 5"/>
          <p:cNvSpPr/>
          <p:nvPr/>
        </p:nvSpPr>
        <p:spPr>
          <a:xfrm>
            <a:off x="313080" y="188248"/>
            <a:ext cx="8517837" cy="636625"/>
          </a:xfrm>
          <a:prstGeom prst="rect">
            <a:avLst/>
          </a:prstGeom>
        </p:spPr>
        <p:txBody>
          <a:bodyPr/>
          <a:lstStyle/>
          <a:p>
            <a:pPr marL="0" lvl="1" algn="ctr">
              <a:spcBef>
                <a:spcPct val="20000"/>
              </a:spcBef>
              <a:buClr>
                <a:schemeClr val="accent1"/>
              </a:buClr>
            </a:pPr>
            <a:r>
              <a:rPr lang="tr-TR" sz="2400" b="1" dirty="0"/>
              <a:t>DEĞERLEME VE FİNANSAL RAPORLAMA STANDARTLARI VE MESLEK ETİĞİ</a:t>
            </a:r>
          </a:p>
          <a:p>
            <a:pPr fontAlgn="base">
              <a:lnSpc>
                <a:spcPct val="90000"/>
              </a:lnSpc>
              <a:spcBef>
                <a:spcPct val="0"/>
              </a:spcBef>
              <a:spcAft>
                <a:spcPct val="0"/>
              </a:spcAft>
            </a:pP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4" name="Unvan 3"/>
          <p:cNvSpPr>
            <a:spLocks noGrp="1"/>
          </p:cNvSpPr>
          <p:nvPr>
            <p:ph type="title"/>
          </p:nvPr>
        </p:nvSpPr>
        <p:spPr/>
        <p:txBody>
          <a:bodyPr/>
          <a:lstStyle/>
          <a:p>
            <a:r>
              <a:rPr lang="tr-TR" dirty="0" smtClean="0"/>
              <a:t>  </a:t>
            </a:r>
            <a:endParaRPr lang="en-US" dirty="0"/>
          </a:p>
        </p:txBody>
      </p:sp>
    </p:spTree>
    <p:extLst>
      <p:ext uri="{BB962C8B-B14F-4D97-AF65-F5344CB8AC3E}">
        <p14:creationId xmlns:p14="http://schemas.microsoft.com/office/powerpoint/2010/main" val="259253691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13079" y="1167713"/>
            <a:ext cx="8517837" cy="4468903"/>
          </a:xfrm>
        </p:spPr>
        <p:txBody>
          <a:bodyPr anchor="t">
            <a:noAutofit/>
          </a:bodyPr>
          <a:lstStyle/>
          <a:p>
            <a:pPr algn="just">
              <a:spcBef>
                <a:spcPts val="600"/>
              </a:spcBef>
              <a:spcAft>
                <a:spcPts val="600"/>
              </a:spcAft>
            </a:pPr>
            <a:r>
              <a:rPr lang="tr-TR" sz="2000" dirty="0" smtClean="0">
                <a:latin typeface="Arial" panose="020B0604020202020204" pitchFamily="34" charset="0"/>
                <a:cs typeface="Arial" panose="020B0604020202020204" pitchFamily="34" charset="0"/>
              </a:rPr>
              <a:t> </a:t>
            </a:r>
            <a:r>
              <a:rPr lang="tr-TR" sz="1600" dirty="0"/>
              <a:t>Yeminli mali müşavir olabilmenin özel şartları;</a:t>
            </a:r>
          </a:p>
          <a:p>
            <a:pPr marL="457200" indent="-457200" algn="just">
              <a:spcBef>
                <a:spcPts val="600"/>
              </a:spcBef>
              <a:spcAft>
                <a:spcPts val="600"/>
              </a:spcAft>
              <a:buAutoNum type="alphaLcParenR"/>
            </a:pPr>
            <a:r>
              <a:rPr lang="tr-TR" sz="1600" dirty="0"/>
              <a:t>En az 1O yıl serbest muhasebeci mali müşavirlik yapmış olmak,</a:t>
            </a:r>
          </a:p>
          <a:p>
            <a:pPr marL="457200" indent="-457200" algn="just">
              <a:spcBef>
                <a:spcPts val="600"/>
              </a:spcBef>
              <a:spcAft>
                <a:spcPts val="600"/>
              </a:spcAft>
              <a:buAutoNum type="alphaLcParenR"/>
            </a:pPr>
            <a:r>
              <a:rPr lang="tr-TR" sz="1600" dirty="0"/>
              <a:t>Yeminli mali müşavirlik sınavını vermiş olmak, </a:t>
            </a:r>
          </a:p>
          <a:p>
            <a:pPr marL="457200" indent="-457200" algn="just">
              <a:spcBef>
                <a:spcPts val="600"/>
              </a:spcBef>
              <a:spcAft>
                <a:spcPts val="600"/>
              </a:spcAft>
              <a:buAutoNum type="alphaLcParenR"/>
            </a:pPr>
            <a:r>
              <a:rPr lang="tr-TR" sz="1600" dirty="0"/>
              <a:t>Yeminli mali müşavir ruhsatını almış olmak,</a:t>
            </a:r>
            <a:endParaRPr lang="tr-TR" sz="1600" spc="-50" dirty="0">
              <a:ea typeface="Trebuchet MS" panose="020B0603020202020204" pitchFamily="34" charset="0"/>
              <a:cs typeface="Trebuchet MS" panose="020B0603020202020204" pitchFamily="34" charset="0"/>
            </a:endParaRPr>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a:latin typeface="Arial" panose="020B0604020202020204" pitchFamily="34" charset="0"/>
              <a:cs typeface="Arial" panose="020B0604020202020204" pitchFamily="34" charset="0"/>
            </a:endParaRPr>
          </a:p>
        </p:txBody>
      </p:sp>
      <p:sp>
        <p:nvSpPr>
          <p:cNvPr id="6" name="Dikdörtgen 5"/>
          <p:cNvSpPr/>
          <p:nvPr/>
        </p:nvSpPr>
        <p:spPr>
          <a:xfrm>
            <a:off x="313080" y="188248"/>
            <a:ext cx="8517837" cy="636625"/>
          </a:xfrm>
          <a:prstGeom prst="rect">
            <a:avLst/>
          </a:prstGeom>
        </p:spPr>
        <p:txBody>
          <a:bodyPr/>
          <a:lstStyle/>
          <a:p>
            <a:pPr marL="0" lvl="1" algn="ctr">
              <a:spcBef>
                <a:spcPct val="20000"/>
              </a:spcBef>
              <a:buClr>
                <a:schemeClr val="accent1"/>
              </a:buClr>
            </a:pPr>
            <a:r>
              <a:rPr lang="tr-TR" sz="2400" b="1" dirty="0"/>
              <a:t>DEĞERLEME VE FİNANSAL RAPORLAMA STANDARTLARI VE MESLEK ETİĞİ</a:t>
            </a:r>
          </a:p>
          <a:p>
            <a:pPr fontAlgn="base">
              <a:lnSpc>
                <a:spcPct val="90000"/>
              </a:lnSpc>
              <a:spcBef>
                <a:spcPct val="0"/>
              </a:spcBef>
              <a:spcAft>
                <a:spcPct val="0"/>
              </a:spcAft>
            </a:pP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4" name="Unvan 3"/>
          <p:cNvSpPr>
            <a:spLocks noGrp="1"/>
          </p:cNvSpPr>
          <p:nvPr>
            <p:ph type="title"/>
          </p:nvPr>
        </p:nvSpPr>
        <p:spPr/>
        <p:txBody>
          <a:bodyPr/>
          <a:lstStyle/>
          <a:p>
            <a:r>
              <a:rPr lang="tr-TR" dirty="0" smtClean="0"/>
              <a:t>  </a:t>
            </a:r>
            <a:endParaRPr lang="en-US" dirty="0"/>
          </a:p>
        </p:txBody>
      </p:sp>
    </p:spTree>
    <p:extLst>
      <p:ext uri="{BB962C8B-B14F-4D97-AF65-F5344CB8AC3E}">
        <p14:creationId xmlns:p14="http://schemas.microsoft.com/office/powerpoint/2010/main" val="379075480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13079" y="1167713"/>
            <a:ext cx="8517837" cy="4468903"/>
          </a:xfrm>
        </p:spPr>
        <p:txBody>
          <a:bodyPr anchor="t">
            <a:noAutofit/>
          </a:bodyPr>
          <a:lstStyle/>
          <a:p>
            <a:pPr marL="342900" indent="-342900" algn="just">
              <a:spcBef>
                <a:spcPts val="600"/>
              </a:spcBef>
              <a:spcAft>
                <a:spcPts val="600"/>
              </a:spcAft>
              <a:buFont typeface="Wingdings" panose="020B0604020202020204" pitchFamily="2" charset="2"/>
              <a:buChar char="§"/>
            </a:pPr>
            <a:r>
              <a:rPr lang="tr-TR" sz="2000" dirty="0" smtClean="0">
                <a:latin typeface="Arial" panose="020B0604020202020204" pitchFamily="34" charset="0"/>
                <a:cs typeface="Arial" panose="020B0604020202020204" pitchFamily="34" charset="0"/>
              </a:rPr>
              <a:t> </a:t>
            </a:r>
            <a:r>
              <a:rPr lang="tr-TR" sz="2400" dirty="0" smtClean="0"/>
              <a:t>Türkiye Serbest Muhasebeci Mali Müşavirler ve Yeminli Mali Müşavirler Odaları Birliği (TÜRMOB), muhasebe kurallarının saptanması amacıyla Maliye Bakanlığı ile bir grup çalışma başlatmıştır. 1994 yılında TÜRMOB tarafından “Türkiye Muhasebe ve Denetim Standartları Kurulu” (TMUDESK) oluşturulmuştur.</a:t>
            </a:r>
            <a:endParaRPr lang="tr-TR" sz="2400" dirty="0"/>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a:latin typeface="Arial" panose="020B0604020202020204" pitchFamily="34" charset="0"/>
              <a:cs typeface="Arial" panose="020B0604020202020204" pitchFamily="34" charset="0"/>
            </a:endParaRPr>
          </a:p>
        </p:txBody>
      </p:sp>
      <p:sp>
        <p:nvSpPr>
          <p:cNvPr id="6" name="Dikdörtgen 5"/>
          <p:cNvSpPr/>
          <p:nvPr/>
        </p:nvSpPr>
        <p:spPr>
          <a:xfrm>
            <a:off x="313080" y="188248"/>
            <a:ext cx="8517837" cy="636625"/>
          </a:xfrm>
          <a:prstGeom prst="rect">
            <a:avLst/>
          </a:prstGeom>
        </p:spPr>
        <p:txBody>
          <a:bodyPr/>
          <a:lstStyle/>
          <a:p>
            <a:pPr marL="0" lvl="1" algn="ctr">
              <a:spcBef>
                <a:spcPct val="20000"/>
              </a:spcBef>
              <a:buClr>
                <a:schemeClr val="accent1"/>
              </a:buClr>
            </a:pPr>
            <a:r>
              <a:rPr lang="tr-TR" sz="2400" b="1" dirty="0"/>
              <a:t>DEĞERLEME VE FİNANSAL RAPORLAMA STANDARTLARI VE MESLEK ETİĞİ</a:t>
            </a:r>
          </a:p>
          <a:p>
            <a:pPr fontAlgn="base">
              <a:lnSpc>
                <a:spcPct val="90000"/>
              </a:lnSpc>
              <a:spcBef>
                <a:spcPct val="0"/>
              </a:spcBef>
              <a:spcAft>
                <a:spcPct val="0"/>
              </a:spcAft>
            </a:pP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4" name="Unvan 3"/>
          <p:cNvSpPr>
            <a:spLocks noGrp="1"/>
          </p:cNvSpPr>
          <p:nvPr>
            <p:ph type="title"/>
          </p:nvPr>
        </p:nvSpPr>
        <p:spPr/>
        <p:txBody>
          <a:bodyPr/>
          <a:lstStyle/>
          <a:p>
            <a:r>
              <a:rPr lang="tr-TR" dirty="0" smtClean="0"/>
              <a:t>  </a:t>
            </a:r>
            <a:endParaRPr lang="en-US" dirty="0"/>
          </a:p>
        </p:txBody>
      </p:sp>
    </p:spTree>
    <p:extLst>
      <p:ext uri="{BB962C8B-B14F-4D97-AF65-F5344CB8AC3E}">
        <p14:creationId xmlns:p14="http://schemas.microsoft.com/office/powerpoint/2010/main" val="113914648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13079" y="1167713"/>
            <a:ext cx="8517837" cy="4468903"/>
          </a:xfrm>
        </p:spPr>
        <p:txBody>
          <a:bodyPr anchor="t">
            <a:noAutofit/>
          </a:bodyPr>
          <a:lstStyle/>
          <a:p>
            <a:pPr algn="just">
              <a:spcBef>
                <a:spcPts val="600"/>
              </a:spcBef>
              <a:spcAft>
                <a:spcPts val="600"/>
              </a:spcAft>
            </a:pPr>
            <a:r>
              <a:rPr lang="tr-TR" sz="2000" dirty="0" smtClean="0">
                <a:latin typeface="Arial" panose="020B0604020202020204" pitchFamily="34" charset="0"/>
                <a:cs typeface="Arial" panose="020B0604020202020204" pitchFamily="34" charset="0"/>
              </a:rPr>
              <a:t> </a:t>
            </a:r>
            <a:r>
              <a:rPr lang="tr-TR" sz="2400" dirty="0" err="1"/>
              <a:t>TMUDESK’in</a:t>
            </a:r>
            <a:r>
              <a:rPr lang="tr-TR" sz="2400" dirty="0"/>
              <a:t> muhasebe standartlarını saptama ile ilgili amaçları aşağıdaki şekilde ifade edilmiştir (Yalkın, 1997).</a:t>
            </a:r>
          </a:p>
          <a:p>
            <a:pPr algn="just">
              <a:spcBef>
                <a:spcPts val="600"/>
              </a:spcBef>
              <a:spcAft>
                <a:spcPts val="600"/>
              </a:spcAft>
            </a:pPr>
            <a:r>
              <a:rPr lang="tr-TR" sz="2400" dirty="0"/>
              <a:t>a)  Finansal tabloların düzenlenmesi ve sunulmasına esas alınacak muhasebe standartlarını geliştirmek ve yayınlamak, </a:t>
            </a:r>
          </a:p>
          <a:p>
            <a:pPr algn="just">
              <a:spcBef>
                <a:spcPts val="600"/>
              </a:spcBef>
              <a:spcAft>
                <a:spcPts val="600"/>
              </a:spcAft>
            </a:pPr>
            <a:r>
              <a:rPr lang="tr-TR" sz="2400" dirty="0"/>
              <a:t>b) Türkiye Muhasebe Standartları ile Uluslar arası Muhasebe Standartları arasında uyum sağlamak,</a:t>
            </a:r>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a:latin typeface="Arial" panose="020B0604020202020204" pitchFamily="34" charset="0"/>
              <a:cs typeface="Arial" panose="020B0604020202020204" pitchFamily="34" charset="0"/>
            </a:endParaRPr>
          </a:p>
        </p:txBody>
      </p:sp>
      <p:sp>
        <p:nvSpPr>
          <p:cNvPr id="6" name="Dikdörtgen 5"/>
          <p:cNvSpPr/>
          <p:nvPr/>
        </p:nvSpPr>
        <p:spPr>
          <a:xfrm>
            <a:off x="313080" y="188248"/>
            <a:ext cx="8517837" cy="636625"/>
          </a:xfrm>
          <a:prstGeom prst="rect">
            <a:avLst/>
          </a:prstGeom>
        </p:spPr>
        <p:txBody>
          <a:bodyPr/>
          <a:lstStyle/>
          <a:p>
            <a:pPr marL="0" lvl="1" algn="ctr">
              <a:spcBef>
                <a:spcPct val="20000"/>
              </a:spcBef>
              <a:buClr>
                <a:schemeClr val="accent1"/>
              </a:buClr>
            </a:pPr>
            <a:r>
              <a:rPr lang="tr-TR" sz="2400" b="1" dirty="0"/>
              <a:t>DEĞERLEME VE FİNANSAL RAPORLAMA STANDARTLARI VE MESLEK ETİĞİ</a:t>
            </a:r>
          </a:p>
          <a:p>
            <a:pPr fontAlgn="base">
              <a:lnSpc>
                <a:spcPct val="90000"/>
              </a:lnSpc>
              <a:spcBef>
                <a:spcPct val="0"/>
              </a:spcBef>
              <a:spcAft>
                <a:spcPct val="0"/>
              </a:spcAft>
            </a:pP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4" name="Unvan 3"/>
          <p:cNvSpPr>
            <a:spLocks noGrp="1"/>
          </p:cNvSpPr>
          <p:nvPr>
            <p:ph type="title"/>
          </p:nvPr>
        </p:nvSpPr>
        <p:spPr/>
        <p:txBody>
          <a:bodyPr/>
          <a:lstStyle/>
          <a:p>
            <a:r>
              <a:rPr lang="tr-TR" dirty="0" smtClean="0"/>
              <a:t>  </a:t>
            </a:r>
            <a:endParaRPr lang="en-US" dirty="0"/>
          </a:p>
        </p:txBody>
      </p:sp>
    </p:spTree>
    <p:extLst>
      <p:ext uri="{BB962C8B-B14F-4D97-AF65-F5344CB8AC3E}">
        <p14:creationId xmlns:p14="http://schemas.microsoft.com/office/powerpoint/2010/main" val="12121504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13079" y="1167713"/>
            <a:ext cx="8517837" cy="4468903"/>
          </a:xfrm>
        </p:spPr>
        <p:txBody>
          <a:bodyPr anchor="t">
            <a:noAutofit/>
          </a:bodyPr>
          <a:lstStyle/>
          <a:p>
            <a:pPr algn="just">
              <a:lnSpc>
                <a:spcPct val="150000"/>
              </a:lnSpc>
              <a:spcBef>
                <a:spcPts val="600"/>
              </a:spcBef>
              <a:spcAft>
                <a:spcPts val="600"/>
              </a:spcAft>
            </a:pPr>
            <a:r>
              <a:rPr lang="tr-TR" sz="2000" dirty="0" smtClean="0">
                <a:latin typeface="Arial" panose="020B0604020202020204" pitchFamily="34" charset="0"/>
                <a:cs typeface="Arial" panose="020B0604020202020204" pitchFamily="34" charset="0"/>
              </a:rPr>
              <a:t> </a:t>
            </a:r>
            <a:r>
              <a:rPr lang="tr-TR" sz="2200" dirty="0"/>
              <a:t>Türk ekonomisinin yapısı ile gereksinimleri göz önünde bulundurmak, </a:t>
            </a:r>
          </a:p>
          <a:p>
            <a:pPr algn="just">
              <a:lnSpc>
                <a:spcPct val="150000"/>
              </a:lnSpc>
              <a:spcBef>
                <a:spcPts val="600"/>
              </a:spcBef>
              <a:spcAft>
                <a:spcPts val="600"/>
              </a:spcAft>
            </a:pPr>
            <a:r>
              <a:rPr lang="tr-TR" sz="2200" dirty="0"/>
              <a:t>d) Finansal tabloların düzenlenmesi ve sunulmasına ilişkin mevzuat ile muhasebe standartları ve yöntemlerinin </a:t>
            </a:r>
            <a:r>
              <a:rPr lang="tr-TR" sz="2200" dirty="0" err="1"/>
              <a:t>harmonizasyonu</a:t>
            </a:r>
            <a:r>
              <a:rPr lang="tr-TR" sz="2200" dirty="0"/>
              <a:t> ile ilgili çalışmalar yapmak, </a:t>
            </a:r>
          </a:p>
          <a:p>
            <a:pPr algn="just">
              <a:lnSpc>
                <a:spcPct val="150000"/>
              </a:lnSpc>
              <a:spcBef>
                <a:spcPts val="600"/>
              </a:spcBef>
              <a:spcAft>
                <a:spcPts val="600"/>
              </a:spcAft>
            </a:pPr>
            <a:r>
              <a:rPr lang="tr-TR" sz="2200" dirty="0"/>
              <a:t>e) Ülke Muhasebe uygulamalarında genel kabul görmüş muhasebe kavram ve terimlerinden muhasebe standartlarının geliştirilmesinde yararlanmaktır.  </a:t>
            </a:r>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a:latin typeface="Arial" panose="020B0604020202020204" pitchFamily="34" charset="0"/>
              <a:cs typeface="Arial" panose="020B0604020202020204" pitchFamily="34" charset="0"/>
            </a:endParaRPr>
          </a:p>
        </p:txBody>
      </p:sp>
      <p:sp>
        <p:nvSpPr>
          <p:cNvPr id="6" name="Dikdörtgen 5"/>
          <p:cNvSpPr/>
          <p:nvPr/>
        </p:nvSpPr>
        <p:spPr>
          <a:xfrm>
            <a:off x="313080" y="188248"/>
            <a:ext cx="8517837" cy="636625"/>
          </a:xfrm>
          <a:prstGeom prst="rect">
            <a:avLst/>
          </a:prstGeom>
        </p:spPr>
        <p:txBody>
          <a:bodyPr/>
          <a:lstStyle/>
          <a:p>
            <a:pPr marL="0" lvl="1" algn="ctr">
              <a:spcBef>
                <a:spcPct val="20000"/>
              </a:spcBef>
              <a:buClr>
                <a:schemeClr val="accent1"/>
              </a:buClr>
            </a:pPr>
            <a:r>
              <a:rPr lang="tr-TR" sz="2400" b="1" dirty="0"/>
              <a:t>DEĞERLEME VE FİNANSAL RAPORLAMA STANDARTLARI VE MESLEK ETİĞİ</a:t>
            </a:r>
          </a:p>
          <a:p>
            <a:pPr fontAlgn="base">
              <a:lnSpc>
                <a:spcPct val="90000"/>
              </a:lnSpc>
              <a:spcBef>
                <a:spcPct val="0"/>
              </a:spcBef>
              <a:spcAft>
                <a:spcPct val="0"/>
              </a:spcAft>
            </a:pP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4" name="Unvan 3"/>
          <p:cNvSpPr>
            <a:spLocks noGrp="1"/>
          </p:cNvSpPr>
          <p:nvPr>
            <p:ph type="title"/>
          </p:nvPr>
        </p:nvSpPr>
        <p:spPr/>
        <p:txBody>
          <a:bodyPr/>
          <a:lstStyle/>
          <a:p>
            <a:r>
              <a:rPr lang="tr-TR" dirty="0" smtClean="0"/>
              <a:t>  </a:t>
            </a:r>
            <a:endParaRPr lang="en-US" dirty="0"/>
          </a:p>
        </p:txBody>
      </p:sp>
    </p:spTree>
    <p:extLst>
      <p:ext uri="{BB962C8B-B14F-4D97-AF65-F5344CB8AC3E}">
        <p14:creationId xmlns:p14="http://schemas.microsoft.com/office/powerpoint/2010/main" val="395673741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13079" y="1167713"/>
            <a:ext cx="8517837" cy="4468903"/>
          </a:xfrm>
        </p:spPr>
        <p:txBody>
          <a:bodyPr anchor="t">
            <a:noAutofit/>
          </a:bodyPr>
          <a:lstStyle/>
          <a:p>
            <a:pPr marL="342900" indent="-342900" algn="just">
              <a:lnSpc>
                <a:spcPct val="150000"/>
              </a:lnSpc>
              <a:spcBef>
                <a:spcPts val="600"/>
              </a:spcBef>
              <a:spcAft>
                <a:spcPts val="600"/>
              </a:spcAft>
              <a:buFont typeface="Wingdings" panose="020B0604020202020204" pitchFamily="2" charset="2"/>
              <a:buChar char="§"/>
            </a:pPr>
            <a:r>
              <a:rPr lang="tr-TR" sz="2000" dirty="0" smtClean="0">
                <a:latin typeface="Arial" panose="020B0604020202020204" pitchFamily="34" charset="0"/>
                <a:cs typeface="Arial" panose="020B0604020202020204" pitchFamily="34" charset="0"/>
              </a:rPr>
              <a:t> </a:t>
            </a:r>
            <a:r>
              <a:rPr lang="tr-TR" sz="2200" dirty="0"/>
              <a:t>Muhasebe standartları, olayların ve işlemlerin hangi değerle kayıt edilip, nasıl sınıflandırılacağını ve hangi raporla sunulacağını belirleyen kurallar bütünüdür (</a:t>
            </a:r>
            <a:r>
              <a:rPr lang="tr-TR" sz="2200" dirty="0" err="1"/>
              <a:t>Marşap</a:t>
            </a:r>
            <a:r>
              <a:rPr lang="tr-TR" sz="2200" dirty="0"/>
              <a:t> ve Kurt, 1997).</a:t>
            </a:r>
          </a:p>
          <a:p>
            <a:pPr marL="342900" indent="-342900" algn="just">
              <a:lnSpc>
                <a:spcPct val="150000"/>
              </a:lnSpc>
              <a:spcBef>
                <a:spcPts val="600"/>
              </a:spcBef>
              <a:spcAft>
                <a:spcPts val="600"/>
              </a:spcAft>
              <a:buFont typeface="Wingdings" panose="020B0604020202020204" pitchFamily="2" charset="2"/>
              <a:buChar char="§"/>
            </a:pPr>
            <a:r>
              <a:rPr lang="tr-TR" sz="2200" dirty="0"/>
              <a:t>Uluslararası finansal raporlama standartları (UFRS)* ise mali tabloların sunumlarında ve değerlemede ortak bir noktada buluşmak amacıyla dikkatlice oluşturulmuş ve her biri birbiriyle uyumlu olan bir standartlar bütünüdür (Yazıcı, 2003). </a:t>
            </a:r>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a:latin typeface="Arial" panose="020B0604020202020204" pitchFamily="34" charset="0"/>
              <a:cs typeface="Arial" panose="020B0604020202020204" pitchFamily="34" charset="0"/>
            </a:endParaRPr>
          </a:p>
        </p:txBody>
      </p:sp>
      <p:sp>
        <p:nvSpPr>
          <p:cNvPr id="6" name="Dikdörtgen 5"/>
          <p:cNvSpPr/>
          <p:nvPr/>
        </p:nvSpPr>
        <p:spPr>
          <a:xfrm>
            <a:off x="313080" y="188248"/>
            <a:ext cx="8517837" cy="636625"/>
          </a:xfrm>
          <a:prstGeom prst="rect">
            <a:avLst/>
          </a:prstGeom>
        </p:spPr>
        <p:txBody>
          <a:bodyPr/>
          <a:lstStyle/>
          <a:p>
            <a:pPr marL="0" lvl="1" algn="ctr">
              <a:spcBef>
                <a:spcPct val="20000"/>
              </a:spcBef>
              <a:buClr>
                <a:schemeClr val="accent1"/>
              </a:buClr>
            </a:pPr>
            <a:r>
              <a:rPr lang="tr-TR" sz="2400" b="1" dirty="0"/>
              <a:t>DEĞERLEME VE FİNANSAL RAPORLAMA STANDARTLARI VE MESLEK ETİĞİ</a:t>
            </a:r>
          </a:p>
          <a:p>
            <a:pPr fontAlgn="base">
              <a:lnSpc>
                <a:spcPct val="90000"/>
              </a:lnSpc>
              <a:spcBef>
                <a:spcPct val="0"/>
              </a:spcBef>
              <a:spcAft>
                <a:spcPct val="0"/>
              </a:spcAft>
            </a:pP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4" name="Unvan 3"/>
          <p:cNvSpPr>
            <a:spLocks noGrp="1"/>
          </p:cNvSpPr>
          <p:nvPr>
            <p:ph type="title"/>
          </p:nvPr>
        </p:nvSpPr>
        <p:spPr/>
        <p:txBody>
          <a:bodyPr/>
          <a:lstStyle/>
          <a:p>
            <a:r>
              <a:rPr lang="tr-TR" dirty="0" smtClean="0"/>
              <a:t>  </a:t>
            </a:r>
            <a:endParaRPr lang="en-US" dirty="0"/>
          </a:p>
        </p:txBody>
      </p:sp>
    </p:spTree>
    <p:extLst>
      <p:ext uri="{BB962C8B-B14F-4D97-AF65-F5344CB8AC3E}">
        <p14:creationId xmlns:p14="http://schemas.microsoft.com/office/powerpoint/2010/main" val="249512583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13079" y="1167713"/>
            <a:ext cx="8517837" cy="4468903"/>
          </a:xfrm>
        </p:spPr>
        <p:txBody>
          <a:bodyPr anchor="t">
            <a:noAutofit/>
          </a:bodyPr>
          <a:lstStyle/>
          <a:p>
            <a:pPr marL="0" indent="0" algn="ctr">
              <a:lnSpc>
                <a:spcPct val="150000"/>
              </a:lnSpc>
              <a:spcBef>
                <a:spcPts val="600"/>
              </a:spcBef>
              <a:spcAft>
                <a:spcPts val="600"/>
              </a:spcAft>
              <a:buNone/>
            </a:pPr>
            <a:r>
              <a:rPr lang="tr-TR" sz="1400" b="1" spc="-50" dirty="0" smtClean="0">
                <a:solidFill>
                  <a:srgbClr val="000000"/>
                </a:solidFill>
                <a:ea typeface="Trebuchet MS" panose="020B0603020202020204" pitchFamily="34" charset="0"/>
                <a:cs typeface="Trebuchet MS" panose="020B0603020202020204" pitchFamily="34" charset="0"/>
              </a:rPr>
              <a:t>Kaynaklar</a:t>
            </a:r>
            <a:endParaRPr lang="tr-TR" sz="1400" b="1" spc="-50" dirty="0">
              <a:solidFill>
                <a:srgbClr val="000000"/>
              </a:solidFill>
              <a:ea typeface="Trebuchet MS" panose="020B0603020202020204" pitchFamily="34" charset="0"/>
              <a:cs typeface="Trebuchet MS" panose="020B0603020202020204" pitchFamily="34" charset="0"/>
            </a:endParaRPr>
          </a:p>
          <a:p>
            <a:pPr>
              <a:lnSpc>
                <a:spcPct val="150000"/>
              </a:lnSpc>
              <a:spcBef>
                <a:spcPts val="600"/>
              </a:spcBef>
              <a:spcAft>
                <a:spcPts val="600"/>
              </a:spcAft>
            </a:pPr>
            <a:r>
              <a:rPr lang="tr-TR" sz="1400" spc="-50" dirty="0">
                <a:solidFill>
                  <a:srgbClr val="000000"/>
                </a:solidFill>
                <a:ea typeface="Trebuchet MS" panose="020B0603020202020204" pitchFamily="34" charset="0"/>
                <a:cs typeface="Trebuchet MS" panose="020B0603020202020204" pitchFamily="34" charset="0"/>
              </a:rPr>
              <a:t>Anonim, 2020. Web Sitesi: </a:t>
            </a:r>
            <a:r>
              <a:rPr lang="tr-TR" sz="1400" spc="-50" dirty="0">
                <a:solidFill>
                  <a:srgbClr val="000000"/>
                </a:solidFill>
                <a:ea typeface="Trebuchet MS" panose="020B0603020202020204" pitchFamily="34" charset="0"/>
                <a:cs typeface="Trebuchet MS" panose="020B0603020202020204" pitchFamily="34" charset="0"/>
                <a:hlinkClick r:id="rId2"/>
              </a:rPr>
              <a:t>https://www.muhasebeweb.com/Muhasebe-Eleman-Alm-lanlar-4248</a:t>
            </a:r>
            <a:r>
              <a:rPr lang="tr-TR" sz="1400" spc="-50" dirty="0">
                <a:solidFill>
                  <a:srgbClr val="000000"/>
                </a:solidFill>
                <a:ea typeface="Trebuchet MS" panose="020B0603020202020204" pitchFamily="34" charset="0"/>
                <a:cs typeface="Trebuchet MS" panose="020B0603020202020204" pitchFamily="34" charset="0"/>
              </a:rPr>
              <a:t>, Erişim Tarihi: 10.10.2019.</a:t>
            </a:r>
          </a:p>
          <a:p>
            <a:pPr>
              <a:lnSpc>
                <a:spcPct val="150000"/>
              </a:lnSpc>
              <a:spcBef>
                <a:spcPts val="600"/>
              </a:spcBef>
              <a:spcAft>
                <a:spcPts val="600"/>
              </a:spcAft>
            </a:pPr>
            <a:r>
              <a:rPr lang="tr-TR" sz="1400" spc="-50" dirty="0" err="1">
                <a:solidFill>
                  <a:srgbClr val="000000"/>
                </a:solidFill>
                <a:ea typeface="Trebuchet MS" panose="020B0603020202020204" pitchFamily="34" charset="0"/>
                <a:cs typeface="Trebuchet MS" panose="020B0603020202020204" pitchFamily="34" charset="0"/>
              </a:rPr>
              <a:t>Marşap</a:t>
            </a:r>
            <a:r>
              <a:rPr lang="tr-TR" sz="1400" spc="-50" dirty="0">
                <a:solidFill>
                  <a:srgbClr val="000000"/>
                </a:solidFill>
                <a:ea typeface="Trebuchet MS" panose="020B0603020202020204" pitchFamily="34" charset="0"/>
                <a:cs typeface="Trebuchet MS" panose="020B0603020202020204" pitchFamily="34" charset="0"/>
              </a:rPr>
              <a:t>, B. ve Kurt, G., 1997. “Muhasebe Standartlarının Farklı Eğitim Düzeylerinde Müfredat ve Kapsam Açısından İncelenmesi ve Bir Model Önerisi”, Türkiye XVI. Muhasebe Eğitimi Sempozyumu, Belek-Antalya.</a:t>
            </a:r>
          </a:p>
          <a:p>
            <a:pPr>
              <a:lnSpc>
                <a:spcPct val="150000"/>
              </a:lnSpc>
              <a:spcBef>
                <a:spcPts val="600"/>
              </a:spcBef>
              <a:spcAft>
                <a:spcPts val="600"/>
              </a:spcAft>
            </a:pPr>
            <a:r>
              <a:rPr lang="tr-TR" sz="1400" spc="-50" dirty="0">
                <a:solidFill>
                  <a:srgbClr val="000000"/>
                </a:solidFill>
                <a:ea typeface="Trebuchet MS" panose="020B0603020202020204" pitchFamily="34" charset="0"/>
                <a:cs typeface="Trebuchet MS" panose="020B0603020202020204" pitchFamily="34" charset="0"/>
              </a:rPr>
              <a:t>Yalkın, Yüksel Koç. 1997. Türkiye Muhasebe Standartları, Ankara.</a:t>
            </a:r>
          </a:p>
          <a:p>
            <a:pPr>
              <a:lnSpc>
                <a:spcPct val="150000"/>
              </a:lnSpc>
              <a:spcBef>
                <a:spcPts val="600"/>
              </a:spcBef>
              <a:spcAft>
                <a:spcPts val="600"/>
              </a:spcAft>
            </a:pPr>
            <a:r>
              <a:rPr lang="tr-TR" sz="1400" spc="-50" dirty="0">
                <a:solidFill>
                  <a:srgbClr val="000000"/>
                </a:solidFill>
                <a:ea typeface="Trebuchet MS" panose="020B0603020202020204" pitchFamily="34" charset="0"/>
                <a:cs typeface="Trebuchet MS" panose="020B0603020202020204" pitchFamily="34" charset="0"/>
              </a:rPr>
              <a:t>Yazıcı, M., 2003. “Muhasebe Standartlarının Tanımı”, Muhasebe ve Finans Dergisi, (18), 33-37.</a:t>
            </a:r>
          </a:p>
          <a:p>
            <a:pPr algn="just">
              <a:lnSpc>
                <a:spcPct val="100000"/>
              </a:lnSpc>
              <a:buClr>
                <a:srgbClr val="000099"/>
              </a:buClr>
              <a:buFont typeface="Wingdings" panose="05000000000000000000" pitchFamily="2" charset="2"/>
              <a:buChar char="q"/>
            </a:pPr>
            <a:endParaRPr lang="tr-TR" sz="1400"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a:latin typeface="Arial" panose="020B0604020202020204" pitchFamily="34" charset="0"/>
              <a:cs typeface="Arial" panose="020B0604020202020204" pitchFamily="34" charset="0"/>
            </a:endParaRPr>
          </a:p>
        </p:txBody>
      </p:sp>
      <p:sp>
        <p:nvSpPr>
          <p:cNvPr id="4" name="Unvan 3"/>
          <p:cNvSpPr>
            <a:spLocks noGrp="1"/>
          </p:cNvSpPr>
          <p:nvPr>
            <p:ph type="title"/>
          </p:nvPr>
        </p:nvSpPr>
        <p:spPr/>
        <p:txBody>
          <a:bodyPr/>
          <a:lstStyle/>
          <a:p>
            <a:r>
              <a:rPr lang="tr-TR" dirty="0" smtClean="0"/>
              <a:t>  </a:t>
            </a:r>
            <a:endParaRPr lang="en-US" dirty="0"/>
          </a:p>
        </p:txBody>
      </p:sp>
    </p:spTree>
    <p:extLst>
      <p:ext uri="{BB962C8B-B14F-4D97-AF65-F5344CB8AC3E}">
        <p14:creationId xmlns:p14="http://schemas.microsoft.com/office/powerpoint/2010/main" val="257398019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konomi">
  <a:themeElements>
    <a:clrScheme name="Gazete kağıdı">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zete kağıdı">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extLst>
    <a:ext uri="{05A4C25C-085E-4340-85A3-A5531E510DB2}">
      <thm15:themeFamily xmlns:thm15="http://schemas.microsoft.com/office/thememl/2012/main" xmlns="" name="ekonomi" id="{14396F44-94C0-4BF2-8333-266569A57D02}" vid="{03703BF9-DFA0-42C9-89F9-C03DE1C4A071}"/>
    </a:ext>
  </a:extLst>
</a:theme>
</file>

<file path=ppt/theme/theme2.xml><?xml version="1.0" encoding="utf-8"?>
<a:theme xmlns:a="http://schemas.openxmlformats.org/drawingml/2006/main" name="1_Rics">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ppt/theme/theme3.xml><?xml version="1.0" encoding="utf-8"?>
<a:theme xmlns:a="http://schemas.openxmlformats.org/drawingml/2006/main" name="h.t.">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h.t." id="{413A7544-DC64-4FD9-B67F-E82A6B382656}" vid="{2993C0EF-C761-423D-BA24-A50FC7959470}"/>
    </a:ext>
  </a:extLst>
</a:theme>
</file>

<file path=ppt/theme/theme4.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5.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ekonomi</Template>
  <TotalTime>25640</TotalTime>
  <Words>531</Words>
  <Application>Microsoft Office PowerPoint</Application>
  <PresentationFormat>Ekran Gösterisi (4:3)</PresentationFormat>
  <Paragraphs>61</Paragraphs>
  <Slides>9</Slides>
  <Notes>0</Notes>
  <HiddenSlides>0</HiddenSlides>
  <MMClips>0</MMClips>
  <ScaleCrop>false</ScaleCrop>
  <HeadingPairs>
    <vt:vector size="4" baseType="variant">
      <vt:variant>
        <vt:lpstr>Tema</vt:lpstr>
      </vt:variant>
      <vt:variant>
        <vt:i4>3</vt:i4>
      </vt:variant>
      <vt:variant>
        <vt:lpstr>Slayt Başlıkları</vt:lpstr>
      </vt:variant>
      <vt:variant>
        <vt:i4>9</vt:i4>
      </vt:variant>
    </vt:vector>
  </HeadingPairs>
  <TitlesOfParts>
    <vt:vector size="12" baseType="lpstr">
      <vt:lpstr>ekonomi</vt:lpstr>
      <vt:lpstr>1_Rics</vt:lpstr>
      <vt:lpstr>h.t.</vt:lpstr>
      <vt:lpstr>PowerPoint Sunusu</vt:lpstr>
      <vt:lpstr>  </vt:lpstr>
      <vt:lpstr>  </vt:lpstr>
      <vt:lpstr>  </vt:lpstr>
      <vt:lpstr>  </vt:lpstr>
      <vt:lpstr>  </vt:lpstr>
      <vt:lpstr>  </vt:lpstr>
      <vt:lpstr>  </vt:lpstr>
      <vt:lpstr>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ANKARA ÜNİVERSİTESİ UYGULAMALI BİLİMLER FAKÜLTESİ GAYRİMENKUL GELİŞTİRME VE YÖNETİMİ BÖLÜMÜ</dc:title>
  <dc:creator>sibel</dc:creator>
  <cp:lastModifiedBy>asus</cp:lastModifiedBy>
  <cp:revision>936</cp:revision>
  <cp:lastPrinted>2016-10-24T07:53:35Z</cp:lastPrinted>
  <dcterms:created xsi:type="dcterms:W3CDTF">2016-09-18T09:35:24Z</dcterms:created>
  <dcterms:modified xsi:type="dcterms:W3CDTF">2020-02-19T12:07:16Z</dcterms:modified>
</cp:coreProperties>
</file>