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0" r:id="rId1"/>
  </p:sldMasterIdLst>
  <p:sldIdLst>
    <p:sldId id="256" r:id="rId2"/>
    <p:sldId id="257" r:id="rId3"/>
    <p:sldId id="258" r:id="rId4"/>
    <p:sldId id="259" r:id="rId5"/>
    <p:sldId id="260" r:id="rId6"/>
    <p:sldId id="261" r:id="rId7"/>
    <p:sldId id="262" r:id="rId8"/>
    <p:sldId id="263" r:id="rId9"/>
    <p:sldId id="265"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9422F08-0C3E-4F22-9D61-3DA33ADF417C}" v="1" dt="2026-04-01T06:55:06.50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5" d="100"/>
          <a:sy n="75" d="100"/>
        </p:scale>
        <p:origin x="874"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Oğuz Özbek" userId="3b5392101ca4e401" providerId="LiveId" clId="{5BE88E52-E907-4C43-BBCB-13D4B516CB9A}"/>
    <pc:docChg chg="modSld">
      <pc:chgData name="Oğuz Özbek" userId="3b5392101ca4e401" providerId="LiveId" clId="{5BE88E52-E907-4C43-BBCB-13D4B516CB9A}" dt="2026-04-01T06:55:35.866" v="13" actId="113"/>
      <pc:docMkLst>
        <pc:docMk/>
      </pc:docMkLst>
      <pc:sldChg chg="modSp mod">
        <pc:chgData name="Oğuz Özbek" userId="3b5392101ca4e401" providerId="LiveId" clId="{5BE88E52-E907-4C43-BBCB-13D4B516CB9A}" dt="2026-04-01T06:55:35.866" v="13" actId="113"/>
        <pc:sldMkLst>
          <pc:docMk/>
          <pc:sldMk cId="2409645038" sldId="265"/>
        </pc:sldMkLst>
        <pc:spChg chg="mod">
          <ac:chgData name="Oğuz Özbek" userId="3b5392101ca4e401" providerId="LiveId" clId="{5BE88E52-E907-4C43-BBCB-13D4B516CB9A}" dt="2026-04-01T06:55:35.866" v="13" actId="113"/>
          <ac:spMkLst>
            <pc:docMk/>
            <pc:sldMk cId="2409645038" sldId="265"/>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29D826C5-F406-42C6-830C-A29C3DBB473C}" type="datetimeFigureOut">
              <a:rPr lang="tr-TR" smtClean="0"/>
              <a:t>1.04.2026</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770D8FBC-61A8-4AC6-8E20-BDAF295F8C16}" type="slidenum">
              <a:rPr lang="tr-TR" smtClean="0"/>
              <a:t>‹#›</a:t>
            </a:fld>
            <a:endParaRPr lang="tr-TR"/>
          </a:p>
        </p:txBody>
      </p:sp>
    </p:spTree>
    <p:extLst>
      <p:ext uri="{BB962C8B-B14F-4D97-AF65-F5344CB8AC3E}">
        <p14:creationId xmlns:p14="http://schemas.microsoft.com/office/powerpoint/2010/main" val="1837199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29D826C5-F406-42C6-830C-A29C3DBB473C}" type="datetimeFigureOut">
              <a:rPr lang="tr-TR" smtClean="0"/>
              <a:t>1.04.2026</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70D8FBC-61A8-4AC6-8E20-BDAF295F8C16}" type="slidenum">
              <a:rPr lang="tr-TR" smtClean="0"/>
              <a:t>‹#›</a:t>
            </a:fld>
            <a:endParaRPr lang="tr-TR"/>
          </a:p>
        </p:txBody>
      </p:sp>
    </p:spTree>
    <p:extLst>
      <p:ext uri="{BB962C8B-B14F-4D97-AF65-F5344CB8AC3E}">
        <p14:creationId xmlns:p14="http://schemas.microsoft.com/office/powerpoint/2010/main" val="1407607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29D826C5-F406-42C6-830C-A29C3DBB473C}" type="datetimeFigureOut">
              <a:rPr lang="tr-TR" smtClean="0"/>
              <a:t>1.04.2026</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70D8FBC-61A8-4AC6-8E20-BDAF295F8C16}"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2746598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tıklatın</a:t>
            </a:r>
          </a:p>
        </p:txBody>
      </p:sp>
      <p:sp>
        <p:nvSpPr>
          <p:cNvPr id="5" name="Date Placeholder 4"/>
          <p:cNvSpPr>
            <a:spLocks noGrp="1"/>
          </p:cNvSpPr>
          <p:nvPr>
            <p:ph type="dt" sz="half" idx="10"/>
          </p:nvPr>
        </p:nvSpPr>
        <p:spPr/>
        <p:txBody>
          <a:bodyPr/>
          <a:lstStyle/>
          <a:p>
            <a:fld id="{29D826C5-F406-42C6-830C-A29C3DBB473C}" type="datetimeFigureOut">
              <a:rPr lang="tr-TR" smtClean="0"/>
              <a:t>1.04.2026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70D8FBC-61A8-4AC6-8E20-BDAF295F8C16}" type="slidenum">
              <a:rPr lang="tr-TR" smtClean="0"/>
              <a:t>‹#›</a:t>
            </a:fld>
            <a:endParaRPr lang="tr-TR"/>
          </a:p>
        </p:txBody>
      </p:sp>
    </p:spTree>
    <p:extLst>
      <p:ext uri="{BB962C8B-B14F-4D97-AF65-F5344CB8AC3E}">
        <p14:creationId xmlns:p14="http://schemas.microsoft.com/office/powerpoint/2010/main" val="1808357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tıklatın</a:t>
            </a:r>
          </a:p>
        </p:txBody>
      </p:sp>
      <p:sp>
        <p:nvSpPr>
          <p:cNvPr id="5" name="Date Placeholder 4"/>
          <p:cNvSpPr>
            <a:spLocks noGrp="1"/>
          </p:cNvSpPr>
          <p:nvPr>
            <p:ph type="dt" sz="half" idx="10"/>
          </p:nvPr>
        </p:nvSpPr>
        <p:spPr/>
        <p:txBody>
          <a:bodyPr/>
          <a:lstStyle/>
          <a:p>
            <a:fld id="{29D826C5-F406-42C6-830C-A29C3DBB473C}" type="datetimeFigureOut">
              <a:rPr lang="tr-TR" smtClean="0"/>
              <a:t>1.04.2026</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70D8FBC-61A8-4AC6-8E20-BDAF295F8C16}"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450120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tıklatın</a:t>
            </a:r>
          </a:p>
        </p:txBody>
      </p:sp>
      <p:sp>
        <p:nvSpPr>
          <p:cNvPr id="5" name="Date Placeholder 4"/>
          <p:cNvSpPr>
            <a:spLocks noGrp="1"/>
          </p:cNvSpPr>
          <p:nvPr>
            <p:ph type="dt" sz="half" idx="10"/>
          </p:nvPr>
        </p:nvSpPr>
        <p:spPr/>
        <p:txBody>
          <a:bodyPr/>
          <a:lstStyle/>
          <a:p>
            <a:fld id="{29D826C5-F406-42C6-830C-A29C3DBB473C}" type="datetimeFigureOut">
              <a:rPr lang="tr-TR" smtClean="0"/>
              <a:t>1.04.2026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70D8FBC-61A8-4AC6-8E20-BDAF295F8C16}" type="slidenum">
              <a:rPr lang="tr-TR" smtClean="0"/>
              <a:t>‹#›</a:t>
            </a:fld>
            <a:endParaRPr lang="tr-TR"/>
          </a:p>
        </p:txBody>
      </p:sp>
    </p:spTree>
    <p:extLst>
      <p:ext uri="{BB962C8B-B14F-4D97-AF65-F5344CB8AC3E}">
        <p14:creationId xmlns:p14="http://schemas.microsoft.com/office/powerpoint/2010/main" val="25590353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9D826C5-F406-42C6-830C-A29C3DBB473C}" type="datetimeFigureOut">
              <a:rPr lang="tr-TR" smtClean="0"/>
              <a:t>1.04.2026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70D8FBC-61A8-4AC6-8E20-BDAF295F8C16}" type="slidenum">
              <a:rPr lang="tr-TR" smtClean="0"/>
              <a:t>‹#›</a:t>
            </a:fld>
            <a:endParaRPr lang="tr-TR"/>
          </a:p>
        </p:txBody>
      </p:sp>
    </p:spTree>
    <p:extLst>
      <p:ext uri="{BB962C8B-B14F-4D97-AF65-F5344CB8AC3E}">
        <p14:creationId xmlns:p14="http://schemas.microsoft.com/office/powerpoint/2010/main" val="258163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9D826C5-F406-42C6-830C-A29C3DBB473C}" type="datetimeFigureOut">
              <a:rPr lang="tr-TR" smtClean="0"/>
              <a:t>1.04.2026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70D8FBC-61A8-4AC6-8E20-BDAF295F8C16}" type="slidenum">
              <a:rPr lang="tr-TR" smtClean="0"/>
              <a:t>‹#›</a:t>
            </a:fld>
            <a:endParaRPr lang="tr-TR"/>
          </a:p>
        </p:txBody>
      </p:sp>
    </p:spTree>
    <p:extLst>
      <p:ext uri="{BB962C8B-B14F-4D97-AF65-F5344CB8AC3E}">
        <p14:creationId xmlns:p14="http://schemas.microsoft.com/office/powerpoint/2010/main" val="8640379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9D826C5-F406-42C6-830C-A29C3DBB473C}" type="datetimeFigureOut">
              <a:rPr lang="tr-TR" smtClean="0"/>
              <a:t>1.04.2026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70D8FBC-61A8-4AC6-8E20-BDAF295F8C16}" type="slidenum">
              <a:rPr lang="tr-TR" smtClean="0"/>
              <a:t>‹#›</a:t>
            </a:fld>
            <a:endParaRPr lang="tr-TR"/>
          </a:p>
        </p:txBody>
      </p:sp>
    </p:spTree>
    <p:extLst>
      <p:ext uri="{BB962C8B-B14F-4D97-AF65-F5344CB8AC3E}">
        <p14:creationId xmlns:p14="http://schemas.microsoft.com/office/powerpoint/2010/main" val="39132585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29D826C5-F406-42C6-830C-A29C3DBB473C}" type="datetimeFigureOut">
              <a:rPr lang="tr-TR" smtClean="0"/>
              <a:t>1.04.2026</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70D8FBC-61A8-4AC6-8E20-BDAF295F8C16}" type="slidenum">
              <a:rPr lang="tr-TR" smtClean="0"/>
              <a:t>‹#›</a:t>
            </a:fld>
            <a:endParaRPr lang="tr-TR"/>
          </a:p>
        </p:txBody>
      </p:sp>
    </p:spTree>
    <p:extLst>
      <p:ext uri="{BB962C8B-B14F-4D97-AF65-F5344CB8AC3E}">
        <p14:creationId xmlns:p14="http://schemas.microsoft.com/office/powerpoint/2010/main" val="36585047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29D826C5-F406-42C6-830C-A29C3DBB473C}" type="datetimeFigureOut">
              <a:rPr lang="tr-TR" smtClean="0"/>
              <a:t>1.04.2026</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770D8FBC-61A8-4AC6-8E20-BDAF295F8C16}" type="slidenum">
              <a:rPr lang="tr-TR" smtClean="0"/>
              <a:t>‹#›</a:t>
            </a:fld>
            <a:endParaRPr lang="tr-TR"/>
          </a:p>
        </p:txBody>
      </p:sp>
    </p:spTree>
    <p:extLst>
      <p:ext uri="{BB962C8B-B14F-4D97-AF65-F5344CB8AC3E}">
        <p14:creationId xmlns:p14="http://schemas.microsoft.com/office/powerpoint/2010/main" val="3441584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29D826C5-F406-42C6-830C-A29C3DBB473C}" type="datetimeFigureOut">
              <a:rPr lang="tr-TR" smtClean="0"/>
              <a:t>1.04.2026</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770D8FBC-61A8-4AC6-8E20-BDAF295F8C16}" type="slidenum">
              <a:rPr lang="tr-TR" smtClean="0"/>
              <a:t>‹#›</a:t>
            </a:fld>
            <a:endParaRPr lang="tr-TR"/>
          </a:p>
        </p:txBody>
      </p:sp>
    </p:spTree>
    <p:extLst>
      <p:ext uri="{BB962C8B-B14F-4D97-AF65-F5344CB8AC3E}">
        <p14:creationId xmlns:p14="http://schemas.microsoft.com/office/powerpoint/2010/main" val="8660838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9D826C5-F406-42C6-830C-A29C3DBB473C}" type="datetimeFigureOut">
              <a:rPr lang="tr-TR" smtClean="0"/>
              <a:t>1.04.2026</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70D8FBC-61A8-4AC6-8E20-BDAF295F8C16}" type="slidenum">
              <a:rPr lang="tr-TR" smtClean="0"/>
              <a:t>‹#›</a:t>
            </a:fld>
            <a:endParaRPr lang="tr-TR"/>
          </a:p>
        </p:txBody>
      </p:sp>
    </p:spTree>
    <p:extLst>
      <p:ext uri="{BB962C8B-B14F-4D97-AF65-F5344CB8AC3E}">
        <p14:creationId xmlns:p14="http://schemas.microsoft.com/office/powerpoint/2010/main" val="3710265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D826C5-F406-42C6-830C-A29C3DBB473C}" type="datetimeFigureOut">
              <a:rPr lang="tr-TR" smtClean="0"/>
              <a:t>1.04.2026</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70D8FBC-61A8-4AC6-8E20-BDAF295F8C16}" type="slidenum">
              <a:rPr lang="tr-TR" smtClean="0"/>
              <a:t>‹#›</a:t>
            </a:fld>
            <a:endParaRPr lang="tr-TR"/>
          </a:p>
        </p:txBody>
      </p:sp>
    </p:spTree>
    <p:extLst>
      <p:ext uri="{BB962C8B-B14F-4D97-AF65-F5344CB8AC3E}">
        <p14:creationId xmlns:p14="http://schemas.microsoft.com/office/powerpoint/2010/main" val="16421615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29D826C5-F406-42C6-830C-A29C3DBB473C}" type="datetimeFigureOut">
              <a:rPr lang="tr-TR" smtClean="0"/>
              <a:t>1.04.2026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70D8FBC-61A8-4AC6-8E20-BDAF295F8C16}" type="slidenum">
              <a:rPr lang="tr-TR" smtClean="0"/>
              <a:t>‹#›</a:t>
            </a:fld>
            <a:endParaRPr lang="tr-TR"/>
          </a:p>
        </p:txBody>
      </p:sp>
    </p:spTree>
    <p:extLst>
      <p:ext uri="{BB962C8B-B14F-4D97-AF65-F5344CB8AC3E}">
        <p14:creationId xmlns:p14="http://schemas.microsoft.com/office/powerpoint/2010/main" val="15543418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29D826C5-F406-42C6-830C-A29C3DBB473C}" type="datetimeFigureOut">
              <a:rPr lang="tr-TR" smtClean="0"/>
              <a:t>1.04.2026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70D8FBC-61A8-4AC6-8E20-BDAF295F8C16}" type="slidenum">
              <a:rPr lang="tr-TR" smtClean="0"/>
              <a:t>‹#›</a:t>
            </a:fld>
            <a:endParaRPr lang="tr-TR"/>
          </a:p>
        </p:txBody>
      </p:sp>
    </p:spTree>
    <p:extLst>
      <p:ext uri="{BB962C8B-B14F-4D97-AF65-F5344CB8AC3E}">
        <p14:creationId xmlns:p14="http://schemas.microsoft.com/office/powerpoint/2010/main" val="16170682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29D826C5-F406-42C6-830C-A29C3DBB473C}" type="datetimeFigureOut">
              <a:rPr lang="tr-TR" smtClean="0"/>
              <a:t>1.04.2026</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770D8FBC-61A8-4AC6-8E20-BDAF295F8C16}" type="slidenum">
              <a:rPr lang="tr-TR" smtClean="0"/>
              <a:t>‹#›</a:t>
            </a:fld>
            <a:endParaRPr lang="tr-TR"/>
          </a:p>
        </p:txBody>
      </p:sp>
    </p:spTree>
    <p:extLst>
      <p:ext uri="{BB962C8B-B14F-4D97-AF65-F5344CB8AC3E}">
        <p14:creationId xmlns:p14="http://schemas.microsoft.com/office/powerpoint/2010/main" val="3407938367"/>
      </p:ext>
    </p:extLst>
  </p:cSld>
  <p:clrMap bg1="lt1" tx1="dk1" bg2="lt2" tx2="dk2" accent1="accent1" accent2="accent2" accent3="accent3" accent4="accent4" accent5="accent5" accent6="accent6" hlink="hlink" folHlink="folHlink"/>
  <p:sldLayoutIdLst>
    <p:sldLayoutId id="2147483811" r:id="rId1"/>
    <p:sldLayoutId id="2147483812" r:id="rId2"/>
    <p:sldLayoutId id="2147483813" r:id="rId3"/>
    <p:sldLayoutId id="2147483814" r:id="rId4"/>
    <p:sldLayoutId id="2147483815" r:id="rId5"/>
    <p:sldLayoutId id="2147483816" r:id="rId6"/>
    <p:sldLayoutId id="2147483817" r:id="rId7"/>
    <p:sldLayoutId id="2147483818" r:id="rId8"/>
    <p:sldLayoutId id="2147483819" r:id="rId9"/>
    <p:sldLayoutId id="2147483820" r:id="rId10"/>
    <p:sldLayoutId id="2147483821" r:id="rId11"/>
    <p:sldLayoutId id="2147483822" r:id="rId12"/>
    <p:sldLayoutId id="2147483823" r:id="rId13"/>
    <p:sldLayoutId id="2147483824" r:id="rId14"/>
    <p:sldLayoutId id="2147483825" r:id="rId15"/>
    <p:sldLayoutId id="214748382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normAutofit fontScale="90000"/>
          </a:bodyPr>
          <a:lstStyle/>
          <a:p>
            <a:r>
              <a:rPr lang="tr-TR" b="1" dirty="0"/>
              <a:t>SPOR POLİTİKALARINI ETKİLEYEN YASAL DÜZENLEMELER</a:t>
            </a:r>
            <a:br>
              <a:rPr lang="tr-TR" dirty="0"/>
            </a:br>
            <a:endParaRPr lang="tr-TR" dirty="0"/>
          </a:p>
        </p:txBody>
      </p:sp>
      <p:sp>
        <p:nvSpPr>
          <p:cNvPr id="5" name="İçerik Yer Tutucusu 4"/>
          <p:cNvSpPr>
            <a:spLocks noGrp="1"/>
          </p:cNvSpPr>
          <p:nvPr>
            <p:ph idx="1"/>
          </p:nvPr>
        </p:nvSpPr>
        <p:spPr/>
        <p:txBody>
          <a:bodyPr>
            <a:normAutofit/>
          </a:bodyPr>
          <a:lstStyle/>
          <a:p>
            <a:pPr algn="just"/>
            <a:r>
              <a:rPr lang="tr-TR" dirty="0"/>
              <a:t>Türkiye’de spor politikasının belirleyen etkilen spor şuraları, kalkınma planları ve hükümet programlarının yanı sıra, yasal düzenlemeler vardır. </a:t>
            </a:r>
          </a:p>
          <a:p>
            <a:pPr algn="just"/>
            <a:r>
              <a:rPr lang="tr-TR" dirty="0"/>
              <a:t> 1982 Anayasası’nın 58. ve 59. maddeleri, </a:t>
            </a:r>
          </a:p>
          <a:p>
            <a:pPr algn="just"/>
            <a:r>
              <a:rPr lang="tr-TR" dirty="0"/>
              <a:t> 1986 tarihli 3289 sayılı Gençlik ve Spor Hizmetleri Kanunu, </a:t>
            </a:r>
          </a:p>
          <a:p>
            <a:pPr algn="just"/>
            <a:r>
              <a:rPr lang="tr-TR" dirty="0"/>
              <a:t> 2011 yılında yürürlüğe giren, Gençlik ve Spor Bakanlığının Kuruluş ve Görevleri hakkındaki 638 sayılı KHK,</a:t>
            </a:r>
          </a:p>
          <a:p>
            <a:pPr algn="just"/>
            <a:r>
              <a:rPr lang="tr-TR" dirty="0"/>
              <a:t> Cumhurbaşkanlığı Teşkilatı Hakkında Cumhurbaşkanlığı 1 Numaralı Kararname’nin (R. G. 10/7/2018 – 30474) Gençlik ve Spor Bakanlığı’nın görev ve teşkilatını düzenleyen  184. ve 216. arasındaki 32 madde.</a:t>
            </a:r>
          </a:p>
        </p:txBody>
      </p:sp>
    </p:spTree>
    <p:extLst>
      <p:ext uri="{BB962C8B-B14F-4D97-AF65-F5344CB8AC3E}">
        <p14:creationId xmlns:p14="http://schemas.microsoft.com/office/powerpoint/2010/main" val="21968048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SPOR POLİTİKALARINI ETKİLEYEN YASAL DÜZENLEMELER</a:t>
            </a:r>
            <a:br>
              <a:rPr lang="tr-TR" dirty="0"/>
            </a:br>
            <a:endParaRPr lang="tr-TR" dirty="0"/>
          </a:p>
        </p:txBody>
      </p:sp>
      <p:sp>
        <p:nvSpPr>
          <p:cNvPr id="3" name="İçerik Yer Tutucusu 2"/>
          <p:cNvSpPr>
            <a:spLocks noGrp="1"/>
          </p:cNvSpPr>
          <p:nvPr>
            <p:ph idx="1"/>
          </p:nvPr>
        </p:nvSpPr>
        <p:spPr/>
        <p:txBody>
          <a:bodyPr/>
          <a:lstStyle/>
          <a:p>
            <a:r>
              <a:rPr lang="tr-TR" dirty="0"/>
              <a:t>Gençlik ve Spor Bakanlığının Kuruluş ve Görevleri hakkındaki 638 sayılı KHK ile Gençlik ve Spor Bakanlığı’na “spor alanında uygulanacak politikaları tespit etmek (Madde 2/e)” görevi verilmiştir.  </a:t>
            </a:r>
          </a:p>
          <a:p>
            <a:r>
              <a:rPr lang="tr-TR" dirty="0"/>
              <a:t>638 Sayılı KHK’nin 18. Maddesi ile Gençlik ve Spor Bakanlığı’na Ulusal Gençlik ve Spor Politikası Belgesi hazırlanması görevi de verilmiştir. </a:t>
            </a:r>
          </a:p>
          <a:p>
            <a:endParaRPr lang="tr-TR" dirty="0"/>
          </a:p>
          <a:p>
            <a:r>
              <a:rPr lang="tr-TR" dirty="0"/>
              <a:t>Söz konusu madde gereği “Ulusal Gençlik ve Spor Politikası Belgesinin dört yılda bir, ilgili kamu kurum ve kuruluşları, spor federasyonları ile sivil toplum kuruluşlarından gelen öneriler dikkate alınarak güncellenmesi” gerekmektedir. </a:t>
            </a:r>
          </a:p>
          <a:p>
            <a:endParaRPr lang="tr-TR" dirty="0"/>
          </a:p>
        </p:txBody>
      </p:sp>
    </p:spTree>
    <p:extLst>
      <p:ext uri="{BB962C8B-B14F-4D97-AF65-F5344CB8AC3E}">
        <p14:creationId xmlns:p14="http://schemas.microsoft.com/office/powerpoint/2010/main" val="35942731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SPOR POLİTİKALARINI ETKİLEYEN YASAL DÜZENLEMELER</a:t>
            </a:r>
            <a:br>
              <a:rPr lang="tr-TR" dirty="0"/>
            </a:br>
            <a:endParaRPr lang="tr-TR" dirty="0"/>
          </a:p>
        </p:txBody>
      </p:sp>
      <p:sp>
        <p:nvSpPr>
          <p:cNvPr id="3" name="İçerik Yer Tutucusu 2"/>
          <p:cNvSpPr>
            <a:spLocks noGrp="1"/>
          </p:cNvSpPr>
          <p:nvPr>
            <p:ph idx="1"/>
          </p:nvPr>
        </p:nvSpPr>
        <p:spPr/>
        <p:txBody>
          <a:bodyPr>
            <a:normAutofit lnSpcReduction="10000"/>
          </a:bodyPr>
          <a:lstStyle/>
          <a:p>
            <a:r>
              <a:rPr lang="tr-TR" dirty="0"/>
              <a:t>Türkiye Cumhuriyetinin kuruluşundan bugüne kadar geçen sürede 1924, 1961 ve 1982 Anayasası olmak üzere üç Anayasa kabul edilmiştir. 1924 ve 1961 Anayasalarında spor ile ilgili düzenleme yer almamıştır. </a:t>
            </a:r>
          </a:p>
          <a:p>
            <a:r>
              <a:rPr lang="tr-TR" dirty="0"/>
              <a:t>1982 Anayasasında ise spor, “gençliğin korunması (58. madde)”  ve “sporun geliştirilmesi  (59. madde)” başlıkları altında yer almıştır. </a:t>
            </a:r>
          </a:p>
          <a:p>
            <a:r>
              <a:rPr lang="tr-TR" dirty="0"/>
              <a:t>Bu maddelerde yer alan hükümler ise şu şekildedir: Anayasanın 58. maddesinde, “Devlet, istiklal ve Cumhuriyetimizin emanet edildiği gençlerin müspet ilimin ışığında, Atatürk ilke ve inkılâpları doğrultusunda ve Devletin bölünmez bütünlüğünü ortadan kaldırmayı amaç edinen görüşlere karşı yetişme gelişmelerini sağlayıcı tedbirler alırlar. Devlet, gençlerin alkol düşkünlüğünden, uyuşturucu maddelerden, suçluluk ve benzeri kötü alışkanlıklardan ve cehaletten korumak için gerekli tedbirleri alır.” hükmü yer almaktır. </a:t>
            </a:r>
          </a:p>
        </p:txBody>
      </p:sp>
    </p:spTree>
    <p:extLst>
      <p:ext uri="{BB962C8B-B14F-4D97-AF65-F5344CB8AC3E}">
        <p14:creationId xmlns:p14="http://schemas.microsoft.com/office/powerpoint/2010/main" val="36909022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SPOR POLİTİKALARINI ETKİLEYEN YASAL DÜZENLEMELER</a:t>
            </a:r>
            <a:br>
              <a:rPr lang="tr-TR" dirty="0"/>
            </a:br>
            <a:endParaRPr lang="tr-TR" dirty="0"/>
          </a:p>
        </p:txBody>
      </p:sp>
      <p:sp>
        <p:nvSpPr>
          <p:cNvPr id="3" name="İçerik Yer Tutucusu 2"/>
          <p:cNvSpPr>
            <a:spLocks noGrp="1"/>
          </p:cNvSpPr>
          <p:nvPr>
            <p:ph idx="1"/>
          </p:nvPr>
        </p:nvSpPr>
        <p:spPr/>
        <p:txBody>
          <a:bodyPr/>
          <a:lstStyle/>
          <a:p>
            <a:r>
              <a:rPr lang="tr-TR" dirty="0"/>
              <a:t>Anayasanın 59. maddesinde ise “Devlet her yaştaki Türk vatandaşlarının beden ve ruh sağlığını geliştirecek tedbirleri alır, sporun kitlelere yayılmasını teşvik eder. Devlet başarılı sporcuyu korur.” hükmü yer almaktır. Bu hükümlere göre Anayasa’nın sporu, vatandaşların beden ve ruh sağlığını koruyacak bir araç olarak gördüğü anlaşılmaktadır. Devletimizin temel politikası her yaştaki vatandaşlarımızın spor yapmasını sağlayacak önlemleri almaktır. Devlet başarılı sporcuyu korur ifadesi ile ülkemizi uluslararası alanda başarı ile temsil eden sporcuları koruma ve teşvik etme amaçlanmıştır. </a:t>
            </a:r>
          </a:p>
          <a:p>
            <a:endParaRPr lang="tr-TR" dirty="0"/>
          </a:p>
        </p:txBody>
      </p:sp>
    </p:spTree>
    <p:extLst>
      <p:ext uri="{BB962C8B-B14F-4D97-AF65-F5344CB8AC3E}">
        <p14:creationId xmlns:p14="http://schemas.microsoft.com/office/powerpoint/2010/main" val="35921851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r>
              <a:rPr lang="tr-TR" dirty="0"/>
              <a:t>Kalkınma planlarının ve hükümet programlarının spor politikalarının Anayasanın 58. ve 59. maddelerindeki anlayışa uygun olarak düzenlenmesi durumunda devletin temel spor politikası ile uyumlu bir politika saptanmış olacaktır.   </a:t>
            </a:r>
          </a:p>
          <a:p>
            <a:endParaRPr lang="tr-TR" dirty="0"/>
          </a:p>
          <a:p>
            <a:r>
              <a:rPr lang="tr-TR" dirty="0"/>
              <a:t>Son yıllarda Anayasamızın tartışılan bazı maddeleri kamuoyunun etkisi ve AB’ye uyum yasaları çerçevesinde değiştirilmiştir. Ancak 58. ve 59. maddeler ile ilgili bugüne kadar hiçbir eleştiri yapılmamıştır. Bu iki maddenin hükümlerinde herkes hem fikirdir ve değiştirilmesi gündeme gelmemiştir. </a:t>
            </a:r>
          </a:p>
        </p:txBody>
      </p:sp>
    </p:spTree>
    <p:extLst>
      <p:ext uri="{BB962C8B-B14F-4D97-AF65-F5344CB8AC3E}">
        <p14:creationId xmlns:p14="http://schemas.microsoft.com/office/powerpoint/2010/main" val="27142240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lnSpcReduction="10000"/>
          </a:bodyPr>
          <a:lstStyle/>
          <a:p>
            <a:r>
              <a:rPr lang="tr-TR" dirty="0"/>
              <a:t> 57. ve 59. Hükümetler tarafından spor yönetiminde değişiklik öneren yasa tasarıları hazırlanmış ancak hayata geçirilememiştir.</a:t>
            </a:r>
            <a:r>
              <a:rPr lang="tr-TR" b="1" dirty="0"/>
              <a:t> </a:t>
            </a:r>
            <a:r>
              <a:rPr lang="tr-TR" dirty="0"/>
              <a:t>2001 yılında 57. Hükümet tarafından </a:t>
            </a:r>
            <a:r>
              <a:rPr lang="tr-TR" b="1" dirty="0"/>
              <a:t>Spor Yüksek Konseyi</a:t>
            </a:r>
            <a:r>
              <a:rPr lang="tr-TR" dirty="0"/>
              <a:t> ile </a:t>
            </a:r>
            <a:r>
              <a:rPr lang="tr-TR" b="1" dirty="0"/>
              <a:t>Spor Genel Müdürlüğü</a:t>
            </a:r>
            <a:r>
              <a:rPr lang="tr-TR" dirty="0"/>
              <a:t> kurulması için yasa tasarısı hazırlanmıştır. </a:t>
            </a:r>
          </a:p>
          <a:p>
            <a:r>
              <a:rPr lang="tr-TR" dirty="0"/>
              <a:t>Tasarıda getirilen en önemli yenilik Spor Yüksek Konseyi kurulması önerisidir. Spor Yüksek Konseyi’nin, Spor Genel Müdürlüğü’nün üstünde, Gençlik ve sporla ilgili politikaları belirleyen bir konumda yer alması önerilmiştir. </a:t>
            </a:r>
            <a:r>
              <a:rPr lang="tr-TR" dirty="0" err="1"/>
              <a:t>GSGM’nin</a:t>
            </a:r>
            <a:r>
              <a:rPr lang="tr-TR" dirty="0"/>
              <a:t> merkez ve taşra teşkilatına ilişkin bir düzenleme getirilmemiştir. </a:t>
            </a:r>
          </a:p>
          <a:p>
            <a:r>
              <a:rPr lang="tr-TR" dirty="0"/>
              <a:t>Ayrıca bu tasarı ile merkez teşkilatına 140 spor müşaviri ve sportif eğitim uzmanı, taşra teşkilatına ise 900 sportif eğitim uzmanı kadrosu verilmesi kararlaştırılmıştır (SYK, 2001). </a:t>
            </a:r>
          </a:p>
          <a:p>
            <a:r>
              <a:rPr lang="tr-TR" dirty="0"/>
              <a:t>Tasarı kanunlaşamamış ancak söz konusu kadrolara belirtilen sayıda uzman alınmıştır.</a:t>
            </a:r>
          </a:p>
        </p:txBody>
      </p:sp>
    </p:spTree>
    <p:extLst>
      <p:ext uri="{BB962C8B-B14F-4D97-AF65-F5344CB8AC3E}">
        <p14:creationId xmlns:p14="http://schemas.microsoft.com/office/powerpoint/2010/main" val="27263346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a:t>2007 yılında 59. Hükümet tarafından, </a:t>
            </a:r>
            <a:r>
              <a:rPr lang="tr-TR" b="1" dirty="0"/>
              <a:t>Türk Spor Kurumu Yasa Tasarısı</a:t>
            </a:r>
            <a:r>
              <a:rPr lang="tr-TR" dirty="0"/>
              <a:t> hazırlanmış, bu tasarı </a:t>
            </a:r>
            <a:r>
              <a:rPr lang="tr-TR" dirty="0" err="1"/>
              <a:t>GSGM’nin</a:t>
            </a:r>
            <a:r>
              <a:rPr lang="tr-TR" dirty="0"/>
              <a:t> resmi internet sitesinde yayınlanmıştır. Bu yasa tasarısı ile getirilen yenilik, </a:t>
            </a:r>
            <a:r>
              <a:rPr lang="tr-TR" dirty="0" err="1"/>
              <a:t>GSGM’nin</a:t>
            </a:r>
            <a:r>
              <a:rPr lang="tr-TR" dirty="0"/>
              <a:t> yerine sporla ilgili ilke, hedef ve politikaları belirleyecek Türk Spor Kurumu kurulmasıdır. Bu yasa tasarısı ile taşradaki spor faaliyetleri il ve ilçe yerel yönetimlerine bırakılmaktadır. </a:t>
            </a:r>
            <a:r>
              <a:rPr lang="tr-TR" dirty="0" err="1"/>
              <a:t>GSGM’nin</a:t>
            </a:r>
            <a:r>
              <a:rPr lang="tr-TR" dirty="0"/>
              <a:t> merkez teşkilatı Türk Spor Kurumu’na, taşra teşkilatı personeli ise yerel yönetimlere devredilmektedir (TSK, 2007). </a:t>
            </a:r>
          </a:p>
          <a:p>
            <a:r>
              <a:rPr lang="tr-TR" dirty="0"/>
              <a:t>57. Hükümet Spor Yüksek Konseyi gibi geniş katılımlı bir üst kuruluşla, mevcut yapıyı koruyan bir tasarı hazırlamıştır. 59. Hükümetin hazırladığı yasa tasarısında ise, mevcut yapının merkez teşkilatını üst kuruluşa bağlı hale getirirken taşra teşkilatının yerel yönetimlere bırakılmasını önerilmiştir. Ancak her iki yasa tasarısı da hayata geçirilememiştir.</a:t>
            </a:r>
          </a:p>
          <a:p>
            <a:r>
              <a:rPr lang="tr-TR" b="1" dirty="0"/>
              <a:t> </a:t>
            </a:r>
            <a:endParaRPr lang="tr-TR" dirty="0"/>
          </a:p>
          <a:p>
            <a:endParaRPr lang="tr-TR" dirty="0"/>
          </a:p>
        </p:txBody>
      </p:sp>
    </p:spTree>
    <p:extLst>
      <p:ext uri="{BB962C8B-B14F-4D97-AF65-F5344CB8AC3E}">
        <p14:creationId xmlns:p14="http://schemas.microsoft.com/office/powerpoint/2010/main" val="32964945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GENÇLİK VE SPOR BAKANLIĞI’NIN KURULMASI</a:t>
            </a:r>
            <a:br>
              <a:rPr lang="tr-TR" dirty="0"/>
            </a:br>
            <a:endParaRPr lang="tr-TR" dirty="0"/>
          </a:p>
        </p:txBody>
      </p:sp>
      <p:sp>
        <p:nvSpPr>
          <p:cNvPr id="3" name="İçerik Yer Tutucusu 2"/>
          <p:cNvSpPr>
            <a:spLocks noGrp="1"/>
          </p:cNvSpPr>
          <p:nvPr>
            <p:ph idx="1"/>
          </p:nvPr>
        </p:nvSpPr>
        <p:spPr/>
        <p:txBody>
          <a:bodyPr>
            <a:normAutofit/>
          </a:bodyPr>
          <a:lstStyle/>
          <a:p>
            <a:r>
              <a:rPr lang="tr-TR" dirty="0"/>
              <a:t>60. Hükümet döneminde, 2011 yılında çıkarılan 638 sayılı KHK ile </a:t>
            </a:r>
            <a:r>
              <a:rPr lang="tr-TR" b="1" dirty="0"/>
              <a:t>Gençlik ve Spor Bakanlığı</a:t>
            </a:r>
            <a:r>
              <a:rPr lang="tr-TR" dirty="0"/>
              <a:t> kurulmuştur. Böylece spor yönetimi bakanlık yönetimi altında örgütlenmiştir. Daha önce Genel Müdürlük düzeyinde temsil edilen Türk Spor Yönetimi Bakanlık düzeyinde temsil edilmeye başlanmıştır. </a:t>
            </a:r>
          </a:p>
          <a:p>
            <a:endParaRPr lang="tr-TR" dirty="0"/>
          </a:p>
        </p:txBody>
      </p:sp>
    </p:spTree>
    <p:extLst>
      <p:ext uri="{BB962C8B-B14F-4D97-AF65-F5344CB8AC3E}">
        <p14:creationId xmlns:p14="http://schemas.microsoft.com/office/powerpoint/2010/main" val="14063202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2024575" y="1106487"/>
            <a:ext cx="8915400" cy="4645025"/>
          </a:xfrm>
        </p:spPr>
        <p:txBody>
          <a:bodyPr>
            <a:normAutofit/>
          </a:bodyPr>
          <a:lstStyle/>
          <a:p>
            <a:pPr algn="just"/>
            <a:r>
              <a:rPr lang="tr-TR" b="1" dirty="0"/>
              <a:t>60. Hükümet döneminde, 3/6/2011 Tarihinde</a:t>
            </a:r>
            <a:r>
              <a:rPr lang="tr-TR" dirty="0"/>
              <a:t> </a:t>
            </a:r>
            <a:r>
              <a:rPr lang="tr-TR" b="1" dirty="0"/>
              <a:t>Gençlik ve Spor Bakanlığı kuruldu.</a:t>
            </a:r>
            <a:endParaRPr lang="tr-TR" dirty="0"/>
          </a:p>
          <a:p>
            <a:pPr algn="just"/>
            <a:r>
              <a:rPr lang="tr-TR" b="1" dirty="0"/>
              <a:t>           </a:t>
            </a:r>
            <a:r>
              <a:rPr lang="tr-TR" dirty="0"/>
              <a:t>2011yılında çıkarılan 638 Sayılı kanun Hükmünde Kararname ile (KHK’nın Tarihi: 3/6/2011,     No : 638   R.G. Tarihi : 8/6/2011,  No : 27958) Gençlik ve Spor Bakanlığı kuruldu. Bu KHK ile, Gençlik ve Spor Genel Müdürlüğü’nün adı, Spor Genel Müdürlüğü olarak değiştirildi</a:t>
            </a:r>
          </a:p>
          <a:p>
            <a:pPr algn="just"/>
            <a:r>
              <a:rPr lang="tr-TR" dirty="0"/>
              <a:t>              Söz konusu genel müdürlüğün adı,  2018 yılında Cumhurbaşkanlığı Hükümet sistemine geçilmesiyle birlikte, Cumhurbaşkanlığı Teşkilatı Hakkında Cumhurbaşkanlığı 1 Numaralı Kararnamesine göre (R. G. 10/7/2018 – 30474) </a:t>
            </a:r>
            <a:r>
              <a:rPr lang="tr-TR" b="1" dirty="0"/>
              <a:t>Spor Hizmetleri Genel Müdürlüğü </a:t>
            </a:r>
            <a:r>
              <a:rPr lang="tr-TR" dirty="0"/>
              <a:t>adını almıştır. </a:t>
            </a:r>
          </a:p>
          <a:p>
            <a:pPr algn="just"/>
            <a:r>
              <a:rPr lang="tr-TR" dirty="0"/>
              <a:t> </a:t>
            </a:r>
            <a:r>
              <a:rPr lang="tr-TR" b="1" dirty="0"/>
              <a:t> </a:t>
            </a:r>
            <a:r>
              <a:rPr lang="tr-TR" dirty="0"/>
              <a:t>Cumhurbaşkanlığı Teşkilatı Hakkında Cumhurbaşkanlığı 1 Numaralı Kararnamesine göre (R. G. 10/7/2018 – 30474) Taşra teşkilatı ise </a:t>
            </a:r>
            <a:r>
              <a:rPr lang="tr-TR" b="1" dirty="0"/>
              <a:t>Gençlik ve Spor İl Müdürlükleri</a:t>
            </a:r>
            <a:r>
              <a:rPr lang="tr-TR" dirty="0"/>
              <a:t> İle </a:t>
            </a:r>
            <a:r>
              <a:rPr lang="tr-TR" b="1" dirty="0"/>
              <a:t>Gençlik ve Spor İlçe Müdürlükleri</a:t>
            </a:r>
            <a:r>
              <a:rPr lang="tr-TR" dirty="0"/>
              <a:t> şeklinde düzenlenmiştir. </a:t>
            </a:r>
          </a:p>
          <a:p>
            <a:endParaRPr lang="tr-TR" dirty="0"/>
          </a:p>
        </p:txBody>
      </p:sp>
    </p:spTree>
    <p:extLst>
      <p:ext uri="{BB962C8B-B14F-4D97-AF65-F5344CB8AC3E}">
        <p14:creationId xmlns:p14="http://schemas.microsoft.com/office/powerpoint/2010/main" val="2409645038"/>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50</TotalTime>
  <Words>932</Words>
  <Application>Microsoft Office PowerPoint</Application>
  <PresentationFormat>Geniş ekran</PresentationFormat>
  <Paragraphs>33</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Century Gothic</vt:lpstr>
      <vt:lpstr>Wingdings 3</vt:lpstr>
      <vt:lpstr>Duman</vt:lpstr>
      <vt:lpstr>SPOR POLİTİKALARINI ETKİLEYEN YASAL DÜZENLEMELER </vt:lpstr>
      <vt:lpstr>SPOR POLİTİKALARINI ETKİLEYEN YASAL DÜZENLEMELER </vt:lpstr>
      <vt:lpstr>SPOR POLİTİKALARINI ETKİLEYEN YASAL DÜZENLEMELER </vt:lpstr>
      <vt:lpstr>SPOR POLİTİKALARINI ETKİLEYEN YASAL DÜZENLEMELER </vt:lpstr>
      <vt:lpstr>PowerPoint Sunusu</vt:lpstr>
      <vt:lpstr>PowerPoint Sunusu</vt:lpstr>
      <vt:lpstr>PowerPoint Sunusu</vt:lpstr>
      <vt:lpstr>GENÇLİK VE SPOR BAKANLIĞI’NIN KURULMASI </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Oğuz Özbek</dc:creator>
  <cp:lastModifiedBy>Oğuz Özbek</cp:lastModifiedBy>
  <cp:revision>13</cp:revision>
  <dcterms:created xsi:type="dcterms:W3CDTF">2017-11-28T09:09:43Z</dcterms:created>
  <dcterms:modified xsi:type="dcterms:W3CDTF">2026-04-01T06:55:45Z</dcterms:modified>
</cp:coreProperties>
</file>