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4F422B-8440-4564-96DD-896391B0D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026" y="2080621"/>
            <a:ext cx="9821586" cy="2262781"/>
          </a:xfrm>
        </p:spPr>
        <p:txBody>
          <a:bodyPr>
            <a:noAutofit/>
          </a:bodyPr>
          <a:lstStyle/>
          <a:p>
            <a:r>
              <a:rPr lang="en-US" sz="3600" dirty="0" err="1"/>
              <a:t>Bilim</a:t>
            </a:r>
            <a:r>
              <a:rPr lang="en-US" sz="3600" dirty="0"/>
              <a:t>, </a:t>
            </a:r>
            <a:r>
              <a:rPr lang="en-US" sz="3600" dirty="0" err="1"/>
              <a:t>Bilim</a:t>
            </a:r>
            <a:r>
              <a:rPr lang="en-US" sz="3600" dirty="0"/>
              <a:t> </a:t>
            </a:r>
            <a:r>
              <a:rPr lang="en-US" sz="3600" dirty="0" err="1"/>
              <a:t>Felsefesi</a:t>
            </a:r>
            <a:r>
              <a:rPr lang="en-US" sz="3600" dirty="0"/>
              <a:t>, </a:t>
            </a:r>
            <a:r>
              <a:rPr lang="en-US" sz="3600" dirty="0" err="1"/>
              <a:t>Bilimsel</a:t>
            </a:r>
            <a:r>
              <a:rPr lang="en-US" sz="3600" dirty="0"/>
              <a:t> </a:t>
            </a:r>
            <a:r>
              <a:rPr lang="en-US" sz="3600" dirty="0" err="1"/>
              <a:t>Araştırma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br>
              <a:rPr lang="en-US" sz="3600" dirty="0"/>
            </a:br>
            <a:r>
              <a:rPr lang="en-US" sz="3600" dirty="0" err="1"/>
              <a:t>Paradigmaları</a:t>
            </a:r>
            <a:r>
              <a:rPr lang="en-US" sz="3600" dirty="0"/>
              <a:t>, </a:t>
            </a:r>
            <a:r>
              <a:rPr lang="en-US" sz="3600" dirty="0" err="1"/>
              <a:t>Pozitivist</a:t>
            </a:r>
            <a:r>
              <a:rPr lang="en-US" sz="3600" dirty="0"/>
              <a:t> </a:t>
            </a:r>
            <a:r>
              <a:rPr lang="en-US" sz="3600" dirty="0" err="1"/>
              <a:t>Paradigma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Postpozitivist</a:t>
            </a:r>
            <a:r>
              <a:rPr lang="en-US" sz="3600" dirty="0"/>
              <a:t> </a:t>
            </a:r>
            <a:r>
              <a:rPr lang="en-US" sz="3600" dirty="0" err="1"/>
              <a:t>Paradigma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861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BA2DFD-2406-4A1E-9437-1DE7191AF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Paradigma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442064-E31A-4B3F-84F4-B14FAD1D7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P</a:t>
            </a:r>
            <a:r>
              <a:rPr lang="en-US" sz="2000" dirty="0" err="1"/>
              <a:t>ozitivizm</a:t>
            </a:r>
            <a:r>
              <a:rPr lang="en-US" sz="2000" dirty="0"/>
              <a:t>,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süreçleri</a:t>
            </a:r>
            <a:r>
              <a:rPr lang="en-US" sz="2000" dirty="0"/>
              <a:t> </a:t>
            </a:r>
            <a:r>
              <a:rPr lang="en-US" sz="2000" dirty="0" err="1"/>
              <a:t>bağlamında</a:t>
            </a:r>
            <a:r>
              <a:rPr lang="en-US" sz="2000" dirty="0"/>
              <a:t>, </a:t>
            </a:r>
            <a:r>
              <a:rPr lang="en-US" sz="2000" dirty="0" err="1"/>
              <a:t>bilginin</a:t>
            </a:r>
            <a:r>
              <a:rPr lang="en-US" sz="2000" dirty="0"/>
              <a:t> </a:t>
            </a:r>
            <a:r>
              <a:rPr lang="en-US" sz="2000" dirty="0" err="1"/>
              <a:t>ancak</a:t>
            </a:r>
            <a:r>
              <a:rPr lang="en-US" sz="2000" dirty="0"/>
              <a:t> </a:t>
            </a:r>
            <a:r>
              <a:rPr lang="en-US" sz="2000" dirty="0" err="1"/>
              <a:t>katı</a:t>
            </a:r>
            <a:r>
              <a:rPr lang="en-US" sz="2000" dirty="0"/>
              <a:t> </a:t>
            </a:r>
            <a:r>
              <a:rPr lang="en-US" sz="2000" dirty="0" err="1"/>
              <a:t>bilimsel</a:t>
            </a:r>
            <a:r>
              <a:rPr lang="en-US" sz="2000" dirty="0"/>
              <a:t> </a:t>
            </a:r>
            <a:r>
              <a:rPr lang="en-US" sz="2000" dirty="0" err="1"/>
              <a:t>yöntemlerle</a:t>
            </a:r>
            <a:r>
              <a:rPr lang="en-US" sz="2000" dirty="0"/>
              <a:t> </a:t>
            </a:r>
            <a:r>
              <a:rPr lang="en-US" sz="2000" dirty="0" err="1"/>
              <a:t>üretilebileceğini</a:t>
            </a:r>
            <a:r>
              <a:rPr lang="en-US" sz="2000" dirty="0"/>
              <a:t> </a:t>
            </a:r>
            <a:r>
              <a:rPr lang="en-US" sz="2000" dirty="0" err="1"/>
              <a:t>savunan</a:t>
            </a:r>
            <a:r>
              <a:rPr lang="en-US" sz="2000" dirty="0"/>
              <a:t> </a:t>
            </a:r>
            <a:r>
              <a:rPr lang="en-US" sz="2000" dirty="0" err="1"/>
              <a:t>düşünce</a:t>
            </a:r>
            <a:r>
              <a:rPr lang="en-US" sz="2000" dirty="0"/>
              <a:t> </a:t>
            </a:r>
            <a:r>
              <a:rPr lang="en-US" sz="2000" dirty="0" err="1"/>
              <a:t>sistemidir</a:t>
            </a:r>
            <a:r>
              <a:rPr lang="en-US" sz="2000" dirty="0"/>
              <a:t>.</a:t>
            </a:r>
            <a:endParaRPr lang="tr-TR" sz="2000" dirty="0"/>
          </a:p>
          <a:p>
            <a:r>
              <a:rPr lang="en-US" sz="2000" dirty="0" err="1"/>
              <a:t>Pozitivist</a:t>
            </a:r>
            <a:r>
              <a:rPr lang="en-US" sz="2000" dirty="0"/>
              <a:t> </a:t>
            </a:r>
            <a:r>
              <a:rPr lang="en-US" sz="2000" dirty="0" err="1"/>
              <a:t>bilim</a:t>
            </a:r>
            <a:r>
              <a:rPr lang="en-US" sz="2000" dirty="0"/>
              <a:t> </a:t>
            </a:r>
            <a:r>
              <a:rPr lang="en-US" sz="2000" dirty="0" err="1"/>
              <a:t>insanları</a:t>
            </a:r>
            <a:r>
              <a:rPr lang="en-US" sz="2000" dirty="0"/>
              <a:t> </a:t>
            </a:r>
            <a:r>
              <a:rPr lang="en-US" sz="2000" dirty="0" err="1"/>
              <a:t>tarafsız</a:t>
            </a:r>
            <a:r>
              <a:rPr lang="en-US" sz="2000" dirty="0"/>
              <a:t> </a:t>
            </a:r>
            <a:r>
              <a:rPr lang="en-US" sz="2000" dirty="0" err="1"/>
              <a:t>olmaya</a:t>
            </a:r>
            <a:r>
              <a:rPr lang="en-US" sz="2000" dirty="0"/>
              <a:t>, </a:t>
            </a:r>
            <a:r>
              <a:rPr lang="en-US" sz="2000" dirty="0" err="1"/>
              <a:t>istatiksel</a:t>
            </a:r>
            <a:r>
              <a:rPr lang="en-US" sz="2000" dirty="0"/>
              <a:t> </a:t>
            </a:r>
            <a:r>
              <a:rPr lang="en-US" sz="2000" dirty="0" err="1"/>
              <a:t>ölçmelere</a:t>
            </a:r>
            <a:r>
              <a:rPr lang="en-US" sz="2000" dirty="0"/>
              <a:t>, </a:t>
            </a:r>
            <a:r>
              <a:rPr lang="en-US" sz="2000" dirty="0" err="1"/>
              <a:t>sayılabilir</a:t>
            </a:r>
            <a:r>
              <a:rPr lang="en-US" sz="2000" dirty="0"/>
              <a:t> </a:t>
            </a:r>
            <a:r>
              <a:rPr lang="en-US" sz="2000" dirty="0" err="1"/>
              <a:t>durumlara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gözlenebilir</a:t>
            </a:r>
            <a:r>
              <a:rPr lang="en-US" sz="2000" dirty="0"/>
              <a:t> </a:t>
            </a:r>
            <a:r>
              <a:rPr lang="en-US" sz="2000" dirty="0" err="1"/>
              <a:t>olaylara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dirty="0" err="1"/>
              <a:t>önem</a:t>
            </a:r>
            <a:r>
              <a:rPr lang="en-US" sz="2000" dirty="0"/>
              <a:t> </a:t>
            </a:r>
            <a:r>
              <a:rPr lang="en-US" sz="2000" dirty="0" err="1"/>
              <a:t>verirler</a:t>
            </a:r>
            <a:r>
              <a:rPr lang="en-US" sz="2000" dirty="0"/>
              <a:t>. </a:t>
            </a:r>
            <a:r>
              <a:rPr lang="en-US" sz="2000" dirty="0" err="1"/>
              <a:t>Çünkü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oluşturmaları</a:t>
            </a:r>
            <a:r>
              <a:rPr lang="en-US" sz="2000" dirty="0"/>
              <a:t>, </a:t>
            </a:r>
            <a:r>
              <a:rPr lang="en-US" sz="2000" dirty="0" err="1"/>
              <a:t>herkes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geçerli</a:t>
            </a:r>
            <a:r>
              <a:rPr lang="en-US" sz="2000" dirty="0"/>
              <a:t> </a:t>
            </a:r>
            <a:r>
              <a:rPr lang="en-US" sz="2000" dirty="0" err="1"/>
              <a:t>yasalar</a:t>
            </a:r>
            <a:r>
              <a:rPr lang="en-US" sz="2000" dirty="0"/>
              <a:t> </a:t>
            </a:r>
            <a:r>
              <a:rPr lang="en-US" sz="2000" dirty="0" err="1"/>
              <a:t>koymaları</a:t>
            </a:r>
            <a:r>
              <a:rPr lang="en-US" sz="2000" dirty="0"/>
              <a:t> </a:t>
            </a:r>
            <a:r>
              <a:rPr lang="en-US" sz="2000" dirty="0" err="1"/>
              <a:t>ancak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elementler</a:t>
            </a:r>
            <a:r>
              <a:rPr lang="en-US" sz="2000" dirty="0"/>
              <a:t> </a:t>
            </a:r>
            <a:r>
              <a:rPr lang="en-US" sz="2000" dirty="0" err="1"/>
              <a:t>hassasiyetle</a:t>
            </a:r>
            <a:r>
              <a:rPr lang="en-US" sz="2000" dirty="0"/>
              <a:t> </a:t>
            </a:r>
            <a:r>
              <a:rPr lang="en-US" sz="2000" dirty="0" err="1"/>
              <a:t>göz</a:t>
            </a:r>
            <a:r>
              <a:rPr lang="en-US" sz="2000" dirty="0"/>
              <a:t> </a:t>
            </a:r>
            <a:r>
              <a:rPr lang="en-US" sz="2000" dirty="0" err="1"/>
              <a:t>önünde</a:t>
            </a:r>
            <a:r>
              <a:rPr lang="en-US" sz="2000" dirty="0"/>
              <a:t> </a:t>
            </a:r>
            <a:r>
              <a:rPr lang="en-US" sz="2000" dirty="0" err="1"/>
              <a:t>tutulursa</a:t>
            </a:r>
            <a:r>
              <a:rPr lang="en-US" sz="2000" dirty="0"/>
              <a:t> </a:t>
            </a:r>
            <a:r>
              <a:rPr lang="en-US" sz="2000" dirty="0" err="1"/>
              <a:t>mümkün</a:t>
            </a:r>
            <a:r>
              <a:rPr lang="en-US" sz="2000" dirty="0"/>
              <a:t> </a:t>
            </a:r>
            <a:r>
              <a:rPr lang="en-US" sz="2000" dirty="0" err="1"/>
              <a:t>olacaktır</a:t>
            </a:r>
            <a:r>
              <a:rPr lang="en-US" sz="2000" dirty="0"/>
              <a:t> (Scale, 2000). </a:t>
            </a:r>
            <a:endParaRPr lang="tr-TR" sz="2000" dirty="0"/>
          </a:p>
          <a:p>
            <a:r>
              <a:rPr lang="en-US" sz="2000" dirty="0" err="1"/>
              <a:t>Pozitivistlere</a:t>
            </a:r>
            <a:r>
              <a:rPr lang="en-US" sz="2000" dirty="0"/>
              <a:t> </a:t>
            </a:r>
            <a:r>
              <a:rPr lang="en-US" sz="2000" dirty="0" err="1"/>
              <a:t>göre</a:t>
            </a:r>
            <a:r>
              <a:rPr lang="en-US" sz="2000" dirty="0"/>
              <a:t> </a:t>
            </a:r>
            <a:r>
              <a:rPr lang="en-US" sz="2000" dirty="0" err="1"/>
              <a:t>gerçeklik</a:t>
            </a:r>
            <a:r>
              <a:rPr lang="en-US" sz="2000" dirty="0"/>
              <a:t> </a:t>
            </a:r>
            <a:r>
              <a:rPr lang="en-US" sz="2000" dirty="0" err="1"/>
              <a:t>insanlara</a:t>
            </a:r>
            <a:r>
              <a:rPr lang="en-US" sz="2000" dirty="0"/>
              <a:t> </a:t>
            </a:r>
            <a:r>
              <a:rPr lang="en-US" sz="2000" dirty="0" err="1"/>
              <a:t>bağımlı</a:t>
            </a:r>
            <a:r>
              <a:rPr lang="en-US" sz="2000" dirty="0"/>
              <a:t> </a:t>
            </a:r>
            <a:r>
              <a:rPr lang="en-US" sz="2000" dirty="0" err="1"/>
              <a:t>değildir</a:t>
            </a:r>
            <a:r>
              <a:rPr lang="en-US" sz="2000" dirty="0"/>
              <a:t>; </a:t>
            </a:r>
            <a:r>
              <a:rPr lang="en-US" sz="2000" dirty="0" err="1"/>
              <a:t>tek</a:t>
            </a:r>
            <a:r>
              <a:rPr lang="en-US" sz="2000" dirty="0"/>
              <a:t> </a:t>
            </a:r>
            <a:r>
              <a:rPr lang="en-US" sz="2000" dirty="0" err="1"/>
              <a:t>başına</a:t>
            </a:r>
            <a:r>
              <a:rPr lang="en-US" sz="2000" dirty="0"/>
              <a:t> </a:t>
            </a:r>
            <a:r>
              <a:rPr lang="en-US" sz="2000" dirty="0" err="1"/>
              <a:t>doğada</a:t>
            </a:r>
            <a:r>
              <a:rPr lang="en-US" sz="2000" dirty="0"/>
              <a:t> </a:t>
            </a:r>
            <a:r>
              <a:rPr lang="en-US" sz="2000" dirty="0" err="1"/>
              <a:t>vardır</a:t>
            </a:r>
            <a:r>
              <a:rPr lang="en-US" sz="2000" dirty="0"/>
              <a:t> (Guba </a:t>
            </a:r>
            <a:r>
              <a:rPr lang="en-US" sz="2000" dirty="0" err="1"/>
              <a:t>ve</a:t>
            </a:r>
            <a:r>
              <a:rPr lang="en-US" sz="2000" dirty="0"/>
              <a:t> Lincoln, 1994).</a:t>
            </a:r>
          </a:p>
        </p:txBody>
      </p:sp>
    </p:spTree>
    <p:extLst>
      <p:ext uri="{BB962C8B-B14F-4D97-AF65-F5344CB8AC3E}">
        <p14:creationId xmlns:p14="http://schemas.microsoft.com/office/powerpoint/2010/main" val="291694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A4AAC1-0693-4D28-BEED-17FA169DB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tr-TR" dirty="0"/>
              <a:t>…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69086C-1A53-447D-A286-959A8C500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Pozitivist</a:t>
            </a:r>
            <a:r>
              <a:rPr lang="en-US" sz="2000" dirty="0"/>
              <a:t> </a:t>
            </a:r>
            <a:r>
              <a:rPr lang="en-US" sz="2000" dirty="0" err="1"/>
              <a:t>düşünürler</a:t>
            </a:r>
            <a:r>
              <a:rPr lang="en-US" sz="2000" dirty="0"/>
              <a:t> </a:t>
            </a:r>
            <a:r>
              <a:rPr lang="en-US" sz="2000" dirty="0" err="1"/>
              <a:t>bilimsel</a:t>
            </a:r>
            <a:r>
              <a:rPr lang="en-US" sz="2000" dirty="0"/>
              <a:t> </a:t>
            </a:r>
            <a:r>
              <a:rPr lang="en-US" sz="2000" dirty="0" err="1"/>
              <a:t>yöntemi</a:t>
            </a:r>
            <a:r>
              <a:rPr lang="en-US" sz="2000" dirty="0"/>
              <a:t> </a:t>
            </a:r>
            <a:r>
              <a:rPr lang="en-US" sz="2000" dirty="0" err="1"/>
              <a:t>yapılan</a:t>
            </a:r>
            <a:r>
              <a:rPr lang="en-US" sz="2000" dirty="0"/>
              <a:t> </a:t>
            </a:r>
            <a:r>
              <a:rPr lang="en-US" sz="2000" dirty="0" err="1"/>
              <a:t>ölçmelerin</a:t>
            </a:r>
            <a:r>
              <a:rPr lang="en-US" sz="2000" dirty="0"/>
              <a:t> </a:t>
            </a:r>
            <a:r>
              <a:rPr lang="en-US" sz="2000" dirty="0" err="1"/>
              <a:t>doğruluğu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kesinliğinin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göstergesi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görürler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uygulanmasında</a:t>
            </a:r>
            <a:r>
              <a:rPr lang="en-US" sz="2000" dirty="0"/>
              <a:t> </a:t>
            </a:r>
            <a:r>
              <a:rPr lang="en-US" sz="2000" dirty="0" err="1"/>
              <a:t>ısrarcı</a:t>
            </a:r>
            <a:r>
              <a:rPr lang="en-US" sz="2000" dirty="0"/>
              <a:t> </a:t>
            </a:r>
            <a:r>
              <a:rPr lang="en-US" sz="2000" dirty="0" err="1"/>
              <a:t>olurlar</a:t>
            </a:r>
            <a:r>
              <a:rPr lang="en-US" sz="2000" dirty="0"/>
              <a:t> (Henning, Van Rensburg </a:t>
            </a:r>
            <a:r>
              <a:rPr lang="en-US" sz="2000" dirty="0" err="1"/>
              <a:t>ve</a:t>
            </a:r>
            <a:r>
              <a:rPr lang="en-US" sz="2000" dirty="0"/>
              <a:t> Smit, 2004). </a:t>
            </a:r>
            <a:endParaRPr lang="tr-TR" sz="2000" dirty="0"/>
          </a:p>
          <a:p>
            <a:r>
              <a:rPr lang="en-US" sz="2000" dirty="0" err="1"/>
              <a:t>Pozitivist</a:t>
            </a:r>
            <a:r>
              <a:rPr lang="en-US" sz="2000" dirty="0"/>
              <a:t> </a:t>
            </a:r>
            <a:r>
              <a:rPr lang="en-US" sz="2000" dirty="0" err="1"/>
              <a:t>metodolojinin</a:t>
            </a:r>
            <a:r>
              <a:rPr lang="en-US" sz="2000" dirty="0"/>
              <a:t> </a:t>
            </a:r>
            <a:r>
              <a:rPr lang="en-US" sz="2000" dirty="0" err="1"/>
              <a:t>amacı</a:t>
            </a:r>
            <a:r>
              <a:rPr lang="en-US" sz="2000" dirty="0"/>
              <a:t> </a:t>
            </a:r>
            <a:r>
              <a:rPr lang="en-US" sz="2000" dirty="0" err="1"/>
              <a:t>sebep</a:t>
            </a:r>
            <a:r>
              <a:rPr lang="en-US" sz="2000" dirty="0"/>
              <a:t> </a:t>
            </a:r>
            <a:r>
              <a:rPr lang="en-US" sz="2000" dirty="0" err="1"/>
              <a:t>sonuç</a:t>
            </a:r>
            <a:r>
              <a:rPr lang="en-US" sz="2000" dirty="0"/>
              <a:t> </a:t>
            </a:r>
            <a:r>
              <a:rPr lang="en-US" sz="2000" dirty="0" err="1"/>
              <a:t>ilişkilerini</a:t>
            </a:r>
            <a:r>
              <a:rPr lang="en-US" sz="2000" dirty="0"/>
              <a:t> </a:t>
            </a:r>
            <a:r>
              <a:rPr lang="en-US" sz="2000" dirty="0" err="1"/>
              <a:t>açıklamaktır</a:t>
            </a:r>
            <a:r>
              <a:rPr lang="en-US" sz="2000" dirty="0"/>
              <a:t>.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soruları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hipotezler</a:t>
            </a:r>
            <a:r>
              <a:rPr lang="en-US" sz="2000" dirty="0"/>
              <a:t> </a:t>
            </a:r>
            <a:r>
              <a:rPr lang="en-US" sz="2000" dirty="0" err="1"/>
              <a:t>yapılan</a:t>
            </a:r>
            <a:r>
              <a:rPr lang="en-US" sz="2000" dirty="0"/>
              <a:t> </a:t>
            </a:r>
            <a:r>
              <a:rPr lang="en-US" sz="2000" dirty="0" err="1"/>
              <a:t>deneylerle</a:t>
            </a:r>
            <a:r>
              <a:rPr lang="en-US" sz="2000" dirty="0"/>
              <a:t> test </a:t>
            </a:r>
            <a:r>
              <a:rPr lang="en-US" sz="2000" dirty="0" err="1"/>
              <a:t>edilir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cevaplanırlar</a:t>
            </a:r>
            <a:r>
              <a:rPr lang="en-US" sz="2000" dirty="0"/>
              <a:t>. Bu </a:t>
            </a:r>
            <a:r>
              <a:rPr lang="en-US" sz="2000" dirty="0" err="1"/>
              <a:t>sebeple</a:t>
            </a:r>
            <a:r>
              <a:rPr lang="en-US" sz="2000" dirty="0"/>
              <a:t> </a:t>
            </a:r>
            <a:r>
              <a:rPr lang="en-US" sz="2000" dirty="0" err="1"/>
              <a:t>deneysel</a:t>
            </a:r>
            <a:r>
              <a:rPr lang="en-US" sz="2000" dirty="0"/>
              <a:t> </a:t>
            </a:r>
            <a:r>
              <a:rPr lang="en-US" sz="2000" dirty="0" err="1"/>
              <a:t>desenler</a:t>
            </a:r>
            <a:r>
              <a:rPr lang="en-US" sz="2000" dirty="0"/>
              <a:t> </a:t>
            </a:r>
            <a:r>
              <a:rPr lang="en-US" sz="2000" dirty="0" err="1"/>
              <a:t>pozitivist</a:t>
            </a:r>
            <a:r>
              <a:rPr lang="en-US" sz="2000" dirty="0"/>
              <a:t> </a:t>
            </a:r>
            <a:r>
              <a:rPr lang="en-US" sz="2000" dirty="0" err="1"/>
              <a:t>bilim</a:t>
            </a:r>
            <a:r>
              <a:rPr lang="en-US" sz="2000" dirty="0"/>
              <a:t> </a:t>
            </a:r>
            <a:r>
              <a:rPr lang="en-US" sz="2000" dirty="0" err="1"/>
              <a:t>insanları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önemlidir</a:t>
            </a:r>
            <a:r>
              <a:rPr lang="en-US" sz="2000" dirty="0"/>
              <a:t> (Creswell, 2009). </a:t>
            </a:r>
          </a:p>
        </p:txBody>
      </p:sp>
    </p:spTree>
    <p:extLst>
      <p:ext uri="{BB962C8B-B14F-4D97-AF65-F5344CB8AC3E}">
        <p14:creationId xmlns:p14="http://schemas.microsoft.com/office/powerpoint/2010/main" val="3584886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C3B672-0454-42B4-A462-41F2ECE4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</a:t>
            </a:r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Paradigma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194F65-FAA8-4DA7-842D-34203C3BF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</a:t>
            </a:r>
            <a:r>
              <a:rPr lang="en-US" dirty="0" err="1"/>
              <a:t>pozitivizm</a:t>
            </a:r>
            <a:r>
              <a:rPr lang="en-US" dirty="0"/>
              <a:t>, </a:t>
            </a:r>
            <a:r>
              <a:rPr lang="en-US" dirty="0" err="1"/>
              <a:t>esasında</a:t>
            </a:r>
            <a:r>
              <a:rPr lang="en-US" dirty="0"/>
              <a:t> </a:t>
            </a:r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yaklaşımlarını</a:t>
            </a:r>
            <a:r>
              <a:rPr lang="en-US" dirty="0"/>
              <a:t> </a:t>
            </a:r>
            <a:r>
              <a:rPr lang="en-US" dirty="0" err="1"/>
              <a:t>desteklemeyen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duran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yaklaşımının</a:t>
            </a:r>
            <a:r>
              <a:rPr lang="en-US" dirty="0"/>
              <a:t> </a:t>
            </a:r>
            <a:r>
              <a:rPr lang="en-US" dirty="0" err="1"/>
              <a:t>toplandığı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paradigmadır</a:t>
            </a:r>
            <a:r>
              <a:rPr lang="en-US" dirty="0"/>
              <a:t> (</a:t>
            </a:r>
            <a:r>
              <a:rPr lang="en-US" dirty="0" err="1"/>
              <a:t>Zammito</a:t>
            </a:r>
            <a:r>
              <a:rPr lang="en-US" dirty="0"/>
              <a:t>, 2004). </a:t>
            </a:r>
            <a:endParaRPr lang="tr-TR" dirty="0"/>
          </a:p>
          <a:p>
            <a:r>
              <a:rPr lang="en-US" dirty="0"/>
              <a:t>Post </a:t>
            </a:r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paradigmalar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yorumlayıcı</a:t>
            </a:r>
            <a:r>
              <a:rPr lang="en-US" dirty="0"/>
              <a:t> (interpretive)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eleştirel</a:t>
            </a:r>
            <a:r>
              <a:rPr lang="en-US" dirty="0"/>
              <a:t> (critical)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 (</a:t>
            </a:r>
            <a:r>
              <a:rPr lang="en-US" dirty="0" err="1"/>
              <a:t>Alaranta</a:t>
            </a:r>
            <a:r>
              <a:rPr lang="en-US" dirty="0"/>
              <a:t>, 2006)</a:t>
            </a:r>
            <a:r>
              <a:rPr lang="tr-TR" dirty="0"/>
              <a:t>.</a:t>
            </a:r>
          </a:p>
          <a:p>
            <a:r>
              <a:rPr lang="en-US" dirty="0"/>
              <a:t>Her ne </a:t>
            </a:r>
            <a:r>
              <a:rPr lang="en-US" dirty="0" err="1"/>
              <a:t>kadar</a:t>
            </a:r>
            <a:r>
              <a:rPr lang="en-US" dirty="0"/>
              <a:t>, </a:t>
            </a:r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</a:t>
            </a:r>
            <a:r>
              <a:rPr lang="en-US" dirty="0" err="1"/>
              <a:t>gerçeği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çıkarmak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belirlese</a:t>
            </a:r>
            <a:r>
              <a:rPr lang="en-US" dirty="0"/>
              <a:t> de post </a:t>
            </a:r>
            <a:r>
              <a:rPr lang="en-US" dirty="0" err="1"/>
              <a:t>pozitivist</a:t>
            </a:r>
            <a:r>
              <a:rPr lang="en-US" dirty="0"/>
              <a:t> </a:t>
            </a:r>
            <a:r>
              <a:rPr lang="en-US" dirty="0" err="1"/>
              <a:t>anlayış</a:t>
            </a:r>
            <a:r>
              <a:rPr lang="en-US" dirty="0"/>
              <a:t>, </a:t>
            </a:r>
            <a:r>
              <a:rPr lang="en-US" dirty="0" err="1"/>
              <a:t>gerçeğin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sebatla</a:t>
            </a:r>
            <a:r>
              <a:rPr lang="en-US" dirty="0"/>
              <a:t> </a:t>
            </a:r>
            <a:r>
              <a:rPr lang="en-US" dirty="0" err="1"/>
              <a:t>çalışmak</a:t>
            </a:r>
            <a:r>
              <a:rPr lang="en-US" dirty="0"/>
              <a:t> </a:t>
            </a:r>
            <a:r>
              <a:rPr lang="en-US" dirty="0" err="1"/>
              <a:t>gerektiği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durur</a:t>
            </a:r>
            <a:r>
              <a:rPr lang="en-US" dirty="0"/>
              <a:t>, </a:t>
            </a:r>
            <a:r>
              <a:rPr lang="en-US" dirty="0" err="1"/>
              <a:t>hatta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gerçeğe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ulaşma</a:t>
            </a:r>
            <a:r>
              <a:rPr lang="en-US" dirty="0"/>
              <a:t> </a:t>
            </a:r>
            <a:r>
              <a:rPr lang="en-US" dirty="0" err="1"/>
              <a:t>imkanı</a:t>
            </a:r>
            <a:r>
              <a:rPr lang="en-US" dirty="0"/>
              <a:t> </a:t>
            </a:r>
            <a:r>
              <a:rPr lang="en-US" dirty="0" err="1"/>
              <a:t>olmasa</a:t>
            </a:r>
            <a:r>
              <a:rPr lang="en-US" dirty="0"/>
              <a:t> bile. </a:t>
            </a:r>
          </a:p>
        </p:txBody>
      </p:sp>
    </p:spTree>
    <p:extLst>
      <p:ext uri="{BB962C8B-B14F-4D97-AF65-F5344CB8AC3E}">
        <p14:creationId xmlns:p14="http://schemas.microsoft.com/office/powerpoint/2010/main" val="1765030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B307F1-6935-4ED5-8540-61F5D90B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C462BD-C4CB-4EC9-AACB-B0CFDDB6C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332" y="1476360"/>
            <a:ext cx="10013607" cy="4757530"/>
          </a:xfrm>
        </p:spPr>
        <p:txBody>
          <a:bodyPr>
            <a:noAutofit/>
          </a:bodyPr>
          <a:lstStyle/>
          <a:p>
            <a:endParaRPr lang="tr-TR" sz="1400" dirty="0"/>
          </a:p>
          <a:p>
            <a:r>
              <a:rPr lang="en-US" sz="1400" dirty="0" err="1"/>
              <a:t>Alaranta</a:t>
            </a:r>
            <a:r>
              <a:rPr lang="en-US" sz="1400" dirty="0"/>
              <a:t>, M. (2006) Combining Theory-Testing and Theory-Building Analyses of Case Study Data. Paper presented at the European Conference on Information Systems, </a:t>
            </a:r>
            <a:r>
              <a:rPr lang="en-US" sz="1400" dirty="0" err="1"/>
              <a:t>Göteborg</a:t>
            </a:r>
            <a:r>
              <a:rPr lang="en-US" sz="1400" dirty="0"/>
              <a:t>, Sweden. URL http://is2.lse.ac.uk/asp/aspecis/20060059.pdf </a:t>
            </a:r>
            <a:endParaRPr lang="tr-TR" sz="1400" dirty="0"/>
          </a:p>
          <a:p>
            <a:r>
              <a:rPr lang="tr-TR" sz="1400" dirty="0"/>
              <a:t>C</a:t>
            </a:r>
            <a:r>
              <a:rPr lang="en-US" sz="1400" dirty="0" err="1"/>
              <a:t>ohen</a:t>
            </a:r>
            <a:r>
              <a:rPr lang="en-US" sz="1400" dirty="0"/>
              <a:t>, L., Manion, L., </a:t>
            </a:r>
            <a:r>
              <a:rPr lang="en-US" sz="1400" dirty="0" err="1"/>
              <a:t>ve</a:t>
            </a:r>
            <a:r>
              <a:rPr lang="en-US" sz="1400" dirty="0"/>
              <a:t> Morrison K. (2000). Research Methods in Education (5th Edition). London: Routledge Falmer.</a:t>
            </a:r>
            <a:endParaRPr lang="tr-TR" sz="1400" dirty="0"/>
          </a:p>
          <a:p>
            <a:r>
              <a:rPr lang="en-US" sz="1400" dirty="0"/>
              <a:t>Creswell, J. W. (2009). Research Design. London: Sage</a:t>
            </a:r>
            <a:endParaRPr lang="tr-TR" sz="1400" dirty="0"/>
          </a:p>
          <a:p>
            <a:r>
              <a:rPr lang="en-US" sz="1400" dirty="0"/>
              <a:t>Guba, E. G., &amp; Lincoln, Y. S. (1994). Competing paradigms in qualitative research. In N. K. Denzin &amp; Y. S. Lincoln (Eds.) Handbook of Qualitative Research (pp. 105-117). London: Sage Publications.</a:t>
            </a:r>
            <a:endParaRPr lang="tr-TR" sz="1400" dirty="0"/>
          </a:p>
          <a:p>
            <a:r>
              <a:rPr lang="en-US" sz="1400" dirty="0" err="1"/>
              <a:t>Fraenkel</a:t>
            </a:r>
            <a:r>
              <a:rPr lang="en-US" sz="1400" dirty="0"/>
              <a:t>, J.R., Wallen, N.E. </a:t>
            </a:r>
            <a:r>
              <a:rPr lang="en-US" sz="1400" dirty="0" err="1"/>
              <a:t>ve</a:t>
            </a:r>
            <a:r>
              <a:rPr lang="en-US" sz="1400" dirty="0"/>
              <a:t> Hyun, H.H. (2012). How to Design and Evaluate Research in Education (8th edition). USA: McGraw-Hill </a:t>
            </a:r>
            <a:endParaRPr lang="tr-TR" sz="1400" dirty="0"/>
          </a:p>
          <a:p>
            <a:r>
              <a:rPr lang="en-US" sz="1400" dirty="0"/>
              <a:t>Kuhn, T.s: (1970). The Structure of Scientific Revolutions. Chicago: University of Chicago Press</a:t>
            </a:r>
            <a:endParaRPr lang="tr-TR" sz="1400" dirty="0"/>
          </a:p>
          <a:p>
            <a:r>
              <a:rPr lang="en-US" sz="1400" dirty="0"/>
              <a:t>Neumann, W.L. (2014). Social Research Methods (7th edition). Essex: Pearson Education Limited</a:t>
            </a:r>
            <a:endParaRPr lang="tr-TR" sz="1400" dirty="0"/>
          </a:p>
          <a:p>
            <a:r>
              <a:rPr lang="en-US" sz="1400" dirty="0"/>
              <a:t>Hayman, J.L. (1968). Research in Education</a:t>
            </a:r>
            <a:endParaRPr lang="tr-TR" sz="1400" dirty="0"/>
          </a:p>
          <a:p>
            <a:r>
              <a:rPr lang="en-US" sz="1400" dirty="0"/>
              <a:t>Scale, C. (2000). The Quality of Qualitative Research. London: Sage</a:t>
            </a:r>
            <a:endParaRPr lang="tr-TR" sz="1400" dirty="0"/>
          </a:p>
          <a:p>
            <a:r>
              <a:rPr lang="en-US" sz="1400" dirty="0" err="1"/>
              <a:t>Zammito</a:t>
            </a:r>
            <a:r>
              <a:rPr lang="en-US" sz="1400" dirty="0"/>
              <a:t>, J.H. (2004) A Nice Derangement of Epistemes: Post-Positivism in the Study of Science from Quine to Latour. Chicago: The University of Chicago Press</a:t>
            </a:r>
          </a:p>
        </p:txBody>
      </p:sp>
    </p:spTree>
    <p:extLst>
      <p:ext uri="{BB962C8B-B14F-4D97-AF65-F5344CB8AC3E}">
        <p14:creationId xmlns:p14="http://schemas.microsoft.com/office/powerpoint/2010/main" val="371421788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521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Bilim, Bilim Felsefesi, Bilimsel Araştırma ve Paradigmaları, Pozitivist Paradigma, Postpozitivist Paradigma</vt:lpstr>
      <vt:lpstr>Pozitivist Paradigma</vt:lpstr>
      <vt:lpstr>Pozitivist Paradigma…</vt:lpstr>
      <vt:lpstr>Post Pozitivist Paradigma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</cp:revision>
  <dcterms:created xsi:type="dcterms:W3CDTF">2018-02-06T08:59:46Z</dcterms:created>
  <dcterms:modified xsi:type="dcterms:W3CDTF">2018-02-06T09:01:32Z</dcterms:modified>
</cp:coreProperties>
</file>