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69"/>
  </p:notesMasterIdLst>
  <p:sldIdLst>
    <p:sldId id="256" r:id="rId2"/>
    <p:sldId id="258" r:id="rId3"/>
    <p:sldId id="257" r:id="rId4"/>
    <p:sldId id="259" r:id="rId5"/>
    <p:sldId id="260" r:id="rId6"/>
    <p:sldId id="369" r:id="rId7"/>
    <p:sldId id="370" r:id="rId8"/>
    <p:sldId id="267" r:id="rId9"/>
    <p:sldId id="358" r:id="rId10"/>
    <p:sldId id="359" r:id="rId11"/>
    <p:sldId id="264" r:id="rId12"/>
    <p:sldId id="366" r:id="rId13"/>
    <p:sldId id="360" r:id="rId14"/>
    <p:sldId id="361" r:id="rId15"/>
    <p:sldId id="362" r:id="rId16"/>
    <p:sldId id="363" r:id="rId17"/>
    <p:sldId id="365" r:id="rId18"/>
    <p:sldId id="364" r:id="rId19"/>
    <p:sldId id="263" r:id="rId20"/>
    <p:sldId id="261" r:id="rId21"/>
    <p:sldId id="262" r:id="rId22"/>
    <p:sldId id="266" r:id="rId23"/>
    <p:sldId id="281" r:id="rId24"/>
    <p:sldId id="279" r:id="rId25"/>
    <p:sldId id="306" r:id="rId26"/>
    <p:sldId id="288" r:id="rId27"/>
    <p:sldId id="289" r:id="rId28"/>
    <p:sldId id="290" r:id="rId29"/>
    <p:sldId id="291" r:id="rId30"/>
    <p:sldId id="292" r:id="rId31"/>
    <p:sldId id="294" r:id="rId32"/>
    <p:sldId id="293" r:id="rId33"/>
    <p:sldId id="295" r:id="rId34"/>
    <p:sldId id="296" r:id="rId35"/>
    <p:sldId id="298" r:id="rId36"/>
    <p:sldId id="297" r:id="rId37"/>
    <p:sldId id="299" r:id="rId38"/>
    <p:sldId id="300" r:id="rId39"/>
    <p:sldId id="367" r:id="rId40"/>
    <p:sldId id="302" r:id="rId41"/>
    <p:sldId id="368" r:id="rId42"/>
    <p:sldId id="307" r:id="rId43"/>
    <p:sldId id="309" r:id="rId44"/>
    <p:sldId id="310" r:id="rId45"/>
    <p:sldId id="311" r:id="rId46"/>
    <p:sldId id="312" r:id="rId47"/>
    <p:sldId id="313" r:id="rId48"/>
    <p:sldId id="318" r:id="rId49"/>
    <p:sldId id="319" r:id="rId50"/>
    <p:sldId id="320" r:id="rId51"/>
    <p:sldId id="314" r:id="rId52"/>
    <p:sldId id="321" r:id="rId53"/>
    <p:sldId id="322" r:id="rId54"/>
    <p:sldId id="315" r:id="rId55"/>
    <p:sldId id="323" r:id="rId56"/>
    <p:sldId id="324" r:id="rId57"/>
    <p:sldId id="316" r:id="rId58"/>
    <p:sldId id="325" r:id="rId59"/>
    <p:sldId id="317" r:id="rId60"/>
    <p:sldId id="326" r:id="rId61"/>
    <p:sldId id="327" r:id="rId62"/>
    <p:sldId id="328" r:id="rId63"/>
    <p:sldId id="329" r:id="rId64"/>
    <p:sldId id="334" r:id="rId65"/>
    <p:sldId id="330" r:id="rId66"/>
    <p:sldId id="331" r:id="rId67"/>
    <p:sldId id="332" r:id="rId6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72" d="100"/>
          <a:sy n="72" d="100"/>
        </p:scale>
        <p:origin x="62" y="19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54E557-DF20-4314-BDCD-D49FAE4A3A40}" type="datetimeFigureOut">
              <a:rPr lang="tr-TR" smtClean="0"/>
              <a:t>1.11.2019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EBB7C3-8276-4C55-9F40-B8652B0918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9231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CE460F-FA56-6C45-ADD8-CB75357F1B8C}" type="slidenum">
              <a:rPr lang="tr-TR" smtClean="0"/>
              <a:t>35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02628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4C015A2-E813-42F7-B531-D8090DF8DA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02B8A7FB-476D-4608-9430-63D92B1813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57A59D7-48FB-4521-BF3B-EC329C4576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473DB-3541-4401-9FA1-ED394A7B2A56}" type="datetime1">
              <a:rPr lang="tr-TR" smtClean="0"/>
              <a:t>1.11.2019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842D4E7-E659-4C20-9B98-FC0BC7CDF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5E46791-F706-421D-9B58-300F1689C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22F22-EB47-4B76-8DFD-3E35534CFF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15663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510E960-E59F-4B04-97E2-8EA1654F2D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7E33B89-0B02-45D0-88D7-D9AF131EB7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9E07617-01D9-43A6-A38B-A0EC1CEB8A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25685-42CF-4822-97A5-99BB5698B1EE}" type="datetime1">
              <a:rPr lang="tr-TR" smtClean="0"/>
              <a:t>1.11.2019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5F0EEB3-5A27-4AB0-A8DA-245B3E473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2DB6AC5-D782-4748-8367-2CB5B568B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22F22-EB47-4B76-8DFD-3E35534CFF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4181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4E9D1DF7-0136-4ECF-B73F-93D7ECB5B1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A2245372-EE21-4D1E-8E29-C7BDBE2199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2AB18F0-E15A-4926-86D4-E803DDE33E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89123-1E01-490E-BC84-2CBE7009815E}" type="datetime1">
              <a:rPr lang="tr-TR" smtClean="0"/>
              <a:t>1.11.2019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55FEE53-058F-4D90-A6F5-99A1F4965B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0431CE-DDBC-4FB9-9CA6-9E10D06E1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22F22-EB47-4B76-8DFD-3E35534CFF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27313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DF4893-F38C-447F-9958-F983491E47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D710B28-91CE-4058-A55D-2E4185315A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620A570-2448-4324-83C8-B3BC79F01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77C10-5C7B-493A-ADB9-8725B23ABE0A}" type="datetime1">
              <a:rPr lang="tr-TR" smtClean="0"/>
              <a:t>1.11.2019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CBBF3AD-2B7A-4A6B-8D0B-2DBD63F94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637E336-123B-4626-80EB-2454CFD1E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22F22-EB47-4B76-8DFD-3E35534CFF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3645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AB0F514-9771-46FD-B9B7-67DBA3330D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52526E7-CF38-4239-8ED2-25665C9A8E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ED9E972-EFBF-449C-AB18-F395754329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BEA4D-4D4B-4331-BF32-E98E07F0BA98}" type="datetime1">
              <a:rPr lang="tr-TR" smtClean="0"/>
              <a:t>1.11.2019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3B6238E-0B9D-4644-9B5D-00364A6619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321F68B-0316-4EC1-B6C9-39EB7B0656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22F22-EB47-4B76-8DFD-3E35534CFF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5421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24A240D-7686-4ADA-8C1C-3DA7B3F7B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A32FD94-04CF-432E-8496-1BB1D6BBFB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132EB0AA-F8F5-41B1-8EEC-B6EE4DAAE3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DEB85EA-D3A9-4F62-9DCF-7ED0371E1A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A3B49-A501-4CE8-AC55-7C8DEDB65CBB}" type="datetime1">
              <a:rPr lang="tr-TR" smtClean="0"/>
              <a:t>1.11.2019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C59D486-35D6-43DC-A254-DC9BF008D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BFD52E9-F22B-4A2C-A410-91C53C4B9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22F22-EB47-4B76-8DFD-3E35534CFF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9979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207AFDF-E918-4490-BD69-B1A41ED587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472C6F6-EA49-4F68-A00E-02C12933B6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3728601E-E0D2-42BB-82D8-237D2AC403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8BB95324-E9AA-409C-B26C-5ABBB0C0BC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549EA1E-FA77-4E63-949C-3F00E1E6E6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57D3E4F3-97DC-4DE6-BB23-CA12FFDD06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C3FA1-9F9C-47EE-A714-FE234A5F6454}" type="datetime1">
              <a:rPr lang="tr-TR" smtClean="0"/>
              <a:t>1.11.2019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1F60256D-9863-423D-B873-3C9C3538F2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73043B54-0D47-4F0B-BA32-2DE47BB38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22F22-EB47-4B76-8DFD-3E35534CFF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90202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03D5F14-2507-4F6A-9DDC-E61AE1A396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D4E0EB8F-D007-4979-8DEE-00384E69BB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A0A72-D968-45D1-8CE9-FAA74B51CA83}" type="datetime1">
              <a:rPr lang="tr-TR" smtClean="0"/>
              <a:t>1.11.2019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69FD65C1-99B9-4722-9521-EFBEFCEB7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B76BFD31-5C3D-47B1-9D03-72369D4D4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22F22-EB47-4B76-8DFD-3E35534CFF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04882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D8FF6EBD-D466-4B31-AD6D-6DFBD4F8F5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7400D-15B3-4CE7-BF27-8ED5FC29383B}" type="datetime1">
              <a:rPr lang="tr-TR" smtClean="0"/>
              <a:t>1.11.2019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DCB33352-9F37-4ACE-82CD-B99DC0105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17D14019-EFAC-4B4F-96A3-1903916C4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22F22-EB47-4B76-8DFD-3E35534CFF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28714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C9EE62A-B5EB-4A40-81FB-07824D159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0B43E01-6E9E-41C8-B20B-6C87F813D1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D1C4AA6F-0C56-4591-96DD-F4B1361B13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702A92D-CC06-4CD9-8520-56EAF0387C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B2C9F-D237-468D-9CCA-C2232F1BB7DA}" type="datetime1">
              <a:rPr lang="tr-TR" smtClean="0"/>
              <a:t>1.11.2019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58CED8DE-4322-4D5C-A085-13B0129F5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DBFCAFE-0A5C-4C67-92BB-8D23740E0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22F22-EB47-4B76-8DFD-3E35534CFF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73176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74F1C6E-03FA-42E4-9957-0A430570A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0A93847C-3EEE-4006-8A3E-2FEC0ADA4D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D39C78B8-356F-4489-A737-A1F760A81D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62DC7D0-7232-44E2-A1ED-8179D92DF7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69040-6E70-4A09-983E-6130C27FEFAF}" type="datetime1">
              <a:rPr lang="tr-TR" smtClean="0"/>
              <a:t>1.11.2019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2F99BAD-844B-4A01-BBA9-608000AE4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C7D1673-7E4F-4860-9D67-747ADAEE8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22F22-EB47-4B76-8DFD-3E35534CFF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76842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8F5616CD-0CA0-45E4-9232-6055844292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37F1A51E-7F71-46AB-8AA8-C76B335F09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50B44C1-084B-4E70-846B-A147880586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14DA78-386F-47B4-8BED-68CF911D962E}" type="datetime1">
              <a:rPr lang="tr-TR" smtClean="0"/>
              <a:t>1.11.2019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14A5AE3-6AC1-46D6-8785-DFB4C4243F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9C3AF41-5A55-44D4-963C-2E56DEA782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222F22-EB47-4B76-8DFD-3E35534CFF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9925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inep.com/" TargetMode="External"/><Relationship Id="rId2" Type="http://schemas.openxmlformats.org/officeDocument/2006/relationships/hyperlink" Target="http://www.jist.com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riverpub.com/" TargetMode="External"/><Relationship Id="rId4" Type="http://schemas.openxmlformats.org/officeDocument/2006/relationships/hyperlink" Target="http://www.act.org/discover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eirsey.com/cgi-bin/keirsey/" TargetMode="External"/><Relationship Id="rId7" Type="http://schemas.openxmlformats.org/officeDocument/2006/relationships/hyperlink" Target="http://www.careers-by-design.com/pl3.htm" TargetMode="External"/><Relationship Id="rId2" Type="http://schemas.openxmlformats.org/officeDocument/2006/relationships/hyperlink" Target="http://www.ncsu.edu/careerkey/you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career-3.wustl.edu/cps/self/values.htm" TargetMode="External"/><Relationship Id="rId5" Type="http://schemas.openxmlformats.org/officeDocument/2006/relationships/hyperlink" Target="http://www.goarmy.com/asvab/testa.htm" TargetMode="External"/><Relationship Id="rId4" Type="http://schemas.openxmlformats.org/officeDocument/2006/relationships/hyperlink" Target="http://icpac.indiana.edu/infoseries/is-50pl.html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iverpub.com/" TargetMode="External"/><Relationship Id="rId2" Type="http://schemas.openxmlformats.org/officeDocument/2006/relationships/hyperlink" Target="http://oregoncis.uoregon.edu/home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jist.com/" TargetMode="External"/><Relationship Id="rId4" Type="http://schemas.openxmlformats.org/officeDocument/2006/relationships/hyperlink" Target="http://www.petersons.com/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areerbuilder.com/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onetonline.org/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939F658-7C14-4F9A-9B9F-532AD14917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3003" y="4335367"/>
            <a:ext cx="9144000" cy="2063218"/>
          </a:xfrm>
        </p:spPr>
        <p:txBody>
          <a:bodyPr>
            <a:normAutofit fontScale="90000"/>
          </a:bodyPr>
          <a:lstStyle/>
          <a:p>
            <a:r>
              <a:rPr lang="tr-TR" dirty="0"/>
              <a:t>KARİYER DANIŞMANLIĞINDA BİLGİSAYAR DESTEKLİ SİSTEMLER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F72B5A6F-2FD8-4767-B461-9D4DC54BD6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332" y="459415"/>
            <a:ext cx="11705335" cy="3767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6212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20947E2-5354-4054-94CB-963DE4A82C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38802"/>
          </a:xfrm>
        </p:spPr>
        <p:txBody>
          <a:bodyPr>
            <a:noAutofit/>
          </a:bodyPr>
          <a:lstStyle/>
          <a:p>
            <a:pPr algn="ctr"/>
            <a:r>
              <a:rPr lang="tr-TR" sz="32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Danışanın İhtiyacına Uygun Sistemi Önermek</a:t>
            </a:r>
            <a:endParaRPr lang="tr-TR" sz="32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8078DED-94D1-47A2-B04A-37B480D167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701145" cy="3716193"/>
          </a:xfrm>
        </p:spPr>
        <p:txBody>
          <a:bodyPr>
            <a:normAutofit lnSpcReduction="10000"/>
          </a:bodyPr>
          <a:lstStyle/>
          <a:p>
            <a:pPr>
              <a:spcBef>
                <a:spcPts val="1200"/>
              </a:spcBef>
            </a:pPr>
            <a:r>
              <a:rPr lang="tr-TR" dirty="0" smtClean="0"/>
              <a:t>İnsanların </a:t>
            </a:r>
            <a:r>
              <a:rPr lang="tr-TR" dirty="0"/>
              <a:t>kariyer kararlarını verme süreçleri, farklı zamanlarda farklı ihtiyaçlarla şekillenmektedir. </a:t>
            </a:r>
            <a:endParaRPr lang="tr-TR" dirty="0" smtClean="0"/>
          </a:p>
          <a:p>
            <a:pPr>
              <a:spcBef>
                <a:spcPts val="1200"/>
              </a:spcBef>
            </a:pPr>
            <a:r>
              <a:rPr lang="tr-TR" dirty="0" smtClean="0"/>
              <a:t>Kariyer </a:t>
            </a:r>
            <a:r>
              <a:rPr lang="tr-TR" dirty="0"/>
              <a:t>danışmanı, belirtilen zamanda danışana </a:t>
            </a:r>
            <a:r>
              <a:rPr lang="tr-TR" dirty="0">
                <a:solidFill>
                  <a:srgbClr val="FF0000"/>
                </a:solidFill>
              </a:rPr>
              <a:t>sistemin farklı özelliklerini </a:t>
            </a:r>
            <a:r>
              <a:rPr lang="tr-TR" dirty="0"/>
              <a:t>önererek yardım sunabilir</a:t>
            </a:r>
            <a:r>
              <a:rPr lang="tr-TR" dirty="0" smtClean="0"/>
              <a:t>.</a:t>
            </a:r>
          </a:p>
          <a:p>
            <a:pPr>
              <a:spcBef>
                <a:spcPts val="1200"/>
              </a:spcBef>
            </a:pPr>
            <a:r>
              <a:rPr lang="tr-TR" dirty="0" smtClean="0"/>
              <a:t>Ayrıca </a:t>
            </a:r>
            <a:r>
              <a:rPr lang="tr-TR" dirty="0"/>
              <a:t>bilgisayarın/sistemin </a:t>
            </a:r>
            <a:r>
              <a:rPr lang="tr-TR" dirty="0">
                <a:solidFill>
                  <a:srgbClr val="FF0000"/>
                </a:solidFill>
              </a:rPr>
              <a:t>sunmadığı seçenekleri önerebilir</a:t>
            </a:r>
            <a:r>
              <a:rPr lang="tr-TR" dirty="0" smtClean="0">
                <a:solidFill>
                  <a:srgbClr val="FF0000"/>
                </a:solidFill>
              </a:rPr>
              <a:t>.</a:t>
            </a:r>
            <a:endParaRPr lang="tr-TR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endParaRPr lang="tr-TR" dirty="0">
              <a:solidFill>
                <a:srgbClr val="FF0000"/>
              </a:solidFill>
            </a:endParaRPr>
          </a:p>
          <a:p>
            <a:pPr algn="just"/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40DA27A4-E3DF-4272-BF10-EA122141A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22F22-EB47-4B76-8DFD-3E35534CFFB2}" type="slidenum">
              <a:rPr lang="tr-TR" smtClean="0"/>
              <a:t>10</a:t>
            </a:fld>
            <a:endParaRPr lang="tr-TR"/>
          </a:p>
        </p:txBody>
      </p:sp>
      <p:pic>
        <p:nvPicPr>
          <p:cNvPr id="5" name="Picture 2" descr="İlgili res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9503" y="1988288"/>
            <a:ext cx="3338623" cy="3338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64199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20947E2-5354-4054-94CB-963DE4A82C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74148"/>
          </a:xfrm>
        </p:spPr>
        <p:txBody>
          <a:bodyPr>
            <a:noAutofit/>
          </a:bodyPr>
          <a:lstStyle/>
          <a:p>
            <a:pPr algn="ctr"/>
            <a:r>
              <a:rPr lang="tr-TR" sz="28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Danışmanın BDS Kullanımına İlişkin Yeterlikleri</a:t>
            </a:r>
            <a:endParaRPr lang="tr-TR" sz="28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8078DED-94D1-47A2-B04A-37B480D167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4643"/>
            <a:ext cx="6236855" cy="4351338"/>
          </a:xfrm>
        </p:spPr>
        <p:txBody>
          <a:bodyPr>
            <a:normAutofit fontScale="85000" lnSpcReduction="10000"/>
          </a:bodyPr>
          <a:lstStyle/>
          <a:p>
            <a:pPr marL="514350" indent="-514350">
              <a:lnSpc>
                <a:spcPct val="10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tr-TR" dirty="0" smtClean="0"/>
              <a:t>Bilgisayar </a:t>
            </a:r>
            <a:r>
              <a:rPr lang="tr-TR" dirty="0"/>
              <a:t>destekli sistemler ve Web siteleri hakkında </a:t>
            </a:r>
            <a:r>
              <a:rPr lang="tr-TR" dirty="0">
                <a:solidFill>
                  <a:srgbClr val="FF0000"/>
                </a:solidFill>
              </a:rPr>
              <a:t>bilgi sahibi </a:t>
            </a:r>
            <a:r>
              <a:rPr lang="tr-TR" dirty="0"/>
              <a:t>olmalı.</a:t>
            </a:r>
          </a:p>
          <a:p>
            <a:pPr marL="514350" indent="-514350">
              <a:lnSpc>
                <a:spcPct val="10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tr-TR" dirty="0">
                <a:solidFill>
                  <a:srgbClr val="FF0000"/>
                </a:solidFill>
              </a:rPr>
              <a:t>Danışanın ihtiyaçlarını </a:t>
            </a:r>
            <a:r>
              <a:rPr lang="tr-TR" dirty="0"/>
              <a:t>anlama ve tanımlama becerisine sahip olmalı.</a:t>
            </a:r>
          </a:p>
          <a:p>
            <a:pPr marL="514350" indent="-514350">
              <a:lnSpc>
                <a:spcPct val="10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tr-TR" dirty="0">
                <a:solidFill>
                  <a:srgbClr val="FF0000"/>
                </a:solidFill>
              </a:rPr>
              <a:t>Danışanı güdüleme </a:t>
            </a:r>
            <a:r>
              <a:rPr lang="tr-TR" dirty="0"/>
              <a:t>becerisine sahip olmalı.</a:t>
            </a:r>
          </a:p>
          <a:p>
            <a:pPr marL="514350" indent="-514350">
              <a:lnSpc>
                <a:spcPct val="10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tr-TR" dirty="0"/>
              <a:t>Danışanın topladığı verileri işleyerek </a:t>
            </a:r>
            <a:r>
              <a:rPr lang="tr-TR" dirty="0">
                <a:solidFill>
                  <a:srgbClr val="FF0000"/>
                </a:solidFill>
              </a:rPr>
              <a:t>bilgiye dönüştürmesine </a:t>
            </a:r>
            <a:r>
              <a:rPr lang="tr-TR" dirty="0"/>
              <a:t>yardım etme becerisine sahip olmalı.</a:t>
            </a:r>
          </a:p>
          <a:p>
            <a:pPr marL="514350" indent="-514350">
              <a:lnSpc>
                <a:spcPct val="10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tr-TR" dirty="0"/>
              <a:t>Danışanın bir </a:t>
            </a:r>
            <a:r>
              <a:rPr lang="tr-TR" dirty="0">
                <a:solidFill>
                  <a:srgbClr val="FF0000"/>
                </a:solidFill>
              </a:rPr>
              <a:t>plan oluşturup uygulamaya </a:t>
            </a:r>
            <a:r>
              <a:rPr lang="tr-TR" dirty="0"/>
              <a:t>koymasına yardım etme becerisine sahip olmalı.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6744ACCF-A8D2-4A39-B650-070D71266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22F22-EB47-4B76-8DFD-3E35534CFFB2}" type="slidenum">
              <a:rPr lang="tr-TR" smtClean="0"/>
              <a:t>11</a:t>
            </a:fld>
            <a:endParaRPr lang="tr-TR"/>
          </a:p>
        </p:txBody>
      </p:sp>
      <p:pic>
        <p:nvPicPr>
          <p:cNvPr id="8194" name="Picture 2" descr="competencies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9536" y="2024549"/>
            <a:ext cx="4316543" cy="2834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60553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solidFill>
                  <a:srgbClr val="FF0000"/>
                </a:solidFill>
                <a:latin typeface="Arial Black" panose="020B0A04020102020204" pitchFamily="34" charset="0"/>
              </a:rPr>
              <a:t>BDS </a:t>
            </a:r>
            <a:r>
              <a:rPr lang="tr-TR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Kullanım Alanları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6445102" cy="4351338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Değerlendirme Araçları</a:t>
            </a:r>
          </a:p>
          <a:p>
            <a:pPr marL="514350" indent="-514350">
              <a:buFont typeface="+mj-lt"/>
              <a:buAutoNum type="arabicPeriod"/>
            </a:pPr>
            <a:r>
              <a:rPr lang="tr-TR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İş Piyasası Bilgi </a:t>
            </a:r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Sistemleri</a:t>
            </a:r>
          </a:p>
          <a:p>
            <a:pPr marL="514350" indent="-514350">
              <a:buFont typeface="+mj-lt"/>
              <a:buAutoNum type="arabicPeriod"/>
            </a:pPr>
            <a:r>
              <a:rPr lang="tr-TR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Kariyer Planlama Sistemleri</a:t>
            </a:r>
            <a:endParaRPr lang="tr-T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22F22-EB47-4B76-8DFD-3E35534CFFB2}" type="slidenum">
              <a:rPr lang="tr-TR" smtClean="0"/>
              <a:t>12</a:t>
            </a:fld>
            <a:endParaRPr lang="tr-TR"/>
          </a:p>
        </p:txBody>
      </p:sp>
      <p:pic>
        <p:nvPicPr>
          <p:cNvPr id="9218" name="Picture 2" descr="test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9720" y="1861141"/>
            <a:ext cx="1864759" cy="1529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İlgili resi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3814470"/>
            <a:ext cx="3952063" cy="2222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İlgili resi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6613" y="3949388"/>
            <a:ext cx="3251163" cy="2362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94331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BD16270-91CB-C842-8631-50FC2C7EFE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64911"/>
          </a:xfrm>
        </p:spPr>
        <p:txBody>
          <a:bodyPr>
            <a:normAutofit fontScale="90000"/>
          </a:bodyPr>
          <a:lstStyle/>
          <a:p>
            <a:pPr lvl="1" algn="ctr" rtl="0">
              <a:lnSpc>
                <a:spcPct val="90000"/>
              </a:lnSpc>
              <a:spcBef>
                <a:spcPct val="0"/>
              </a:spcBef>
            </a:pPr>
            <a:r>
              <a:rPr lang="tr-TR" sz="32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1. Değerlendirme Araçları </a:t>
            </a:r>
            <a:br>
              <a:rPr lang="tr-TR" sz="32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tr-TR" sz="32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Yazılım</a:t>
            </a:r>
            <a:endParaRPr lang="tr-TR" sz="3200" dirty="0">
              <a:solidFill>
                <a:srgbClr val="00B0F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9C359E9-F771-744A-964C-1D65D213FB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6934"/>
            <a:ext cx="10515600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400" dirty="0" smtClean="0"/>
              <a:t>İlgileri</a:t>
            </a:r>
            <a:r>
              <a:rPr lang="tr-TR" sz="2400" dirty="0"/>
              <a:t>, yetenek/becerileri, kişilik özellikleri, iş değerlerini değerlendirmeye yönelik bir ya da daha fazla envanteri içerir.</a:t>
            </a:r>
          </a:p>
          <a:p>
            <a:pPr marL="0" indent="0" algn="just">
              <a:buNone/>
            </a:pPr>
            <a:endParaRPr lang="tr-TR" dirty="0" smtClean="0"/>
          </a:p>
          <a:p>
            <a:pPr lvl="2"/>
            <a:r>
              <a:rPr lang="en-GB" dirty="0" err="1" smtClean="0"/>
              <a:t>CareerExplorer</a:t>
            </a:r>
            <a:r>
              <a:rPr lang="en-GB" dirty="0" smtClean="0"/>
              <a:t> </a:t>
            </a:r>
            <a:r>
              <a:rPr lang="en-GB" dirty="0"/>
              <a:t>: (</a:t>
            </a:r>
            <a:r>
              <a:rPr lang="en-GB" u="sng" dirty="0">
                <a:hlinkClick r:id="rId2"/>
              </a:rPr>
              <a:t>http://www.jist.com</a:t>
            </a:r>
            <a:r>
              <a:rPr lang="en-GB" dirty="0"/>
              <a:t>).</a:t>
            </a:r>
            <a:endParaRPr lang="tr-TR" sz="1600" dirty="0"/>
          </a:p>
          <a:p>
            <a:pPr lvl="2"/>
            <a:r>
              <a:rPr lang="en-GB" dirty="0"/>
              <a:t>CHOICES: (http://</a:t>
            </a:r>
            <a:r>
              <a:rPr lang="en-GB" dirty="0" err="1"/>
              <a:t>www.careerware.com</a:t>
            </a:r>
            <a:r>
              <a:rPr lang="en-GB" dirty="0"/>
              <a:t>/).</a:t>
            </a:r>
            <a:endParaRPr lang="tr-TR" sz="1600" dirty="0"/>
          </a:p>
          <a:p>
            <a:pPr lvl="2"/>
            <a:r>
              <a:rPr lang="en-GB" dirty="0"/>
              <a:t>COIN Career Guidance System: (</a:t>
            </a:r>
            <a:r>
              <a:rPr lang="en-GB" u="sng" dirty="0">
                <a:hlinkClick r:id="rId3"/>
              </a:rPr>
              <a:t>http://www.coinep.com/</a:t>
            </a:r>
            <a:r>
              <a:rPr lang="en-GB" dirty="0"/>
              <a:t>).</a:t>
            </a:r>
            <a:endParaRPr lang="tr-TR" sz="1600" dirty="0"/>
          </a:p>
          <a:p>
            <a:pPr lvl="2"/>
            <a:r>
              <a:rPr lang="en-GB" dirty="0"/>
              <a:t>Discover:  </a:t>
            </a:r>
            <a:r>
              <a:rPr lang="en-GB" u="sng" dirty="0">
                <a:hlinkClick r:id="rId4"/>
              </a:rPr>
              <a:t>http://www.act.org/discover/</a:t>
            </a:r>
            <a:r>
              <a:rPr lang="en-GB" dirty="0"/>
              <a:t>).</a:t>
            </a:r>
            <a:endParaRPr lang="tr-TR" sz="1600" dirty="0"/>
          </a:p>
          <a:p>
            <a:pPr lvl="2"/>
            <a:r>
              <a:rPr lang="en-GB" dirty="0"/>
              <a:t>GIS—Guidance Information System </a:t>
            </a:r>
            <a:r>
              <a:rPr lang="en-GB" u="sng" dirty="0">
                <a:hlinkClick r:id="rId5"/>
              </a:rPr>
              <a:t>http://www.riverpub.com/</a:t>
            </a:r>
            <a:r>
              <a:rPr lang="en-GB" dirty="0"/>
              <a:t>).</a:t>
            </a:r>
            <a:endParaRPr lang="tr-TR" sz="1600" dirty="0"/>
          </a:p>
          <a:p>
            <a:pPr lvl="2"/>
            <a:r>
              <a:rPr lang="en-GB" dirty="0"/>
              <a:t>SIGI Plus (SIGI PLUS Program, Educational Testing Service (http://</a:t>
            </a:r>
            <a:r>
              <a:rPr lang="en-GB" dirty="0" err="1"/>
              <a:t>www.ets.org</a:t>
            </a:r>
            <a:r>
              <a:rPr lang="en-GB" dirty="0"/>
              <a:t>/</a:t>
            </a:r>
            <a:r>
              <a:rPr lang="en-GB" dirty="0" err="1"/>
              <a:t>sigi</a:t>
            </a:r>
            <a:r>
              <a:rPr lang="en-GB" dirty="0"/>
              <a:t>/)</a:t>
            </a:r>
            <a:endParaRPr lang="tr-TR" sz="1600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931B12CC-0553-3145-BED4-24F62DA3D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22F22-EB47-4B76-8DFD-3E35534CFFB2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74686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BD16270-91CB-C842-8631-50FC2C7EF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1" algn="ctr"/>
            <a:r>
              <a:rPr lang="tr-TR" sz="32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1. Değerlendirme Araçları </a:t>
            </a:r>
            <a:br>
              <a:rPr lang="tr-TR" sz="32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tr-TR" sz="32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Web Siteleri</a:t>
            </a:r>
            <a:endParaRPr lang="tr-TR" sz="3200" dirty="0">
              <a:solidFill>
                <a:srgbClr val="00B0F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9C359E9-F771-744A-964C-1D65D213FB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2"/>
            <a:r>
              <a:rPr lang="en-GB" dirty="0" smtClean="0"/>
              <a:t>The </a:t>
            </a:r>
            <a:r>
              <a:rPr lang="en-GB" dirty="0"/>
              <a:t>Career Key, </a:t>
            </a:r>
            <a:r>
              <a:rPr lang="en-GB" u="sng" dirty="0">
                <a:hlinkClick r:id="rId2"/>
              </a:rPr>
              <a:t>http://www.ncsu.edu/careerkey/you/</a:t>
            </a:r>
            <a:endParaRPr lang="tr-TR" sz="1600" dirty="0"/>
          </a:p>
          <a:p>
            <a:pPr lvl="2"/>
            <a:r>
              <a:rPr lang="en-GB" dirty="0"/>
              <a:t>Temperament, </a:t>
            </a:r>
            <a:r>
              <a:rPr lang="en-GB" u="sng" dirty="0">
                <a:hlinkClick r:id="rId3"/>
              </a:rPr>
              <a:t>http://www.keirsey.com/cgi-bin/keirsey/</a:t>
            </a:r>
            <a:endParaRPr lang="tr-TR" sz="1600" dirty="0"/>
          </a:p>
          <a:p>
            <a:pPr lvl="2"/>
            <a:r>
              <a:rPr lang="en-GB" dirty="0"/>
              <a:t>Interests, </a:t>
            </a:r>
            <a:r>
              <a:rPr lang="en-GB" u="sng" dirty="0">
                <a:hlinkClick r:id="rId4"/>
              </a:rPr>
              <a:t>http://icpac.indiana.edu/infoseries/is-50pl.html</a:t>
            </a:r>
            <a:endParaRPr lang="tr-TR" sz="1600" dirty="0"/>
          </a:p>
          <a:p>
            <a:pPr lvl="2"/>
            <a:r>
              <a:rPr lang="en-GB" dirty="0"/>
              <a:t>Aptitudes, </a:t>
            </a:r>
            <a:r>
              <a:rPr lang="en-GB" u="sng" dirty="0">
                <a:hlinkClick r:id="rId5"/>
              </a:rPr>
              <a:t>http://www.goarmy.com/asvab/testa.htm</a:t>
            </a:r>
            <a:endParaRPr lang="tr-TR" sz="1600" dirty="0"/>
          </a:p>
          <a:p>
            <a:pPr lvl="2"/>
            <a:r>
              <a:rPr lang="en-GB" dirty="0"/>
              <a:t>Skills, Interests and Values, </a:t>
            </a:r>
            <a:r>
              <a:rPr lang="en-GB" u="sng" dirty="0">
                <a:hlinkClick r:id="rId6"/>
              </a:rPr>
              <a:t>http://career-3.wustl.edu/cps/self/values.htm</a:t>
            </a:r>
            <a:endParaRPr lang="tr-TR" sz="1600" dirty="0"/>
          </a:p>
          <a:p>
            <a:pPr lvl="2"/>
            <a:r>
              <a:rPr lang="en-US" dirty="0"/>
              <a:t>Self-Directed Search: (http://</a:t>
            </a:r>
            <a:r>
              <a:rPr lang="en-US" dirty="0" err="1"/>
              <a:t>www.parinc.com</a:t>
            </a:r>
            <a:r>
              <a:rPr lang="en-US" dirty="0"/>
              <a:t>)</a:t>
            </a:r>
            <a:endParaRPr lang="tr-TR" sz="1600" dirty="0"/>
          </a:p>
          <a:p>
            <a:pPr lvl="2"/>
            <a:r>
              <a:rPr lang="en-US" dirty="0"/>
              <a:t>Myers-Briggs Type Indicator:  (</a:t>
            </a:r>
            <a:r>
              <a:rPr lang="en-US" u="sng" dirty="0">
                <a:hlinkClick r:id="rId7"/>
              </a:rPr>
              <a:t>http://www.careers-by-design.com/pl3.htm</a:t>
            </a:r>
            <a:r>
              <a:rPr lang="en-US" dirty="0"/>
              <a:t>.</a:t>
            </a:r>
            <a:endParaRPr lang="tr-TR" sz="1600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931B12CC-0553-3145-BED4-24F62DA3D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22F22-EB47-4B76-8DFD-3E35534CFFB2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28706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BD16270-91CB-C842-8631-50FC2C7EF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indent="-514350" algn="ctr">
              <a:buFont typeface="+mj-lt"/>
              <a:buAutoNum type="arabicPeriod" startAt="2"/>
            </a:pPr>
            <a:r>
              <a:rPr lang="tr-TR" sz="3200" b="1" dirty="0">
                <a:solidFill>
                  <a:srgbClr val="FF0000"/>
                </a:solidFill>
                <a:latin typeface="Arial Black" panose="020B0A04020102020204" pitchFamily="34" charset="0"/>
              </a:rPr>
              <a:t>İş Piyasası Bilgi </a:t>
            </a:r>
            <a:r>
              <a:rPr lang="tr-TR" sz="32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Sistemleri</a:t>
            </a:r>
            <a:br>
              <a:rPr lang="tr-TR" sz="32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tr-TR" sz="3200" dirty="0">
                <a:solidFill>
                  <a:srgbClr val="00B0F0"/>
                </a:solidFill>
                <a:latin typeface="Arial Black" panose="020B0A04020102020204" pitchFamily="34" charset="0"/>
              </a:rPr>
              <a:t>Yazılım</a:t>
            </a:r>
            <a:endParaRPr lang="tr-TR" sz="3200" b="1" dirty="0">
              <a:solidFill>
                <a:srgbClr val="00B0F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9C359E9-F771-744A-964C-1D65D213FB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2"/>
            <a:r>
              <a:rPr lang="en-GB" dirty="0" smtClean="0"/>
              <a:t>Oregon </a:t>
            </a:r>
            <a:r>
              <a:rPr lang="en-GB" dirty="0"/>
              <a:t>Career Information System (CIS) - </a:t>
            </a:r>
            <a:r>
              <a:rPr lang="en-GB" u="sng" dirty="0">
                <a:hlinkClick r:id="rId2"/>
              </a:rPr>
              <a:t>http://oregoncis.uoregon.edu/home/</a:t>
            </a:r>
            <a:r>
              <a:rPr lang="en-GB" dirty="0"/>
              <a:t>)</a:t>
            </a:r>
            <a:endParaRPr lang="tr-TR" sz="1600" dirty="0"/>
          </a:p>
          <a:p>
            <a:pPr lvl="2"/>
            <a:r>
              <a:rPr lang="en-GB" dirty="0"/>
              <a:t>Guidance Information System – GIS: (</a:t>
            </a:r>
            <a:r>
              <a:rPr lang="en-GB" u="sng" dirty="0">
                <a:hlinkClick r:id="rId3"/>
              </a:rPr>
              <a:t>http://www.riverpub.com</a:t>
            </a:r>
            <a:r>
              <a:rPr lang="en-GB" dirty="0"/>
              <a:t>)</a:t>
            </a:r>
            <a:endParaRPr lang="tr-TR" sz="1600" dirty="0"/>
          </a:p>
          <a:p>
            <a:pPr lvl="2"/>
            <a:r>
              <a:rPr lang="en-GB" dirty="0"/>
              <a:t>Career &amp; College QUEST  (</a:t>
            </a:r>
            <a:r>
              <a:rPr lang="en-GB" u="sng" dirty="0">
                <a:hlinkClick r:id="rId4"/>
              </a:rPr>
              <a:t>http://www.petersons.com</a:t>
            </a:r>
            <a:r>
              <a:rPr lang="en-GB" dirty="0"/>
              <a:t>)</a:t>
            </a:r>
            <a:endParaRPr lang="tr-TR" sz="1600" dirty="0"/>
          </a:p>
          <a:p>
            <a:pPr lvl="2"/>
            <a:r>
              <a:rPr lang="en-GB" dirty="0"/>
              <a:t>Career Visions: ( http://</a:t>
            </a:r>
            <a:r>
              <a:rPr lang="en-GB" dirty="0" err="1"/>
              <a:t>www.cew.wisc.edu</a:t>
            </a:r>
            <a:r>
              <a:rPr lang="en-GB" dirty="0"/>
              <a:t>)</a:t>
            </a:r>
            <a:endParaRPr lang="tr-TR" sz="1600" dirty="0"/>
          </a:p>
          <a:p>
            <a:pPr lvl="2"/>
            <a:r>
              <a:rPr lang="en-GB" dirty="0"/>
              <a:t>COIN: (http://</a:t>
            </a:r>
            <a:r>
              <a:rPr lang="en-GB" dirty="0" err="1"/>
              <a:t>www.coinep.com</a:t>
            </a:r>
            <a:r>
              <a:rPr lang="en-GB" dirty="0"/>
              <a:t>)</a:t>
            </a:r>
            <a:endParaRPr lang="tr-TR" sz="1600" dirty="0"/>
          </a:p>
          <a:p>
            <a:pPr lvl="2"/>
            <a:r>
              <a:rPr lang="en-GB" dirty="0"/>
              <a:t>Career View: (http://</a:t>
            </a:r>
            <a:r>
              <a:rPr lang="en-GB" dirty="0" err="1"/>
              <a:t>www.collegeview.com</a:t>
            </a:r>
            <a:r>
              <a:rPr lang="en-GB" dirty="0"/>
              <a:t>)</a:t>
            </a:r>
            <a:endParaRPr lang="tr-TR" sz="1600" dirty="0"/>
          </a:p>
          <a:p>
            <a:pPr lvl="2"/>
            <a:r>
              <a:rPr lang="en-GB" dirty="0"/>
              <a:t>Focus II: (http://</a:t>
            </a:r>
            <a:r>
              <a:rPr lang="en-GB" dirty="0" err="1"/>
              <a:t>wwwZfocuscareer.com</a:t>
            </a:r>
            <a:r>
              <a:rPr lang="en-GB" dirty="0"/>
              <a:t>)</a:t>
            </a:r>
            <a:endParaRPr lang="tr-TR" sz="1600" dirty="0"/>
          </a:p>
          <a:p>
            <a:pPr lvl="2"/>
            <a:r>
              <a:rPr lang="en-GB" dirty="0"/>
              <a:t>Electronic Enhanced Dictionary of Occupational Titles: (http://</a:t>
            </a:r>
            <a:r>
              <a:rPr lang="en-GB" dirty="0" err="1"/>
              <a:t>www.jist.com</a:t>
            </a:r>
            <a:r>
              <a:rPr lang="en-GB" dirty="0"/>
              <a:t>)</a:t>
            </a:r>
            <a:endParaRPr lang="tr-TR" sz="1600" dirty="0"/>
          </a:p>
          <a:p>
            <a:pPr lvl="2"/>
            <a:r>
              <a:rPr lang="en-GB" dirty="0"/>
              <a:t>The O*NET Dictionary of Occupational Titles: (</a:t>
            </a:r>
            <a:r>
              <a:rPr lang="en-GB" u="sng" dirty="0">
                <a:hlinkClick r:id="rId5"/>
              </a:rPr>
              <a:t>http://www.jist.com</a:t>
            </a:r>
            <a:r>
              <a:rPr lang="en-GB" dirty="0"/>
              <a:t>)</a:t>
            </a:r>
            <a:endParaRPr lang="tr-TR" sz="1600" dirty="0"/>
          </a:p>
          <a:p>
            <a:pPr lvl="2"/>
            <a:r>
              <a:rPr lang="en-GB" dirty="0"/>
              <a:t>Peterson’s Graduate Database (</a:t>
            </a:r>
            <a:r>
              <a:rPr lang="en-GB" dirty="0" err="1"/>
              <a:t>GradSearch</a:t>
            </a:r>
            <a:r>
              <a:rPr lang="en-GB" dirty="0"/>
              <a:t>): (</a:t>
            </a:r>
            <a:r>
              <a:rPr lang="en-GB" u="sng" dirty="0">
                <a:hlinkClick r:id="rId4"/>
              </a:rPr>
              <a:t>http://www.petersons.com</a:t>
            </a:r>
            <a:r>
              <a:rPr lang="en-GB" dirty="0"/>
              <a:t>)</a:t>
            </a:r>
            <a:endParaRPr lang="tr-TR" sz="1600" dirty="0"/>
          </a:p>
          <a:p>
            <a:pPr lvl="2"/>
            <a:r>
              <a:rPr lang="en-GB" dirty="0"/>
              <a:t>Young Person’s Electronic Occupational Outlook Handbook: (</a:t>
            </a:r>
            <a:r>
              <a:rPr lang="en-GB" u="sng" dirty="0">
                <a:hlinkClick r:id="rId5"/>
              </a:rPr>
              <a:t>http://www.jist.com</a:t>
            </a:r>
            <a:r>
              <a:rPr lang="en-GB" dirty="0"/>
              <a:t>)</a:t>
            </a:r>
            <a:endParaRPr lang="tr-TR" sz="1600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931B12CC-0553-3145-BED4-24F62DA3D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22F22-EB47-4B76-8DFD-3E35534CFFB2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73082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BD16270-91CB-C842-8631-50FC2C7EF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1" algn="ctr" rtl="0">
              <a:lnSpc>
                <a:spcPct val="90000"/>
              </a:lnSpc>
              <a:spcBef>
                <a:spcPct val="0"/>
              </a:spcBef>
            </a:pPr>
            <a:r>
              <a:rPr lang="tr-TR" sz="32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2. İş </a:t>
            </a:r>
            <a:r>
              <a:rPr lang="tr-TR" sz="3200" b="1" dirty="0">
                <a:solidFill>
                  <a:srgbClr val="FF0000"/>
                </a:solidFill>
                <a:latin typeface="Arial Black" panose="020B0A04020102020204" pitchFamily="34" charset="0"/>
              </a:rPr>
              <a:t>Piyasası Bilgi Sistemleri</a:t>
            </a:r>
            <a:br>
              <a:rPr lang="tr-TR" sz="3200" b="1" dirty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tr-TR" sz="31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Web Sitesi (İş İlanları ve Meslekler Hakkında Bilgiler)</a:t>
            </a:r>
            <a:endParaRPr lang="tr-TR" sz="3100" dirty="0">
              <a:solidFill>
                <a:srgbClr val="00B0F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9C359E9-F771-744A-964C-1D65D213FB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2"/>
            <a:r>
              <a:rPr lang="en-GB" dirty="0" smtClean="0"/>
              <a:t>America’s </a:t>
            </a:r>
            <a:r>
              <a:rPr lang="en-GB" dirty="0"/>
              <a:t>Career Info Net: (www.acinet.org)</a:t>
            </a:r>
            <a:endParaRPr lang="tr-TR" sz="1600" dirty="0"/>
          </a:p>
          <a:p>
            <a:pPr lvl="2"/>
            <a:r>
              <a:rPr lang="en-GB" dirty="0"/>
              <a:t>Occupational Outlook Handbook: (</a:t>
            </a:r>
            <a:r>
              <a:rPr lang="en-GB" dirty="0" err="1"/>
              <a:t>www.bls.gov</a:t>
            </a:r>
            <a:r>
              <a:rPr lang="en-GB" dirty="0"/>
              <a:t>/</a:t>
            </a:r>
            <a:r>
              <a:rPr lang="en-GB" dirty="0" err="1"/>
              <a:t>ocohome.htm</a:t>
            </a:r>
            <a:r>
              <a:rPr lang="en-GB" dirty="0"/>
              <a:t>)</a:t>
            </a:r>
            <a:endParaRPr lang="tr-TR" sz="1600" dirty="0"/>
          </a:p>
          <a:p>
            <a:pPr lvl="2"/>
            <a:r>
              <a:rPr lang="en-GB" dirty="0"/>
              <a:t>Florida Business: (</a:t>
            </a:r>
            <a:r>
              <a:rPr lang="en-GB" dirty="0" err="1"/>
              <a:t>www.floridabusiness.com</a:t>
            </a:r>
            <a:r>
              <a:rPr lang="en-GB" dirty="0"/>
              <a:t>/workforce/</a:t>
            </a:r>
            <a:r>
              <a:rPr lang="en-GB" dirty="0" err="1"/>
              <a:t>introduction.html</a:t>
            </a:r>
            <a:r>
              <a:rPr lang="en-GB" dirty="0"/>
              <a:t>)</a:t>
            </a:r>
            <a:endParaRPr lang="tr-TR" sz="1600" dirty="0"/>
          </a:p>
          <a:p>
            <a:pPr lvl="2"/>
            <a:r>
              <a:rPr lang="en-GB" dirty="0"/>
              <a:t>Training Technology Resource </a:t>
            </a:r>
            <a:r>
              <a:rPr lang="en-GB" dirty="0" err="1"/>
              <a:t>Center</a:t>
            </a:r>
            <a:r>
              <a:rPr lang="en-GB" dirty="0"/>
              <a:t>: (</a:t>
            </a:r>
            <a:r>
              <a:rPr lang="en-GB" dirty="0" err="1"/>
              <a:t>www.ttrc.doleta.gov</a:t>
            </a:r>
            <a:r>
              <a:rPr lang="en-GB" dirty="0"/>
              <a:t>)</a:t>
            </a:r>
            <a:endParaRPr lang="tr-TR" sz="1600" dirty="0"/>
          </a:p>
          <a:p>
            <a:pPr lvl="2"/>
            <a:r>
              <a:rPr lang="en-GB" dirty="0"/>
              <a:t>What </a:t>
            </a:r>
            <a:r>
              <a:rPr lang="en-GB" dirty="0" err="1"/>
              <a:t>Color</a:t>
            </a:r>
            <a:r>
              <a:rPr lang="en-GB" dirty="0"/>
              <a:t> Is Your Parachute: (</a:t>
            </a:r>
            <a:r>
              <a:rPr lang="en-GB" dirty="0" err="1"/>
              <a:t>www.cedar.buffalo.edu</a:t>
            </a:r>
            <a:r>
              <a:rPr lang="en-GB" dirty="0"/>
              <a:t>/</a:t>
            </a:r>
            <a:r>
              <a:rPr lang="en-GB" dirty="0" err="1"/>
              <a:t>adserv.html</a:t>
            </a:r>
            <a:r>
              <a:rPr lang="en-GB" dirty="0"/>
              <a:t>)</a:t>
            </a:r>
            <a:endParaRPr lang="tr-TR" sz="1600" dirty="0"/>
          </a:p>
          <a:p>
            <a:pPr lvl="2"/>
            <a:r>
              <a:rPr lang="en-GB" dirty="0"/>
              <a:t>Dictionary of Occupational Titles: (http://204.245.136.2/</a:t>
            </a:r>
            <a:r>
              <a:rPr lang="en-GB" dirty="0" err="1"/>
              <a:t>libdot.htm</a:t>
            </a:r>
            <a:r>
              <a:rPr lang="en-GB" dirty="0"/>
              <a:t>)</a:t>
            </a:r>
            <a:endParaRPr lang="tr-TR" sz="1600" dirty="0"/>
          </a:p>
          <a:p>
            <a:pPr lvl="2"/>
            <a:r>
              <a:rPr lang="en-GB" dirty="0"/>
              <a:t>Occupational Information Network (O*NET): (http://</a:t>
            </a:r>
            <a:r>
              <a:rPr lang="en-GB" dirty="0" err="1"/>
              <a:t>doleta.gov</a:t>
            </a:r>
            <a:r>
              <a:rPr lang="en-GB" dirty="0"/>
              <a:t>/programs/</a:t>
            </a:r>
            <a:r>
              <a:rPr lang="en-GB" dirty="0" err="1"/>
              <a:t>onet</a:t>
            </a:r>
            <a:r>
              <a:rPr lang="en-GB" dirty="0"/>
              <a:t>/)</a:t>
            </a:r>
            <a:endParaRPr lang="tr-TR" sz="1600" dirty="0"/>
          </a:p>
          <a:p>
            <a:pPr lvl="2"/>
            <a:r>
              <a:rPr lang="en-GB" dirty="0"/>
              <a:t>PBS Kids and Jobs: (http://</a:t>
            </a:r>
            <a:r>
              <a:rPr lang="en-GB" dirty="0" err="1"/>
              <a:t>www.pbs.org</a:t>
            </a:r>
            <a:r>
              <a:rPr lang="en-GB" dirty="0"/>
              <a:t>/jobs/)</a:t>
            </a:r>
            <a:endParaRPr lang="tr-TR" sz="1600" dirty="0"/>
          </a:p>
          <a:p>
            <a:pPr lvl="2"/>
            <a:r>
              <a:rPr lang="en-GB" dirty="0" err="1"/>
              <a:t>CareerMosaic</a:t>
            </a:r>
            <a:r>
              <a:rPr lang="en-GB" dirty="0"/>
              <a:t> : (</a:t>
            </a:r>
            <a:r>
              <a:rPr lang="tr-TR" dirty="0">
                <a:hlinkClick r:id="rId2"/>
              </a:rPr>
              <a:t>https://www.careerbuilder.com/</a:t>
            </a:r>
            <a:r>
              <a:rPr lang="tr-TR" dirty="0"/>
              <a:t>)</a:t>
            </a:r>
            <a:endParaRPr lang="tr-TR" sz="1600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931B12CC-0553-3145-BED4-24F62DA3D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22F22-EB47-4B76-8DFD-3E35534CFFB2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10959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BD16270-91CB-C842-8631-50FC2C7EF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indent="-514350" algn="ctr">
              <a:buFont typeface="+mj-lt"/>
              <a:buAutoNum type="arabicPeriod" startAt="2"/>
            </a:pPr>
            <a:r>
              <a:rPr lang="tr-TR" sz="3200" b="1" dirty="0">
                <a:solidFill>
                  <a:srgbClr val="FF0000"/>
                </a:solidFill>
                <a:latin typeface="Arial Black" panose="020B0A04020102020204" pitchFamily="34" charset="0"/>
              </a:rPr>
              <a:t>İş Piyasası Bilgi Sistemleri</a:t>
            </a:r>
            <a:r>
              <a:rPr lang="tr-TR" sz="3200" b="1" dirty="0">
                <a:latin typeface="Arial Black" panose="020B0A04020102020204" pitchFamily="34" charset="0"/>
              </a:rPr>
              <a:t/>
            </a:r>
            <a:br>
              <a:rPr lang="tr-TR" sz="3200" b="1" dirty="0">
                <a:latin typeface="Arial Black" panose="020B0A04020102020204" pitchFamily="34" charset="0"/>
              </a:rPr>
            </a:br>
            <a:r>
              <a:rPr lang="tr-TR" sz="32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Web </a:t>
            </a:r>
            <a:r>
              <a:rPr lang="tr-TR" sz="3200" dirty="0">
                <a:solidFill>
                  <a:srgbClr val="00B0F0"/>
                </a:solidFill>
                <a:latin typeface="Arial Black" panose="020B0A04020102020204" pitchFamily="34" charset="0"/>
              </a:rPr>
              <a:t>Sitesi (İş Piyasası)</a:t>
            </a:r>
            <a:endParaRPr lang="tr-TR" sz="3200" dirty="0">
              <a:solidFill>
                <a:srgbClr val="00B0F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9C359E9-F771-744A-964C-1D65D213FB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0">
              <a:buNone/>
            </a:pPr>
            <a:endParaRPr lang="tr-TR" sz="3000" dirty="0"/>
          </a:p>
          <a:p>
            <a:pPr lvl="2"/>
            <a:r>
              <a:rPr lang="en-GB" dirty="0"/>
              <a:t>ERISS market information: (</a:t>
            </a:r>
            <a:r>
              <a:rPr lang="en-GB" dirty="0" err="1"/>
              <a:t>www.usworks.com</a:t>
            </a:r>
            <a:r>
              <a:rPr lang="en-GB" dirty="0"/>
              <a:t>)</a:t>
            </a:r>
            <a:endParaRPr lang="tr-TR" sz="1600" dirty="0"/>
          </a:p>
          <a:p>
            <a:pPr lvl="2"/>
            <a:r>
              <a:rPr lang="en-GB" dirty="0"/>
              <a:t>U.S. Department of </a:t>
            </a:r>
            <a:r>
              <a:rPr lang="en-GB" dirty="0" err="1"/>
              <a:t>Labor</a:t>
            </a:r>
            <a:r>
              <a:rPr lang="en-GB" dirty="0"/>
              <a:t>: (</a:t>
            </a:r>
            <a:r>
              <a:rPr lang="en-GB" dirty="0" err="1"/>
              <a:t>www.dol.gov</a:t>
            </a:r>
            <a:r>
              <a:rPr lang="en-GB" dirty="0"/>
              <a:t>)</a:t>
            </a:r>
            <a:endParaRPr lang="tr-TR" sz="1600" dirty="0"/>
          </a:p>
          <a:p>
            <a:pPr lvl="2"/>
            <a:r>
              <a:rPr lang="en-GB" dirty="0"/>
              <a:t>U.S. </a:t>
            </a:r>
            <a:r>
              <a:rPr lang="en-GB" dirty="0" err="1"/>
              <a:t>Labor</a:t>
            </a:r>
            <a:r>
              <a:rPr lang="en-GB" dirty="0"/>
              <a:t> Market Information: ( http://</a:t>
            </a:r>
            <a:r>
              <a:rPr lang="en-GB" dirty="0" err="1"/>
              <a:t>stats.bls.gov</a:t>
            </a:r>
            <a:r>
              <a:rPr lang="en-GB" dirty="0"/>
              <a:t>)</a:t>
            </a:r>
            <a:endParaRPr lang="tr-TR" sz="1600" dirty="0"/>
          </a:p>
          <a:p>
            <a:pPr lvl="2"/>
            <a:r>
              <a:rPr lang="en-GB" dirty="0"/>
              <a:t>Occupational Projections for All States: (</a:t>
            </a:r>
            <a:r>
              <a:rPr lang="en-GB" dirty="0" err="1"/>
              <a:t>www.dws.state.ut.us</a:t>
            </a:r>
            <a:r>
              <a:rPr lang="en-GB" dirty="0"/>
              <a:t>/bls/)</a:t>
            </a:r>
            <a:endParaRPr lang="tr-TR" sz="1600" dirty="0"/>
          </a:p>
          <a:p>
            <a:pPr lvl="2"/>
            <a:r>
              <a:rPr lang="en-GB" dirty="0"/>
              <a:t>Bureau of </a:t>
            </a:r>
            <a:r>
              <a:rPr lang="en-GB" dirty="0" err="1"/>
              <a:t>Labor</a:t>
            </a:r>
            <a:r>
              <a:rPr lang="en-GB" dirty="0"/>
              <a:t> Statistics (BLS): (http://</a:t>
            </a:r>
            <a:r>
              <a:rPr lang="en-GB" dirty="0" err="1"/>
              <a:t>stats.bls.gov</a:t>
            </a:r>
            <a:r>
              <a:rPr lang="en-GB" dirty="0"/>
              <a:t>/</a:t>
            </a:r>
            <a:r>
              <a:rPr lang="en-GB" dirty="0" err="1"/>
              <a:t>infohome.htm</a:t>
            </a:r>
            <a:r>
              <a:rPr lang="en-GB" dirty="0"/>
              <a:t>)</a:t>
            </a:r>
            <a:endParaRPr lang="tr-TR" sz="1600" dirty="0"/>
          </a:p>
          <a:p>
            <a:pPr lvl="2"/>
            <a:r>
              <a:rPr lang="en-GB" dirty="0"/>
              <a:t>Career Visions/Career Ways: (http://</a:t>
            </a:r>
            <a:r>
              <a:rPr lang="en-GB" dirty="0" err="1"/>
              <a:t>cvcways.wisc.edu</a:t>
            </a:r>
            <a:r>
              <a:rPr lang="en-GB" dirty="0"/>
              <a:t>/</a:t>
            </a:r>
            <a:r>
              <a:rPr lang="en-GB" dirty="0" err="1"/>
              <a:t>main.htm</a:t>
            </a:r>
            <a:r>
              <a:rPr lang="en-GB" dirty="0"/>
              <a:t>)</a:t>
            </a:r>
            <a:endParaRPr lang="tr-TR" sz="1600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931B12CC-0553-3145-BED4-24F62DA3D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22F22-EB47-4B76-8DFD-3E35534CFFB2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70229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BD16270-91CB-C842-8631-50FC2C7EF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indent="-514350" algn="ctr">
              <a:buFont typeface="+mj-lt"/>
              <a:buAutoNum type="arabicPeriod" startAt="3"/>
            </a:pPr>
            <a:r>
              <a:rPr lang="tr-TR" sz="3200" b="1" dirty="0">
                <a:solidFill>
                  <a:srgbClr val="FF0000"/>
                </a:solidFill>
                <a:latin typeface="Arial Black" panose="020B0A04020102020204" pitchFamily="34" charset="0"/>
              </a:rPr>
              <a:t>Kariyer Planlama Sistemleri</a:t>
            </a:r>
            <a:endParaRPr lang="tr-TR" sz="32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9C359E9-F771-744A-964C-1D65D213FB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endParaRPr lang="en-GB" dirty="0"/>
          </a:p>
          <a:p>
            <a:pPr lvl="1"/>
            <a:r>
              <a:rPr lang="en-GB" dirty="0"/>
              <a:t>DISCOVER (various versions) - http://</a:t>
            </a:r>
            <a:r>
              <a:rPr lang="en-GB" dirty="0" err="1"/>
              <a:t>www.act.org</a:t>
            </a:r>
            <a:endParaRPr lang="tr-TR" sz="2000" dirty="0"/>
          </a:p>
          <a:p>
            <a:pPr lvl="1"/>
            <a:r>
              <a:rPr lang="en-US" dirty="0"/>
              <a:t>SIGI-PLUS - http://</a:t>
            </a:r>
            <a:r>
              <a:rPr lang="en-US" dirty="0" err="1"/>
              <a:t>www.ets.org</a:t>
            </a:r>
            <a:r>
              <a:rPr lang="en-US" dirty="0"/>
              <a:t>/</a:t>
            </a:r>
            <a:r>
              <a:rPr lang="en-US" dirty="0" err="1"/>
              <a:t>sigi</a:t>
            </a:r>
            <a:r>
              <a:rPr lang="en-US" dirty="0"/>
              <a:t>/</a:t>
            </a:r>
            <a:endParaRPr lang="tr-TR" sz="2000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931B12CC-0553-3145-BED4-24F62DA3D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22F22-EB47-4B76-8DFD-3E35534CFFB2}" type="slidenum">
              <a:rPr lang="tr-TR" smtClean="0"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0459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42D90A2-FDA1-4E01-A51C-F7FB2412F1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tr-TR" sz="36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BDS Seçiminde </a:t>
            </a:r>
            <a:r>
              <a:rPr lang="tr-TR" sz="3600" dirty="0">
                <a:solidFill>
                  <a:srgbClr val="FF0000"/>
                </a:solidFill>
                <a:latin typeface="Arial Black" panose="020B0A04020102020204" pitchFamily="34" charset="0"/>
              </a:rPr>
              <a:t>Danışmanların Dikkat Etmesi Gerekenler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A7FF5C3-196D-47C8-A1DC-3251156F39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dirty="0" smtClean="0"/>
              <a:t>Sistemin </a:t>
            </a:r>
            <a:r>
              <a:rPr lang="tr-TR" dirty="0"/>
              <a:t>kuramsal temeli</a:t>
            </a:r>
          </a:p>
          <a:p>
            <a:pPr lvl="1"/>
            <a:r>
              <a:rPr lang="tr-TR" dirty="0"/>
              <a:t>Online envanterlerin varlığı ve/veya yazılı biçimde uygulanan değerlendirme aracı sonuçlarının bilgisayara girilmesi olanağı</a:t>
            </a:r>
          </a:p>
          <a:p>
            <a:pPr lvl="1"/>
            <a:r>
              <a:rPr lang="tr-TR" dirty="0"/>
              <a:t>Veri tabanlarının niteliği ve kapsamlılığı</a:t>
            </a:r>
          </a:p>
          <a:p>
            <a:pPr lvl="1"/>
            <a:r>
              <a:rPr lang="tr-TR" dirty="0"/>
              <a:t>Araştırmaların kolaylığı</a:t>
            </a:r>
          </a:p>
          <a:p>
            <a:pPr lvl="1"/>
            <a:r>
              <a:rPr lang="tr-TR" dirty="0"/>
              <a:t>Sistemin içeriği</a:t>
            </a:r>
          </a:p>
          <a:p>
            <a:pPr lvl="1"/>
            <a:r>
              <a:rPr lang="tr-TR" dirty="0"/>
              <a:t>Kullanıcı dostu olması ve çekicilik</a:t>
            </a:r>
          </a:p>
          <a:p>
            <a:pPr lvl="1"/>
            <a:r>
              <a:rPr lang="tr-TR" dirty="0"/>
              <a:t>Çoklu ortam kapasitesi</a:t>
            </a:r>
          </a:p>
          <a:p>
            <a:pPr lvl="1"/>
            <a:r>
              <a:rPr lang="tr-TR" dirty="0"/>
              <a:t>Servis sağlayıcısının niteliği ve geçmiş başarısı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BE031712-CC1E-4521-8AC9-79D6F149A6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22F22-EB47-4B76-8DFD-3E35534CFFB2}" type="slidenum">
              <a:rPr lang="tr-TR" smtClean="0"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27880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11FE0EF-AB3E-4B2E-94D5-AC1DEDB1B3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0184"/>
          </a:xfrm>
        </p:spPr>
        <p:txBody>
          <a:bodyPr/>
          <a:lstStyle/>
          <a:p>
            <a:pPr algn="ctr"/>
            <a:r>
              <a:rPr lang="tr-TR" sz="4000" dirty="0">
                <a:solidFill>
                  <a:srgbClr val="FF0000"/>
                </a:solidFill>
                <a:latin typeface="Arial Black" panose="020B0A04020102020204" pitchFamily="34" charset="0"/>
              </a:rPr>
              <a:t>İÇERİK</a:t>
            </a:r>
            <a:endParaRPr lang="tr-TR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E8BB1CA-6966-41FB-9418-CDF329A908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9036" y="1308388"/>
            <a:ext cx="10515600" cy="4351338"/>
          </a:xfrm>
        </p:spPr>
        <p:txBody>
          <a:bodyPr>
            <a:normAutofit/>
          </a:bodyPr>
          <a:lstStyle/>
          <a:p>
            <a:r>
              <a:rPr lang="tr-TR" sz="2000" dirty="0" smtClean="0"/>
              <a:t>Kariyer </a:t>
            </a:r>
            <a:r>
              <a:rPr lang="tr-TR" sz="2000" dirty="0"/>
              <a:t>Danışmanlığında Bilgisayar Destekli Sistemler</a:t>
            </a:r>
          </a:p>
          <a:p>
            <a:r>
              <a:rPr lang="tr-TR" sz="2000" dirty="0" smtClean="0"/>
              <a:t>Bilgisayar </a:t>
            </a:r>
            <a:r>
              <a:rPr lang="tr-TR" sz="2000" dirty="0"/>
              <a:t>Destekli Sistemlerin Sınıflandırılması</a:t>
            </a:r>
          </a:p>
          <a:p>
            <a:r>
              <a:rPr lang="tr-TR" sz="2000" dirty="0" smtClean="0"/>
              <a:t>Bilgisayar </a:t>
            </a:r>
            <a:r>
              <a:rPr lang="tr-TR" sz="2000" dirty="0"/>
              <a:t>Destekli Sistemlerin Kullanılması</a:t>
            </a:r>
          </a:p>
          <a:p>
            <a:r>
              <a:rPr lang="tr-TR" sz="2000" dirty="0" smtClean="0"/>
              <a:t>Bu </a:t>
            </a:r>
            <a:r>
              <a:rPr lang="tr-TR" sz="2000" dirty="0"/>
              <a:t>Sistemlerinin Kullanımında Danışmanın Sorumlulukları</a:t>
            </a:r>
          </a:p>
          <a:p>
            <a:r>
              <a:rPr lang="tr-TR" sz="2000" dirty="0" smtClean="0"/>
              <a:t>Danışmanın </a:t>
            </a:r>
            <a:r>
              <a:rPr lang="tr-TR" sz="2000" dirty="0"/>
              <a:t>Sahip Olması Gereken Yeterlilikler</a:t>
            </a:r>
          </a:p>
          <a:p>
            <a:r>
              <a:rPr lang="tr-TR" sz="2000" dirty="0" smtClean="0"/>
              <a:t>Bilgisayar </a:t>
            </a:r>
            <a:r>
              <a:rPr lang="tr-TR" sz="2000" dirty="0"/>
              <a:t>Destekli Sistemlerin Türleri</a:t>
            </a:r>
          </a:p>
          <a:p>
            <a:r>
              <a:rPr lang="tr-TR" sz="2000" dirty="0"/>
              <a:t>Bilgisayar Destekli Sistemlerin Seçiminde Danışmanların Dikkat Etmesi Gerekenler</a:t>
            </a:r>
          </a:p>
          <a:p>
            <a:r>
              <a:rPr lang="tr-TR" sz="2000" dirty="0" smtClean="0"/>
              <a:t>Bilgisayar </a:t>
            </a:r>
            <a:r>
              <a:rPr lang="tr-TR" sz="2000" dirty="0"/>
              <a:t>Destekli Sistemlerin Avantajları</a:t>
            </a:r>
          </a:p>
          <a:p>
            <a:r>
              <a:rPr lang="tr-TR" sz="2000" dirty="0" smtClean="0"/>
              <a:t>Bilgisayar </a:t>
            </a:r>
            <a:r>
              <a:rPr lang="tr-TR" sz="2000" dirty="0"/>
              <a:t>Destekli Sistemlerin Sınırlılıkları</a:t>
            </a:r>
          </a:p>
          <a:p>
            <a:r>
              <a:rPr lang="tr-TR" sz="2000" dirty="0" smtClean="0"/>
              <a:t>Örnekler</a:t>
            </a:r>
            <a:r>
              <a:rPr lang="tr-TR" sz="2000" dirty="0"/>
              <a:t>: O*Net ve Ulusal Mesleki Bilgi Sistemi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6EF30369-55F7-4B38-99D3-6A850D544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22F22-EB47-4B76-8DFD-3E35534CFFB2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95061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42D90A2-FDA1-4E01-A51C-F7FB2412F1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97057"/>
          </a:xfrm>
        </p:spPr>
        <p:txBody>
          <a:bodyPr>
            <a:normAutofit/>
          </a:bodyPr>
          <a:lstStyle/>
          <a:p>
            <a:pPr algn="ctr"/>
            <a:r>
              <a:rPr lang="tr-TR" sz="36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Avantajları</a:t>
            </a:r>
            <a:endParaRPr lang="tr-TR" sz="32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A7FF5C3-196D-47C8-A1DC-3251156F3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93089"/>
            <a:ext cx="6726382" cy="4932219"/>
          </a:xfrm>
        </p:spPr>
        <p:txBody>
          <a:bodyPr>
            <a:normAutofit/>
          </a:bodyPr>
          <a:lstStyle/>
          <a:p>
            <a:pPr marL="432000" indent="-432000"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tr-TR" sz="2200" dirty="0" smtClean="0"/>
              <a:t>Servislere </a:t>
            </a:r>
            <a:r>
              <a:rPr lang="tr-TR" sz="2200" dirty="0"/>
              <a:t>ulaşmada </a:t>
            </a:r>
            <a:r>
              <a:rPr lang="tr-TR" sz="2200" dirty="0">
                <a:solidFill>
                  <a:srgbClr val="FF0000"/>
                </a:solidFill>
              </a:rPr>
              <a:t>zaman/mekan sınırı olmaması</a:t>
            </a:r>
            <a:r>
              <a:rPr lang="tr-TR" sz="2200" dirty="0"/>
              <a:t>,</a:t>
            </a:r>
          </a:p>
          <a:p>
            <a:pPr marL="432000" indent="-432000"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tr-TR" sz="2200" dirty="0">
                <a:solidFill>
                  <a:srgbClr val="FF0000"/>
                </a:solidFill>
              </a:rPr>
              <a:t>Çok </a:t>
            </a:r>
            <a:r>
              <a:rPr lang="tr-TR" sz="2200" dirty="0" smtClean="0">
                <a:solidFill>
                  <a:srgbClr val="FF0000"/>
                </a:solidFill>
              </a:rPr>
              <a:t>fazla </a:t>
            </a:r>
            <a:r>
              <a:rPr lang="tr-TR" sz="2200" dirty="0">
                <a:solidFill>
                  <a:srgbClr val="FF0000"/>
                </a:solidFill>
              </a:rPr>
              <a:t>kişiye </a:t>
            </a:r>
            <a:r>
              <a:rPr lang="tr-TR" sz="2200" dirty="0"/>
              <a:t>hizmet sunulması,</a:t>
            </a:r>
          </a:p>
          <a:p>
            <a:pPr marL="432000" indent="-432000"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tr-TR" sz="2200" dirty="0"/>
              <a:t>Dokümanların sistem üzerine </a:t>
            </a:r>
            <a:r>
              <a:rPr lang="tr-TR" sz="2200" dirty="0">
                <a:solidFill>
                  <a:srgbClr val="FF0000"/>
                </a:solidFill>
              </a:rPr>
              <a:t>saklanabilmesi</a:t>
            </a:r>
            <a:r>
              <a:rPr lang="tr-TR" sz="2200" dirty="0"/>
              <a:t>, </a:t>
            </a:r>
            <a:endParaRPr lang="tr-TR" sz="2200" dirty="0" smtClean="0"/>
          </a:p>
          <a:p>
            <a:pPr marL="432000" indent="-432000"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tr-TR" sz="2200" dirty="0" smtClean="0"/>
              <a:t>Bilgilerin </a:t>
            </a:r>
            <a:r>
              <a:rPr lang="tr-TR" sz="2200" dirty="0">
                <a:solidFill>
                  <a:srgbClr val="FF0000"/>
                </a:solidFill>
              </a:rPr>
              <a:t>hızla güncellenebilmesi</a:t>
            </a:r>
            <a:r>
              <a:rPr lang="tr-TR" sz="2200" dirty="0"/>
              <a:t>,</a:t>
            </a:r>
          </a:p>
          <a:p>
            <a:pPr marL="432000" indent="-432000"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tr-TR" sz="2200" dirty="0"/>
              <a:t>Değerlendirme araçlarına uzaktan </a:t>
            </a:r>
            <a:r>
              <a:rPr lang="tr-TR" sz="2200" dirty="0">
                <a:solidFill>
                  <a:srgbClr val="FF0000"/>
                </a:solidFill>
              </a:rPr>
              <a:t>hızlı erişim </a:t>
            </a:r>
            <a:r>
              <a:rPr lang="tr-TR" sz="2200" dirty="0"/>
              <a:t>ve sonuçlara ilişkin </a:t>
            </a:r>
            <a:r>
              <a:rPr lang="tr-TR" sz="2200" dirty="0">
                <a:solidFill>
                  <a:srgbClr val="FF0000"/>
                </a:solidFill>
              </a:rPr>
              <a:t>anında geribildirim </a:t>
            </a:r>
            <a:r>
              <a:rPr lang="tr-TR" sz="2200" dirty="0"/>
              <a:t>alma,</a:t>
            </a:r>
          </a:p>
          <a:p>
            <a:pPr marL="432000" indent="-432000"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tr-TR" sz="2200" dirty="0"/>
              <a:t>Danışanın </a:t>
            </a:r>
            <a:r>
              <a:rPr lang="tr-TR" sz="2200" dirty="0" smtClean="0"/>
              <a:t>değerlendirme süreçlerine </a:t>
            </a:r>
            <a:r>
              <a:rPr lang="tr-TR" sz="2200" dirty="0">
                <a:solidFill>
                  <a:srgbClr val="FF0000"/>
                </a:solidFill>
              </a:rPr>
              <a:t>aktif </a:t>
            </a:r>
            <a:r>
              <a:rPr lang="tr-TR" sz="2200" dirty="0" smtClean="0">
                <a:solidFill>
                  <a:srgbClr val="FF0000"/>
                </a:solidFill>
              </a:rPr>
              <a:t>katılımını</a:t>
            </a:r>
            <a:r>
              <a:rPr lang="tr-TR" sz="2200" dirty="0" smtClean="0"/>
              <a:t>,</a:t>
            </a:r>
            <a:endParaRPr lang="tr-TR" sz="2200" dirty="0"/>
          </a:p>
          <a:p>
            <a:pPr marL="432000" indent="-432000"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tr-TR" sz="2200" dirty="0"/>
              <a:t>Mesleki araştırma sürecini </a:t>
            </a:r>
            <a:r>
              <a:rPr lang="tr-TR" sz="2200" dirty="0">
                <a:solidFill>
                  <a:srgbClr val="FF0000"/>
                </a:solidFill>
              </a:rPr>
              <a:t>bireyselleştirme</a:t>
            </a:r>
            <a:r>
              <a:rPr lang="tr-TR" sz="2200" dirty="0"/>
              <a:t>,</a:t>
            </a:r>
          </a:p>
          <a:p>
            <a:pPr marL="432000" indent="-432000"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tr-TR" sz="2200" dirty="0"/>
              <a:t>Danışan-danışman </a:t>
            </a:r>
            <a:r>
              <a:rPr lang="tr-TR" sz="2200" dirty="0">
                <a:solidFill>
                  <a:srgbClr val="FF0000"/>
                </a:solidFill>
              </a:rPr>
              <a:t>iletişimini kolaylaştırması,</a:t>
            </a:r>
          </a:p>
          <a:p>
            <a:pPr marL="432000" indent="-432000"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tr-TR" sz="2200" dirty="0"/>
              <a:t>Psikolojik avantaj.</a:t>
            </a:r>
          </a:p>
          <a:p>
            <a:endParaRPr lang="tr-TR" dirty="0"/>
          </a:p>
          <a:p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4D13F7EA-3D88-486E-BA74-A4A957F95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22F22-EB47-4B76-8DFD-3E35534CFFB2}" type="slidenum">
              <a:rPr lang="tr-TR" smtClean="0"/>
              <a:t>20</a:t>
            </a:fld>
            <a:endParaRPr lang="tr-TR"/>
          </a:p>
        </p:txBody>
      </p:sp>
      <p:pic>
        <p:nvPicPr>
          <p:cNvPr id="10242" name="Picture 2" descr="İlgili res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8966" y="1744901"/>
            <a:ext cx="3134833" cy="3134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83001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42D90A2-FDA1-4E01-A51C-F7FB2412F1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27966"/>
          </a:xfrm>
        </p:spPr>
        <p:txBody>
          <a:bodyPr>
            <a:normAutofit/>
          </a:bodyPr>
          <a:lstStyle/>
          <a:p>
            <a:pPr algn="ctr"/>
            <a:r>
              <a:rPr lang="tr-TR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Sınırlılıkları</a:t>
            </a:r>
            <a:endParaRPr lang="tr-TR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A7FF5C3-196D-47C8-A1DC-3251156F3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59370"/>
            <a:ext cx="6726382" cy="4351338"/>
          </a:xfrm>
        </p:spPr>
        <p:txBody>
          <a:bodyPr>
            <a:normAutofit/>
          </a:bodyPr>
          <a:lstStyle/>
          <a:p>
            <a:pPr marL="432000" indent="-432000">
              <a:lnSpc>
                <a:spcPct val="100000"/>
              </a:lnSpc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tr-TR" sz="2400" dirty="0" smtClean="0"/>
              <a:t>Erişimde </a:t>
            </a:r>
            <a:r>
              <a:rPr lang="tr-TR" sz="2400" dirty="0"/>
              <a:t>sıkıntılar ve işleyişte </a:t>
            </a:r>
            <a:r>
              <a:rPr lang="tr-TR" sz="2400" dirty="0">
                <a:solidFill>
                  <a:srgbClr val="FF0000"/>
                </a:solidFill>
              </a:rPr>
              <a:t>sıkıntılar</a:t>
            </a:r>
          </a:p>
          <a:p>
            <a:pPr marL="432000" indent="-432000">
              <a:lnSpc>
                <a:spcPct val="100000"/>
              </a:lnSpc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tr-TR" sz="2400" dirty="0">
                <a:solidFill>
                  <a:srgbClr val="FF0000"/>
                </a:solidFill>
              </a:rPr>
              <a:t>Gizlilik ihlali </a:t>
            </a:r>
            <a:r>
              <a:rPr lang="tr-TR" sz="2400" dirty="0"/>
              <a:t>riski</a:t>
            </a:r>
          </a:p>
          <a:p>
            <a:pPr marL="432000" indent="-432000">
              <a:lnSpc>
                <a:spcPct val="100000"/>
              </a:lnSpc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tr-TR" sz="2400" dirty="0"/>
              <a:t>Kullanılan bazı değerlendirme ve bilgi kaynaklarının </a:t>
            </a:r>
            <a:r>
              <a:rPr lang="tr-TR" sz="2400" dirty="0">
                <a:solidFill>
                  <a:srgbClr val="FF0000"/>
                </a:solidFill>
              </a:rPr>
              <a:t>uygun olmaması </a:t>
            </a:r>
            <a:endParaRPr lang="tr-TR" sz="2400" dirty="0" smtClean="0">
              <a:solidFill>
                <a:srgbClr val="FF0000"/>
              </a:solidFill>
            </a:endParaRPr>
          </a:p>
          <a:p>
            <a:pPr marL="432000" indent="-432000">
              <a:lnSpc>
                <a:spcPct val="100000"/>
              </a:lnSpc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tr-TR" sz="2400" dirty="0" smtClean="0"/>
              <a:t>Bazı </a:t>
            </a:r>
            <a:r>
              <a:rPr lang="tr-TR" sz="2400" dirty="0"/>
              <a:t>uygulamaların </a:t>
            </a:r>
            <a:r>
              <a:rPr lang="tr-TR" sz="2400" dirty="0">
                <a:solidFill>
                  <a:srgbClr val="FF0000"/>
                </a:solidFill>
              </a:rPr>
              <a:t>yeterince nitelikli olmaması</a:t>
            </a:r>
            <a:r>
              <a:rPr lang="tr-TR" sz="2400" dirty="0"/>
              <a:t>.</a:t>
            </a:r>
          </a:p>
          <a:p>
            <a:pPr marL="432000" indent="-432000">
              <a:lnSpc>
                <a:spcPct val="100000"/>
              </a:lnSpc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tr-TR" sz="2400" dirty="0"/>
              <a:t>Bazı </a:t>
            </a:r>
            <a:r>
              <a:rPr lang="tr-TR" sz="2400" dirty="0" smtClean="0"/>
              <a:t>kariyer danışmanlarının teknolojiye yeterince hakim olamaması</a:t>
            </a:r>
            <a:endParaRPr lang="tr-TR" sz="2400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DFCBFFF7-298F-4EDE-B3A0-1003A20A3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22F22-EB47-4B76-8DFD-3E35534CFFB2}" type="slidenum">
              <a:rPr lang="tr-TR" smtClean="0"/>
              <a:t>21</a:t>
            </a:fld>
            <a:endParaRPr lang="tr-TR"/>
          </a:p>
        </p:txBody>
      </p:sp>
      <p:pic>
        <p:nvPicPr>
          <p:cNvPr id="11266" name="Picture 2" descr="İlgili res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0952" y="1532010"/>
            <a:ext cx="3002848" cy="2859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05491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559AE206-7EBA-4D33-8BC9-9D8158553F0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DAA18AC3-BD12-4287-805A-5E98CAFC8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726" y="4059244"/>
            <a:ext cx="6801321" cy="173736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tr-TR" sz="4000" b="1" dirty="0">
                <a:solidFill>
                  <a:srgbClr val="FF0000"/>
                </a:solidFill>
              </a:rPr>
              <a:t>Kariyer Danışmanlığında Bilgisayar Destekli Sistem Uygulamalarından Örnekler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437D937-A7F1-4011-92B4-328E5BE1B16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8567" y="620480"/>
            <a:ext cx="2243800" cy="224379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B672F332-AF08-46C6-94F0-77684310D7B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95001" y="2466604"/>
            <a:ext cx="962395" cy="96239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34244EF8-D73A-40E1-BE73-D46E6B4B04E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25829" y="2327988"/>
            <a:ext cx="293695" cy="29369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AB84D7E8-4ECB-42D7-ADBF-01689B0F24A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92113" y="0"/>
            <a:ext cx="5699887" cy="4059244"/>
          </a:xfrm>
          <a:custGeom>
            <a:avLst/>
            <a:gdLst>
              <a:gd name="connsiteX0" fmla="*/ 0 w 5699887"/>
              <a:gd name="connsiteY0" fmla="*/ 0 h 4059244"/>
              <a:gd name="connsiteX1" fmla="*/ 5699887 w 5699887"/>
              <a:gd name="connsiteY1" fmla="*/ 0 h 4059244"/>
              <a:gd name="connsiteX2" fmla="*/ 5699887 w 5699887"/>
              <a:gd name="connsiteY2" fmla="*/ 3944096 h 4059244"/>
              <a:gd name="connsiteX3" fmla="*/ 5525775 w 5699887"/>
              <a:gd name="connsiteY3" fmla="*/ 3980429 h 4059244"/>
              <a:gd name="connsiteX4" fmla="*/ 4663256 w 5699887"/>
              <a:gd name="connsiteY4" fmla="*/ 4059244 h 4059244"/>
              <a:gd name="connsiteX5" fmla="*/ 8566 w 5699887"/>
              <a:gd name="connsiteY5" fmla="*/ 67422 h 40592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99887" h="4059244">
                <a:moveTo>
                  <a:pt x="0" y="0"/>
                </a:moveTo>
                <a:lnTo>
                  <a:pt x="5699887" y="0"/>
                </a:lnTo>
                <a:lnTo>
                  <a:pt x="5699887" y="3944096"/>
                </a:lnTo>
                <a:lnTo>
                  <a:pt x="5525775" y="3980429"/>
                </a:lnTo>
                <a:cubicBezTo>
                  <a:pt x="5246154" y="4032190"/>
                  <a:pt x="4957865" y="4059244"/>
                  <a:pt x="4663256" y="4059244"/>
                </a:cubicBezTo>
                <a:cubicBezTo>
                  <a:pt x="2306390" y="4059244"/>
                  <a:pt x="353936" y="2327747"/>
                  <a:pt x="8566" y="67422"/>
                </a:cubicBez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E8E38ED-369A-44C2-B635-0BED0E48A6E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800392" y="4525347"/>
            <a:ext cx="0" cy="1737360"/>
          </a:xfrm>
          <a:prstGeom prst="line">
            <a:avLst/>
          </a:prstGeom>
          <a:ln w="19050" cap="sq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ayt Numarası Yer Tutucusu 2">
            <a:extLst>
              <a:ext uri="{FF2B5EF4-FFF2-40B4-BE49-F238E27FC236}">
                <a16:creationId xmlns:a16="http://schemas.microsoft.com/office/drawing/2014/main" id="{5F828DF6-F04F-4B13-B4A3-CFB6B2429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22F22-EB47-4B76-8DFD-3E35534CFFB2}" type="slidenum">
              <a:rPr lang="tr-TR" smtClean="0"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57326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şlık 7">
            <a:extLst>
              <a:ext uri="{FF2B5EF4-FFF2-40B4-BE49-F238E27FC236}">
                <a16:creationId xmlns:a16="http://schemas.microsoft.com/office/drawing/2014/main" id="{16BCEEC5-3CF9-C542-9B06-5C34AC62B6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0184"/>
          </a:xfrm>
        </p:spPr>
        <p:txBody>
          <a:bodyPr>
            <a:normAutofit/>
          </a:bodyPr>
          <a:lstStyle/>
          <a:p>
            <a:pPr algn="ctr"/>
            <a:r>
              <a:rPr lang="tr-TR" sz="4000" dirty="0">
                <a:solidFill>
                  <a:srgbClr val="FF0000"/>
                </a:solidFill>
                <a:latin typeface="Arial Black" panose="020B0A04020102020204" pitchFamily="34" charset="0"/>
              </a:rPr>
              <a:t>Amerika’daki Uygulamalar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8AED2F-9CBF-7047-9CB8-85FB959D72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3043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Bugün en popüler mesleki bilgi edinme kaynağı O*</a:t>
            </a:r>
            <a:r>
              <a:rPr lang="tr-TR" dirty="0" err="1"/>
              <a:t>NET’tir</a:t>
            </a:r>
            <a:r>
              <a:rPr lang="tr-TR" dirty="0"/>
              <a:t>. </a:t>
            </a:r>
            <a:r>
              <a:rPr lang="tr-TR" dirty="0">
                <a:hlinkClick r:id="rId2"/>
              </a:rPr>
              <a:t>https://www.onetonline.org/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O*NET </a:t>
            </a:r>
          </a:p>
          <a:p>
            <a:pPr marL="900000" indent="-432000">
              <a:buFont typeface="Wingdings" panose="05000000000000000000" pitchFamily="2" charset="2"/>
              <a:buChar char="q"/>
            </a:pPr>
            <a:r>
              <a:rPr lang="tr-TR" sz="2400" dirty="0"/>
              <a:t>	iş tanımları ve işin gerekleri,</a:t>
            </a:r>
          </a:p>
          <a:p>
            <a:pPr marL="900000" indent="-432000">
              <a:buFont typeface="Wingdings" panose="05000000000000000000" pitchFamily="2" charset="2"/>
              <a:buChar char="q"/>
            </a:pPr>
            <a:r>
              <a:rPr lang="tr-TR" sz="2400" dirty="0"/>
              <a:t>	işin yürütülmesinde kullanılan araçlar ve gerekli olan teknoloji,</a:t>
            </a:r>
          </a:p>
          <a:p>
            <a:pPr marL="900000" indent="-432000">
              <a:buFont typeface="Wingdings" panose="05000000000000000000" pitchFamily="2" charset="2"/>
              <a:buChar char="q"/>
            </a:pPr>
            <a:r>
              <a:rPr lang="tr-TR" sz="2400" dirty="0"/>
              <a:t>	sahip olunması gereken bilgi, yetenek, beceriler, eğitim seviyesi, ilgiler,</a:t>
            </a:r>
          </a:p>
          <a:p>
            <a:pPr marL="900000" indent="-432000">
              <a:buFont typeface="Wingdings" panose="05000000000000000000" pitchFamily="2" charset="2"/>
              <a:buChar char="q"/>
            </a:pPr>
            <a:r>
              <a:rPr lang="tr-TR" sz="2400" dirty="0"/>
              <a:t>	maaş ve iş </a:t>
            </a:r>
            <a:r>
              <a:rPr lang="tr-TR" sz="2400" dirty="0" smtClean="0"/>
              <a:t>olanakları</a:t>
            </a:r>
            <a:endParaRPr lang="tr-TR" sz="2400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66BB7439-4467-410E-B549-61A1A158F3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22F22-EB47-4B76-8DFD-3E35534CFFB2}" type="slidenum">
              <a:rPr lang="tr-TR" smtClean="0"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372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8AED2F-9CBF-7047-9CB8-85FB959D72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63807"/>
            <a:ext cx="10515600" cy="4351338"/>
          </a:xfrm>
        </p:spPr>
        <p:txBody>
          <a:bodyPr>
            <a:normAutofit/>
          </a:bodyPr>
          <a:lstStyle/>
          <a:p>
            <a:pPr marL="540000" lvl="1" indent="-432000">
              <a:lnSpc>
                <a:spcPct val="100000"/>
              </a:lnSpc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tr-TR" dirty="0" smtClean="0"/>
              <a:t>1100 </a:t>
            </a:r>
            <a:r>
              <a:rPr lang="tr-TR" dirty="0"/>
              <a:t>meslek grubuna dair ayrıntılı bilgi</a:t>
            </a:r>
          </a:p>
          <a:p>
            <a:pPr marL="540000" lvl="1" indent="-432000">
              <a:lnSpc>
                <a:spcPct val="100000"/>
              </a:lnSpc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tr-TR" dirty="0"/>
              <a:t>300’den fazla özellik – çalışanların gereksinimleri, gereken bilgi alanları, temel ve çapraz işlevsel beceri gereklilikleri, ilgili iş değerleri, </a:t>
            </a:r>
            <a:r>
              <a:rPr lang="tr-TR" dirty="0" err="1"/>
              <a:t>Holland</a:t>
            </a:r>
            <a:r>
              <a:rPr lang="tr-TR" dirty="0"/>
              <a:t> kodları, öğrenim zorunlulukları, deneyim ve eğitim gerekleri</a:t>
            </a:r>
          </a:p>
          <a:p>
            <a:pPr marL="540000" lvl="1" indent="-432000">
              <a:lnSpc>
                <a:spcPct val="100000"/>
              </a:lnSpc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tr-TR" dirty="0"/>
              <a:t>Beceri testleri</a:t>
            </a:r>
          </a:p>
          <a:p>
            <a:pPr marL="540000" lvl="1" indent="-432000">
              <a:lnSpc>
                <a:spcPct val="100000"/>
              </a:lnSpc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tr-TR" dirty="0"/>
              <a:t>O*Net İlgi Profil Yaratıcısı, Yetenek Profil Yaratıcısı, İşin Önem Belirleyicisi</a:t>
            </a:r>
          </a:p>
          <a:p>
            <a:pPr marL="540000" lvl="1" indent="-432000">
              <a:lnSpc>
                <a:spcPct val="100000"/>
              </a:lnSpc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tr-TR" dirty="0"/>
              <a:t>Gelecek Hamlem (</a:t>
            </a:r>
            <a:r>
              <a:rPr lang="tr-TR" dirty="0" err="1"/>
              <a:t>MyNextMove</a:t>
            </a:r>
            <a:r>
              <a:rPr lang="tr-TR" dirty="0"/>
              <a:t>) ile veri tabanındaki mesleklere bağlantı, ilgi ve eğitime göre meslek önerileri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B71C800E-5AAC-4948-BC7E-7152AC3B2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22F22-EB47-4B76-8DFD-3E35534CFFB2}" type="slidenum">
              <a:rPr lang="tr-TR" smtClean="0"/>
              <a:t>24</a:t>
            </a:fld>
            <a:endParaRPr lang="tr-TR"/>
          </a:p>
        </p:txBody>
      </p:sp>
      <p:sp>
        <p:nvSpPr>
          <p:cNvPr id="5" name="Başlık 7">
            <a:extLst>
              <a:ext uri="{FF2B5EF4-FFF2-40B4-BE49-F238E27FC236}">
                <a16:creationId xmlns:a16="http://schemas.microsoft.com/office/drawing/2014/main" id="{16BCEEC5-3CF9-C542-9B06-5C34AC62B6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0184"/>
          </a:xfrm>
        </p:spPr>
        <p:txBody>
          <a:bodyPr>
            <a:normAutofit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  <a:latin typeface="Arial Black" panose="020B0A04020102020204" pitchFamily="34" charset="0"/>
              </a:rPr>
              <a:t>O*Net</a:t>
            </a:r>
            <a:endParaRPr lang="tr-TR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949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352BB8B8-B42F-A940-B081-DB4AD7C164F3}"/>
              </a:ext>
            </a:extLst>
          </p:cNvPr>
          <p:cNvSpPr/>
          <p:nvPr/>
        </p:nvSpPr>
        <p:spPr>
          <a:xfrm>
            <a:off x="4104289" y="2890347"/>
            <a:ext cx="3457904" cy="129802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>
                <a:solidFill>
                  <a:schemeClr val="tx1"/>
                </a:solidFill>
              </a:rPr>
              <a:t>O*Net</a:t>
            </a:r>
          </a:p>
          <a:p>
            <a:pPr algn="ctr"/>
            <a:r>
              <a:rPr lang="tr-TR" sz="2000" b="1" err="1">
                <a:solidFill>
                  <a:schemeClr val="tx1"/>
                </a:solidFill>
              </a:rPr>
              <a:t>Occupational</a:t>
            </a:r>
            <a:r>
              <a:rPr lang="tr-TR" sz="2000" b="1">
                <a:solidFill>
                  <a:schemeClr val="tx1"/>
                </a:solidFill>
              </a:rPr>
              <a:t> Network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8808D09F-9E15-4449-8ADC-EE7364FE5AA9}"/>
              </a:ext>
            </a:extLst>
          </p:cNvPr>
          <p:cNvSpPr/>
          <p:nvPr/>
        </p:nvSpPr>
        <p:spPr>
          <a:xfrm>
            <a:off x="882869" y="515006"/>
            <a:ext cx="2743200" cy="215462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>
                <a:solidFill>
                  <a:schemeClr val="tx1"/>
                </a:solidFill>
              </a:rPr>
              <a:t>Çalışan Özellikleri</a:t>
            </a:r>
          </a:p>
          <a:p>
            <a:pPr algn="ctr"/>
            <a:endParaRPr lang="tr-TR" b="1">
              <a:solidFill>
                <a:schemeClr val="tx1"/>
              </a:solidFill>
            </a:endParaRPr>
          </a:p>
          <a:p>
            <a:pPr algn="ctr"/>
            <a:r>
              <a:rPr lang="tr-TR">
                <a:solidFill>
                  <a:schemeClr val="tx1"/>
                </a:solidFill>
              </a:rPr>
              <a:t>Yetenekler</a:t>
            </a:r>
          </a:p>
          <a:p>
            <a:pPr algn="ctr"/>
            <a:r>
              <a:rPr lang="tr-TR">
                <a:solidFill>
                  <a:schemeClr val="tx1"/>
                </a:solidFill>
              </a:rPr>
              <a:t>Mesleki İlgiler</a:t>
            </a:r>
          </a:p>
          <a:p>
            <a:pPr algn="ctr"/>
            <a:r>
              <a:rPr lang="tr-TR">
                <a:solidFill>
                  <a:schemeClr val="tx1"/>
                </a:solidFill>
              </a:rPr>
              <a:t>Meslek Değeri</a:t>
            </a:r>
          </a:p>
          <a:p>
            <a:pPr algn="ctr"/>
            <a:r>
              <a:rPr lang="tr-TR">
                <a:solidFill>
                  <a:schemeClr val="tx1"/>
                </a:solidFill>
              </a:rPr>
              <a:t>Meslek Tarzı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F66FB9DF-31F4-9C42-8108-B49CF70C454C}"/>
              </a:ext>
            </a:extLst>
          </p:cNvPr>
          <p:cNvSpPr/>
          <p:nvPr/>
        </p:nvSpPr>
        <p:spPr>
          <a:xfrm>
            <a:off x="4461641" y="515007"/>
            <a:ext cx="2743200" cy="215462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>
                <a:solidFill>
                  <a:schemeClr val="tx1"/>
                </a:solidFill>
              </a:rPr>
              <a:t>Çalışanlarla İlgili Şartlar</a:t>
            </a:r>
          </a:p>
          <a:p>
            <a:pPr algn="ctr"/>
            <a:endParaRPr lang="tr-TR" b="1">
              <a:solidFill>
                <a:schemeClr val="tx1"/>
              </a:solidFill>
            </a:endParaRPr>
          </a:p>
          <a:p>
            <a:pPr algn="ctr"/>
            <a:r>
              <a:rPr lang="tr-TR">
                <a:solidFill>
                  <a:schemeClr val="tx1"/>
                </a:solidFill>
              </a:rPr>
              <a:t>Yetenek</a:t>
            </a:r>
          </a:p>
          <a:p>
            <a:pPr algn="ctr"/>
            <a:r>
              <a:rPr lang="tr-TR">
                <a:solidFill>
                  <a:schemeClr val="tx1"/>
                </a:solidFill>
              </a:rPr>
              <a:t>Bilgi</a:t>
            </a:r>
          </a:p>
          <a:p>
            <a:pPr algn="ctr"/>
            <a:r>
              <a:rPr lang="tr-TR">
                <a:solidFill>
                  <a:schemeClr val="tx1"/>
                </a:solidFill>
              </a:rPr>
              <a:t>Eğitim</a:t>
            </a:r>
          </a:p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CD780CCF-977F-EA4C-A799-3E36672D0112}"/>
              </a:ext>
            </a:extLst>
          </p:cNvPr>
          <p:cNvSpPr/>
          <p:nvPr/>
        </p:nvSpPr>
        <p:spPr>
          <a:xfrm>
            <a:off x="8040413" y="515006"/>
            <a:ext cx="2743200" cy="215462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>
                <a:solidFill>
                  <a:schemeClr val="tx1"/>
                </a:solidFill>
              </a:rPr>
              <a:t>Deneyim Şartları</a:t>
            </a:r>
          </a:p>
          <a:p>
            <a:pPr algn="ctr"/>
            <a:endParaRPr lang="tr-TR" b="1">
              <a:solidFill>
                <a:schemeClr val="tx1"/>
              </a:solidFill>
            </a:endParaRPr>
          </a:p>
          <a:p>
            <a:pPr algn="ctr"/>
            <a:r>
              <a:rPr lang="tr-TR">
                <a:solidFill>
                  <a:schemeClr val="tx1"/>
                </a:solidFill>
              </a:rPr>
              <a:t>Deneyim-Eğitim</a:t>
            </a:r>
          </a:p>
          <a:p>
            <a:pPr algn="ctr"/>
            <a:r>
              <a:rPr lang="tr-TR">
                <a:solidFill>
                  <a:schemeClr val="tx1"/>
                </a:solidFill>
              </a:rPr>
              <a:t>Beceriler</a:t>
            </a:r>
          </a:p>
          <a:p>
            <a:pPr algn="ctr"/>
            <a:r>
              <a:rPr lang="tr-TR">
                <a:solidFill>
                  <a:schemeClr val="tx1"/>
                </a:solidFill>
              </a:rPr>
              <a:t>Giriş Şartları</a:t>
            </a:r>
          </a:p>
          <a:p>
            <a:pPr algn="ctr"/>
            <a:r>
              <a:rPr lang="tr-TR">
                <a:solidFill>
                  <a:schemeClr val="tx1"/>
                </a:solidFill>
              </a:rPr>
              <a:t>Ehliyet</a:t>
            </a:r>
          </a:p>
        </p:txBody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BA7E7787-C18F-1245-85C1-9AC555F095E3}"/>
              </a:ext>
            </a:extLst>
          </p:cNvPr>
          <p:cNvSpPr/>
          <p:nvPr/>
        </p:nvSpPr>
        <p:spPr>
          <a:xfrm>
            <a:off x="882869" y="4409087"/>
            <a:ext cx="2743200" cy="215462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>
                <a:solidFill>
                  <a:schemeClr val="tx1"/>
                </a:solidFill>
              </a:rPr>
              <a:t>Meslek Şartları</a:t>
            </a:r>
          </a:p>
          <a:p>
            <a:pPr algn="ctr"/>
            <a:endParaRPr lang="tr-TR" b="1">
              <a:solidFill>
                <a:schemeClr val="tx1"/>
              </a:solidFill>
            </a:endParaRPr>
          </a:p>
          <a:p>
            <a:pPr algn="ctr"/>
            <a:r>
              <a:rPr lang="tr-TR">
                <a:solidFill>
                  <a:schemeClr val="tx1"/>
                </a:solidFill>
              </a:rPr>
              <a:t>Genel iş etkinlikleri</a:t>
            </a:r>
          </a:p>
          <a:p>
            <a:pPr algn="ctr"/>
            <a:r>
              <a:rPr lang="tr-TR">
                <a:solidFill>
                  <a:schemeClr val="tx1"/>
                </a:solidFill>
              </a:rPr>
              <a:t>Detaylı iş etkinlikleri</a:t>
            </a:r>
          </a:p>
          <a:p>
            <a:pPr algn="ctr"/>
            <a:r>
              <a:rPr lang="tr-TR">
                <a:solidFill>
                  <a:schemeClr val="tx1"/>
                </a:solidFill>
              </a:rPr>
              <a:t>Örgütsel koşullar</a:t>
            </a:r>
          </a:p>
          <a:p>
            <a:pPr algn="ctr"/>
            <a:r>
              <a:rPr lang="tr-TR">
                <a:solidFill>
                  <a:schemeClr val="tx1"/>
                </a:solidFill>
              </a:rPr>
              <a:t>İş koşulları</a:t>
            </a:r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DBDC2D00-3518-DB42-A68A-DC9234512B5D}"/>
              </a:ext>
            </a:extLst>
          </p:cNvPr>
          <p:cNvSpPr/>
          <p:nvPr/>
        </p:nvSpPr>
        <p:spPr>
          <a:xfrm>
            <a:off x="4461641" y="4409088"/>
            <a:ext cx="2743200" cy="215462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>
                <a:solidFill>
                  <a:schemeClr val="tx1"/>
                </a:solidFill>
              </a:rPr>
              <a:t>İş Gücü Özellikleri</a:t>
            </a:r>
          </a:p>
          <a:p>
            <a:pPr algn="ctr"/>
            <a:endParaRPr lang="tr-TR" b="1">
              <a:solidFill>
                <a:schemeClr val="tx1"/>
              </a:solidFill>
            </a:endParaRPr>
          </a:p>
          <a:p>
            <a:pPr algn="ctr"/>
            <a:r>
              <a:rPr lang="tr-TR">
                <a:solidFill>
                  <a:schemeClr val="tx1"/>
                </a:solidFill>
              </a:rPr>
              <a:t>İş gücü piyasasına ilişkin bilgi</a:t>
            </a:r>
          </a:p>
          <a:p>
            <a:pPr algn="ctr"/>
            <a:r>
              <a:rPr lang="tr-TR">
                <a:solidFill>
                  <a:schemeClr val="tx1"/>
                </a:solidFill>
              </a:rPr>
              <a:t>Mesleki gelecek</a:t>
            </a:r>
          </a:p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4D7BB79E-58E4-744F-9737-E76D391744AC}"/>
              </a:ext>
            </a:extLst>
          </p:cNvPr>
          <p:cNvSpPr/>
          <p:nvPr/>
        </p:nvSpPr>
        <p:spPr>
          <a:xfrm>
            <a:off x="8040413" y="4409086"/>
            <a:ext cx="2743200" cy="215462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>
                <a:solidFill>
                  <a:schemeClr val="tx1"/>
                </a:solidFill>
              </a:rPr>
              <a:t>Meslek-Spesifik Bilgi</a:t>
            </a:r>
          </a:p>
          <a:p>
            <a:pPr algn="ctr"/>
            <a:endParaRPr lang="tr-TR" b="1">
              <a:solidFill>
                <a:schemeClr val="tx1"/>
              </a:solidFill>
            </a:endParaRPr>
          </a:p>
          <a:p>
            <a:pPr algn="ctr"/>
            <a:r>
              <a:rPr lang="tr-TR">
                <a:solidFill>
                  <a:schemeClr val="tx1"/>
                </a:solidFill>
              </a:rPr>
              <a:t>Görevler</a:t>
            </a:r>
          </a:p>
          <a:p>
            <a:pPr algn="ctr"/>
            <a:r>
              <a:rPr lang="tr-TR">
                <a:solidFill>
                  <a:schemeClr val="tx1"/>
                </a:solidFill>
              </a:rPr>
              <a:t>Araç ve Teknoloji</a:t>
            </a:r>
          </a:p>
          <a:p>
            <a:pPr algn="ctr"/>
            <a:endParaRPr lang="tr-TR">
              <a:solidFill>
                <a:schemeClr val="tx1"/>
              </a:solidFill>
            </a:endParaRPr>
          </a:p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EE607B5F-BDB8-456B-A3C3-C3594A3EF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22F22-EB47-4B76-8DFD-3E35534CFFB2}" type="slidenum">
              <a:rPr lang="tr-TR" smtClean="0"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70319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 descr="ekran görüntüsü içeren bir resim&#10;&#10;Açıklama otomatik olarak oluşturuldu">
            <a:extLst>
              <a:ext uri="{FF2B5EF4-FFF2-40B4-BE49-F238E27FC236}">
                <a16:creationId xmlns:a16="http://schemas.microsoft.com/office/drawing/2014/main" id="{1F8F0A9E-0B9E-6B44-A5A5-A4A4F8937D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606" y="643467"/>
            <a:ext cx="10316788" cy="5571066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8C22D052-B2F7-48DF-B0BF-94A30CA71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22F22-EB47-4B76-8DFD-3E35534CFFB2}" type="slidenum">
              <a:rPr lang="tr-TR" smtClean="0"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74808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 descr="ekran görüntüsü içeren bir resim&#10;&#10;Açıklama otomatik olarak oluşturuldu">
            <a:extLst>
              <a:ext uri="{FF2B5EF4-FFF2-40B4-BE49-F238E27FC236}">
                <a16:creationId xmlns:a16="http://schemas.microsoft.com/office/drawing/2014/main" id="{D7CBEB93-8B5E-7144-8CB6-B12BF7A89C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369" y="643467"/>
            <a:ext cx="10561262" cy="5571066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BA9122A4-2571-4F40-9551-179381BE6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22F22-EB47-4B76-8DFD-3E35534CFFB2}" type="slidenum">
              <a:rPr lang="tr-TR" smtClean="0"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72624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 descr="ekran görüntüsü içeren bir resim&#10;&#10;Açıklama otomatik olarak oluşturuldu">
            <a:extLst>
              <a:ext uri="{FF2B5EF4-FFF2-40B4-BE49-F238E27FC236}">
                <a16:creationId xmlns:a16="http://schemas.microsoft.com/office/drawing/2014/main" id="{06F1C36D-E009-094D-ACA2-F80D1FD25DA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223" b="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FB2D48ED-EC45-43C3-AE73-5188FB31E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22F22-EB47-4B76-8DFD-3E35534CFFB2}" type="slidenum">
              <a:rPr lang="tr-TR" smtClean="0"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2051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 descr="ekran görüntüsü içeren bir resim&#10;&#10;Açıklama otomatik olarak oluşturuldu">
            <a:extLst>
              <a:ext uri="{FF2B5EF4-FFF2-40B4-BE49-F238E27FC236}">
                <a16:creationId xmlns:a16="http://schemas.microsoft.com/office/drawing/2014/main" id="{F8437395-2B73-2A42-BEE3-72BB273C10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743627"/>
            <a:ext cx="10905066" cy="5370745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3CA06FEA-2A99-46FC-B18F-06769CAAE6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22F22-EB47-4B76-8DFD-3E35534CFFB2}" type="slidenum">
              <a:rPr lang="tr-TR" smtClean="0"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5971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98BDED4-F5A7-4222-9011-87446D2ED0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000" dirty="0">
                <a:solidFill>
                  <a:srgbClr val="FF0000"/>
                </a:solidFill>
              </a:rPr>
              <a:t>Kariyer Danışmanlığında </a:t>
            </a:r>
            <a:r>
              <a:rPr lang="tr-TR" sz="4000" dirty="0" smtClean="0">
                <a:solidFill>
                  <a:srgbClr val="FF0000"/>
                </a:solidFill>
              </a:rPr>
              <a:t/>
            </a:r>
            <a:br>
              <a:rPr lang="tr-TR" sz="4000" dirty="0" smtClean="0">
                <a:solidFill>
                  <a:srgbClr val="FF0000"/>
                </a:solidFill>
              </a:rPr>
            </a:br>
            <a:r>
              <a:rPr lang="tr-TR" sz="4000" dirty="0" smtClean="0">
                <a:solidFill>
                  <a:srgbClr val="FF0000"/>
                </a:solidFill>
              </a:rPr>
              <a:t>Bilgisayar </a:t>
            </a:r>
            <a:r>
              <a:rPr lang="tr-TR" sz="4000" dirty="0">
                <a:solidFill>
                  <a:srgbClr val="FF0000"/>
                </a:solidFill>
              </a:rPr>
              <a:t>Destekli Sistemler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B3C70FF-64BC-4CC5-AE7E-6ABEAAAD80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2507" y="2176499"/>
            <a:ext cx="6883400" cy="3476048"/>
          </a:xfrm>
        </p:spPr>
        <p:txBody>
          <a:bodyPr/>
          <a:lstStyle/>
          <a:p>
            <a:r>
              <a:rPr lang="tr-TR" dirty="0" smtClean="0"/>
              <a:t>Kariyer </a:t>
            </a:r>
            <a:r>
              <a:rPr lang="tr-TR" dirty="0"/>
              <a:t>planlama sürecine yardımcı olmak için bilgisayarlarla yapılan bir dizi etkinliği kapsamaktadır. </a:t>
            </a:r>
          </a:p>
          <a:p>
            <a:r>
              <a:rPr lang="tr-TR" dirty="0" smtClean="0"/>
              <a:t>Bazı </a:t>
            </a:r>
            <a:r>
              <a:rPr lang="tr-TR" dirty="0"/>
              <a:t>sistemler kariyer planlama aşamasının tümünü içerecek kadar ayrıntılı olarak tasarlanmışken bazıları bu sürecin sadece bir kısmını –örneğin envanterlerin yorumlanması- içermektedir.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20E7C346-976A-428A-8137-4FD7CB7249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22F22-EB47-4B76-8DFD-3E35534CFFB2}" type="slidenum">
              <a:rPr lang="tr-TR" smtClean="0"/>
              <a:t>3</a:t>
            </a:fld>
            <a:endParaRPr lang="tr-TR"/>
          </a:p>
        </p:txBody>
      </p:sp>
      <p:pic>
        <p:nvPicPr>
          <p:cNvPr id="1028" name="Picture 4" descr="http://imperialresearch.org/wp-content/uploads/2017/12/Cap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9070" y="2176499"/>
            <a:ext cx="3707906" cy="2916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861572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 descr="ekran görüntüsü içeren bir resim&#10;&#10;Açıklama otomatik olarak oluşturuldu">
            <a:extLst>
              <a:ext uri="{FF2B5EF4-FFF2-40B4-BE49-F238E27FC236}">
                <a16:creationId xmlns:a16="http://schemas.microsoft.com/office/drawing/2014/main" id="{8AA426C5-9B3E-E34E-8F85-DDC5A24EBD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68" r="13122" b="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B34E070C-583E-4FCB-AE27-1E76B18C8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22F22-EB47-4B76-8DFD-3E35534CFFB2}" type="slidenum">
              <a:rPr lang="tr-TR" smtClean="0"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29243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 descr="ekran görüntüsü içeren bir resim&#10;&#10;Açıklama otomatik olarak oluşturuldu">
            <a:extLst>
              <a:ext uri="{FF2B5EF4-FFF2-40B4-BE49-F238E27FC236}">
                <a16:creationId xmlns:a16="http://schemas.microsoft.com/office/drawing/2014/main" id="{A49C9D68-C5E2-8E49-A931-18E0064AA7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852678"/>
            <a:ext cx="10905066" cy="5152643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935743A1-FE97-40F8-A77B-25CFC1D2B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22F22-EB47-4B76-8DFD-3E35534CFFB2}" type="slidenum">
              <a:rPr lang="tr-TR" smtClean="0"/>
              <a:t>31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644788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 descr="ekran görüntüsü içeren bir resim&#10;&#10;Açıklama otomatik olarak oluşturuldu">
            <a:extLst>
              <a:ext uri="{FF2B5EF4-FFF2-40B4-BE49-F238E27FC236}">
                <a16:creationId xmlns:a16="http://schemas.microsoft.com/office/drawing/2014/main" id="{ED39F3B0-B844-4A44-821A-B1FD943EF0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675471"/>
            <a:ext cx="10905066" cy="5507058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FE0A208B-DFA4-424A-A679-08F6F436C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22F22-EB47-4B76-8DFD-3E35534CFFB2}" type="slidenum">
              <a:rPr lang="tr-TR" smtClean="0"/>
              <a:t>32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296216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 descr="ekran görüntüsü içeren bir resim&#10;&#10;Açıklama otomatik olarak oluşturuldu">
            <a:extLst>
              <a:ext uri="{FF2B5EF4-FFF2-40B4-BE49-F238E27FC236}">
                <a16:creationId xmlns:a16="http://schemas.microsoft.com/office/drawing/2014/main" id="{54B2742E-6FD7-C440-B3F9-97C428BF33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934466"/>
            <a:ext cx="10905066" cy="4989067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8587DED8-9E0B-4EAB-90EC-158F213F78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22F22-EB47-4B76-8DFD-3E35534CFFB2}" type="slidenum">
              <a:rPr lang="tr-TR" smtClean="0"/>
              <a:t>33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763074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 descr="ekran görüntüsü içeren bir resim&#10;&#10;Açıklama otomatik olarak oluşturuldu">
            <a:extLst>
              <a:ext uri="{FF2B5EF4-FFF2-40B4-BE49-F238E27FC236}">
                <a16:creationId xmlns:a16="http://schemas.microsoft.com/office/drawing/2014/main" id="{F2179907-8A8D-064C-BC82-235466DB09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798153"/>
            <a:ext cx="10905066" cy="5261694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19454826-00DE-4BCF-98E3-740E2604D7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22F22-EB47-4B76-8DFD-3E35534CFFB2}" type="slidenum">
              <a:rPr lang="tr-TR" smtClean="0"/>
              <a:t>34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625195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 descr="ekran görüntüsü içeren bir resim&#10;&#10;Açıklama otomatik olarak oluşturuldu">
            <a:extLst>
              <a:ext uri="{FF2B5EF4-FFF2-40B4-BE49-F238E27FC236}">
                <a16:creationId xmlns:a16="http://schemas.microsoft.com/office/drawing/2014/main" id="{9EB418BC-30FE-7A40-B51C-C7537EE6F0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6181" y="1805274"/>
            <a:ext cx="5462546" cy="3291183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F03B26D7-6562-4C48-BEA4-8025F1BCC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22F22-EB47-4B76-8DFD-3E35534CFFB2}" type="slidenum">
              <a:rPr lang="tr-TR" smtClean="0"/>
              <a:t>35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082761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 descr="ekran görüntüsü içeren bir resim&#10;&#10;Açıklama otomatik olarak oluşturuldu">
            <a:extLst>
              <a:ext uri="{FF2B5EF4-FFF2-40B4-BE49-F238E27FC236}">
                <a16:creationId xmlns:a16="http://schemas.microsoft.com/office/drawing/2014/main" id="{C2725633-0168-8A4C-8EF4-B225029920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9100" y="643467"/>
            <a:ext cx="9773800" cy="5571066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2F0078B9-6191-4CC5-966E-C8DA2C5221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22F22-EB47-4B76-8DFD-3E35534CFFB2}" type="slidenum">
              <a:rPr lang="tr-TR" smtClean="0"/>
              <a:t>36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780528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 descr="ekran görüntüsü içeren bir resim&#10;&#10;Açıklama otomatik olarak oluşturuldu">
            <a:extLst>
              <a:ext uri="{FF2B5EF4-FFF2-40B4-BE49-F238E27FC236}">
                <a16:creationId xmlns:a16="http://schemas.microsoft.com/office/drawing/2014/main" id="{20E16A40-9C2B-F343-A83B-EA4269885B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4559" y="1123527"/>
            <a:ext cx="6462877" cy="4604800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893B629A-48AE-4567-80E0-1C4263D1E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22F22-EB47-4B76-8DFD-3E35534CFFB2}" type="slidenum">
              <a:rPr lang="tr-TR" smtClean="0"/>
              <a:t>37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819747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 descr="ekran görüntüsü içeren bir resim&#10;&#10;Açıklama otomatik olarak oluşturuldu">
            <a:extLst>
              <a:ext uri="{FF2B5EF4-FFF2-40B4-BE49-F238E27FC236}">
                <a16:creationId xmlns:a16="http://schemas.microsoft.com/office/drawing/2014/main" id="{095B5285-8F22-C844-87E2-C8C7AD9866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1395" y="643467"/>
            <a:ext cx="10129210" cy="5571066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C9F52593-525D-4B73-9953-CBCC2C659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22F22-EB47-4B76-8DFD-3E35534CFFB2}" type="slidenum">
              <a:rPr lang="tr-TR" smtClean="0"/>
              <a:t>38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064813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22F22-EB47-4B76-8DFD-3E35534CFFB2}" type="slidenum">
              <a:rPr lang="tr-TR" smtClean="0"/>
              <a:t>39</a:t>
            </a:fld>
            <a:endParaRPr lang="tr-TR"/>
          </a:p>
        </p:txBody>
      </p:sp>
      <p:sp>
        <p:nvSpPr>
          <p:cNvPr id="3" name="Başlık 1">
            <a:extLst>
              <a:ext uri="{FF2B5EF4-FFF2-40B4-BE49-F238E27FC236}">
                <a16:creationId xmlns:a16="http://schemas.microsoft.com/office/drawing/2014/main" id="{4663DA13-167A-7641-ACDD-DEC90BF59199}"/>
              </a:ext>
            </a:extLst>
          </p:cNvPr>
          <p:cNvSpPr txBox="1">
            <a:spLocks/>
          </p:cNvSpPr>
          <p:nvPr/>
        </p:nvSpPr>
        <p:spPr>
          <a:xfrm>
            <a:off x="727364" y="1270290"/>
            <a:ext cx="10515600" cy="81713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sz="40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Türkiye’deki Uygulamalar</a:t>
            </a:r>
            <a:endParaRPr lang="en-US" sz="40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63212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9599EBF-E2BC-4557-B617-2C997CE3B0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06373"/>
          </a:xfrm>
        </p:spPr>
        <p:txBody>
          <a:bodyPr>
            <a:noAutofit/>
          </a:bodyPr>
          <a:lstStyle/>
          <a:p>
            <a:pPr algn="ctr"/>
            <a:r>
              <a:rPr lang="tr-TR" sz="3200" dirty="0" smtClean="0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BDS Sınıflandırılması</a:t>
            </a:r>
            <a:endParaRPr lang="tr-TR" sz="3200" dirty="0">
              <a:solidFill>
                <a:srgbClr val="FF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503FA92-47BD-4856-90E9-E31AF11374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997" y="1286540"/>
            <a:ext cx="6687878" cy="5069810"/>
          </a:xfrm>
        </p:spPr>
        <p:txBody>
          <a:bodyPr>
            <a:normAutofit fontScale="92500" lnSpcReduction="20000"/>
          </a:bodyPr>
          <a:lstStyle/>
          <a:p>
            <a:pPr marL="432000" indent="-432000">
              <a:lnSpc>
                <a:spcPct val="120000"/>
              </a:lnSpc>
              <a:spcBef>
                <a:spcPts val="800"/>
              </a:spcBef>
              <a:buFont typeface="+mj-lt"/>
              <a:buAutoNum type="arabicPeriod"/>
            </a:pPr>
            <a:r>
              <a:rPr lang="tr-TR" sz="2600" dirty="0" smtClean="0"/>
              <a:t>Kendini tanıma-değerlendirme programları</a:t>
            </a:r>
          </a:p>
          <a:p>
            <a:pPr marL="432000" indent="-432000">
              <a:lnSpc>
                <a:spcPct val="120000"/>
              </a:lnSpc>
              <a:spcBef>
                <a:spcPts val="800"/>
              </a:spcBef>
              <a:buFont typeface="+mj-lt"/>
              <a:buAutoNum type="arabicPeriod"/>
            </a:pPr>
            <a:r>
              <a:rPr lang="tr-TR" sz="2600" dirty="0"/>
              <a:t>Online </a:t>
            </a:r>
            <a:r>
              <a:rPr lang="tr-TR" sz="2600" dirty="0" err="1"/>
              <a:t>Psikometrik</a:t>
            </a:r>
            <a:r>
              <a:rPr lang="tr-TR" sz="2600" dirty="0"/>
              <a:t> test ve envanterler</a:t>
            </a:r>
          </a:p>
          <a:p>
            <a:pPr marL="432000" indent="-432000">
              <a:lnSpc>
                <a:spcPct val="120000"/>
              </a:lnSpc>
              <a:spcBef>
                <a:spcPts val="800"/>
              </a:spcBef>
              <a:buFont typeface="+mj-lt"/>
              <a:buAutoNum type="arabicPeriod"/>
            </a:pPr>
            <a:r>
              <a:rPr lang="tr-TR" sz="2600" dirty="0" smtClean="0"/>
              <a:t>Eşleştirme </a:t>
            </a:r>
            <a:r>
              <a:rPr lang="tr-TR" sz="2600" dirty="0"/>
              <a:t>sistemleri</a:t>
            </a:r>
          </a:p>
          <a:p>
            <a:pPr marL="432000" indent="-432000">
              <a:lnSpc>
                <a:spcPct val="120000"/>
              </a:lnSpc>
              <a:spcBef>
                <a:spcPts val="800"/>
              </a:spcBef>
              <a:buFont typeface="+mj-lt"/>
              <a:buAutoNum type="arabicPeriod"/>
            </a:pPr>
            <a:r>
              <a:rPr lang="tr-TR" sz="2600" dirty="0"/>
              <a:t>Eğitim ve </a:t>
            </a:r>
            <a:r>
              <a:rPr lang="tr-TR" sz="2600" dirty="0" smtClean="0"/>
              <a:t>kurs </a:t>
            </a:r>
            <a:r>
              <a:rPr lang="tr-TR" sz="2600" dirty="0"/>
              <a:t>olanakları </a:t>
            </a:r>
            <a:r>
              <a:rPr lang="tr-TR" sz="2600" dirty="0" smtClean="0"/>
              <a:t>- veri </a:t>
            </a:r>
            <a:r>
              <a:rPr lang="tr-TR" sz="2600" dirty="0"/>
              <a:t>tabanları</a:t>
            </a:r>
          </a:p>
          <a:p>
            <a:pPr marL="432000" indent="-432000">
              <a:lnSpc>
                <a:spcPct val="120000"/>
              </a:lnSpc>
              <a:spcBef>
                <a:spcPts val="800"/>
              </a:spcBef>
              <a:buFont typeface="+mj-lt"/>
              <a:buAutoNum type="arabicPeriod"/>
            </a:pPr>
            <a:r>
              <a:rPr lang="tr-TR" sz="2600" dirty="0" smtClean="0"/>
              <a:t>Meslekleri </a:t>
            </a:r>
            <a:r>
              <a:rPr lang="tr-TR" sz="2600" dirty="0" smtClean="0">
                <a:solidFill>
                  <a:srgbClr val="FF0000"/>
                </a:solidFill>
              </a:rPr>
              <a:t>oyun </a:t>
            </a:r>
            <a:r>
              <a:rPr lang="tr-TR" sz="2600" dirty="0">
                <a:solidFill>
                  <a:srgbClr val="FF0000"/>
                </a:solidFill>
              </a:rPr>
              <a:t>ve </a:t>
            </a:r>
            <a:r>
              <a:rPr lang="tr-TR" sz="2600" dirty="0" smtClean="0">
                <a:solidFill>
                  <a:srgbClr val="FF0000"/>
                </a:solidFill>
              </a:rPr>
              <a:t>canlandırma </a:t>
            </a:r>
            <a:r>
              <a:rPr lang="tr-TR" sz="2600" dirty="0" smtClean="0"/>
              <a:t>yoluyla tanıma olanağı sağlayan programlar.</a:t>
            </a:r>
            <a:endParaRPr lang="tr-TR" sz="2600" dirty="0"/>
          </a:p>
          <a:p>
            <a:pPr marL="432000" indent="-432000">
              <a:lnSpc>
                <a:spcPct val="120000"/>
              </a:lnSpc>
              <a:spcBef>
                <a:spcPts val="800"/>
              </a:spcBef>
              <a:buFont typeface="+mj-lt"/>
              <a:buAutoNum type="arabicPeriod" startAt="5"/>
            </a:pPr>
            <a:r>
              <a:rPr lang="tr-TR" sz="2600" dirty="0"/>
              <a:t>Karar vermeye yardım programları</a:t>
            </a:r>
          </a:p>
          <a:p>
            <a:pPr marL="432000" indent="-432000">
              <a:lnSpc>
                <a:spcPct val="120000"/>
              </a:lnSpc>
              <a:spcBef>
                <a:spcPts val="800"/>
              </a:spcBef>
              <a:buFont typeface="+mj-lt"/>
              <a:buAutoNum type="arabicPeriod" startAt="5"/>
            </a:pPr>
            <a:r>
              <a:rPr lang="tr-TR" sz="2600" dirty="0" smtClean="0"/>
              <a:t>CV Yazma ve iş başvurusu formu doldurmaya yardım eden programlar</a:t>
            </a:r>
            <a:endParaRPr lang="tr-TR" sz="2600" dirty="0"/>
          </a:p>
          <a:p>
            <a:pPr marL="432000" indent="-432000">
              <a:lnSpc>
                <a:spcPct val="120000"/>
              </a:lnSpc>
              <a:spcBef>
                <a:spcPts val="800"/>
              </a:spcBef>
              <a:buFont typeface="+mj-lt"/>
              <a:buAutoNum type="arabicPeriod" startAt="5"/>
            </a:pPr>
            <a:r>
              <a:rPr lang="tr-TR" sz="2600" dirty="0" smtClean="0"/>
              <a:t>İş arama becerileri ve iş mülakatları konusunda eğitici </a:t>
            </a:r>
            <a:r>
              <a:rPr lang="tr-TR" sz="2600" dirty="0" smtClean="0"/>
              <a:t>programlar</a:t>
            </a:r>
            <a:endParaRPr lang="tr-TR" sz="2600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5715E163-C8BC-483B-8AF8-4B4B4C291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22F22-EB47-4B76-8DFD-3E35534CFFB2}" type="slidenum">
              <a:rPr lang="tr-TR" smtClean="0"/>
              <a:t>4</a:t>
            </a:fld>
            <a:endParaRPr lang="tr-TR"/>
          </a:p>
        </p:txBody>
      </p:sp>
      <p:pic>
        <p:nvPicPr>
          <p:cNvPr id="2052" name="Picture 4" descr="Categories vs Tags - How to Know the Difference (row of colored office binders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935" y="1924492"/>
            <a:ext cx="3678865" cy="3678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848176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8AED2F-9CBF-7047-9CB8-85FB959D72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43740"/>
            <a:ext cx="5232991" cy="3999114"/>
          </a:xfrm>
        </p:spPr>
        <p:txBody>
          <a:bodyPr>
            <a:normAutofit/>
          </a:bodyPr>
          <a:lstStyle/>
          <a:p>
            <a:pPr marL="432000" indent="-432000"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tr-TR" dirty="0" smtClean="0"/>
              <a:t>1987 </a:t>
            </a:r>
            <a:r>
              <a:rPr lang="tr-TR" dirty="0"/>
              <a:t>yılında </a:t>
            </a:r>
            <a:r>
              <a:rPr lang="tr-TR" dirty="0">
                <a:solidFill>
                  <a:srgbClr val="FF0000"/>
                </a:solidFill>
              </a:rPr>
              <a:t>CHOCIES</a:t>
            </a:r>
            <a:r>
              <a:rPr lang="tr-TR" dirty="0"/>
              <a:t> uyarlanmış ancak telif hakkı ve teknoloji kullanımının yetersizliği nedeniyle faaliyete geçememiş.</a:t>
            </a:r>
          </a:p>
          <a:p>
            <a:pPr algn="just"/>
            <a:endParaRPr lang="tr-TR" dirty="0"/>
          </a:p>
          <a:p>
            <a:pPr algn="just"/>
            <a:endParaRPr lang="tr-TR" dirty="0"/>
          </a:p>
          <a:p>
            <a:pPr algn="just"/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950E4144-079B-499E-84E5-67E57D65CA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22F22-EB47-4B76-8DFD-3E35534CFFB2}" type="slidenum">
              <a:rPr lang="tr-TR" smtClean="0"/>
              <a:t>40</a:t>
            </a:fld>
            <a:endParaRPr lang="tr-TR"/>
          </a:p>
        </p:txBody>
      </p:sp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9420"/>
          </a:xfrm>
        </p:spPr>
        <p:txBody>
          <a:bodyPr/>
          <a:lstStyle/>
          <a:p>
            <a:pPr algn="ctr"/>
            <a:r>
              <a:rPr lang="tr-TR" dirty="0">
                <a:solidFill>
                  <a:srgbClr val="FF0000"/>
                </a:solidFill>
                <a:latin typeface="Arial Black" panose="020B0A04020102020204" pitchFamily="34" charset="0"/>
              </a:rPr>
              <a:t>CHOCIES</a:t>
            </a:r>
            <a:endParaRPr lang="tr-TR" dirty="0">
              <a:latin typeface="Arial Black" panose="020B0A04020102020204" pitchFamily="34" charset="0"/>
            </a:endParaRPr>
          </a:p>
        </p:txBody>
      </p:sp>
      <p:pic>
        <p:nvPicPr>
          <p:cNvPr id="12290" name="Picture 2" descr="choices career system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3088" y="1965675"/>
            <a:ext cx="4290712" cy="2574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579130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72548"/>
          </a:xfrm>
        </p:spPr>
        <p:txBody>
          <a:bodyPr/>
          <a:lstStyle/>
          <a:p>
            <a:pPr algn="ctr"/>
            <a:r>
              <a:rPr lang="tr-TR" dirty="0">
                <a:solidFill>
                  <a:srgbClr val="FF0000"/>
                </a:solidFill>
                <a:latin typeface="Arial Black" panose="020B0A04020102020204" pitchFamily="34" charset="0"/>
              </a:rPr>
              <a:t>BİLDEMER</a:t>
            </a:r>
            <a:endParaRPr lang="tr-TR" dirty="0">
              <a:latin typeface="Arial Black" panose="020B0A040201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409989"/>
            <a:ext cx="10515600" cy="4351338"/>
          </a:xfrm>
        </p:spPr>
        <p:txBody>
          <a:bodyPr/>
          <a:lstStyle/>
          <a:p>
            <a:pPr marL="432000" indent="-432000"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tr-TR" dirty="0"/>
              <a:t>1999’da Kuzgun ve </a:t>
            </a:r>
            <a:r>
              <a:rPr lang="tr-TR" dirty="0" err="1"/>
              <a:t>Sözalan</a:t>
            </a:r>
            <a:r>
              <a:rPr lang="tr-TR" dirty="0"/>
              <a:t> tarafından </a:t>
            </a:r>
            <a:r>
              <a:rPr lang="tr-TR" dirty="0">
                <a:solidFill>
                  <a:srgbClr val="FF0000"/>
                </a:solidFill>
              </a:rPr>
              <a:t>BİLDEMER</a:t>
            </a:r>
            <a:r>
              <a:rPr lang="tr-TR" dirty="0"/>
              <a:t>; 2010’da Kuzgun, </a:t>
            </a:r>
            <a:r>
              <a:rPr lang="tr-TR" dirty="0" err="1"/>
              <a:t>Bozgeyikli</a:t>
            </a:r>
            <a:r>
              <a:rPr lang="tr-TR" dirty="0"/>
              <a:t> ve Timur tarafından</a:t>
            </a:r>
            <a:r>
              <a:rPr lang="tr-TR" dirty="0">
                <a:solidFill>
                  <a:srgbClr val="FF0000"/>
                </a:solidFill>
              </a:rPr>
              <a:t> BİLDEMER-O </a:t>
            </a:r>
            <a:r>
              <a:rPr lang="tr-TR" dirty="0"/>
              <a:t>geliştirilmiştir. </a:t>
            </a:r>
          </a:p>
          <a:p>
            <a:pPr marL="432000" indent="-432000"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tr-TR" dirty="0"/>
              <a:t>BİLDEMER yükseköğretime geçişte, BİLDEMER-O ise ilköğretim son sınıf öğrencilerinin ortaöğretim için lise ve alan seçimlerine yardımcı olmak amacıyla hazırlanmıştır. Meslek liselerini de kapsamaktadır.</a:t>
            </a:r>
          </a:p>
          <a:p>
            <a:pPr marL="432000" indent="-432000"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tr-TR" dirty="0"/>
              <a:t>Günümüzde bu sistemler yapılan değişiklikler nedeniyle </a:t>
            </a:r>
            <a:r>
              <a:rPr lang="tr-TR" dirty="0">
                <a:solidFill>
                  <a:srgbClr val="FF0000"/>
                </a:solidFill>
              </a:rPr>
              <a:t>işlevsiz</a:t>
            </a:r>
            <a:r>
              <a:rPr lang="tr-TR" dirty="0"/>
              <a:t> kalmıştır. 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22F22-EB47-4B76-8DFD-3E35534CFFB2}" type="slidenum">
              <a:rPr lang="tr-TR" smtClean="0"/>
              <a:t>41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675867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663DA13-167A-7641-ACDD-DEC90BF591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96034"/>
            <a:ext cx="10515600" cy="761711"/>
          </a:xfrm>
        </p:spPr>
        <p:txBody>
          <a:bodyPr>
            <a:normAutofit/>
          </a:bodyPr>
          <a:lstStyle/>
          <a:p>
            <a:pPr lvl="0" algn="ctr"/>
            <a:r>
              <a:rPr lang="tr-TR" sz="4000" dirty="0">
                <a:solidFill>
                  <a:srgbClr val="FF0000"/>
                </a:solidFill>
                <a:latin typeface="Arial Black" panose="020B0A04020102020204" pitchFamily="34" charset="0"/>
              </a:rPr>
              <a:t>Mesleki Bilgi Sistemi (MBS</a:t>
            </a:r>
            <a:r>
              <a:rPr lang="tr-TR" sz="40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)</a:t>
            </a:r>
            <a:endParaRPr lang="en-US" sz="40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8AED2F-9CBF-7047-9CB8-85FB959D72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8799"/>
            <a:ext cx="10515600" cy="3980873"/>
          </a:xfrm>
        </p:spPr>
        <p:txBody>
          <a:bodyPr>
            <a:normAutofit/>
          </a:bodyPr>
          <a:lstStyle/>
          <a:p>
            <a:pPr marL="432000" indent="-432000"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MBS MEB </a:t>
            </a:r>
            <a:r>
              <a:rPr lang="tr-TR" sz="2400" dirty="0">
                <a:latin typeface="Calibri" panose="020F0502020204030204" pitchFamily="34" charset="0"/>
                <a:cs typeface="Calibri" panose="020F0502020204030204" pitchFamily="34" charset="0"/>
              </a:rPr>
              <a:t>Özel Eğitim Rehberlik ve Danışma Hizmetleri Genel Müdürlüğü tarafından </a:t>
            </a:r>
            <a:r>
              <a:rPr lang="tr-TR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13 yaş ve üzeri </a:t>
            </a:r>
            <a:r>
              <a:rPr lang="tr-TR" sz="2400" dirty="0">
                <a:latin typeface="Calibri" panose="020F0502020204030204" pitchFamily="34" charset="0"/>
                <a:cs typeface="Calibri" panose="020F0502020204030204" pitchFamily="34" charset="0"/>
              </a:rPr>
              <a:t>için tasarlanmıştır.</a:t>
            </a:r>
          </a:p>
          <a:p>
            <a:pPr marL="432000" indent="-432000"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Web </a:t>
            </a:r>
            <a:r>
              <a:rPr lang="tr-TR" sz="2400" dirty="0">
                <a:latin typeface="Calibri" panose="020F0502020204030204" pitchFamily="34" charset="0"/>
                <a:cs typeface="Calibri" panose="020F0502020204030204" pitchFamily="34" charset="0"/>
              </a:rPr>
              <a:t>tabanlı, çok yönlü ve keşfedici bir sistem olarak planlanmıştır.</a:t>
            </a:r>
          </a:p>
          <a:p>
            <a:pPr marL="432000" indent="-432000"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Kendini </a:t>
            </a:r>
            <a:r>
              <a:rPr lang="tr-TR" sz="2400" dirty="0">
                <a:latin typeface="Calibri" panose="020F0502020204030204" pitchFamily="34" charset="0"/>
                <a:cs typeface="Calibri" panose="020F0502020204030204" pitchFamily="34" charset="0"/>
              </a:rPr>
              <a:t>tanıma, eğitim fırsatları ve iş olanakları olmak üzere </a:t>
            </a:r>
            <a:r>
              <a:rPr lang="tr-TR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üç boyutu </a:t>
            </a:r>
            <a:r>
              <a:rPr lang="tr-TR" sz="2400" dirty="0">
                <a:latin typeface="Calibri" panose="020F0502020204030204" pitchFamily="34" charset="0"/>
                <a:cs typeface="Calibri" panose="020F0502020204030204" pitchFamily="34" charset="0"/>
              </a:rPr>
              <a:t>vardır. </a:t>
            </a:r>
            <a:endParaRPr lang="tr-TR" sz="2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32000" indent="-432000"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2400" dirty="0">
                <a:latin typeface="Calibri" panose="020F0502020204030204" pitchFamily="34" charset="0"/>
                <a:cs typeface="Calibri" panose="020F0502020204030204" pitchFamily="34" charset="0"/>
              </a:rPr>
              <a:t>MBS’de, kullanıcının ölçekleri yanıtlamasının ardından profil oluşmakta, kullanıcıya profile uygun meslekler önerilmektedir</a:t>
            </a:r>
            <a:r>
              <a:rPr lang="tr-TR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tr-T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32000" indent="-432000"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2400" dirty="0">
                <a:latin typeface="Calibri" panose="020F0502020204030204" pitchFamily="34" charset="0"/>
                <a:cs typeface="Calibri" panose="020F0502020204030204" pitchFamily="34" charset="0"/>
              </a:rPr>
              <a:t>Önerilen meslekler hakkında detaylı bilgi sisteme entegre </a:t>
            </a:r>
            <a:r>
              <a:rPr lang="tr-TR" sz="24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İŞKUR </a:t>
            </a:r>
            <a:r>
              <a:rPr lang="tr-TR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meslekler sözlüğü </a:t>
            </a:r>
            <a:r>
              <a:rPr lang="tr-TR" sz="2400" dirty="0">
                <a:latin typeface="Calibri" panose="020F0502020204030204" pitchFamily="34" charset="0"/>
                <a:cs typeface="Calibri" panose="020F0502020204030204" pitchFamily="34" charset="0"/>
              </a:rPr>
              <a:t>ile edinilebilmektedir. 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D93FC596-16ED-4A1D-9E84-0C3ED726F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22F22-EB47-4B76-8DFD-3E35534CFFB2}" type="slidenum">
              <a:rPr lang="tr-TR" smtClean="0"/>
              <a:t>42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477708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o 3">
            <a:extLst>
              <a:ext uri="{FF2B5EF4-FFF2-40B4-BE49-F238E27FC236}">
                <a16:creationId xmlns:a16="http://schemas.microsoft.com/office/drawing/2014/main" id="{4F41B853-A392-CB4B-845E-A78694DC6AB8}"/>
              </a:ext>
            </a:extLst>
          </p:cNvPr>
          <p:cNvGraphicFramePr>
            <a:graphicFrameLocks noGrp="1"/>
          </p:cNvGraphicFramePr>
          <p:nvPr/>
        </p:nvGraphicFramePr>
        <p:xfrm>
          <a:off x="1261242" y="719666"/>
          <a:ext cx="8912772" cy="552324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673776">
                  <a:extLst>
                    <a:ext uri="{9D8B030D-6E8A-4147-A177-3AD203B41FA5}">
                      <a16:colId xmlns:a16="http://schemas.microsoft.com/office/drawing/2014/main" val="4213683950"/>
                    </a:ext>
                  </a:extLst>
                </a:gridCol>
                <a:gridCol w="1673776">
                  <a:extLst>
                    <a:ext uri="{9D8B030D-6E8A-4147-A177-3AD203B41FA5}">
                      <a16:colId xmlns:a16="http://schemas.microsoft.com/office/drawing/2014/main" val="670049218"/>
                    </a:ext>
                  </a:extLst>
                </a:gridCol>
                <a:gridCol w="2968584">
                  <a:extLst>
                    <a:ext uri="{9D8B030D-6E8A-4147-A177-3AD203B41FA5}">
                      <a16:colId xmlns:a16="http://schemas.microsoft.com/office/drawing/2014/main" val="591777796"/>
                    </a:ext>
                  </a:extLst>
                </a:gridCol>
                <a:gridCol w="2596636">
                  <a:extLst>
                    <a:ext uri="{9D8B030D-6E8A-4147-A177-3AD203B41FA5}">
                      <a16:colId xmlns:a16="http://schemas.microsoft.com/office/drawing/2014/main" val="1055542638"/>
                    </a:ext>
                  </a:extLst>
                </a:gridCol>
              </a:tblGrid>
              <a:tr h="515225">
                <a:tc gridSpan="2"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chemeClr val="tx1"/>
                          </a:solidFill>
                        </a:rPr>
                        <a:t>Ölçülen ilgi alanı</a:t>
                      </a:r>
                    </a:p>
                    <a:p>
                      <a:pPr algn="ctr"/>
                      <a:r>
                        <a:rPr lang="tr-TR" dirty="0">
                          <a:solidFill>
                            <a:schemeClr val="tx1"/>
                          </a:solidFill>
                        </a:rPr>
                        <a:t> (72 madde)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chemeClr val="tx1"/>
                          </a:solidFill>
                        </a:rPr>
                        <a:t>Ölçülen yetenek alanı </a:t>
                      </a:r>
                    </a:p>
                    <a:p>
                      <a:pPr algn="ctr"/>
                      <a:r>
                        <a:rPr lang="tr-TR" dirty="0">
                          <a:solidFill>
                            <a:schemeClr val="tx1"/>
                          </a:solidFill>
                        </a:rPr>
                        <a:t>(40 madde)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chemeClr val="tx1"/>
                          </a:solidFill>
                        </a:rPr>
                        <a:t>Ölçülen mesleki değer alanı (48 madde)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8551736"/>
                  </a:ext>
                </a:extLst>
              </a:tr>
              <a:tr h="450376">
                <a:tc>
                  <a:txBody>
                    <a:bodyPr/>
                    <a:lstStyle/>
                    <a:p>
                      <a:r>
                        <a:rPr lang="tr-TR" dirty="0"/>
                        <a:t>Eğitim-Öğretim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Hukuk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Sözel-Dilbilimsel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Yeteneğini Gösterme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1879913"/>
                  </a:ext>
                </a:extLst>
              </a:tr>
              <a:tr h="450376">
                <a:tc>
                  <a:txBody>
                    <a:bodyPr/>
                    <a:lstStyle/>
                    <a:p>
                      <a:r>
                        <a:rPr lang="tr-TR" dirty="0"/>
                        <a:t>Ziraat-Açık alan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Bilgisayar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Mantıksal-Matematik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Yaratıcılık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0391446"/>
                  </a:ext>
                </a:extLst>
              </a:tr>
              <a:tr h="450376">
                <a:tc>
                  <a:txBody>
                    <a:bodyPr/>
                    <a:lstStyle/>
                    <a:p>
                      <a:r>
                        <a:rPr lang="tr-TR" dirty="0"/>
                        <a:t>Psikoloji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Matematik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Görsel-Uzamsal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Başarı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2747031"/>
                  </a:ext>
                </a:extLst>
              </a:tr>
              <a:tr h="450376">
                <a:tc>
                  <a:txBody>
                    <a:bodyPr/>
                    <a:lstStyle/>
                    <a:p>
                      <a:r>
                        <a:rPr lang="tr-TR" dirty="0"/>
                        <a:t>Sağlık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Fen Bilimleri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Bedensel-</a:t>
                      </a:r>
                      <a:r>
                        <a:rPr lang="tr-TR" dirty="0" err="1"/>
                        <a:t>Devinimsel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Ekip Çalışması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6007752"/>
                  </a:ext>
                </a:extLst>
              </a:tr>
              <a:tr h="450376">
                <a:tc gridSpan="2">
                  <a:txBody>
                    <a:bodyPr/>
                    <a:lstStyle/>
                    <a:p>
                      <a:r>
                        <a:rPr lang="tr-TR" dirty="0"/>
                        <a:t>İletişim-Medya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Müziksel-Ritmik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Çalışma Koşulları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0561783"/>
                  </a:ext>
                </a:extLst>
              </a:tr>
              <a:tr h="450376">
                <a:tc gridSpan="2">
                  <a:txBody>
                    <a:bodyPr/>
                    <a:lstStyle/>
                    <a:p>
                      <a:r>
                        <a:rPr lang="tr-TR" dirty="0"/>
                        <a:t>Yabancı Dil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Sosyal-Kişilerarası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Liderlik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0275772"/>
                  </a:ext>
                </a:extLst>
              </a:tr>
              <a:tr h="450376">
                <a:tc gridSpan="2">
                  <a:txBody>
                    <a:bodyPr/>
                    <a:lstStyle/>
                    <a:p>
                      <a:r>
                        <a:rPr lang="tr-TR" dirty="0"/>
                        <a:t>Türk Dili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Kişisel-İçsel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Maddi Kazanç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5058486"/>
                  </a:ext>
                </a:extLst>
              </a:tr>
              <a:tr h="450376">
                <a:tc gridSpan="2">
                  <a:txBody>
                    <a:bodyPr/>
                    <a:lstStyle/>
                    <a:p>
                      <a:r>
                        <a:rPr lang="tr-TR" dirty="0"/>
                        <a:t>Siyasal-Mali bilimler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Doğacı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Tanınma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0931702"/>
                  </a:ext>
                </a:extLst>
              </a:tr>
              <a:tr h="450376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Görsel sanatlar</a:t>
                      </a:r>
                    </a:p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Kişisel Gelişim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4939952"/>
                  </a:ext>
                </a:extLst>
              </a:tr>
              <a:tr h="450376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Mühendislik</a:t>
                      </a:r>
                    </a:p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Özerklik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0287251"/>
                  </a:ext>
                </a:extLst>
              </a:tr>
            </a:tbl>
          </a:graphicData>
        </a:graphic>
      </p:graphicFrame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7066EFE9-FBFB-4B87-807F-BCDB13DF4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22F22-EB47-4B76-8DFD-3E35534CFFB2}" type="slidenum">
              <a:rPr lang="tr-TR" smtClean="0"/>
              <a:t>43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240548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 descr="ekran görüntüsü içeren bir resim&#10;&#10;Açıklama otomatik olarak oluşturuldu">
            <a:extLst>
              <a:ext uri="{FF2B5EF4-FFF2-40B4-BE49-F238E27FC236}">
                <a16:creationId xmlns:a16="http://schemas.microsoft.com/office/drawing/2014/main" id="{019E4177-8CBD-E348-856B-2B39196B05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5207" y="643467"/>
            <a:ext cx="5641585" cy="5571066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9A20044E-D38A-45B9-B9ED-603988A20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22F22-EB47-4B76-8DFD-3E35534CFFB2}" type="slidenum">
              <a:rPr lang="tr-TR" smtClean="0"/>
              <a:t>44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635480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 descr="metin, ekran görüntüsü içeren bir resim&#10;&#10;Açıklama otomatik olarak oluşturuldu">
            <a:extLst>
              <a:ext uri="{FF2B5EF4-FFF2-40B4-BE49-F238E27FC236}">
                <a16:creationId xmlns:a16="http://schemas.microsoft.com/office/drawing/2014/main" id="{019067F2-EE50-C94F-B9AF-83F453D9A6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8661" y="635298"/>
            <a:ext cx="4128633" cy="5579235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70F804F2-457A-4135-99E5-5FAAD2F166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22F22-EB47-4B76-8DFD-3E35534CFFB2}" type="slidenum">
              <a:rPr lang="tr-TR" smtClean="0"/>
              <a:t>45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522182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 descr="ekran görüntüsü içeren bir resim&#10;&#10;Açıklama otomatik olarak oluşturuldu">
            <a:extLst>
              <a:ext uri="{FF2B5EF4-FFF2-40B4-BE49-F238E27FC236}">
                <a16:creationId xmlns:a16="http://schemas.microsoft.com/office/drawing/2014/main" id="{3E5EB7FB-B0EE-5D4C-8721-17F3568C33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1438825"/>
            <a:ext cx="10905066" cy="3980349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79E3728E-6263-4C39-B918-237548180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22F22-EB47-4B76-8DFD-3E35534CFFB2}" type="slidenum">
              <a:rPr lang="tr-TR" smtClean="0"/>
              <a:t>46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211965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 descr="ekran görüntüsü içeren bir resim&#10;&#10;Açıklama otomatik olarak oluşturuldu">
            <a:extLst>
              <a:ext uri="{FF2B5EF4-FFF2-40B4-BE49-F238E27FC236}">
                <a16:creationId xmlns:a16="http://schemas.microsoft.com/office/drawing/2014/main" id="{6E8C0706-7E61-3D46-93ED-B1F1F0BDB5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3310" y="643467"/>
            <a:ext cx="5125380" cy="5571066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2EA9A60F-9340-408C-BA5C-C63D074E1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22F22-EB47-4B76-8DFD-3E35534CFFB2}" type="slidenum">
              <a:rPr lang="tr-TR" smtClean="0"/>
              <a:t>47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565246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 descr="ekran görüntüsü içeren bir resim&#10;&#10;Açıklama otomatik olarak oluşturuldu">
            <a:extLst>
              <a:ext uri="{FF2B5EF4-FFF2-40B4-BE49-F238E27FC236}">
                <a16:creationId xmlns:a16="http://schemas.microsoft.com/office/drawing/2014/main" id="{C512F464-FC6B-7044-919F-DB099F8E5B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1358" y="643467"/>
            <a:ext cx="5529283" cy="5571066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0601A4DE-84E3-44A6-926A-054EBF3AC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22F22-EB47-4B76-8DFD-3E35534CFFB2}" type="slidenum">
              <a:rPr lang="tr-TR" smtClean="0"/>
              <a:t>48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806791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 descr="ekran görüntüsü içeren bir resim&#10;&#10;Açıklama otomatik olarak oluşturuldu">
            <a:extLst>
              <a:ext uri="{FF2B5EF4-FFF2-40B4-BE49-F238E27FC236}">
                <a16:creationId xmlns:a16="http://schemas.microsoft.com/office/drawing/2014/main" id="{6D3E36F8-59A9-1740-B624-A56774CC27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1534245"/>
            <a:ext cx="10905066" cy="3789510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B68D1F35-35AD-4E93-A8F2-02EEE1137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22F22-EB47-4B76-8DFD-3E35534CFFB2}" type="slidenum">
              <a:rPr lang="tr-TR" smtClean="0"/>
              <a:t>49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40955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21A35A0-E9A7-48C7-9BD1-D77A52181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26366"/>
          </a:xfrm>
        </p:spPr>
        <p:txBody>
          <a:bodyPr>
            <a:normAutofit/>
          </a:bodyPr>
          <a:lstStyle/>
          <a:p>
            <a:pPr algn="ctr"/>
            <a:r>
              <a:rPr lang="tr-TR" sz="36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Kullanım Alanları ve Yararları</a:t>
            </a:r>
            <a:endParaRPr lang="tr-TR" sz="36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A95F179-BA63-453A-B813-57501241D5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4308" y="1467293"/>
            <a:ext cx="9953311" cy="4665652"/>
          </a:xfrm>
        </p:spPr>
        <p:txBody>
          <a:bodyPr>
            <a:normAutofit/>
          </a:bodyPr>
          <a:lstStyle/>
          <a:p>
            <a:pPr marL="514350" indent="-514350">
              <a:lnSpc>
                <a:spcPct val="10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tr-TR" dirty="0" smtClean="0"/>
              <a:t>Test ve e</a:t>
            </a:r>
            <a:r>
              <a:rPr lang="tr-TR" dirty="0" smtClean="0"/>
              <a:t>nvanterlerin uygulanması, puanlanması, yorumlanması </a:t>
            </a:r>
            <a:r>
              <a:rPr lang="tr-TR" dirty="0"/>
              <a:t>ve </a:t>
            </a:r>
            <a:r>
              <a:rPr lang="tr-TR" dirty="0" err="1" smtClean="0"/>
              <a:t>raporlaştırılması</a:t>
            </a:r>
            <a:r>
              <a:rPr lang="tr-TR" dirty="0" smtClean="0"/>
              <a:t>,</a:t>
            </a:r>
            <a:endParaRPr lang="tr-TR" dirty="0"/>
          </a:p>
          <a:p>
            <a:pPr marL="514350" indent="-514350">
              <a:lnSpc>
                <a:spcPct val="10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tr-TR" dirty="0"/>
              <a:t>Bu hizmetlerin standardize edilmiş şekilde </a:t>
            </a:r>
            <a:r>
              <a:rPr lang="tr-TR" dirty="0" smtClean="0"/>
              <a:t>sunulması,</a:t>
            </a:r>
            <a:endParaRPr lang="tr-TR" dirty="0"/>
          </a:p>
          <a:p>
            <a:pPr marL="514350" indent="-514350">
              <a:lnSpc>
                <a:spcPct val="10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tr-TR" dirty="0" smtClean="0"/>
              <a:t>İş </a:t>
            </a:r>
            <a:r>
              <a:rPr lang="tr-TR" dirty="0"/>
              <a:t>ve eğitimle ilgili </a:t>
            </a:r>
            <a:r>
              <a:rPr lang="tr-TR" dirty="0" smtClean="0"/>
              <a:t>bilgilere kısa sürede ulaşma,</a:t>
            </a:r>
          </a:p>
          <a:p>
            <a:pPr marL="514350" indent="-514350">
              <a:lnSpc>
                <a:spcPct val="10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tr-TR" dirty="0" smtClean="0"/>
              <a:t>Danışmanların bilgi verme yükünü </a:t>
            </a:r>
            <a:r>
              <a:rPr lang="tr-TR" dirty="0"/>
              <a:t>hafifletme,</a:t>
            </a:r>
          </a:p>
          <a:p>
            <a:pPr marL="514350" indent="-514350">
              <a:lnSpc>
                <a:spcPct val="10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tr-TR" dirty="0" smtClean="0"/>
              <a:t>Online kariyer danışmanlığı ile mesafeyi ortadan kaldırma.</a:t>
            </a:r>
            <a:endParaRPr lang="tr-TR" dirty="0"/>
          </a:p>
          <a:p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4E2EFA1E-5682-4C5A-9130-E87DFA67A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22F22-EB47-4B76-8DFD-3E35534CFFB2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908844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 descr="ekran görüntüsü içeren bir resim&#10;&#10;Açıklama otomatik olarak oluşturuldu">
            <a:extLst>
              <a:ext uri="{FF2B5EF4-FFF2-40B4-BE49-F238E27FC236}">
                <a16:creationId xmlns:a16="http://schemas.microsoft.com/office/drawing/2014/main" id="{5D4C9FAD-EC73-A54D-9528-EA71D714CE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357" y="643467"/>
            <a:ext cx="9605286" cy="5571066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C6664F6E-15D6-4963-AF1D-C72D83A23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22F22-EB47-4B76-8DFD-3E35534CFFB2}" type="slidenum">
              <a:rPr lang="tr-TR" smtClean="0"/>
              <a:t>50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245426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 descr="ekran görüntüsü içeren bir resim&#10;&#10;Açıklama otomatik olarak oluşturuldu">
            <a:extLst>
              <a:ext uri="{FF2B5EF4-FFF2-40B4-BE49-F238E27FC236}">
                <a16:creationId xmlns:a16="http://schemas.microsoft.com/office/drawing/2014/main" id="{B5F2C635-53A8-3342-8CAA-5ABD9C4EE6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3225" y="643467"/>
            <a:ext cx="7605550" cy="5571066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4E40EDCA-1404-4198-B95C-9BBF9D8EA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22F22-EB47-4B76-8DFD-3E35534CFFB2}" type="slidenum">
              <a:rPr lang="tr-TR" smtClean="0"/>
              <a:t>51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417498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 descr="ekran görüntüsü içeren bir resim&#10;&#10;Açıklama otomatik olarak oluşturuldu">
            <a:extLst>
              <a:ext uri="{FF2B5EF4-FFF2-40B4-BE49-F238E27FC236}">
                <a16:creationId xmlns:a16="http://schemas.microsoft.com/office/drawing/2014/main" id="{159A6926-45EC-AE4F-B960-4AAB942B2E1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" b="3611"/>
          <a:stretch/>
        </p:blipFill>
        <p:spPr>
          <a:xfrm>
            <a:off x="643467" y="643467"/>
            <a:ext cx="10905066" cy="5571066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7ABDB7C8-912B-41E3-B0F1-09C5F70C39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22F22-EB47-4B76-8DFD-3E35534CFFB2}" type="slidenum">
              <a:rPr lang="tr-TR" smtClean="0"/>
              <a:t>52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484141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 descr="ekran görüntüsü içeren bir resim&#10;&#10;Açıklama otomatik olarak oluşturuldu">
            <a:extLst>
              <a:ext uri="{FF2B5EF4-FFF2-40B4-BE49-F238E27FC236}">
                <a16:creationId xmlns:a16="http://schemas.microsoft.com/office/drawing/2014/main" id="{DF0C6954-8DAE-394F-A78A-DD5EB9E83C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2709" y="643467"/>
            <a:ext cx="9246582" cy="5571066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805D9D1A-F818-442D-BBE6-94263ABFF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22F22-EB47-4B76-8DFD-3E35534CFFB2}" type="slidenum">
              <a:rPr lang="tr-TR" smtClean="0"/>
              <a:t>53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671737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 descr="ekran görüntüsü içeren bir resim&#10;&#10;Açıklama otomatik olarak oluşturuldu">
            <a:extLst>
              <a:ext uri="{FF2B5EF4-FFF2-40B4-BE49-F238E27FC236}">
                <a16:creationId xmlns:a16="http://schemas.microsoft.com/office/drawing/2014/main" id="{88230BF1-C256-7440-8B9D-202F5D83BD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1384300"/>
            <a:ext cx="10905066" cy="4089399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2CC4F0D4-E44E-4A24-9BD2-DF6EEF225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22F22-EB47-4B76-8DFD-3E35534CFFB2}" type="slidenum">
              <a:rPr lang="tr-TR" smtClean="0"/>
              <a:t>54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881513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Resim 6" descr="ekran görüntüsü içeren bir resim&#10;&#10;Açıklama otomatik olarak oluşturuldu">
            <a:extLst>
              <a:ext uri="{FF2B5EF4-FFF2-40B4-BE49-F238E27FC236}">
                <a16:creationId xmlns:a16="http://schemas.microsoft.com/office/drawing/2014/main" id="{1BB5D907-D4FC-DD48-B2A9-67FA788D70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9990" y="643467"/>
            <a:ext cx="6652019" cy="5571066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54A56F1D-3219-4A35-B960-DC8DBCE0A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22F22-EB47-4B76-8DFD-3E35534CFFB2}" type="slidenum">
              <a:rPr lang="tr-TR" smtClean="0"/>
              <a:t>55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375549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 descr="ekran görüntüsü içeren bir resim&#10;&#10;Açıklama otomatik olarak oluşturuldu">
            <a:extLst>
              <a:ext uri="{FF2B5EF4-FFF2-40B4-BE49-F238E27FC236}">
                <a16:creationId xmlns:a16="http://schemas.microsoft.com/office/drawing/2014/main" id="{D18A23C6-4E3A-0140-80B6-F7CC1959EBA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" b="2227"/>
          <a:stretch/>
        </p:blipFill>
        <p:spPr>
          <a:xfrm>
            <a:off x="643467" y="643467"/>
            <a:ext cx="10905066" cy="5571066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40DDB37A-E508-4BA7-9B74-EF9FEE098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22F22-EB47-4B76-8DFD-3E35534CFFB2}" type="slidenum">
              <a:rPr lang="tr-TR" smtClean="0"/>
              <a:t>56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261269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 descr="ekran görüntüsü içeren bir resim&#10;&#10;Açıklama otomatik olarak oluşturuldu">
            <a:extLst>
              <a:ext uri="{FF2B5EF4-FFF2-40B4-BE49-F238E27FC236}">
                <a16:creationId xmlns:a16="http://schemas.microsoft.com/office/drawing/2014/main" id="{17CCC62A-A233-6D4D-8257-6F00E51153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0" y="196850"/>
            <a:ext cx="7315200" cy="6464300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BEFD7D86-CAF4-4D18-A59F-8196E861EA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22F22-EB47-4B76-8DFD-3E35534CFFB2}" type="slidenum">
              <a:rPr lang="tr-TR" smtClean="0"/>
              <a:t>57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983116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 descr="ekran görüntüsü içeren bir resim&#10;&#10;Açıklama otomatik olarak oluşturuldu">
            <a:extLst>
              <a:ext uri="{FF2B5EF4-FFF2-40B4-BE49-F238E27FC236}">
                <a16:creationId xmlns:a16="http://schemas.microsoft.com/office/drawing/2014/main" id="{A7EC80F3-E926-4F45-9821-615B00B2C5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622" r="1" b="24178"/>
          <a:stretch/>
        </p:blipFill>
        <p:spPr>
          <a:xfrm>
            <a:off x="643467" y="643467"/>
            <a:ext cx="10905066" cy="5571066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62DD99D9-DDE0-4EC2-A5CD-2990C614B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22F22-EB47-4B76-8DFD-3E35534CFFB2}" type="slidenum">
              <a:rPr lang="tr-TR" smtClean="0"/>
              <a:t>58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367719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 descr="ekran görüntüsü içeren bir resim&#10;&#10;Açıklama otomatik olarak oluşturuldu">
            <a:extLst>
              <a:ext uri="{FF2B5EF4-FFF2-40B4-BE49-F238E27FC236}">
                <a16:creationId xmlns:a16="http://schemas.microsoft.com/office/drawing/2014/main" id="{B2789D3D-A408-FE47-A6B6-3C4F4D829B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4633" y="643467"/>
            <a:ext cx="8162734" cy="5571066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A820CFD6-EF59-4328-9277-DF0CE5AAC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22F22-EB47-4B76-8DFD-3E35534CFFB2}" type="slidenum">
              <a:rPr lang="tr-TR" smtClean="0"/>
              <a:t>59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17454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solidFill>
                  <a:srgbClr val="FF0000"/>
                </a:solidFill>
                <a:latin typeface="Arial Black" panose="020B0A04020102020204" pitchFamily="34" charset="0"/>
              </a:rPr>
              <a:t>Danışmanın Sorumlulukları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5793509" cy="4351338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Danışmanın </a:t>
            </a:r>
            <a:r>
              <a:rPr lang="tr-TR" dirty="0">
                <a:solidFill>
                  <a:srgbClr val="FF0000"/>
                </a:solidFill>
              </a:rPr>
              <a:t>en önemli </a:t>
            </a:r>
            <a:r>
              <a:rPr lang="tr-TR" dirty="0"/>
              <a:t>görevlerinden biri, bilgisayar destekli sistemlerin ve web sitelerinin etkin şekilde kullanmasında danışanlara yardımcı olmaktır.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22F22-EB47-4B76-8DFD-3E35534CFFB2}" type="slidenum">
              <a:rPr lang="tr-TR" smtClean="0"/>
              <a:t>6</a:t>
            </a:fld>
            <a:endParaRPr lang="tr-TR"/>
          </a:p>
        </p:txBody>
      </p:sp>
      <p:pic>
        <p:nvPicPr>
          <p:cNvPr id="3074" name="Picture 2" descr="sorumluluk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3182" y="2167408"/>
            <a:ext cx="3988612" cy="2233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329059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 descr="ekran görüntüsü içeren bir resim&#10;&#10;Açıklama otomatik olarak oluşturuldu">
            <a:extLst>
              <a:ext uri="{FF2B5EF4-FFF2-40B4-BE49-F238E27FC236}">
                <a16:creationId xmlns:a16="http://schemas.microsoft.com/office/drawing/2014/main" id="{5D7E626A-B2BE-7441-940B-6DC7BF7ACBF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" b="7953"/>
          <a:stretch/>
        </p:blipFill>
        <p:spPr>
          <a:xfrm>
            <a:off x="643467" y="643467"/>
            <a:ext cx="10905066" cy="5571066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7256E371-8C60-4244-A7D1-CD8F5809E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22F22-EB47-4B76-8DFD-3E35534CFFB2}" type="slidenum">
              <a:rPr lang="tr-TR" smtClean="0"/>
              <a:t>60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988723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159A0D6A-A0A2-EF4C-AD66-63FB83C261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4600" y="2590800"/>
            <a:ext cx="7162800" cy="1676400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0DF7ACC5-8A55-4C2F-A14F-E98020F85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22F22-EB47-4B76-8DFD-3E35534CFFB2}" type="slidenum">
              <a:rPr lang="tr-TR" smtClean="0"/>
              <a:t>61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712584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 descr="ekran görüntüsü içeren bir resim&#10;&#10;Açıklama otomatik olarak oluşturuldu">
            <a:extLst>
              <a:ext uri="{FF2B5EF4-FFF2-40B4-BE49-F238E27FC236}">
                <a16:creationId xmlns:a16="http://schemas.microsoft.com/office/drawing/2014/main" id="{47D4F629-B1EE-CC46-A47F-248E707033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956" y="643467"/>
            <a:ext cx="7428088" cy="5571066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C7CD10E7-4B31-46E8-B275-C2B4C98B7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22F22-EB47-4B76-8DFD-3E35534CFFB2}" type="slidenum">
              <a:rPr lang="tr-TR" smtClean="0"/>
              <a:t>62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016675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 descr="ekran görüntüsü içeren bir resim&#10;&#10;Açıklama otomatik olarak oluşturuldu">
            <a:extLst>
              <a:ext uri="{FF2B5EF4-FFF2-40B4-BE49-F238E27FC236}">
                <a16:creationId xmlns:a16="http://schemas.microsoft.com/office/drawing/2014/main" id="{12872B7D-9938-0440-826B-8A14A212AC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4633" y="643467"/>
            <a:ext cx="8162734" cy="5571066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08EE7299-A473-4F6D-A28D-139A68468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22F22-EB47-4B76-8DFD-3E35534CFFB2}" type="slidenum">
              <a:rPr lang="tr-TR" smtClean="0"/>
              <a:t>63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08534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 descr="ekran görüntüsü içeren bir resim&#10;&#10;Açıklama otomatik olarak oluşturuldu">
            <a:extLst>
              <a:ext uri="{FF2B5EF4-FFF2-40B4-BE49-F238E27FC236}">
                <a16:creationId xmlns:a16="http://schemas.microsoft.com/office/drawing/2014/main" id="{021FAECC-1B44-1143-BF07-E674B3448B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7070" y="643467"/>
            <a:ext cx="6877859" cy="5571066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10A92DCD-5F68-4716-9939-EFE28EF97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22F22-EB47-4B76-8DFD-3E35534CFFB2}" type="slidenum">
              <a:rPr lang="tr-TR" smtClean="0"/>
              <a:t>64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910578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 descr="ekran görüntüsü içeren bir resim&#10;&#10;Açıklama otomatik olarak oluşturuldu">
            <a:extLst>
              <a:ext uri="{FF2B5EF4-FFF2-40B4-BE49-F238E27FC236}">
                <a16:creationId xmlns:a16="http://schemas.microsoft.com/office/drawing/2014/main" id="{24A09D03-7385-024E-8EA8-A96BBF54D7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5853" y="643467"/>
            <a:ext cx="9860293" cy="5571066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A5E0485E-1ED2-48F6-8369-6BCDAB2F6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22F22-EB47-4B76-8DFD-3E35534CFFB2}" type="slidenum">
              <a:rPr lang="tr-TR" smtClean="0"/>
              <a:t>65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659302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 descr="ekran görüntüsü içeren bir resim&#10;&#10;Açıklama otomatik olarak oluşturuldu">
            <a:extLst>
              <a:ext uri="{FF2B5EF4-FFF2-40B4-BE49-F238E27FC236}">
                <a16:creationId xmlns:a16="http://schemas.microsoft.com/office/drawing/2014/main" id="{3111E6D9-C98E-8F4E-9AA6-754D977653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3310" y="643467"/>
            <a:ext cx="5125380" cy="5571066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9FD733F3-5534-4B71-9059-AA320FB87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22F22-EB47-4B76-8DFD-3E35534CFFB2}" type="slidenum">
              <a:rPr lang="tr-TR" smtClean="0"/>
              <a:t>66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122469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 descr="ekran görüntüsü içeren bir resim&#10;&#10;Açıklama otomatik olarak oluşturuldu">
            <a:extLst>
              <a:ext uri="{FF2B5EF4-FFF2-40B4-BE49-F238E27FC236}">
                <a16:creationId xmlns:a16="http://schemas.microsoft.com/office/drawing/2014/main" id="{2AB405D0-98A4-804D-8A56-EBF56A306C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9997" y="643467"/>
            <a:ext cx="6072006" cy="5571066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6AC57C03-AEE5-48D1-9BE6-6B2868E40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22F22-EB47-4B76-8DFD-3E35534CFFB2}" type="slidenum">
              <a:rPr lang="tr-TR" smtClean="0"/>
              <a:t>67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69383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20947E2-5354-4054-94CB-963DE4A82C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129"/>
          </a:xfrm>
        </p:spPr>
        <p:txBody>
          <a:bodyPr>
            <a:noAutofit/>
          </a:bodyPr>
          <a:lstStyle/>
          <a:p>
            <a:pPr algn="ctr"/>
            <a:r>
              <a:rPr lang="tr-TR" sz="32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Danışanın </a:t>
            </a:r>
            <a:r>
              <a:rPr lang="tr-TR" sz="3200" dirty="0" err="1" smtClean="0">
                <a:solidFill>
                  <a:srgbClr val="FF0000"/>
                </a:solidFill>
                <a:latin typeface="Arial Black" panose="020B0A04020102020204" pitchFamily="34" charset="0"/>
              </a:rPr>
              <a:t>BDS’yi</a:t>
            </a:r>
            <a:r>
              <a:rPr lang="tr-TR" sz="32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 Nasıl </a:t>
            </a:r>
            <a:r>
              <a:rPr lang="tr-TR" sz="3200" dirty="0">
                <a:solidFill>
                  <a:srgbClr val="FF0000"/>
                </a:solidFill>
                <a:latin typeface="Arial Black" panose="020B0A04020102020204" pitchFamily="34" charset="0"/>
              </a:rPr>
              <a:t>K</a:t>
            </a:r>
            <a:r>
              <a:rPr lang="tr-TR" sz="32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ullanacağına Destek Olmak</a:t>
            </a:r>
            <a:endParaRPr lang="tr-TR" sz="32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8078DED-94D1-47A2-B04A-37B480D167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85818"/>
            <a:ext cx="6153727" cy="3747799"/>
          </a:xfrm>
        </p:spPr>
        <p:txBody>
          <a:bodyPr>
            <a:normAutofit/>
          </a:bodyPr>
          <a:lstStyle/>
          <a:p>
            <a:pPr marL="360000" lvl="1" indent="-360000">
              <a:spcBef>
                <a:spcPts val="1200"/>
              </a:spcBef>
            </a:pPr>
            <a:r>
              <a:rPr lang="tr-TR" dirty="0" smtClean="0"/>
              <a:t>Kariyer </a:t>
            </a:r>
            <a:r>
              <a:rPr lang="tr-TR" dirty="0"/>
              <a:t>danışmanları danışanların gerçekten ihtiyaçlarını belirlemelerine ve bu ihtiyaçlarını karşılayacak okula/işe/eğitime nasıl kavuşacaklarını öğrenme süreçlerinde, </a:t>
            </a:r>
            <a:r>
              <a:rPr lang="tr-TR" dirty="0">
                <a:solidFill>
                  <a:srgbClr val="FF0000"/>
                </a:solidFill>
              </a:rPr>
              <a:t>etkili bir aramayı nasıl gerçekleştireceklerine </a:t>
            </a:r>
            <a:r>
              <a:rPr lang="tr-TR" dirty="0"/>
              <a:t>dair yardım sunabilir.</a:t>
            </a:r>
          </a:p>
          <a:p>
            <a:pPr marL="360000" lvl="1" indent="-360000">
              <a:spcBef>
                <a:spcPts val="1200"/>
              </a:spcBef>
            </a:pPr>
            <a:r>
              <a:rPr lang="tr-TR" dirty="0"/>
              <a:t>Kariyer danışmanları sistem tarafından sunulan seçeneklerin özelleştirilmesi için </a:t>
            </a:r>
            <a:r>
              <a:rPr lang="tr-TR" dirty="0">
                <a:solidFill>
                  <a:srgbClr val="FF0000"/>
                </a:solidFill>
              </a:rPr>
              <a:t>danışanın kişisel değerlerini belirlemesinde yardım sunabilir.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40DA27A4-E3DF-4272-BF10-EA122141A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22F22-EB47-4B76-8DFD-3E35534CFFB2}" type="slidenum">
              <a:rPr lang="tr-TR" smtClean="0"/>
              <a:t>7</a:t>
            </a:fld>
            <a:endParaRPr lang="tr-TR"/>
          </a:p>
        </p:txBody>
      </p:sp>
      <p:pic>
        <p:nvPicPr>
          <p:cNvPr id="4098" name="Picture 2" descr="destek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7727" y="1858001"/>
            <a:ext cx="3346435" cy="3692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62604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20947E2-5354-4054-94CB-963DE4A82C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35601"/>
          </a:xfrm>
        </p:spPr>
        <p:txBody>
          <a:bodyPr>
            <a:noAutofit/>
          </a:bodyPr>
          <a:lstStyle/>
          <a:p>
            <a:pPr algn="ctr"/>
            <a:r>
              <a:rPr lang="tr-TR" sz="36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Değerlendirme Raporunu Yorumlamak</a:t>
            </a:r>
            <a:endParaRPr lang="tr-TR" sz="36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8078DED-94D1-47A2-B04A-37B480D167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3545" y="1634835"/>
            <a:ext cx="5479473" cy="3978709"/>
          </a:xfrm>
        </p:spPr>
        <p:txBody>
          <a:bodyPr>
            <a:normAutofit/>
          </a:bodyPr>
          <a:lstStyle/>
          <a:p>
            <a:pPr marL="360000" lvl="1" indent="-360000">
              <a:spcBef>
                <a:spcPts val="1200"/>
              </a:spcBef>
            </a:pPr>
            <a:r>
              <a:rPr lang="tr-TR" sz="3200" dirty="0" smtClean="0"/>
              <a:t>Sistemlerden/web </a:t>
            </a:r>
            <a:r>
              <a:rPr lang="tr-TR" sz="3200" dirty="0"/>
              <a:t>üzerinden alınan değerlendirme raporu ne kadar anlaşılır ve detaylı olsa da </a:t>
            </a:r>
            <a:r>
              <a:rPr lang="tr-TR" sz="3200" dirty="0">
                <a:solidFill>
                  <a:srgbClr val="FF0000"/>
                </a:solidFill>
              </a:rPr>
              <a:t>danışmanın, değerlendirme raporunu danışana yorumlaması daha anlamlı olacaktır.</a:t>
            </a:r>
            <a:r>
              <a:rPr lang="tr-TR" sz="3200" dirty="0"/>
              <a:t> </a:t>
            </a:r>
            <a:endParaRPr lang="tr-TR" sz="3200" dirty="0" smtClean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40DA27A4-E3DF-4272-BF10-EA122141A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22F22-EB47-4B76-8DFD-3E35534CFFB2}" type="slidenum">
              <a:rPr lang="tr-TR" smtClean="0"/>
              <a:t>8</a:t>
            </a:fld>
            <a:endParaRPr lang="tr-TR"/>
          </a:p>
        </p:txBody>
      </p:sp>
      <p:pic>
        <p:nvPicPr>
          <p:cNvPr id="6148" name="Picture 4" descr="yorumlamak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3018" y="1634835"/>
            <a:ext cx="5373550" cy="3872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04779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20947E2-5354-4054-94CB-963DE4A82C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78948"/>
          </a:xfrm>
        </p:spPr>
        <p:txBody>
          <a:bodyPr>
            <a:noAutofit/>
          </a:bodyPr>
          <a:lstStyle/>
          <a:p>
            <a:pPr algn="ctr"/>
            <a:r>
              <a:rPr lang="tr-TR" sz="32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Elde Edilen Bilgileri Kariyer Kararları İle İlişkilendirmelerine Yardım Etmek</a:t>
            </a:r>
            <a:endParaRPr lang="tr-TR" sz="32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8078DED-94D1-47A2-B04A-37B480D167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190673" cy="4351338"/>
          </a:xfrm>
        </p:spPr>
        <p:txBody>
          <a:bodyPr/>
          <a:lstStyle/>
          <a:p>
            <a:r>
              <a:rPr lang="tr-TR" dirty="0" smtClean="0"/>
              <a:t>Farklı </a:t>
            </a:r>
            <a:r>
              <a:rPr lang="tr-TR" dirty="0"/>
              <a:t>veri tabanları arasında geçiş yapma imkanı olsa da, danışanlar meslekler, lisans programları, okullar ve işler arasındaki bağlantıyı çoğunlukla kuramamaktadırlar. </a:t>
            </a:r>
          </a:p>
          <a:p>
            <a:pPr lvl="1"/>
            <a:endParaRPr lang="tr-TR" dirty="0"/>
          </a:p>
          <a:p>
            <a:pPr lvl="1"/>
            <a:r>
              <a:rPr lang="tr-TR" dirty="0"/>
              <a:t>Kariyer danışmanları, danışanlara, </a:t>
            </a:r>
            <a:r>
              <a:rPr lang="tr-TR" dirty="0">
                <a:solidFill>
                  <a:srgbClr val="FF0000"/>
                </a:solidFill>
              </a:rPr>
              <a:t>bu bağlantıyı kurmalarında </a:t>
            </a:r>
            <a:r>
              <a:rPr lang="tr-TR" dirty="0"/>
              <a:t>ve web sitelerindeki </a:t>
            </a:r>
            <a:r>
              <a:rPr lang="tr-TR" dirty="0">
                <a:solidFill>
                  <a:srgbClr val="FF0000"/>
                </a:solidFill>
              </a:rPr>
              <a:t>bağlantıları işe yarar bir şekilde kullanmalarında </a:t>
            </a:r>
            <a:r>
              <a:rPr lang="tr-TR" dirty="0"/>
              <a:t>yardım sunabilir. 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40DA27A4-E3DF-4272-BF10-EA122141A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22F22-EB47-4B76-8DFD-3E35534CFFB2}" type="slidenum">
              <a:rPr lang="tr-TR" smtClean="0"/>
              <a:t>9</a:t>
            </a:fld>
            <a:endParaRPr lang="tr-TR"/>
          </a:p>
        </p:txBody>
      </p:sp>
      <p:pic>
        <p:nvPicPr>
          <p:cNvPr id="5124" name="Picture 4" descr="bağlantı kurmak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7465" y="2388352"/>
            <a:ext cx="4339047" cy="2449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40667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603</TotalTime>
  <Words>1399</Words>
  <Application>Microsoft Office PowerPoint</Application>
  <PresentationFormat>Geniş ekran</PresentationFormat>
  <Paragraphs>297</Paragraphs>
  <Slides>67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67</vt:i4>
      </vt:variant>
    </vt:vector>
  </HeadingPairs>
  <TitlesOfParts>
    <vt:vector size="73" baseType="lpstr">
      <vt:lpstr>Arial</vt:lpstr>
      <vt:lpstr>Arial Black</vt:lpstr>
      <vt:lpstr>Calibri</vt:lpstr>
      <vt:lpstr>Calibri Light</vt:lpstr>
      <vt:lpstr>Wingdings</vt:lpstr>
      <vt:lpstr>Office Teması</vt:lpstr>
      <vt:lpstr>KARİYER DANIŞMANLIĞINDA BİLGİSAYAR DESTEKLİ SİSTEMLER</vt:lpstr>
      <vt:lpstr>İÇERİK</vt:lpstr>
      <vt:lpstr>Kariyer Danışmanlığında  Bilgisayar Destekli Sistemler</vt:lpstr>
      <vt:lpstr>BDS Sınıflandırılması</vt:lpstr>
      <vt:lpstr>Kullanım Alanları ve Yararları</vt:lpstr>
      <vt:lpstr>Danışmanın Sorumlulukları</vt:lpstr>
      <vt:lpstr>Danışanın BDS’yi Nasıl Kullanacağına Destek Olmak</vt:lpstr>
      <vt:lpstr>Değerlendirme Raporunu Yorumlamak</vt:lpstr>
      <vt:lpstr>Elde Edilen Bilgileri Kariyer Kararları İle İlişkilendirmelerine Yardım Etmek</vt:lpstr>
      <vt:lpstr>Danışanın İhtiyacına Uygun Sistemi Önermek</vt:lpstr>
      <vt:lpstr>Danışmanın BDS Kullanımına İlişkin Yeterlikleri</vt:lpstr>
      <vt:lpstr>BDS Kullanım Alanları</vt:lpstr>
      <vt:lpstr>1. Değerlendirme Araçları  Yazılım</vt:lpstr>
      <vt:lpstr>1. Değerlendirme Araçları  Web Siteleri</vt:lpstr>
      <vt:lpstr>İş Piyasası Bilgi Sistemleri Yazılım</vt:lpstr>
      <vt:lpstr>2. İş Piyasası Bilgi Sistemleri Web Sitesi (İş İlanları ve Meslekler Hakkında Bilgiler)</vt:lpstr>
      <vt:lpstr>İş Piyasası Bilgi Sistemleri Web Sitesi (İş Piyasası)</vt:lpstr>
      <vt:lpstr>Kariyer Planlama Sistemleri</vt:lpstr>
      <vt:lpstr>BDS Seçiminde Danışmanların Dikkat Etmesi Gerekenler</vt:lpstr>
      <vt:lpstr>Avantajları</vt:lpstr>
      <vt:lpstr>Sınırlılıkları</vt:lpstr>
      <vt:lpstr>Kariyer Danışmanlığında Bilgisayar Destekli Sistem Uygulamalarından Örnekler</vt:lpstr>
      <vt:lpstr>Amerika’daki Uygulamalar</vt:lpstr>
      <vt:lpstr>O*Net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CHOCIES</vt:lpstr>
      <vt:lpstr>BİLDEMER</vt:lpstr>
      <vt:lpstr>Mesleki Bilgi Sistemi (MBS)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BİLGİSAYAR DESTEKLİ MESLEKİ BİLGİ SİSTEMLERİ</dc:title>
  <dc:creator>Arzu Erol</dc:creator>
  <cp:lastModifiedBy>User</cp:lastModifiedBy>
  <cp:revision>91</cp:revision>
  <dcterms:created xsi:type="dcterms:W3CDTF">2019-10-31T07:56:41Z</dcterms:created>
  <dcterms:modified xsi:type="dcterms:W3CDTF">2019-11-01T14:55:22Z</dcterms:modified>
</cp:coreProperties>
</file>