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9"/>
  </p:notesMasterIdLst>
  <p:sldIdLst>
    <p:sldId id="256" r:id="rId2"/>
    <p:sldId id="258" r:id="rId3"/>
    <p:sldId id="257" r:id="rId4"/>
    <p:sldId id="259" r:id="rId5"/>
    <p:sldId id="260" r:id="rId6"/>
    <p:sldId id="369" r:id="rId7"/>
    <p:sldId id="370" r:id="rId8"/>
    <p:sldId id="267" r:id="rId9"/>
    <p:sldId id="358" r:id="rId10"/>
    <p:sldId id="359" r:id="rId11"/>
    <p:sldId id="264" r:id="rId12"/>
    <p:sldId id="366" r:id="rId13"/>
    <p:sldId id="360" r:id="rId14"/>
    <p:sldId id="361" r:id="rId15"/>
    <p:sldId id="362" r:id="rId16"/>
    <p:sldId id="363" r:id="rId17"/>
    <p:sldId id="365" r:id="rId18"/>
    <p:sldId id="364" r:id="rId19"/>
    <p:sldId id="263" r:id="rId20"/>
    <p:sldId id="261" r:id="rId21"/>
    <p:sldId id="262" r:id="rId22"/>
    <p:sldId id="266" r:id="rId23"/>
    <p:sldId id="281" r:id="rId24"/>
    <p:sldId id="279" r:id="rId25"/>
    <p:sldId id="306" r:id="rId26"/>
    <p:sldId id="288" r:id="rId27"/>
    <p:sldId id="289" r:id="rId28"/>
    <p:sldId id="290" r:id="rId29"/>
    <p:sldId id="291" r:id="rId30"/>
    <p:sldId id="292" r:id="rId31"/>
    <p:sldId id="294" r:id="rId32"/>
    <p:sldId id="293" r:id="rId33"/>
    <p:sldId id="295" r:id="rId34"/>
    <p:sldId id="296" r:id="rId35"/>
    <p:sldId id="298" r:id="rId36"/>
    <p:sldId id="297" r:id="rId37"/>
    <p:sldId id="299" r:id="rId38"/>
    <p:sldId id="300" r:id="rId39"/>
    <p:sldId id="367" r:id="rId40"/>
    <p:sldId id="302" r:id="rId41"/>
    <p:sldId id="368" r:id="rId42"/>
    <p:sldId id="307" r:id="rId43"/>
    <p:sldId id="309" r:id="rId44"/>
    <p:sldId id="310" r:id="rId45"/>
    <p:sldId id="311" r:id="rId46"/>
    <p:sldId id="312" r:id="rId47"/>
    <p:sldId id="313" r:id="rId48"/>
    <p:sldId id="318" r:id="rId49"/>
    <p:sldId id="319" r:id="rId50"/>
    <p:sldId id="320" r:id="rId51"/>
    <p:sldId id="314" r:id="rId52"/>
    <p:sldId id="321" r:id="rId53"/>
    <p:sldId id="322" r:id="rId54"/>
    <p:sldId id="315" r:id="rId55"/>
    <p:sldId id="323" r:id="rId56"/>
    <p:sldId id="324" r:id="rId57"/>
    <p:sldId id="316" r:id="rId58"/>
    <p:sldId id="325" r:id="rId59"/>
    <p:sldId id="317" r:id="rId60"/>
    <p:sldId id="326" r:id="rId61"/>
    <p:sldId id="327" r:id="rId62"/>
    <p:sldId id="328" r:id="rId63"/>
    <p:sldId id="329" r:id="rId64"/>
    <p:sldId id="334" r:id="rId65"/>
    <p:sldId id="330" r:id="rId66"/>
    <p:sldId id="331" r:id="rId67"/>
    <p:sldId id="332" r:id="rId6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2" d="100"/>
          <a:sy n="72" d="100"/>
        </p:scale>
        <p:origin x="6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4E557-DF20-4314-BDCD-D49FAE4A3A40}" type="datetimeFigureOut">
              <a:rPr lang="tr-TR" smtClean="0"/>
              <a:t>1.11.2019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BB7C3-8276-4C55-9F40-B8652B0918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923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E460F-FA56-6C45-ADD8-CB75357F1B8C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026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C015A2-E813-42F7-B531-D8090DF8D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2B8A7FB-476D-4608-9430-63D92B181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57A59D7-48FB-4521-BF3B-EC329C45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73DB-3541-4401-9FA1-ED394A7B2A56}" type="datetime1">
              <a:rPr lang="tr-TR" smtClean="0"/>
              <a:t>1.11.2019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842D4E7-E659-4C20-9B98-FC0BC7CD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5E46791-F706-421D-9B58-300F1689C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156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10E960-E59F-4B04-97E2-8EA1654F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7E33B89-0B02-45D0-88D7-D9AF131EB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9E07617-01D9-43A6-A38B-A0EC1CEB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5685-42CF-4822-97A5-99BB5698B1EE}" type="datetime1">
              <a:rPr lang="tr-TR" smtClean="0"/>
              <a:t>1.11.2019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F0EEB3-5A27-4AB0-A8DA-245B3E473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DB6AC5-D782-4748-8367-2CB5B568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418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E9D1DF7-0136-4ECF-B73F-93D7ECB5B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2245372-EE21-4D1E-8E29-C7BDBE219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2AB18F0-E15A-4926-86D4-E803DDE33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9123-1E01-490E-BC84-2CBE7009815E}" type="datetime1">
              <a:rPr lang="tr-TR" smtClean="0"/>
              <a:t>1.11.2019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5FEE53-058F-4D90-A6F5-99A1F496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D0431CE-DDBC-4FB9-9CA6-9E10D06E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273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DF4893-F38C-447F-9958-F983491E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710B28-91CE-4058-A55D-2E4185315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20A570-2448-4324-83C8-B3BC79F0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7C10-5C7B-493A-ADB9-8725B23ABE0A}" type="datetime1">
              <a:rPr lang="tr-TR" smtClean="0"/>
              <a:t>1.11.2019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CBBF3AD-2B7A-4A6B-8D0B-2DBD63F9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637E336-123B-4626-80EB-2454CFD1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364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B0F514-9771-46FD-B9B7-67DBA333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52526E7-CF38-4239-8ED2-25665C9A8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ED9E972-EFBF-449C-AB18-F39575432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EA4D-4D4B-4331-BF32-E98E07F0BA98}" type="datetime1">
              <a:rPr lang="tr-TR" smtClean="0"/>
              <a:t>1.11.2019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3B6238E-0B9D-4644-9B5D-00364A661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21F68B-0316-4EC1-B6C9-39EB7B06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542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4A240D-7686-4ADA-8C1C-3DA7B3F7B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32FD94-04CF-432E-8496-1BB1D6BBF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32EB0AA-F8F5-41B1-8EEC-B6EE4DAAE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EB85EA-D3A9-4F62-9DCF-7ED0371E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3B49-A501-4CE8-AC55-7C8DEDB65CBB}" type="datetime1">
              <a:rPr lang="tr-TR" smtClean="0"/>
              <a:t>1.11.2019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C59D486-35D6-43DC-A254-DC9BF008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BFD52E9-F22B-4A2C-A410-91C53C4B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997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07AFDF-E918-4490-BD69-B1A41ED58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472C6F6-EA49-4F68-A00E-02C12933B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728601E-E0D2-42BB-82D8-237D2AC40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BB95324-E9AA-409C-B26C-5ABBB0C0B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549EA1E-FA77-4E63-949C-3F00E1E6E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7D3E4F3-97DC-4DE6-BB23-CA12FFDD0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3FA1-9F9C-47EE-A714-FE234A5F6454}" type="datetime1">
              <a:rPr lang="tr-TR" smtClean="0"/>
              <a:t>1.11.2019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F60256D-9863-423D-B873-3C9C3538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3043B54-0D47-4F0B-BA32-2DE47BB3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902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3D5F14-2507-4F6A-9DDC-E61AE1A39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4E0EB8F-D007-4979-8DEE-00384E69B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0A72-D968-45D1-8CE9-FAA74B51CA83}" type="datetime1">
              <a:rPr lang="tr-TR" smtClean="0"/>
              <a:t>1.11.2019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9FD65C1-99B9-4722-9521-EFBEFCE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76BFD31-5C3D-47B1-9D03-72369D4D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048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8FF6EBD-D466-4B31-AD6D-6DFBD4F8F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400D-15B3-4CE7-BF27-8ED5FC29383B}" type="datetime1">
              <a:rPr lang="tr-TR" smtClean="0"/>
              <a:t>1.11.2019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CB33352-9F37-4ACE-82CD-B99DC010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7D14019-EFAC-4B4F-96A3-1903916C4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287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9EE62A-B5EB-4A40-81FB-07824D15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B43E01-6E9E-41C8-B20B-6C87F813D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1C4AA6F-0C56-4591-96DD-F4B1361B1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702A92D-CC06-4CD9-8520-56EAF0387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2C9F-D237-468D-9CCA-C2232F1BB7DA}" type="datetime1">
              <a:rPr lang="tr-TR" smtClean="0"/>
              <a:t>1.11.2019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8CED8DE-4322-4D5C-A085-13B0129F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DBFCAFE-0A5C-4C67-92BB-8D23740E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31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4F1C6E-03FA-42E4-9957-0A430570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A93847C-3EEE-4006-8A3E-2FEC0ADA4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39C78B8-356F-4489-A737-A1F760A81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62DC7D0-7232-44E2-A1ED-8179D92D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9040-6E70-4A09-983E-6130C27FEFAF}" type="datetime1">
              <a:rPr lang="tr-TR" smtClean="0"/>
              <a:t>1.11.2019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2F99BAD-844B-4A01-BBA9-608000AE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7D1673-7E4F-4860-9D67-747ADAEE8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768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F5616CD-0CA0-45E4-9232-605584429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7F1A51E-7F71-46AB-8AA8-C76B335F0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0B44C1-084B-4E70-846B-A14788058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4DA78-386F-47B4-8BED-68CF911D962E}" type="datetime1">
              <a:rPr lang="tr-TR" smtClean="0"/>
              <a:t>1.11.2019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14A5AE3-6AC1-46D6-8785-DFB4C4243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9C3AF41-5A55-44D4-963C-2E56DEA78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22F22-EB47-4B76-8DFD-3E35534CFF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992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inep.com/" TargetMode="External"/><Relationship Id="rId2" Type="http://schemas.openxmlformats.org/officeDocument/2006/relationships/hyperlink" Target="http://www.jis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iverpub.com/" TargetMode="External"/><Relationship Id="rId4" Type="http://schemas.openxmlformats.org/officeDocument/2006/relationships/hyperlink" Target="http://www.act.org/discove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irsey.com/cgi-bin/keirsey/" TargetMode="External"/><Relationship Id="rId7" Type="http://schemas.openxmlformats.org/officeDocument/2006/relationships/hyperlink" Target="http://www.careers-by-design.com/pl3.htm" TargetMode="External"/><Relationship Id="rId2" Type="http://schemas.openxmlformats.org/officeDocument/2006/relationships/hyperlink" Target="http://www.ncsu.edu/careerkey/yo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reer-3.wustl.edu/cps/self/values.htm" TargetMode="External"/><Relationship Id="rId5" Type="http://schemas.openxmlformats.org/officeDocument/2006/relationships/hyperlink" Target="http://www.goarmy.com/asvab/testa.htm" TargetMode="External"/><Relationship Id="rId4" Type="http://schemas.openxmlformats.org/officeDocument/2006/relationships/hyperlink" Target="http://icpac.indiana.edu/infoseries/is-50pl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verpub.com/" TargetMode="External"/><Relationship Id="rId2" Type="http://schemas.openxmlformats.org/officeDocument/2006/relationships/hyperlink" Target="http://oregoncis.uoregon.edu/hom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ist.com/" TargetMode="External"/><Relationship Id="rId4" Type="http://schemas.openxmlformats.org/officeDocument/2006/relationships/hyperlink" Target="http://www.petersons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eerbuilder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etonline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39F658-7C14-4F9A-9B9F-532AD1491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003" y="4335367"/>
            <a:ext cx="9144000" cy="2063218"/>
          </a:xfrm>
        </p:spPr>
        <p:txBody>
          <a:bodyPr>
            <a:normAutofit fontScale="90000"/>
          </a:bodyPr>
          <a:lstStyle/>
          <a:p>
            <a:r>
              <a:rPr lang="tr-TR" dirty="0"/>
              <a:t>KARİYER DANIŞMANLIĞINDA BİLGİSAYAR DESTEKLİ SİSTEMLER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72B5A6F-2FD8-4767-B461-9D4DC54BD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32" y="459415"/>
            <a:ext cx="11705335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2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0947E2-5354-4054-94CB-963DE4A82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8802"/>
          </a:xfrm>
        </p:spPr>
        <p:txBody>
          <a:bodyPr>
            <a:noAutofit/>
          </a:bodyPr>
          <a:lstStyle/>
          <a:p>
            <a:pPr algn="ctr"/>
            <a:r>
              <a:rPr lang="tr-T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Danışanın İhtiyacına Uygun Sistemi Önermek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078DED-94D1-47A2-B04A-37B480D16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1145" cy="371619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tr-TR" dirty="0" smtClean="0"/>
              <a:t>İnsanların </a:t>
            </a:r>
            <a:r>
              <a:rPr lang="tr-TR" dirty="0"/>
              <a:t>kariyer kararlarını verme süreçleri, farklı zamanlarda farklı ihtiyaçlarla şekillenmektedir. </a:t>
            </a:r>
            <a:endParaRPr lang="tr-TR" dirty="0" smtClean="0"/>
          </a:p>
          <a:p>
            <a:pPr>
              <a:spcBef>
                <a:spcPts val="1200"/>
              </a:spcBef>
            </a:pPr>
            <a:r>
              <a:rPr lang="tr-TR" dirty="0" smtClean="0"/>
              <a:t>Kariyer </a:t>
            </a:r>
            <a:r>
              <a:rPr lang="tr-TR" dirty="0"/>
              <a:t>danışmanı, belirtilen zamanda danışana </a:t>
            </a:r>
            <a:r>
              <a:rPr lang="tr-TR" dirty="0">
                <a:solidFill>
                  <a:srgbClr val="FF0000"/>
                </a:solidFill>
              </a:rPr>
              <a:t>sistemin farklı özelliklerini </a:t>
            </a:r>
            <a:r>
              <a:rPr lang="tr-TR" dirty="0"/>
              <a:t>önererek yardım sunabilir</a:t>
            </a:r>
            <a:r>
              <a:rPr lang="tr-TR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tr-TR" dirty="0" smtClean="0"/>
              <a:t>Ayrıca </a:t>
            </a:r>
            <a:r>
              <a:rPr lang="tr-TR" dirty="0"/>
              <a:t>bilgisayarın/sistemin </a:t>
            </a:r>
            <a:r>
              <a:rPr lang="tr-TR" dirty="0">
                <a:solidFill>
                  <a:srgbClr val="FF0000"/>
                </a:solidFill>
              </a:rPr>
              <a:t>sunmadığı seçenekleri önerebilir</a:t>
            </a:r>
            <a:r>
              <a:rPr lang="tr-TR" dirty="0" smtClean="0">
                <a:solidFill>
                  <a:srgbClr val="FF0000"/>
                </a:solidFill>
              </a:rPr>
              <a:t>.</a:t>
            </a:r>
            <a:endParaRPr lang="tr-TR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tr-TR" dirty="0">
              <a:solidFill>
                <a:srgbClr val="FF0000"/>
              </a:solidFill>
            </a:endParaRPr>
          </a:p>
          <a:p>
            <a:pPr algn="just"/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0DA27A4-E3DF-4272-BF10-EA122141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10</a:t>
            </a:fld>
            <a:endParaRPr lang="tr-TR"/>
          </a:p>
        </p:txBody>
      </p:sp>
      <p:pic>
        <p:nvPicPr>
          <p:cNvPr id="5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03" y="1988288"/>
            <a:ext cx="3338623" cy="333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419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0947E2-5354-4054-94CB-963DE4A82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148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Danışmanın BDS Kullanımına İlişkin Yeterlikleri</a:t>
            </a:r>
            <a:endParaRPr lang="tr-TR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078DED-94D1-47A2-B04A-37B480D16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643"/>
            <a:ext cx="6236855" cy="435133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tr-TR" dirty="0" smtClean="0"/>
              <a:t>Bilgisayar </a:t>
            </a:r>
            <a:r>
              <a:rPr lang="tr-TR" dirty="0"/>
              <a:t>destekli sistemler ve Web siteleri hakkında </a:t>
            </a:r>
            <a:r>
              <a:rPr lang="tr-TR" dirty="0">
                <a:solidFill>
                  <a:srgbClr val="FF0000"/>
                </a:solidFill>
              </a:rPr>
              <a:t>bilgi sahibi </a:t>
            </a:r>
            <a:r>
              <a:rPr lang="tr-TR" dirty="0"/>
              <a:t>olmalı.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tr-TR" dirty="0">
                <a:solidFill>
                  <a:srgbClr val="FF0000"/>
                </a:solidFill>
              </a:rPr>
              <a:t>Danışanın ihtiyaçlarını </a:t>
            </a:r>
            <a:r>
              <a:rPr lang="tr-TR" dirty="0"/>
              <a:t>anlama ve tanımlama becerisine sahip olmalı.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tr-TR" dirty="0">
                <a:solidFill>
                  <a:srgbClr val="FF0000"/>
                </a:solidFill>
              </a:rPr>
              <a:t>Danışanı güdüleme </a:t>
            </a:r>
            <a:r>
              <a:rPr lang="tr-TR" dirty="0"/>
              <a:t>becerisine sahip olmalı.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tr-TR" dirty="0"/>
              <a:t>Danışanın topladığı verileri işleyerek </a:t>
            </a:r>
            <a:r>
              <a:rPr lang="tr-TR" dirty="0">
                <a:solidFill>
                  <a:srgbClr val="FF0000"/>
                </a:solidFill>
              </a:rPr>
              <a:t>bilgiye dönüştürmesine </a:t>
            </a:r>
            <a:r>
              <a:rPr lang="tr-TR" dirty="0"/>
              <a:t>yardım etme becerisine sahip olmalı.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tr-TR" dirty="0"/>
              <a:t>Danışanın bir </a:t>
            </a:r>
            <a:r>
              <a:rPr lang="tr-TR" dirty="0">
                <a:solidFill>
                  <a:srgbClr val="FF0000"/>
                </a:solidFill>
              </a:rPr>
              <a:t>plan oluşturup uygulamaya </a:t>
            </a:r>
            <a:r>
              <a:rPr lang="tr-TR" dirty="0"/>
              <a:t>koymasına yardım etme becerisine sahip olmalı.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744ACCF-A8D2-4A39-B650-070D7126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11</a:t>
            </a:fld>
            <a:endParaRPr lang="tr-TR"/>
          </a:p>
        </p:txBody>
      </p:sp>
      <p:pic>
        <p:nvPicPr>
          <p:cNvPr id="8194" name="Picture 2" descr="competencie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536" y="2024549"/>
            <a:ext cx="4316543" cy="283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55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BDS </a:t>
            </a:r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Kullanım Alanları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445102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Değerlendirme Araçları</a:t>
            </a:r>
          </a:p>
          <a:p>
            <a:pPr marL="514350" indent="-514350">
              <a:buFont typeface="+mj-lt"/>
              <a:buAutoNum type="arabicPeriod"/>
            </a:pP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İş Piyasası Bilgi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Sistemleri</a:t>
            </a:r>
          </a:p>
          <a:p>
            <a:pPr marL="514350" indent="-514350">
              <a:buFont typeface="+mj-lt"/>
              <a:buAutoNum type="arabicPeriod"/>
            </a:pP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Kariyer Planlama Sistemleri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12</a:t>
            </a:fld>
            <a:endParaRPr lang="tr-TR"/>
          </a:p>
        </p:txBody>
      </p:sp>
      <p:pic>
        <p:nvPicPr>
          <p:cNvPr id="9218" name="Picture 2" descr="tes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720" y="1861141"/>
            <a:ext cx="1864759" cy="152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4470"/>
            <a:ext cx="3952063" cy="222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13" y="3949388"/>
            <a:ext cx="3251163" cy="236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433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D16270-91CB-C842-8631-50FC2C7EF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>
            <a:normAutofit fontScale="90000"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tr-TR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1. Değerlendirme Araçları </a:t>
            </a:r>
            <a:br>
              <a:rPr lang="tr-TR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sz="32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Yazılım</a:t>
            </a:r>
            <a:endParaRPr lang="tr-TR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C359E9-F771-744A-964C-1D65D213F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934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 smtClean="0"/>
              <a:t>İlgileri</a:t>
            </a:r>
            <a:r>
              <a:rPr lang="tr-TR" sz="2400" dirty="0"/>
              <a:t>, yetenek/becerileri, kişilik özellikleri, iş değerlerini değerlendirmeye yönelik bir ya da daha fazla envanteri içerir.</a:t>
            </a:r>
          </a:p>
          <a:p>
            <a:pPr marL="0" indent="0" algn="just">
              <a:buNone/>
            </a:pPr>
            <a:endParaRPr lang="tr-TR" dirty="0" smtClean="0"/>
          </a:p>
          <a:p>
            <a:pPr lvl="2"/>
            <a:r>
              <a:rPr lang="en-GB" dirty="0" err="1" smtClean="0"/>
              <a:t>CareerExplorer</a:t>
            </a:r>
            <a:r>
              <a:rPr lang="en-GB" dirty="0" smtClean="0"/>
              <a:t> </a:t>
            </a:r>
            <a:r>
              <a:rPr lang="en-GB" dirty="0"/>
              <a:t>: (</a:t>
            </a:r>
            <a:r>
              <a:rPr lang="en-GB" u="sng" dirty="0">
                <a:hlinkClick r:id="rId2"/>
              </a:rPr>
              <a:t>http://www.jist.com</a:t>
            </a:r>
            <a:r>
              <a:rPr lang="en-GB" dirty="0"/>
              <a:t>).</a:t>
            </a:r>
            <a:endParaRPr lang="tr-TR" sz="1600" dirty="0"/>
          </a:p>
          <a:p>
            <a:pPr lvl="2"/>
            <a:r>
              <a:rPr lang="en-GB" dirty="0"/>
              <a:t>CHOICES: (http://</a:t>
            </a:r>
            <a:r>
              <a:rPr lang="en-GB" dirty="0" err="1"/>
              <a:t>www.careerware.com</a:t>
            </a:r>
            <a:r>
              <a:rPr lang="en-GB" dirty="0"/>
              <a:t>/).</a:t>
            </a:r>
            <a:endParaRPr lang="tr-TR" sz="1600" dirty="0"/>
          </a:p>
          <a:p>
            <a:pPr lvl="2"/>
            <a:r>
              <a:rPr lang="en-GB" dirty="0"/>
              <a:t>COIN Career Guidance System: (</a:t>
            </a:r>
            <a:r>
              <a:rPr lang="en-GB" u="sng" dirty="0">
                <a:hlinkClick r:id="rId3"/>
              </a:rPr>
              <a:t>http://www.coinep.com/</a:t>
            </a:r>
            <a:r>
              <a:rPr lang="en-GB" dirty="0"/>
              <a:t>).</a:t>
            </a:r>
            <a:endParaRPr lang="tr-TR" sz="1600" dirty="0"/>
          </a:p>
          <a:p>
            <a:pPr lvl="2"/>
            <a:r>
              <a:rPr lang="en-GB" dirty="0"/>
              <a:t>Discover:  </a:t>
            </a:r>
            <a:r>
              <a:rPr lang="en-GB" u="sng" dirty="0">
                <a:hlinkClick r:id="rId4"/>
              </a:rPr>
              <a:t>http://www.act.org/discover/</a:t>
            </a:r>
            <a:r>
              <a:rPr lang="en-GB" dirty="0"/>
              <a:t>).</a:t>
            </a:r>
            <a:endParaRPr lang="tr-TR" sz="1600" dirty="0"/>
          </a:p>
          <a:p>
            <a:pPr lvl="2"/>
            <a:r>
              <a:rPr lang="en-GB" dirty="0"/>
              <a:t>GIS—Guidance Information System </a:t>
            </a:r>
            <a:r>
              <a:rPr lang="en-GB" u="sng" dirty="0">
                <a:hlinkClick r:id="rId5"/>
              </a:rPr>
              <a:t>http://www.riverpub.com/</a:t>
            </a:r>
            <a:r>
              <a:rPr lang="en-GB" dirty="0"/>
              <a:t>).</a:t>
            </a:r>
            <a:endParaRPr lang="tr-TR" sz="1600" dirty="0"/>
          </a:p>
          <a:p>
            <a:pPr lvl="2"/>
            <a:r>
              <a:rPr lang="en-GB" dirty="0"/>
              <a:t>SIGI Plus (SIGI PLUS Program, Educational Testing Service (http://</a:t>
            </a:r>
            <a:r>
              <a:rPr lang="en-GB" dirty="0" err="1"/>
              <a:t>www.ets.org</a:t>
            </a:r>
            <a:r>
              <a:rPr lang="en-GB" dirty="0"/>
              <a:t>/</a:t>
            </a:r>
            <a:r>
              <a:rPr lang="en-GB" dirty="0" err="1"/>
              <a:t>sigi</a:t>
            </a:r>
            <a:r>
              <a:rPr lang="en-GB" dirty="0"/>
              <a:t>/)</a:t>
            </a:r>
            <a:endParaRPr lang="tr-TR" sz="16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31B12CC-0553-3145-BED4-24F62DA3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468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D16270-91CB-C842-8631-50FC2C7E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tr-TR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1. Değerlendirme Araçları </a:t>
            </a:r>
            <a:br>
              <a:rPr lang="tr-TR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sz="32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Web Siteleri</a:t>
            </a:r>
            <a:endParaRPr lang="tr-TR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C359E9-F771-744A-964C-1D65D213F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GB" dirty="0" smtClean="0"/>
              <a:t>The </a:t>
            </a:r>
            <a:r>
              <a:rPr lang="en-GB" dirty="0"/>
              <a:t>Career Key, </a:t>
            </a:r>
            <a:r>
              <a:rPr lang="en-GB" u="sng" dirty="0">
                <a:hlinkClick r:id="rId2"/>
              </a:rPr>
              <a:t>http://www.ncsu.edu/careerkey/you/</a:t>
            </a:r>
            <a:endParaRPr lang="tr-TR" sz="1600" dirty="0"/>
          </a:p>
          <a:p>
            <a:pPr lvl="2"/>
            <a:r>
              <a:rPr lang="en-GB" dirty="0"/>
              <a:t>Temperament, </a:t>
            </a:r>
            <a:r>
              <a:rPr lang="en-GB" u="sng" dirty="0">
                <a:hlinkClick r:id="rId3"/>
              </a:rPr>
              <a:t>http://www.keirsey.com/cgi-bin/keirsey/</a:t>
            </a:r>
            <a:endParaRPr lang="tr-TR" sz="1600" dirty="0"/>
          </a:p>
          <a:p>
            <a:pPr lvl="2"/>
            <a:r>
              <a:rPr lang="en-GB" dirty="0"/>
              <a:t>Interests, </a:t>
            </a:r>
            <a:r>
              <a:rPr lang="en-GB" u="sng" dirty="0">
                <a:hlinkClick r:id="rId4"/>
              </a:rPr>
              <a:t>http://icpac.indiana.edu/infoseries/is-50pl.html</a:t>
            </a:r>
            <a:endParaRPr lang="tr-TR" sz="1600" dirty="0"/>
          </a:p>
          <a:p>
            <a:pPr lvl="2"/>
            <a:r>
              <a:rPr lang="en-GB" dirty="0"/>
              <a:t>Aptitudes, </a:t>
            </a:r>
            <a:r>
              <a:rPr lang="en-GB" u="sng" dirty="0">
                <a:hlinkClick r:id="rId5"/>
              </a:rPr>
              <a:t>http://www.goarmy.com/asvab/testa.htm</a:t>
            </a:r>
            <a:endParaRPr lang="tr-TR" sz="1600" dirty="0"/>
          </a:p>
          <a:p>
            <a:pPr lvl="2"/>
            <a:r>
              <a:rPr lang="en-GB" dirty="0"/>
              <a:t>Skills, Interests and Values, </a:t>
            </a:r>
            <a:r>
              <a:rPr lang="en-GB" u="sng" dirty="0">
                <a:hlinkClick r:id="rId6"/>
              </a:rPr>
              <a:t>http://career-3.wustl.edu/cps/self/values.htm</a:t>
            </a:r>
            <a:endParaRPr lang="tr-TR" sz="1600" dirty="0"/>
          </a:p>
          <a:p>
            <a:pPr lvl="2"/>
            <a:r>
              <a:rPr lang="en-US" dirty="0"/>
              <a:t>Self-Directed Search: (http://</a:t>
            </a:r>
            <a:r>
              <a:rPr lang="en-US" dirty="0" err="1"/>
              <a:t>www.parinc.com</a:t>
            </a:r>
            <a:r>
              <a:rPr lang="en-US" dirty="0"/>
              <a:t>)</a:t>
            </a:r>
            <a:endParaRPr lang="tr-TR" sz="1600" dirty="0"/>
          </a:p>
          <a:p>
            <a:pPr lvl="2"/>
            <a:r>
              <a:rPr lang="en-US" dirty="0"/>
              <a:t>Myers-Briggs Type Indicator:  (</a:t>
            </a:r>
            <a:r>
              <a:rPr lang="en-US" u="sng" dirty="0">
                <a:hlinkClick r:id="rId7"/>
              </a:rPr>
              <a:t>http://www.careers-by-design.com/pl3.htm</a:t>
            </a:r>
            <a:r>
              <a:rPr lang="en-US" dirty="0"/>
              <a:t>.</a:t>
            </a:r>
            <a:endParaRPr lang="tr-TR" sz="16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31B12CC-0553-3145-BED4-24F62DA3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2870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D16270-91CB-C842-8631-50FC2C7E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 startAt="2"/>
            </a:pPr>
            <a:r>
              <a:rPr lang="tr-TR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İş Piyasası Bilgi </a:t>
            </a:r>
            <a:r>
              <a:rPr lang="tr-TR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Sistemleri</a:t>
            </a:r>
            <a:br>
              <a:rPr lang="tr-TR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sz="3200" dirty="0">
                <a:solidFill>
                  <a:srgbClr val="00B0F0"/>
                </a:solidFill>
                <a:latin typeface="Arial Black" panose="020B0A04020102020204" pitchFamily="34" charset="0"/>
              </a:rPr>
              <a:t>Yazılım</a:t>
            </a:r>
            <a:endParaRPr lang="tr-TR" sz="32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C359E9-F771-744A-964C-1D65D213F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GB" dirty="0" smtClean="0"/>
              <a:t>Oregon </a:t>
            </a:r>
            <a:r>
              <a:rPr lang="en-GB" dirty="0"/>
              <a:t>Career Information System (CIS) - </a:t>
            </a:r>
            <a:r>
              <a:rPr lang="en-GB" u="sng" dirty="0">
                <a:hlinkClick r:id="rId2"/>
              </a:rPr>
              <a:t>http://oregoncis.uoregon.edu/home/</a:t>
            </a:r>
            <a:r>
              <a:rPr lang="en-GB" dirty="0"/>
              <a:t>)</a:t>
            </a:r>
            <a:endParaRPr lang="tr-TR" sz="1600" dirty="0"/>
          </a:p>
          <a:p>
            <a:pPr lvl="2"/>
            <a:r>
              <a:rPr lang="en-GB" dirty="0"/>
              <a:t>Guidance Information System – GIS: (</a:t>
            </a:r>
            <a:r>
              <a:rPr lang="en-GB" u="sng" dirty="0">
                <a:hlinkClick r:id="rId3"/>
              </a:rPr>
              <a:t>http://www.riverpub.com</a:t>
            </a:r>
            <a:r>
              <a:rPr lang="en-GB" dirty="0"/>
              <a:t>)</a:t>
            </a:r>
            <a:endParaRPr lang="tr-TR" sz="1600" dirty="0"/>
          </a:p>
          <a:p>
            <a:pPr lvl="2"/>
            <a:r>
              <a:rPr lang="en-GB" dirty="0"/>
              <a:t>Career &amp; College QUEST  (</a:t>
            </a:r>
            <a:r>
              <a:rPr lang="en-GB" u="sng" dirty="0">
                <a:hlinkClick r:id="rId4"/>
              </a:rPr>
              <a:t>http://www.petersons.com</a:t>
            </a:r>
            <a:r>
              <a:rPr lang="en-GB" dirty="0"/>
              <a:t>)</a:t>
            </a:r>
            <a:endParaRPr lang="tr-TR" sz="1600" dirty="0"/>
          </a:p>
          <a:p>
            <a:pPr lvl="2"/>
            <a:r>
              <a:rPr lang="en-GB" dirty="0"/>
              <a:t>Career Visions: ( http://</a:t>
            </a:r>
            <a:r>
              <a:rPr lang="en-GB" dirty="0" err="1"/>
              <a:t>www.cew.wisc.edu</a:t>
            </a:r>
            <a:r>
              <a:rPr lang="en-GB" dirty="0"/>
              <a:t>)</a:t>
            </a:r>
            <a:endParaRPr lang="tr-TR" sz="1600" dirty="0"/>
          </a:p>
          <a:p>
            <a:pPr lvl="2"/>
            <a:r>
              <a:rPr lang="en-GB" dirty="0"/>
              <a:t>COIN: (http://</a:t>
            </a:r>
            <a:r>
              <a:rPr lang="en-GB" dirty="0" err="1"/>
              <a:t>www.coinep.com</a:t>
            </a:r>
            <a:r>
              <a:rPr lang="en-GB" dirty="0"/>
              <a:t>)</a:t>
            </a:r>
            <a:endParaRPr lang="tr-TR" sz="1600" dirty="0"/>
          </a:p>
          <a:p>
            <a:pPr lvl="2"/>
            <a:r>
              <a:rPr lang="en-GB" dirty="0"/>
              <a:t>Career View: (http://</a:t>
            </a:r>
            <a:r>
              <a:rPr lang="en-GB" dirty="0" err="1"/>
              <a:t>www.collegeview.com</a:t>
            </a:r>
            <a:r>
              <a:rPr lang="en-GB" dirty="0"/>
              <a:t>)</a:t>
            </a:r>
            <a:endParaRPr lang="tr-TR" sz="1600" dirty="0"/>
          </a:p>
          <a:p>
            <a:pPr lvl="2"/>
            <a:r>
              <a:rPr lang="en-GB" dirty="0"/>
              <a:t>Focus II: (http://</a:t>
            </a:r>
            <a:r>
              <a:rPr lang="en-GB" dirty="0" err="1"/>
              <a:t>wwwZfocuscareer.com</a:t>
            </a:r>
            <a:r>
              <a:rPr lang="en-GB" dirty="0"/>
              <a:t>)</a:t>
            </a:r>
            <a:endParaRPr lang="tr-TR" sz="1600" dirty="0"/>
          </a:p>
          <a:p>
            <a:pPr lvl="2"/>
            <a:r>
              <a:rPr lang="en-GB" dirty="0"/>
              <a:t>Electronic Enhanced Dictionary of Occupational Titles: (http://</a:t>
            </a:r>
            <a:r>
              <a:rPr lang="en-GB" dirty="0" err="1"/>
              <a:t>www.jist.com</a:t>
            </a:r>
            <a:r>
              <a:rPr lang="en-GB" dirty="0"/>
              <a:t>)</a:t>
            </a:r>
            <a:endParaRPr lang="tr-TR" sz="1600" dirty="0"/>
          </a:p>
          <a:p>
            <a:pPr lvl="2"/>
            <a:r>
              <a:rPr lang="en-GB" dirty="0"/>
              <a:t>The O*NET Dictionary of Occupational Titles: (</a:t>
            </a:r>
            <a:r>
              <a:rPr lang="en-GB" u="sng" dirty="0">
                <a:hlinkClick r:id="rId5"/>
              </a:rPr>
              <a:t>http://www.jist.com</a:t>
            </a:r>
            <a:r>
              <a:rPr lang="en-GB" dirty="0"/>
              <a:t>)</a:t>
            </a:r>
            <a:endParaRPr lang="tr-TR" sz="1600" dirty="0"/>
          </a:p>
          <a:p>
            <a:pPr lvl="2"/>
            <a:r>
              <a:rPr lang="en-GB" dirty="0"/>
              <a:t>Peterson’s Graduate Database (</a:t>
            </a:r>
            <a:r>
              <a:rPr lang="en-GB" dirty="0" err="1"/>
              <a:t>GradSearch</a:t>
            </a:r>
            <a:r>
              <a:rPr lang="en-GB" dirty="0"/>
              <a:t>): (</a:t>
            </a:r>
            <a:r>
              <a:rPr lang="en-GB" u="sng" dirty="0">
                <a:hlinkClick r:id="rId4"/>
              </a:rPr>
              <a:t>http://www.petersons.com</a:t>
            </a:r>
            <a:r>
              <a:rPr lang="en-GB" dirty="0"/>
              <a:t>)</a:t>
            </a:r>
            <a:endParaRPr lang="tr-TR" sz="1600" dirty="0"/>
          </a:p>
          <a:p>
            <a:pPr lvl="2"/>
            <a:r>
              <a:rPr lang="en-GB" dirty="0"/>
              <a:t>Young Person’s Electronic Occupational Outlook Handbook: (</a:t>
            </a:r>
            <a:r>
              <a:rPr lang="en-GB" u="sng" dirty="0">
                <a:hlinkClick r:id="rId5"/>
              </a:rPr>
              <a:t>http://www.jist.com</a:t>
            </a:r>
            <a:r>
              <a:rPr lang="en-GB" dirty="0"/>
              <a:t>)</a:t>
            </a:r>
            <a:endParaRPr lang="tr-TR" sz="16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31B12CC-0553-3145-BED4-24F62DA3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7308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D16270-91CB-C842-8631-50FC2C7E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tr-TR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2. İş </a:t>
            </a:r>
            <a:r>
              <a:rPr lang="tr-TR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Piyasası Bilgi Sistemleri</a:t>
            </a:r>
            <a:br>
              <a:rPr lang="tr-TR" sz="32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sz="31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Web Sitesi (İş İlanları ve Meslekler Hakkında Bilgiler)</a:t>
            </a:r>
            <a:endParaRPr lang="tr-TR" sz="31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C359E9-F771-744A-964C-1D65D213F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GB" dirty="0" smtClean="0"/>
              <a:t>America’s </a:t>
            </a:r>
            <a:r>
              <a:rPr lang="en-GB" dirty="0"/>
              <a:t>Career Info Net: (www.acinet.org)</a:t>
            </a:r>
            <a:endParaRPr lang="tr-TR" sz="1600" dirty="0"/>
          </a:p>
          <a:p>
            <a:pPr lvl="2"/>
            <a:r>
              <a:rPr lang="en-GB" dirty="0"/>
              <a:t>Occupational Outlook Handbook: (</a:t>
            </a:r>
            <a:r>
              <a:rPr lang="en-GB" dirty="0" err="1"/>
              <a:t>www.bls.gov</a:t>
            </a:r>
            <a:r>
              <a:rPr lang="en-GB" dirty="0"/>
              <a:t>/</a:t>
            </a:r>
            <a:r>
              <a:rPr lang="en-GB" dirty="0" err="1"/>
              <a:t>ocohome.htm</a:t>
            </a:r>
            <a:r>
              <a:rPr lang="en-GB" dirty="0"/>
              <a:t>)</a:t>
            </a:r>
            <a:endParaRPr lang="tr-TR" sz="1600" dirty="0"/>
          </a:p>
          <a:p>
            <a:pPr lvl="2"/>
            <a:r>
              <a:rPr lang="en-GB" dirty="0"/>
              <a:t>Florida Business: (</a:t>
            </a:r>
            <a:r>
              <a:rPr lang="en-GB" dirty="0" err="1"/>
              <a:t>www.floridabusiness.com</a:t>
            </a:r>
            <a:r>
              <a:rPr lang="en-GB" dirty="0"/>
              <a:t>/workforce/</a:t>
            </a:r>
            <a:r>
              <a:rPr lang="en-GB" dirty="0" err="1"/>
              <a:t>introduction.html</a:t>
            </a:r>
            <a:r>
              <a:rPr lang="en-GB" dirty="0"/>
              <a:t>)</a:t>
            </a:r>
            <a:endParaRPr lang="tr-TR" sz="1600" dirty="0"/>
          </a:p>
          <a:p>
            <a:pPr lvl="2"/>
            <a:r>
              <a:rPr lang="en-GB" dirty="0"/>
              <a:t>Training Technology Resource </a:t>
            </a:r>
            <a:r>
              <a:rPr lang="en-GB" dirty="0" err="1"/>
              <a:t>Center</a:t>
            </a:r>
            <a:r>
              <a:rPr lang="en-GB" dirty="0"/>
              <a:t>: (</a:t>
            </a:r>
            <a:r>
              <a:rPr lang="en-GB" dirty="0" err="1"/>
              <a:t>www.ttrc.doleta.gov</a:t>
            </a:r>
            <a:r>
              <a:rPr lang="en-GB" dirty="0"/>
              <a:t>)</a:t>
            </a:r>
            <a:endParaRPr lang="tr-TR" sz="1600" dirty="0"/>
          </a:p>
          <a:p>
            <a:pPr lvl="2"/>
            <a:r>
              <a:rPr lang="en-GB" dirty="0"/>
              <a:t>What </a:t>
            </a:r>
            <a:r>
              <a:rPr lang="en-GB" dirty="0" err="1"/>
              <a:t>Color</a:t>
            </a:r>
            <a:r>
              <a:rPr lang="en-GB" dirty="0"/>
              <a:t> Is Your Parachute: (</a:t>
            </a:r>
            <a:r>
              <a:rPr lang="en-GB" dirty="0" err="1"/>
              <a:t>www.cedar.buffalo.edu</a:t>
            </a:r>
            <a:r>
              <a:rPr lang="en-GB" dirty="0"/>
              <a:t>/</a:t>
            </a:r>
            <a:r>
              <a:rPr lang="en-GB" dirty="0" err="1"/>
              <a:t>adserv.html</a:t>
            </a:r>
            <a:r>
              <a:rPr lang="en-GB" dirty="0"/>
              <a:t>)</a:t>
            </a:r>
            <a:endParaRPr lang="tr-TR" sz="1600" dirty="0"/>
          </a:p>
          <a:p>
            <a:pPr lvl="2"/>
            <a:r>
              <a:rPr lang="en-GB" dirty="0"/>
              <a:t>Dictionary of Occupational Titles: (http://204.245.136.2/</a:t>
            </a:r>
            <a:r>
              <a:rPr lang="en-GB" dirty="0" err="1"/>
              <a:t>libdot.htm</a:t>
            </a:r>
            <a:r>
              <a:rPr lang="en-GB" dirty="0"/>
              <a:t>)</a:t>
            </a:r>
            <a:endParaRPr lang="tr-TR" sz="1600" dirty="0"/>
          </a:p>
          <a:p>
            <a:pPr lvl="2"/>
            <a:r>
              <a:rPr lang="en-GB" dirty="0"/>
              <a:t>Occupational Information Network (O*NET): (http://</a:t>
            </a:r>
            <a:r>
              <a:rPr lang="en-GB" dirty="0" err="1"/>
              <a:t>doleta.gov</a:t>
            </a:r>
            <a:r>
              <a:rPr lang="en-GB" dirty="0"/>
              <a:t>/programs/</a:t>
            </a:r>
            <a:r>
              <a:rPr lang="en-GB" dirty="0" err="1"/>
              <a:t>onet</a:t>
            </a:r>
            <a:r>
              <a:rPr lang="en-GB" dirty="0"/>
              <a:t>/)</a:t>
            </a:r>
            <a:endParaRPr lang="tr-TR" sz="1600" dirty="0"/>
          </a:p>
          <a:p>
            <a:pPr lvl="2"/>
            <a:r>
              <a:rPr lang="en-GB" dirty="0"/>
              <a:t>PBS Kids and Jobs: (http://</a:t>
            </a:r>
            <a:r>
              <a:rPr lang="en-GB" dirty="0" err="1"/>
              <a:t>www.pbs.org</a:t>
            </a:r>
            <a:r>
              <a:rPr lang="en-GB" dirty="0"/>
              <a:t>/jobs/)</a:t>
            </a:r>
            <a:endParaRPr lang="tr-TR" sz="1600" dirty="0"/>
          </a:p>
          <a:p>
            <a:pPr lvl="2"/>
            <a:r>
              <a:rPr lang="en-GB" dirty="0" err="1"/>
              <a:t>CareerMosaic</a:t>
            </a:r>
            <a:r>
              <a:rPr lang="en-GB" dirty="0"/>
              <a:t> : (</a:t>
            </a:r>
            <a:r>
              <a:rPr lang="tr-TR" dirty="0">
                <a:hlinkClick r:id="rId2"/>
              </a:rPr>
              <a:t>https://www.careerbuilder.com/</a:t>
            </a:r>
            <a:r>
              <a:rPr lang="tr-TR" dirty="0"/>
              <a:t>)</a:t>
            </a:r>
            <a:endParaRPr lang="tr-TR" sz="16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31B12CC-0553-3145-BED4-24F62DA3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1095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D16270-91CB-C842-8631-50FC2C7E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 startAt="2"/>
            </a:pPr>
            <a:r>
              <a:rPr lang="tr-TR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İş Piyasası Bilgi Sistemleri</a:t>
            </a:r>
            <a:r>
              <a:rPr lang="tr-TR" sz="3200" b="1" dirty="0">
                <a:latin typeface="Arial Black" panose="020B0A04020102020204" pitchFamily="34" charset="0"/>
              </a:rPr>
              <a:t/>
            </a:r>
            <a:br>
              <a:rPr lang="tr-TR" sz="3200" b="1" dirty="0">
                <a:latin typeface="Arial Black" panose="020B0A04020102020204" pitchFamily="34" charset="0"/>
              </a:rPr>
            </a:br>
            <a:r>
              <a:rPr lang="tr-TR" sz="32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Web </a:t>
            </a:r>
            <a:r>
              <a:rPr lang="tr-TR" sz="3200" dirty="0">
                <a:solidFill>
                  <a:srgbClr val="00B0F0"/>
                </a:solidFill>
                <a:latin typeface="Arial Black" panose="020B0A04020102020204" pitchFamily="34" charset="0"/>
              </a:rPr>
              <a:t>Sitesi (İş Piyasası)</a:t>
            </a:r>
            <a:endParaRPr lang="tr-TR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C359E9-F771-744A-964C-1D65D213F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tr-TR" sz="3000" dirty="0"/>
          </a:p>
          <a:p>
            <a:pPr lvl="2"/>
            <a:r>
              <a:rPr lang="en-GB" dirty="0"/>
              <a:t>ERISS market information: (</a:t>
            </a:r>
            <a:r>
              <a:rPr lang="en-GB" dirty="0" err="1"/>
              <a:t>www.usworks.com</a:t>
            </a:r>
            <a:r>
              <a:rPr lang="en-GB" dirty="0"/>
              <a:t>)</a:t>
            </a:r>
            <a:endParaRPr lang="tr-TR" sz="1600" dirty="0"/>
          </a:p>
          <a:p>
            <a:pPr lvl="2"/>
            <a:r>
              <a:rPr lang="en-GB" dirty="0"/>
              <a:t>U.S. Department of </a:t>
            </a:r>
            <a:r>
              <a:rPr lang="en-GB" dirty="0" err="1"/>
              <a:t>Labor</a:t>
            </a:r>
            <a:r>
              <a:rPr lang="en-GB" dirty="0"/>
              <a:t>: (</a:t>
            </a:r>
            <a:r>
              <a:rPr lang="en-GB" dirty="0" err="1"/>
              <a:t>www.dol.gov</a:t>
            </a:r>
            <a:r>
              <a:rPr lang="en-GB" dirty="0"/>
              <a:t>)</a:t>
            </a:r>
            <a:endParaRPr lang="tr-TR" sz="1600" dirty="0"/>
          </a:p>
          <a:p>
            <a:pPr lvl="2"/>
            <a:r>
              <a:rPr lang="en-GB" dirty="0"/>
              <a:t>U.S. </a:t>
            </a:r>
            <a:r>
              <a:rPr lang="en-GB" dirty="0" err="1"/>
              <a:t>Labor</a:t>
            </a:r>
            <a:r>
              <a:rPr lang="en-GB" dirty="0"/>
              <a:t> Market Information: ( http://</a:t>
            </a:r>
            <a:r>
              <a:rPr lang="en-GB" dirty="0" err="1"/>
              <a:t>stats.bls.gov</a:t>
            </a:r>
            <a:r>
              <a:rPr lang="en-GB" dirty="0"/>
              <a:t>)</a:t>
            </a:r>
            <a:endParaRPr lang="tr-TR" sz="1600" dirty="0"/>
          </a:p>
          <a:p>
            <a:pPr lvl="2"/>
            <a:r>
              <a:rPr lang="en-GB" dirty="0"/>
              <a:t>Occupational Projections for All States: (</a:t>
            </a:r>
            <a:r>
              <a:rPr lang="en-GB" dirty="0" err="1"/>
              <a:t>www.dws.state.ut.us</a:t>
            </a:r>
            <a:r>
              <a:rPr lang="en-GB" dirty="0"/>
              <a:t>/bls/)</a:t>
            </a:r>
            <a:endParaRPr lang="tr-TR" sz="1600" dirty="0"/>
          </a:p>
          <a:p>
            <a:pPr lvl="2"/>
            <a:r>
              <a:rPr lang="en-GB" dirty="0"/>
              <a:t>Bureau of </a:t>
            </a:r>
            <a:r>
              <a:rPr lang="en-GB" dirty="0" err="1"/>
              <a:t>Labor</a:t>
            </a:r>
            <a:r>
              <a:rPr lang="en-GB" dirty="0"/>
              <a:t> Statistics (BLS): (http://</a:t>
            </a:r>
            <a:r>
              <a:rPr lang="en-GB" dirty="0" err="1"/>
              <a:t>stats.bls.gov</a:t>
            </a:r>
            <a:r>
              <a:rPr lang="en-GB" dirty="0"/>
              <a:t>/</a:t>
            </a:r>
            <a:r>
              <a:rPr lang="en-GB" dirty="0" err="1"/>
              <a:t>infohome.htm</a:t>
            </a:r>
            <a:r>
              <a:rPr lang="en-GB" dirty="0"/>
              <a:t>)</a:t>
            </a:r>
            <a:endParaRPr lang="tr-TR" sz="1600" dirty="0"/>
          </a:p>
          <a:p>
            <a:pPr lvl="2"/>
            <a:r>
              <a:rPr lang="en-GB" dirty="0"/>
              <a:t>Career Visions/Career Ways: (http://</a:t>
            </a:r>
            <a:r>
              <a:rPr lang="en-GB" dirty="0" err="1"/>
              <a:t>cvcways.wisc.edu</a:t>
            </a:r>
            <a:r>
              <a:rPr lang="en-GB" dirty="0"/>
              <a:t>/</a:t>
            </a:r>
            <a:r>
              <a:rPr lang="en-GB" dirty="0" err="1"/>
              <a:t>main.htm</a:t>
            </a:r>
            <a:r>
              <a:rPr lang="en-GB" dirty="0"/>
              <a:t>)</a:t>
            </a:r>
            <a:endParaRPr lang="tr-TR" sz="16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31B12CC-0553-3145-BED4-24F62DA3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022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D16270-91CB-C842-8631-50FC2C7E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tr-TR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Kariyer Planlama Sistemleri</a:t>
            </a:r>
            <a:endParaRPr lang="tr-TR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C359E9-F771-744A-964C-1D65D213F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r>
              <a:rPr lang="en-GB" dirty="0"/>
              <a:t>DISCOVER (various versions) - http://</a:t>
            </a:r>
            <a:r>
              <a:rPr lang="en-GB" dirty="0" err="1"/>
              <a:t>www.act.org</a:t>
            </a:r>
            <a:endParaRPr lang="tr-TR" sz="2000" dirty="0"/>
          </a:p>
          <a:p>
            <a:pPr lvl="1"/>
            <a:r>
              <a:rPr lang="en-US" dirty="0"/>
              <a:t>SIGI-PLUS - http://</a:t>
            </a:r>
            <a:r>
              <a:rPr lang="en-US" dirty="0" err="1"/>
              <a:t>www.ets.org</a:t>
            </a:r>
            <a:r>
              <a:rPr lang="en-US" dirty="0"/>
              <a:t>/</a:t>
            </a:r>
            <a:r>
              <a:rPr lang="en-US" dirty="0" err="1"/>
              <a:t>sigi</a:t>
            </a:r>
            <a:r>
              <a:rPr lang="en-US" dirty="0"/>
              <a:t>/</a:t>
            </a:r>
            <a:endParaRPr lang="tr-TR" sz="20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31B12CC-0553-3145-BED4-24F62DA3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045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2D90A2-FDA1-4E01-A51C-F7FB2412F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BDS Seçiminde </a:t>
            </a:r>
            <a:r>
              <a:rPr lang="tr-TR" sz="3600" dirty="0">
                <a:solidFill>
                  <a:srgbClr val="FF0000"/>
                </a:solidFill>
                <a:latin typeface="Arial Black" panose="020B0A04020102020204" pitchFamily="34" charset="0"/>
              </a:rPr>
              <a:t>Danışmanların Dikkat Etmesi Gerekenler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7FF5C3-196D-47C8-A1DC-3251156F3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dirty="0" smtClean="0"/>
              <a:t>Sistemin </a:t>
            </a:r>
            <a:r>
              <a:rPr lang="tr-TR" dirty="0"/>
              <a:t>kuramsal temeli</a:t>
            </a:r>
          </a:p>
          <a:p>
            <a:pPr lvl="1"/>
            <a:r>
              <a:rPr lang="tr-TR" dirty="0"/>
              <a:t>Online envanterlerin varlığı ve/veya yazılı biçimde uygulanan değerlendirme aracı sonuçlarının bilgisayara girilmesi olanağı</a:t>
            </a:r>
          </a:p>
          <a:p>
            <a:pPr lvl="1"/>
            <a:r>
              <a:rPr lang="tr-TR" dirty="0"/>
              <a:t>Veri tabanlarının niteliği ve kapsamlılığı</a:t>
            </a:r>
          </a:p>
          <a:p>
            <a:pPr lvl="1"/>
            <a:r>
              <a:rPr lang="tr-TR" dirty="0"/>
              <a:t>Araştırmaların kolaylığı</a:t>
            </a:r>
          </a:p>
          <a:p>
            <a:pPr lvl="1"/>
            <a:r>
              <a:rPr lang="tr-TR" dirty="0"/>
              <a:t>Sistemin içeriği</a:t>
            </a:r>
          </a:p>
          <a:p>
            <a:pPr lvl="1"/>
            <a:r>
              <a:rPr lang="tr-TR" dirty="0"/>
              <a:t>Kullanıcı dostu olması ve çekicilik</a:t>
            </a:r>
          </a:p>
          <a:p>
            <a:pPr lvl="1"/>
            <a:r>
              <a:rPr lang="tr-TR" dirty="0"/>
              <a:t>Çoklu ortam kapasitesi</a:t>
            </a:r>
          </a:p>
          <a:p>
            <a:pPr lvl="1"/>
            <a:r>
              <a:rPr lang="tr-TR" dirty="0"/>
              <a:t>Servis sağlayıcısının niteliği ve geçmiş başarısı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E031712-CC1E-4521-8AC9-79D6F149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2788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1FE0EF-AB3E-4B2E-94D5-AC1DEDB1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184"/>
          </a:xfrm>
        </p:spPr>
        <p:txBody>
          <a:bodyPr/>
          <a:lstStyle/>
          <a:p>
            <a:pPr algn="ctr"/>
            <a:r>
              <a:rPr lang="tr-TR" sz="4000" dirty="0">
                <a:solidFill>
                  <a:srgbClr val="FF0000"/>
                </a:solidFill>
                <a:latin typeface="Arial Black" panose="020B0A04020102020204" pitchFamily="34" charset="0"/>
              </a:rPr>
              <a:t>İÇERİK</a:t>
            </a:r>
            <a:endParaRPr lang="tr-T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8BB1CA-6966-41FB-9418-CDF329A90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036" y="1308388"/>
            <a:ext cx="10515600" cy="4351338"/>
          </a:xfrm>
        </p:spPr>
        <p:txBody>
          <a:bodyPr>
            <a:normAutofit/>
          </a:bodyPr>
          <a:lstStyle/>
          <a:p>
            <a:r>
              <a:rPr lang="tr-TR" sz="2000" dirty="0" smtClean="0"/>
              <a:t>Kariyer </a:t>
            </a:r>
            <a:r>
              <a:rPr lang="tr-TR" sz="2000" dirty="0"/>
              <a:t>Danışmanlığında Bilgisayar Destekli Sistemler</a:t>
            </a:r>
          </a:p>
          <a:p>
            <a:r>
              <a:rPr lang="tr-TR" sz="2000" dirty="0" smtClean="0"/>
              <a:t>Bilgisayar </a:t>
            </a:r>
            <a:r>
              <a:rPr lang="tr-TR" sz="2000" dirty="0"/>
              <a:t>Destekli Sistemlerin Sınıflandırılması</a:t>
            </a:r>
          </a:p>
          <a:p>
            <a:r>
              <a:rPr lang="tr-TR" sz="2000" dirty="0" smtClean="0"/>
              <a:t>Bilgisayar </a:t>
            </a:r>
            <a:r>
              <a:rPr lang="tr-TR" sz="2000" dirty="0"/>
              <a:t>Destekli Sistemlerin Kullanılması</a:t>
            </a:r>
          </a:p>
          <a:p>
            <a:r>
              <a:rPr lang="tr-TR" sz="2000" dirty="0" smtClean="0"/>
              <a:t>Bu </a:t>
            </a:r>
            <a:r>
              <a:rPr lang="tr-TR" sz="2000" dirty="0"/>
              <a:t>Sistemlerinin Kullanımında Danışmanın Sorumlulukları</a:t>
            </a:r>
          </a:p>
          <a:p>
            <a:r>
              <a:rPr lang="tr-TR" sz="2000" dirty="0" smtClean="0"/>
              <a:t>Danışmanın </a:t>
            </a:r>
            <a:r>
              <a:rPr lang="tr-TR" sz="2000" dirty="0"/>
              <a:t>Sahip Olması Gereken Yeterlilikler</a:t>
            </a:r>
          </a:p>
          <a:p>
            <a:r>
              <a:rPr lang="tr-TR" sz="2000" dirty="0" smtClean="0"/>
              <a:t>Bilgisayar </a:t>
            </a:r>
            <a:r>
              <a:rPr lang="tr-TR" sz="2000" dirty="0"/>
              <a:t>Destekli Sistemlerin Türleri</a:t>
            </a:r>
          </a:p>
          <a:p>
            <a:r>
              <a:rPr lang="tr-TR" sz="2000" dirty="0"/>
              <a:t>Bilgisayar Destekli Sistemlerin Seçiminde Danışmanların Dikkat Etmesi Gerekenler</a:t>
            </a:r>
          </a:p>
          <a:p>
            <a:r>
              <a:rPr lang="tr-TR" sz="2000" dirty="0" smtClean="0"/>
              <a:t>Bilgisayar </a:t>
            </a:r>
            <a:r>
              <a:rPr lang="tr-TR" sz="2000" dirty="0"/>
              <a:t>Destekli Sistemlerin Avantajları</a:t>
            </a:r>
          </a:p>
          <a:p>
            <a:r>
              <a:rPr lang="tr-TR" sz="2000" dirty="0" smtClean="0"/>
              <a:t>Bilgisayar </a:t>
            </a:r>
            <a:r>
              <a:rPr lang="tr-TR" sz="2000" dirty="0"/>
              <a:t>Destekli Sistemlerin Sınırlılıkları</a:t>
            </a:r>
          </a:p>
          <a:p>
            <a:r>
              <a:rPr lang="tr-TR" sz="2000" dirty="0" smtClean="0"/>
              <a:t>Örnekler</a:t>
            </a:r>
            <a:r>
              <a:rPr lang="tr-TR" sz="2000" dirty="0"/>
              <a:t>: O*Net ve Ulusal Mesleki Bilgi Sistemi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EF30369-55F7-4B38-99D3-6A850D54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9506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2D90A2-FDA1-4E01-A51C-F7FB2412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057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Avantajları</a:t>
            </a:r>
            <a:endParaRPr lang="tr-TR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7FF5C3-196D-47C8-A1DC-3251156F3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3089"/>
            <a:ext cx="6726382" cy="4932219"/>
          </a:xfrm>
        </p:spPr>
        <p:txBody>
          <a:bodyPr>
            <a:normAutofit/>
          </a:bodyPr>
          <a:lstStyle/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tr-TR" sz="2200" dirty="0" smtClean="0"/>
              <a:t>Servislere </a:t>
            </a:r>
            <a:r>
              <a:rPr lang="tr-TR" sz="2200" dirty="0"/>
              <a:t>ulaşmada </a:t>
            </a:r>
            <a:r>
              <a:rPr lang="tr-TR" sz="2200" dirty="0">
                <a:solidFill>
                  <a:srgbClr val="FF0000"/>
                </a:solidFill>
              </a:rPr>
              <a:t>zaman/mekan sınırı olmaması</a:t>
            </a:r>
            <a:r>
              <a:rPr lang="tr-TR" sz="2200" dirty="0"/>
              <a:t>,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tr-TR" sz="2200" dirty="0">
                <a:solidFill>
                  <a:srgbClr val="FF0000"/>
                </a:solidFill>
              </a:rPr>
              <a:t>Çok </a:t>
            </a:r>
            <a:r>
              <a:rPr lang="tr-TR" sz="2200" dirty="0" smtClean="0">
                <a:solidFill>
                  <a:srgbClr val="FF0000"/>
                </a:solidFill>
              </a:rPr>
              <a:t>fazla </a:t>
            </a:r>
            <a:r>
              <a:rPr lang="tr-TR" sz="2200" dirty="0">
                <a:solidFill>
                  <a:srgbClr val="FF0000"/>
                </a:solidFill>
              </a:rPr>
              <a:t>kişiye </a:t>
            </a:r>
            <a:r>
              <a:rPr lang="tr-TR" sz="2200" dirty="0"/>
              <a:t>hizmet sunulması,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tr-TR" sz="2200" dirty="0"/>
              <a:t>Dokümanların sistem üzerine </a:t>
            </a:r>
            <a:r>
              <a:rPr lang="tr-TR" sz="2200" dirty="0">
                <a:solidFill>
                  <a:srgbClr val="FF0000"/>
                </a:solidFill>
              </a:rPr>
              <a:t>saklanabilmesi</a:t>
            </a:r>
            <a:r>
              <a:rPr lang="tr-TR" sz="2200" dirty="0"/>
              <a:t>, </a:t>
            </a:r>
            <a:endParaRPr lang="tr-TR" sz="2200" dirty="0" smtClean="0"/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tr-TR" sz="2200" dirty="0" smtClean="0"/>
              <a:t>Bilgilerin </a:t>
            </a:r>
            <a:r>
              <a:rPr lang="tr-TR" sz="2200" dirty="0">
                <a:solidFill>
                  <a:srgbClr val="FF0000"/>
                </a:solidFill>
              </a:rPr>
              <a:t>hızla güncellenebilmesi</a:t>
            </a:r>
            <a:r>
              <a:rPr lang="tr-TR" sz="2200" dirty="0"/>
              <a:t>,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tr-TR" sz="2200" dirty="0"/>
              <a:t>Değerlendirme araçlarına uzaktan </a:t>
            </a:r>
            <a:r>
              <a:rPr lang="tr-TR" sz="2200" dirty="0">
                <a:solidFill>
                  <a:srgbClr val="FF0000"/>
                </a:solidFill>
              </a:rPr>
              <a:t>hızlı erişim </a:t>
            </a:r>
            <a:r>
              <a:rPr lang="tr-TR" sz="2200" dirty="0"/>
              <a:t>ve sonuçlara ilişkin </a:t>
            </a:r>
            <a:r>
              <a:rPr lang="tr-TR" sz="2200" dirty="0">
                <a:solidFill>
                  <a:srgbClr val="FF0000"/>
                </a:solidFill>
              </a:rPr>
              <a:t>anında geribildirim </a:t>
            </a:r>
            <a:r>
              <a:rPr lang="tr-TR" sz="2200" dirty="0"/>
              <a:t>alma,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tr-TR" sz="2200" dirty="0"/>
              <a:t>Danışanın </a:t>
            </a:r>
            <a:r>
              <a:rPr lang="tr-TR" sz="2200" dirty="0" smtClean="0"/>
              <a:t>değerlendirme süreçlerine </a:t>
            </a:r>
            <a:r>
              <a:rPr lang="tr-TR" sz="2200" dirty="0">
                <a:solidFill>
                  <a:srgbClr val="FF0000"/>
                </a:solidFill>
              </a:rPr>
              <a:t>aktif </a:t>
            </a:r>
            <a:r>
              <a:rPr lang="tr-TR" sz="2200" dirty="0" smtClean="0">
                <a:solidFill>
                  <a:srgbClr val="FF0000"/>
                </a:solidFill>
              </a:rPr>
              <a:t>katılımını</a:t>
            </a:r>
            <a:r>
              <a:rPr lang="tr-TR" sz="2200" dirty="0" smtClean="0"/>
              <a:t>,</a:t>
            </a:r>
            <a:endParaRPr lang="tr-TR" sz="2200" dirty="0"/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tr-TR" sz="2200" dirty="0"/>
              <a:t>Mesleki araştırma sürecini </a:t>
            </a:r>
            <a:r>
              <a:rPr lang="tr-TR" sz="2200" dirty="0">
                <a:solidFill>
                  <a:srgbClr val="FF0000"/>
                </a:solidFill>
              </a:rPr>
              <a:t>bireyselleştirme</a:t>
            </a:r>
            <a:r>
              <a:rPr lang="tr-TR" sz="2200" dirty="0"/>
              <a:t>,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tr-TR" sz="2200" dirty="0"/>
              <a:t>Danışan-danışman </a:t>
            </a:r>
            <a:r>
              <a:rPr lang="tr-TR" sz="2200" dirty="0">
                <a:solidFill>
                  <a:srgbClr val="FF0000"/>
                </a:solidFill>
              </a:rPr>
              <a:t>iletişimini kolaylaştırması,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tr-TR" sz="2200" dirty="0"/>
              <a:t>Psikolojik avantaj.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D13F7EA-3D88-486E-BA74-A4A957F9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20</a:t>
            </a:fld>
            <a:endParaRPr lang="tr-TR"/>
          </a:p>
        </p:txBody>
      </p:sp>
      <p:pic>
        <p:nvPicPr>
          <p:cNvPr id="10242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966" y="1744901"/>
            <a:ext cx="3134833" cy="31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300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2D90A2-FDA1-4E01-A51C-F7FB2412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7966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Sınırlılıkları</a:t>
            </a:r>
            <a:endParaRPr lang="tr-T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7FF5C3-196D-47C8-A1DC-3251156F3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9370"/>
            <a:ext cx="6726382" cy="4351338"/>
          </a:xfrm>
        </p:spPr>
        <p:txBody>
          <a:bodyPr>
            <a:normAutofit/>
          </a:bodyPr>
          <a:lstStyle/>
          <a:p>
            <a:pPr marL="432000" indent="-4320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tr-TR" sz="2400" dirty="0" smtClean="0"/>
              <a:t>Erişimde </a:t>
            </a:r>
            <a:r>
              <a:rPr lang="tr-TR" sz="2400" dirty="0"/>
              <a:t>sıkıntılar ve işleyişte </a:t>
            </a:r>
            <a:r>
              <a:rPr lang="tr-TR" sz="2400" dirty="0">
                <a:solidFill>
                  <a:srgbClr val="FF0000"/>
                </a:solidFill>
              </a:rPr>
              <a:t>sıkıntılar</a:t>
            </a:r>
          </a:p>
          <a:p>
            <a:pPr marL="432000" indent="-4320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FF0000"/>
                </a:solidFill>
              </a:rPr>
              <a:t>Gizlilik ihlali </a:t>
            </a:r>
            <a:r>
              <a:rPr lang="tr-TR" sz="2400" dirty="0"/>
              <a:t>riski</a:t>
            </a:r>
          </a:p>
          <a:p>
            <a:pPr marL="432000" indent="-4320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tr-TR" sz="2400" dirty="0"/>
              <a:t>Kullanılan bazı değerlendirme ve bilgi kaynaklarının </a:t>
            </a:r>
            <a:r>
              <a:rPr lang="tr-TR" sz="2400" dirty="0">
                <a:solidFill>
                  <a:srgbClr val="FF0000"/>
                </a:solidFill>
              </a:rPr>
              <a:t>uygun olmaması </a:t>
            </a:r>
            <a:endParaRPr lang="tr-TR" sz="2400" dirty="0" smtClean="0">
              <a:solidFill>
                <a:srgbClr val="FF0000"/>
              </a:solidFill>
            </a:endParaRPr>
          </a:p>
          <a:p>
            <a:pPr marL="432000" indent="-4320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tr-TR" sz="2400" dirty="0" smtClean="0"/>
              <a:t>Bazı </a:t>
            </a:r>
            <a:r>
              <a:rPr lang="tr-TR" sz="2400" dirty="0"/>
              <a:t>uygulamaların </a:t>
            </a:r>
            <a:r>
              <a:rPr lang="tr-TR" sz="2400" dirty="0">
                <a:solidFill>
                  <a:srgbClr val="FF0000"/>
                </a:solidFill>
              </a:rPr>
              <a:t>yeterince nitelikli olmaması</a:t>
            </a:r>
            <a:r>
              <a:rPr lang="tr-TR" sz="2400" dirty="0"/>
              <a:t>.</a:t>
            </a:r>
          </a:p>
          <a:p>
            <a:pPr marL="432000" indent="-4320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tr-TR" sz="2400" dirty="0"/>
              <a:t>Bazı </a:t>
            </a:r>
            <a:r>
              <a:rPr lang="tr-TR" sz="2400" dirty="0" smtClean="0"/>
              <a:t>kariyer danışmanlarının teknolojiye yeterince hakim olamaması</a:t>
            </a:r>
            <a:endParaRPr lang="tr-TR" sz="24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FCBFFF7-298F-4EDE-B3A0-1003A20A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21</a:t>
            </a:fld>
            <a:endParaRPr lang="tr-TR"/>
          </a:p>
        </p:txBody>
      </p:sp>
      <p:pic>
        <p:nvPicPr>
          <p:cNvPr id="11266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952" y="1532010"/>
            <a:ext cx="3002848" cy="285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49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AA18AC3-BD12-4287-805A-5E98CAFC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26" y="4059244"/>
            <a:ext cx="6801321" cy="17373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Kariyer Danışmanlığında Bilgisayar Destekli Sistem Uygulamalarından Örnekler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F828DF6-F04F-4B13-B4A3-CFB6B2429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5732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>
            <a:extLst>
              <a:ext uri="{FF2B5EF4-FFF2-40B4-BE49-F238E27FC236}">
                <a16:creationId xmlns:a16="http://schemas.microsoft.com/office/drawing/2014/main" id="{16BCEEC5-3CF9-C542-9B06-5C34AC62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184"/>
          </a:xfrm>
        </p:spPr>
        <p:txBody>
          <a:bodyPr>
            <a:normAutofit/>
          </a:bodyPr>
          <a:lstStyle/>
          <a:p>
            <a:pPr algn="ctr"/>
            <a:r>
              <a:rPr lang="tr-TR" sz="4000" dirty="0">
                <a:solidFill>
                  <a:srgbClr val="FF0000"/>
                </a:solidFill>
                <a:latin typeface="Arial Black" panose="020B0A04020102020204" pitchFamily="34" charset="0"/>
              </a:rPr>
              <a:t>Amerika’daki Uygulamalar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8AED2F-9CBF-7047-9CB8-85FB959D7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304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Bugün en popüler mesleki bilgi edinme kaynağı O*</a:t>
            </a:r>
            <a:r>
              <a:rPr lang="tr-TR" dirty="0" err="1"/>
              <a:t>NET’tir</a:t>
            </a:r>
            <a:r>
              <a:rPr lang="tr-TR" dirty="0"/>
              <a:t>. </a:t>
            </a:r>
            <a:r>
              <a:rPr lang="tr-TR" dirty="0">
                <a:hlinkClick r:id="rId2"/>
              </a:rPr>
              <a:t>https://www.onetonline.org/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O*NET </a:t>
            </a:r>
          </a:p>
          <a:p>
            <a:pPr marL="900000" indent="-432000">
              <a:buFont typeface="Wingdings" panose="05000000000000000000" pitchFamily="2" charset="2"/>
              <a:buChar char="q"/>
            </a:pPr>
            <a:r>
              <a:rPr lang="tr-TR" sz="2400" dirty="0"/>
              <a:t>	iş tanımları ve işin gerekleri,</a:t>
            </a:r>
          </a:p>
          <a:p>
            <a:pPr marL="900000" indent="-432000">
              <a:buFont typeface="Wingdings" panose="05000000000000000000" pitchFamily="2" charset="2"/>
              <a:buChar char="q"/>
            </a:pPr>
            <a:r>
              <a:rPr lang="tr-TR" sz="2400" dirty="0"/>
              <a:t>	işin yürütülmesinde kullanılan araçlar ve gerekli olan teknoloji,</a:t>
            </a:r>
          </a:p>
          <a:p>
            <a:pPr marL="900000" indent="-432000">
              <a:buFont typeface="Wingdings" panose="05000000000000000000" pitchFamily="2" charset="2"/>
              <a:buChar char="q"/>
            </a:pPr>
            <a:r>
              <a:rPr lang="tr-TR" sz="2400" dirty="0"/>
              <a:t>	sahip olunması gereken bilgi, yetenek, beceriler, eğitim seviyesi, ilgiler,</a:t>
            </a:r>
          </a:p>
          <a:p>
            <a:pPr marL="900000" indent="-432000">
              <a:buFont typeface="Wingdings" panose="05000000000000000000" pitchFamily="2" charset="2"/>
              <a:buChar char="q"/>
            </a:pPr>
            <a:r>
              <a:rPr lang="tr-TR" sz="2400" dirty="0"/>
              <a:t>	maaş ve iş </a:t>
            </a:r>
            <a:r>
              <a:rPr lang="tr-TR" sz="2400" dirty="0" smtClean="0"/>
              <a:t>olanakları</a:t>
            </a:r>
            <a:endParaRPr lang="tr-TR" sz="24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6BB7439-4467-410E-B549-61A1A158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37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8AED2F-9CBF-7047-9CB8-85FB959D7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807"/>
            <a:ext cx="10515600" cy="4351338"/>
          </a:xfrm>
        </p:spPr>
        <p:txBody>
          <a:bodyPr>
            <a:normAutofit/>
          </a:bodyPr>
          <a:lstStyle/>
          <a:p>
            <a:pPr marL="540000" lvl="1" indent="-4320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tr-TR" dirty="0" smtClean="0"/>
              <a:t>1100 </a:t>
            </a:r>
            <a:r>
              <a:rPr lang="tr-TR" dirty="0"/>
              <a:t>meslek grubuna dair ayrıntılı bilgi</a:t>
            </a:r>
          </a:p>
          <a:p>
            <a:pPr marL="540000" lvl="1" indent="-4320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tr-TR" dirty="0"/>
              <a:t>300’den fazla özellik – çalışanların gereksinimleri, gereken bilgi alanları, temel ve çapraz işlevsel beceri gereklilikleri, ilgili iş değerleri, </a:t>
            </a:r>
            <a:r>
              <a:rPr lang="tr-TR" dirty="0" err="1"/>
              <a:t>Holland</a:t>
            </a:r>
            <a:r>
              <a:rPr lang="tr-TR" dirty="0"/>
              <a:t> kodları, öğrenim zorunlulukları, deneyim ve eğitim gerekleri</a:t>
            </a:r>
          </a:p>
          <a:p>
            <a:pPr marL="540000" lvl="1" indent="-4320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tr-TR" dirty="0"/>
              <a:t>Beceri testleri</a:t>
            </a:r>
          </a:p>
          <a:p>
            <a:pPr marL="540000" lvl="1" indent="-4320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tr-TR" dirty="0"/>
              <a:t>O*Net İlgi Profil Yaratıcısı, Yetenek Profil Yaratıcısı, İşin Önem Belirleyicisi</a:t>
            </a:r>
          </a:p>
          <a:p>
            <a:pPr marL="540000" lvl="1" indent="-4320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tr-TR" dirty="0"/>
              <a:t>Gelecek Hamlem (</a:t>
            </a:r>
            <a:r>
              <a:rPr lang="tr-TR" dirty="0" err="1"/>
              <a:t>MyNextMove</a:t>
            </a:r>
            <a:r>
              <a:rPr lang="tr-TR" dirty="0"/>
              <a:t>) ile veri tabanındaki mesleklere bağlantı, ilgi ve eğitime göre meslek önerileri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71C800E-5AAC-4948-BC7E-7152AC3B2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24</a:t>
            </a:fld>
            <a:endParaRPr lang="tr-TR"/>
          </a:p>
        </p:txBody>
      </p:sp>
      <p:sp>
        <p:nvSpPr>
          <p:cNvPr id="5" name="Başlık 7">
            <a:extLst>
              <a:ext uri="{FF2B5EF4-FFF2-40B4-BE49-F238E27FC236}">
                <a16:creationId xmlns:a16="http://schemas.microsoft.com/office/drawing/2014/main" id="{16BCEEC5-3CF9-C542-9B06-5C34AC62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184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Arial Black" panose="020B0A04020102020204" pitchFamily="34" charset="0"/>
              </a:rPr>
              <a:t>O*Net</a:t>
            </a:r>
            <a:endParaRPr lang="tr-T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4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52BB8B8-B42F-A940-B081-DB4AD7C164F3}"/>
              </a:ext>
            </a:extLst>
          </p:cNvPr>
          <p:cNvSpPr/>
          <p:nvPr/>
        </p:nvSpPr>
        <p:spPr>
          <a:xfrm>
            <a:off x="4104289" y="2890347"/>
            <a:ext cx="3457904" cy="129802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>
                <a:solidFill>
                  <a:schemeClr val="tx1"/>
                </a:solidFill>
              </a:rPr>
              <a:t>O*Net</a:t>
            </a:r>
          </a:p>
          <a:p>
            <a:pPr algn="ctr"/>
            <a:r>
              <a:rPr lang="tr-TR" sz="2000" b="1" err="1">
                <a:solidFill>
                  <a:schemeClr val="tx1"/>
                </a:solidFill>
              </a:rPr>
              <a:t>Occupational</a:t>
            </a:r>
            <a:r>
              <a:rPr lang="tr-TR" sz="2000" b="1">
                <a:solidFill>
                  <a:schemeClr val="tx1"/>
                </a:solidFill>
              </a:rPr>
              <a:t> Network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808D09F-9E15-4449-8ADC-EE7364FE5AA9}"/>
              </a:ext>
            </a:extLst>
          </p:cNvPr>
          <p:cNvSpPr/>
          <p:nvPr/>
        </p:nvSpPr>
        <p:spPr>
          <a:xfrm>
            <a:off x="882869" y="515006"/>
            <a:ext cx="2743200" cy="2154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>
                <a:solidFill>
                  <a:schemeClr val="tx1"/>
                </a:solidFill>
              </a:rPr>
              <a:t>Çalışan Özellikleri</a:t>
            </a:r>
          </a:p>
          <a:p>
            <a:pPr algn="ctr"/>
            <a:endParaRPr lang="tr-TR" b="1">
              <a:solidFill>
                <a:schemeClr val="tx1"/>
              </a:solidFill>
            </a:endParaRPr>
          </a:p>
          <a:p>
            <a:pPr algn="ctr"/>
            <a:r>
              <a:rPr lang="tr-TR">
                <a:solidFill>
                  <a:schemeClr val="tx1"/>
                </a:solidFill>
              </a:rPr>
              <a:t>Yetenekler</a:t>
            </a:r>
          </a:p>
          <a:p>
            <a:pPr algn="ctr"/>
            <a:r>
              <a:rPr lang="tr-TR">
                <a:solidFill>
                  <a:schemeClr val="tx1"/>
                </a:solidFill>
              </a:rPr>
              <a:t>Mesleki İlgiler</a:t>
            </a:r>
          </a:p>
          <a:p>
            <a:pPr algn="ctr"/>
            <a:r>
              <a:rPr lang="tr-TR">
                <a:solidFill>
                  <a:schemeClr val="tx1"/>
                </a:solidFill>
              </a:rPr>
              <a:t>Meslek Değeri</a:t>
            </a:r>
          </a:p>
          <a:p>
            <a:pPr algn="ctr"/>
            <a:r>
              <a:rPr lang="tr-TR">
                <a:solidFill>
                  <a:schemeClr val="tx1"/>
                </a:solidFill>
              </a:rPr>
              <a:t>Meslek Tarzı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F66FB9DF-31F4-9C42-8108-B49CF70C454C}"/>
              </a:ext>
            </a:extLst>
          </p:cNvPr>
          <p:cNvSpPr/>
          <p:nvPr/>
        </p:nvSpPr>
        <p:spPr>
          <a:xfrm>
            <a:off x="4461641" y="515007"/>
            <a:ext cx="2743200" cy="2154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>
                <a:solidFill>
                  <a:schemeClr val="tx1"/>
                </a:solidFill>
              </a:rPr>
              <a:t>Çalışanlarla İlgili Şartlar</a:t>
            </a:r>
          </a:p>
          <a:p>
            <a:pPr algn="ctr"/>
            <a:endParaRPr lang="tr-TR" b="1">
              <a:solidFill>
                <a:schemeClr val="tx1"/>
              </a:solidFill>
            </a:endParaRPr>
          </a:p>
          <a:p>
            <a:pPr algn="ctr"/>
            <a:r>
              <a:rPr lang="tr-TR">
                <a:solidFill>
                  <a:schemeClr val="tx1"/>
                </a:solidFill>
              </a:rPr>
              <a:t>Yetenek</a:t>
            </a:r>
          </a:p>
          <a:p>
            <a:pPr algn="ctr"/>
            <a:r>
              <a:rPr lang="tr-TR">
                <a:solidFill>
                  <a:schemeClr val="tx1"/>
                </a:solidFill>
              </a:rPr>
              <a:t>Bilgi</a:t>
            </a:r>
          </a:p>
          <a:p>
            <a:pPr algn="ctr"/>
            <a:r>
              <a:rPr lang="tr-TR">
                <a:solidFill>
                  <a:schemeClr val="tx1"/>
                </a:solidFill>
              </a:rPr>
              <a:t>Eğitim</a:t>
            </a:r>
          </a:p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CD780CCF-977F-EA4C-A799-3E36672D0112}"/>
              </a:ext>
            </a:extLst>
          </p:cNvPr>
          <p:cNvSpPr/>
          <p:nvPr/>
        </p:nvSpPr>
        <p:spPr>
          <a:xfrm>
            <a:off x="8040413" y="515006"/>
            <a:ext cx="2743200" cy="2154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>
                <a:solidFill>
                  <a:schemeClr val="tx1"/>
                </a:solidFill>
              </a:rPr>
              <a:t>Deneyim Şartları</a:t>
            </a:r>
          </a:p>
          <a:p>
            <a:pPr algn="ctr"/>
            <a:endParaRPr lang="tr-TR" b="1">
              <a:solidFill>
                <a:schemeClr val="tx1"/>
              </a:solidFill>
            </a:endParaRPr>
          </a:p>
          <a:p>
            <a:pPr algn="ctr"/>
            <a:r>
              <a:rPr lang="tr-TR">
                <a:solidFill>
                  <a:schemeClr val="tx1"/>
                </a:solidFill>
              </a:rPr>
              <a:t>Deneyim-Eğitim</a:t>
            </a:r>
          </a:p>
          <a:p>
            <a:pPr algn="ctr"/>
            <a:r>
              <a:rPr lang="tr-TR">
                <a:solidFill>
                  <a:schemeClr val="tx1"/>
                </a:solidFill>
              </a:rPr>
              <a:t>Beceriler</a:t>
            </a:r>
          </a:p>
          <a:p>
            <a:pPr algn="ctr"/>
            <a:r>
              <a:rPr lang="tr-TR">
                <a:solidFill>
                  <a:schemeClr val="tx1"/>
                </a:solidFill>
              </a:rPr>
              <a:t>Giriş Şartları</a:t>
            </a:r>
          </a:p>
          <a:p>
            <a:pPr algn="ctr"/>
            <a:r>
              <a:rPr lang="tr-TR">
                <a:solidFill>
                  <a:schemeClr val="tx1"/>
                </a:solidFill>
              </a:rPr>
              <a:t>Ehliyet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A7E7787-C18F-1245-85C1-9AC555F095E3}"/>
              </a:ext>
            </a:extLst>
          </p:cNvPr>
          <p:cNvSpPr/>
          <p:nvPr/>
        </p:nvSpPr>
        <p:spPr>
          <a:xfrm>
            <a:off x="882869" y="4409087"/>
            <a:ext cx="2743200" cy="2154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>
                <a:solidFill>
                  <a:schemeClr val="tx1"/>
                </a:solidFill>
              </a:rPr>
              <a:t>Meslek Şartları</a:t>
            </a:r>
          </a:p>
          <a:p>
            <a:pPr algn="ctr"/>
            <a:endParaRPr lang="tr-TR" b="1">
              <a:solidFill>
                <a:schemeClr val="tx1"/>
              </a:solidFill>
            </a:endParaRPr>
          </a:p>
          <a:p>
            <a:pPr algn="ctr"/>
            <a:r>
              <a:rPr lang="tr-TR">
                <a:solidFill>
                  <a:schemeClr val="tx1"/>
                </a:solidFill>
              </a:rPr>
              <a:t>Genel iş etkinlikleri</a:t>
            </a:r>
          </a:p>
          <a:p>
            <a:pPr algn="ctr"/>
            <a:r>
              <a:rPr lang="tr-TR">
                <a:solidFill>
                  <a:schemeClr val="tx1"/>
                </a:solidFill>
              </a:rPr>
              <a:t>Detaylı iş etkinlikleri</a:t>
            </a:r>
          </a:p>
          <a:p>
            <a:pPr algn="ctr"/>
            <a:r>
              <a:rPr lang="tr-TR">
                <a:solidFill>
                  <a:schemeClr val="tx1"/>
                </a:solidFill>
              </a:rPr>
              <a:t>Örgütsel koşullar</a:t>
            </a:r>
          </a:p>
          <a:p>
            <a:pPr algn="ctr"/>
            <a:r>
              <a:rPr lang="tr-TR">
                <a:solidFill>
                  <a:schemeClr val="tx1"/>
                </a:solidFill>
              </a:rPr>
              <a:t>İş koşulları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DBDC2D00-3518-DB42-A68A-DC9234512B5D}"/>
              </a:ext>
            </a:extLst>
          </p:cNvPr>
          <p:cNvSpPr/>
          <p:nvPr/>
        </p:nvSpPr>
        <p:spPr>
          <a:xfrm>
            <a:off x="4461641" y="4409088"/>
            <a:ext cx="2743200" cy="2154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>
                <a:solidFill>
                  <a:schemeClr val="tx1"/>
                </a:solidFill>
              </a:rPr>
              <a:t>İş Gücü Özellikleri</a:t>
            </a:r>
          </a:p>
          <a:p>
            <a:pPr algn="ctr"/>
            <a:endParaRPr lang="tr-TR" b="1">
              <a:solidFill>
                <a:schemeClr val="tx1"/>
              </a:solidFill>
            </a:endParaRPr>
          </a:p>
          <a:p>
            <a:pPr algn="ctr"/>
            <a:r>
              <a:rPr lang="tr-TR">
                <a:solidFill>
                  <a:schemeClr val="tx1"/>
                </a:solidFill>
              </a:rPr>
              <a:t>İş gücü piyasasına ilişkin bilgi</a:t>
            </a:r>
          </a:p>
          <a:p>
            <a:pPr algn="ctr"/>
            <a:r>
              <a:rPr lang="tr-TR">
                <a:solidFill>
                  <a:schemeClr val="tx1"/>
                </a:solidFill>
              </a:rPr>
              <a:t>Mesleki gelecek</a:t>
            </a:r>
          </a:p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4D7BB79E-58E4-744F-9737-E76D391744AC}"/>
              </a:ext>
            </a:extLst>
          </p:cNvPr>
          <p:cNvSpPr/>
          <p:nvPr/>
        </p:nvSpPr>
        <p:spPr>
          <a:xfrm>
            <a:off x="8040413" y="4409086"/>
            <a:ext cx="2743200" cy="2154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>
                <a:solidFill>
                  <a:schemeClr val="tx1"/>
                </a:solidFill>
              </a:rPr>
              <a:t>Meslek-Spesifik Bilgi</a:t>
            </a:r>
          </a:p>
          <a:p>
            <a:pPr algn="ctr"/>
            <a:endParaRPr lang="tr-TR" b="1">
              <a:solidFill>
                <a:schemeClr val="tx1"/>
              </a:solidFill>
            </a:endParaRPr>
          </a:p>
          <a:p>
            <a:pPr algn="ctr"/>
            <a:r>
              <a:rPr lang="tr-TR">
                <a:solidFill>
                  <a:schemeClr val="tx1"/>
                </a:solidFill>
              </a:rPr>
              <a:t>Görevler</a:t>
            </a:r>
          </a:p>
          <a:p>
            <a:pPr algn="ctr"/>
            <a:r>
              <a:rPr lang="tr-TR">
                <a:solidFill>
                  <a:schemeClr val="tx1"/>
                </a:solidFill>
              </a:rPr>
              <a:t>Araç ve Teknoloji</a:t>
            </a:r>
          </a:p>
          <a:p>
            <a:pPr algn="ctr"/>
            <a:endParaRPr lang="tr-TR">
              <a:solidFill>
                <a:schemeClr val="tx1"/>
              </a:solidFill>
            </a:endParaRPr>
          </a:p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EE607B5F-BDB8-456B-A3C3-C3594A3E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7031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1F8F0A9E-0B9E-6B44-A5A5-A4A4F8937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6" y="643467"/>
            <a:ext cx="10316788" cy="5571066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C22D052-B2F7-48DF-B0BF-94A30CA71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7480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D7CBEB93-8B5E-7144-8CB6-B12BF7A89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69" y="643467"/>
            <a:ext cx="10561262" cy="5571066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BA9122A4-2571-4F40-9551-179381BE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7262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06F1C36D-E009-094D-ACA2-F80D1FD25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23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B2D48ED-EC45-43C3-AE73-5188FB31E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205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F8437395-2B73-2A42-BEE3-72BB273C1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43627"/>
            <a:ext cx="10905066" cy="5370745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CA06FEA-2A99-46FC-B18F-06769CAAE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9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8BDED4-F5A7-4222-9011-87446D2E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>
                <a:solidFill>
                  <a:srgbClr val="FF0000"/>
                </a:solidFill>
              </a:rPr>
              <a:t>Kariyer Danışmanlığında </a:t>
            </a:r>
            <a:r>
              <a:rPr lang="tr-TR" sz="4000" dirty="0" smtClean="0">
                <a:solidFill>
                  <a:srgbClr val="FF0000"/>
                </a:solidFill>
              </a:rPr>
              <a:t/>
            </a:r>
            <a:br>
              <a:rPr lang="tr-TR" sz="4000" dirty="0" smtClean="0">
                <a:solidFill>
                  <a:srgbClr val="FF0000"/>
                </a:solidFill>
              </a:rPr>
            </a:br>
            <a:r>
              <a:rPr lang="tr-TR" sz="4000" dirty="0" smtClean="0">
                <a:solidFill>
                  <a:srgbClr val="FF0000"/>
                </a:solidFill>
              </a:rPr>
              <a:t>Bilgisayar </a:t>
            </a:r>
            <a:r>
              <a:rPr lang="tr-TR" sz="4000" dirty="0">
                <a:solidFill>
                  <a:srgbClr val="FF0000"/>
                </a:solidFill>
              </a:rPr>
              <a:t>Destekli Sistemler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3C70FF-64BC-4CC5-AE7E-6ABEAAAD8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507" y="2176499"/>
            <a:ext cx="6883400" cy="3476048"/>
          </a:xfrm>
        </p:spPr>
        <p:txBody>
          <a:bodyPr/>
          <a:lstStyle/>
          <a:p>
            <a:r>
              <a:rPr lang="tr-TR" dirty="0" smtClean="0"/>
              <a:t>Kariyer </a:t>
            </a:r>
            <a:r>
              <a:rPr lang="tr-TR" dirty="0"/>
              <a:t>planlama sürecine yardımcı olmak için bilgisayarlarla yapılan bir dizi etkinliği kapsamaktadır. </a:t>
            </a:r>
          </a:p>
          <a:p>
            <a:r>
              <a:rPr lang="tr-TR" dirty="0" smtClean="0"/>
              <a:t>Bazı </a:t>
            </a:r>
            <a:r>
              <a:rPr lang="tr-TR" dirty="0"/>
              <a:t>sistemler kariyer planlama aşamasının tümünü içerecek kadar ayrıntılı olarak tasarlanmışken bazıları bu sürecin sadece bir kısmını –örneğin envanterlerin yorumlanması- içermektedir.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0E7C346-976A-428A-8137-4FD7CB724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3</a:t>
            </a:fld>
            <a:endParaRPr lang="tr-TR"/>
          </a:p>
        </p:txBody>
      </p:sp>
      <p:pic>
        <p:nvPicPr>
          <p:cNvPr id="1028" name="Picture 4" descr="http://imperialresearch.org/wp-content/uploads/2017/12/Ca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70" y="2176499"/>
            <a:ext cx="3707906" cy="291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615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AA426C5-9B3E-E34E-8F85-DDC5A24EB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8" r="1312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B34E070C-583E-4FCB-AE27-1E76B18C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924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A49C9D68-C5E2-8E49-A931-18E0064AA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52678"/>
            <a:ext cx="10905066" cy="5152643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35743A1-FE97-40F8-A77B-25CFC1D2B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6447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ED39F3B0-B844-4A44-821A-B1FD943EF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75471"/>
            <a:ext cx="10905066" cy="5507058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E0A208B-DFA4-424A-A679-08F6F436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2962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4B2742E-6FD7-C440-B3F9-97C428BF3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34466"/>
            <a:ext cx="10905066" cy="4989067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587DED8-9E0B-4EAB-90EC-158F213F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7630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F2179907-8A8D-064C-BC82-235466DB0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98153"/>
            <a:ext cx="10905066" cy="5261694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9454826-00DE-4BCF-98E3-740E2604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6251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9EB418BC-30FE-7A40-B51C-C7537EE6F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1805274"/>
            <a:ext cx="5462546" cy="3291183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03B26D7-6562-4C48-BEA4-8025F1BC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08276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C2725633-0168-8A4C-8EF4-B22502992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100" y="643467"/>
            <a:ext cx="9773800" cy="5571066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F0078B9-6191-4CC5-966E-C8DA2C52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7805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0E16A40-9C2B-F343-A83B-EA4269885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559" y="1123527"/>
            <a:ext cx="6462877" cy="460480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93B629A-48AE-4567-80E0-1C4263D1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197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095B5285-8F22-C844-87E2-C8C7AD986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5" y="643467"/>
            <a:ext cx="10129210" cy="5571066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C9F52593-525D-4B73-9953-CBCC2C65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06481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39</a:t>
            </a:fld>
            <a:endParaRPr lang="tr-TR"/>
          </a:p>
        </p:txBody>
      </p:sp>
      <p:sp>
        <p:nvSpPr>
          <p:cNvPr id="3" name="Başlık 1">
            <a:extLst>
              <a:ext uri="{FF2B5EF4-FFF2-40B4-BE49-F238E27FC236}">
                <a16:creationId xmlns:a16="http://schemas.microsoft.com/office/drawing/2014/main" id="{4663DA13-167A-7641-ACDD-DEC90BF59199}"/>
              </a:ext>
            </a:extLst>
          </p:cNvPr>
          <p:cNvSpPr txBox="1">
            <a:spLocks/>
          </p:cNvSpPr>
          <p:nvPr/>
        </p:nvSpPr>
        <p:spPr>
          <a:xfrm>
            <a:off x="727364" y="1270290"/>
            <a:ext cx="10515600" cy="8171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Türkiye’deki Uygulamalar</a:t>
            </a:r>
            <a:endParaRPr lang="en-US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2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599EBF-E2BC-4557-B617-2C997CE3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373"/>
          </a:xfrm>
        </p:spPr>
        <p:txBody>
          <a:bodyPr>
            <a:noAutofit/>
          </a:bodyPr>
          <a:lstStyle/>
          <a:p>
            <a:pPr algn="ctr"/>
            <a:r>
              <a:rPr lang="tr-TR" sz="32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BDS Sınıflandırılması</a:t>
            </a:r>
            <a:endParaRPr lang="tr-TR" sz="32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03FA92-47BD-4856-90E9-E31AF1137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97" y="1286540"/>
            <a:ext cx="6687878" cy="5069810"/>
          </a:xfrm>
        </p:spPr>
        <p:txBody>
          <a:bodyPr>
            <a:normAutofit fontScale="92500" lnSpcReduction="20000"/>
          </a:bodyPr>
          <a:lstStyle/>
          <a:p>
            <a:pPr marL="432000" indent="-432000">
              <a:lnSpc>
                <a:spcPct val="12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tr-TR" sz="2600" dirty="0" smtClean="0"/>
              <a:t>Kendini tanıma-değerlendirme programları</a:t>
            </a:r>
          </a:p>
          <a:p>
            <a:pPr marL="432000" indent="-432000">
              <a:lnSpc>
                <a:spcPct val="12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tr-TR" sz="2600" dirty="0"/>
              <a:t>Online </a:t>
            </a:r>
            <a:r>
              <a:rPr lang="tr-TR" sz="2600" dirty="0" err="1"/>
              <a:t>Psikometrik</a:t>
            </a:r>
            <a:r>
              <a:rPr lang="tr-TR" sz="2600" dirty="0"/>
              <a:t> test ve envanterler</a:t>
            </a:r>
          </a:p>
          <a:p>
            <a:pPr marL="432000" indent="-432000">
              <a:lnSpc>
                <a:spcPct val="12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tr-TR" sz="2600" dirty="0" smtClean="0"/>
              <a:t>Eşleştirme </a:t>
            </a:r>
            <a:r>
              <a:rPr lang="tr-TR" sz="2600" dirty="0"/>
              <a:t>sistemleri</a:t>
            </a:r>
          </a:p>
          <a:p>
            <a:pPr marL="432000" indent="-432000">
              <a:lnSpc>
                <a:spcPct val="12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tr-TR" sz="2600" dirty="0"/>
              <a:t>Eğitim ve </a:t>
            </a:r>
            <a:r>
              <a:rPr lang="tr-TR" sz="2600" dirty="0" smtClean="0"/>
              <a:t>kurs </a:t>
            </a:r>
            <a:r>
              <a:rPr lang="tr-TR" sz="2600" dirty="0"/>
              <a:t>olanakları </a:t>
            </a:r>
            <a:r>
              <a:rPr lang="tr-TR" sz="2600" dirty="0" smtClean="0"/>
              <a:t>- veri </a:t>
            </a:r>
            <a:r>
              <a:rPr lang="tr-TR" sz="2600" dirty="0"/>
              <a:t>tabanları</a:t>
            </a:r>
          </a:p>
          <a:p>
            <a:pPr marL="432000" indent="-432000">
              <a:lnSpc>
                <a:spcPct val="12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tr-TR" sz="2600" dirty="0" smtClean="0"/>
              <a:t>Meslekleri </a:t>
            </a:r>
            <a:r>
              <a:rPr lang="tr-TR" sz="2600" dirty="0" smtClean="0">
                <a:solidFill>
                  <a:srgbClr val="FF0000"/>
                </a:solidFill>
              </a:rPr>
              <a:t>oyun </a:t>
            </a:r>
            <a:r>
              <a:rPr lang="tr-TR" sz="2600" dirty="0">
                <a:solidFill>
                  <a:srgbClr val="FF0000"/>
                </a:solidFill>
              </a:rPr>
              <a:t>ve </a:t>
            </a:r>
            <a:r>
              <a:rPr lang="tr-TR" sz="2600" dirty="0" smtClean="0">
                <a:solidFill>
                  <a:srgbClr val="FF0000"/>
                </a:solidFill>
              </a:rPr>
              <a:t>canlandırma </a:t>
            </a:r>
            <a:r>
              <a:rPr lang="tr-TR" sz="2600" dirty="0" smtClean="0"/>
              <a:t>yoluyla tanıma olanağı sağlayan programlar.</a:t>
            </a:r>
            <a:endParaRPr lang="tr-TR" sz="2600" dirty="0"/>
          </a:p>
          <a:p>
            <a:pPr marL="432000" indent="-432000">
              <a:lnSpc>
                <a:spcPct val="120000"/>
              </a:lnSpc>
              <a:spcBef>
                <a:spcPts val="800"/>
              </a:spcBef>
              <a:buFont typeface="+mj-lt"/>
              <a:buAutoNum type="arabicPeriod" startAt="5"/>
            </a:pPr>
            <a:r>
              <a:rPr lang="tr-TR" sz="2600" dirty="0"/>
              <a:t>Karar vermeye yardım programları</a:t>
            </a:r>
          </a:p>
          <a:p>
            <a:pPr marL="432000" indent="-432000">
              <a:lnSpc>
                <a:spcPct val="120000"/>
              </a:lnSpc>
              <a:spcBef>
                <a:spcPts val="800"/>
              </a:spcBef>
              <a:buFont typeface="+mj-lt"/>
              <a:buAutoNum type="arabicPeriod" startAt="5"/>
            </a:pPr>
            <a:r>
              <a:rPr lang="tr-TR" sz="2600" dirty="0" smtClean="0"/>
              <a:t>CV Yazma ve iş başvurusu formu doldurmaya yardım eden programlar</a:t>
            </a:r>
            <a:endParaRPr lang="tr-TR" sz="2600" dirty="0"/>
          </a:p>
          <a:p>
            <a:pPr marL="432000" indent="-432000">
              <a:lnSpc>
                <a:spcPct val="120000"/>
              </a:lnSpc>
              <a:spcBef>
                <a:spcPts val="800"/>
              </a:spcBef>
              <a:buFont typeface="+mj-lt"/>
              <a:buAutoNum type="arabicPeriod" startAt="5"/>
            </a:pPr>
            <a:r>
              <a:rPr lang="tr-TR" sz="2600" dirty="0" smtClean="0"/>
              <a:t>İş arama becerileri ve iş mülakatları konusunda eğitici </a:t>
            </a:r>
            <a:r>
              <a:rPr lang="tr-TR" sz="2600" dirty="0" smtClean="0"/>
              <a:t>programlar</a:t>
            </a:r>
            <a:endParaRPr lang="tr-TR" sz="26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715E163-C8BC-483B-8AF8-4B4B4C29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4</a:t>
            </a:fld>
            <a:endParaRPr lang="tr-TR"/>
          </a:p>
        </p:txBody>
      </p:sp>
      <p:pic>
        <p:nvPicPr>
          <p:cNvPr id="2052" name="Picture 4" descr="Categories vs Tags - How to Know the Difference (row of colored office binder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935" y="1924492"/>
            <a:ext cx="3678865" cy="36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4817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8AED2F-9CBF-7047-9CB8-85FB959D7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740"/>
            <a:ext cx="5232991" cy="3999114"/>
          </a:xfrm>
        </p:spPr>
        <p:txBody>
          <a:bodyPr>
            <a:normAutofit/>
          </a:bodyPr>
          <a:lstStyle/>
          <a:p>
            <a:pPr marL="432000" indent="-4320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tr-TR" dirty="0" smtClean="0"/>
              <a:t>1987 </a:t>
            </a:r>
            <a:r>
              <a:rPr lang="tr-TR" dirty="0"/>
              <a:t>yılında </a:t>
            </a:r>
            <a:r>
              <a:rPr lang="tr-TR" dirty="0">
                <a:solidFill>
                  <a:srgbClr val="FF0000"/>
                </a:solidFill>
              </a:rPr>
              <a:t>CHOCIES</a:t>
            </a:r>
            <a:r>
              <a:rPr lang="tr-TR" dirty="0"/>
              <a:t> uyarlanmış ancak telif hakkı ve teknoloji kullanımının yetersizliği nedeniyle faaliyete geçememiş.</a:t>
            </a:r>
          </a:p>
          <a:p>
            <a:pPr algn="just"/>
            <a:endParaRPr lang="tr-TR" dirty="0"/>
          </a:p>
          <a:p>
            <a:pPr algn="just"/>
            <a:endParaRPr lang="tr-TR" dirty="0"/>
          </a:p>
          <a:p>
            <a:pPr algn="just"/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50E4144-079B-499E-84E5-67E57D65C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40</a:t>
            </a:fld>
            <a:endParaRPr lang="tr-TR"/>
          </a:p>
        </p:txBody>
      </p:sp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420"/>
          </a:xfrm>
        </p:spPr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CHOCIES</a:t>
            </a:r>
            <a:endParaRPr lang="tr-TR" dirty="0">
              <a:latin typeface="Arial Black" panose="020B0A04020102020204" pitchFamily="34" charset="0"/>
            </a:endParaRPr>
          </a:p>
        </p:txBody>
      </p:sp>
      <p:pic>
        <p:nvPicPr>
          <p:cNvPr id="12290" name="Picture 2" descr="choices career system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88" y="1965675"/>
            <a:ext cx="4290712" cy="257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791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548"/>
          </a:xfrm>
        </p:spPr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BİLDEMER</a:t>
            </a:r>
            <a:endParaRPr lang="tr-TR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09989"/>
            <a:ext cx="10515600" cy="4351338"/>
          </a:xfrm>
        </p:spPr>
        <p:txBody>
          <a:bodyPr/>
          <a:lstStyle/>
          <a:p>
            <a:pPr marL="432000" indent="-4320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tr-TR" dirty="0"/>
              <a:t>1999’da Kuzgun ve </a:t>
            </a:r>
            <a:r>
              <a:rPr lang="tr-TR" dirty="0" err="1"/>
              <a:t>Sözalan</a:t>
            </a:r>
            <a:r>
              <a:rPr lang="tr-TR" dirty="0"/>
              <a:t> tarafından </a:t>
            </a:r>
            <a:r>
              <a:rPr lang="tr-TR" dirty="0">
                <a:solidFill>
                  <a:srgbClr val="FF0000"/>
                </a:solidFill>
              </a:rPr>
              <a:t>BİLDEMER</a:t>
            </a:r>
            <a:r>
              <a:rPr lang="tr-TR" dirty="0"/>
              <a:t>; 2010’da Kuzgun, </a:t>
            </a:r>
            <a:r>
              <a:rPr lang="tr-TR" dirty="0" err="1"/>
              <a:t>Bozgeyikli</a:t>
            </a:r>
            <a:r>
              <a:rPr lang="tr-TR" dirty="0"/>
              <a:t> ve Timur tarafından</a:t>
            </a:r>
            <a:r>
              <a:rPr lang="tr-TR" dirty="0">
                <a:solidFill>
                  <a:srgbClr val="FF0000"/>
                </a:solidFill>
              </a:rPr>
              <a:t> BİLDEMER-O </a:t>
            </a:r>
            <a:r>
              <a:rPr lang="tr-TR" dirty="0"/>
              <a:t>geliştirilmiştir. </a:t>
            </a:r>
          </a:p>
          <a:p>
            <a:pPr marL="432000" indent="-4320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tr-TR" dirty="0"/>
              <a:t>BİLDEMER yükseköğretime geçişte, BİLDEMER-O ise ilköğretim son sınıf öğrencilerinin ortaöğretim için lise ve alan seçimlerine yardımcı olmak amacıyla hazırlanmıştır. Meslek liselerini de kapsamaktadır.</a:t>
            </a:r>
          </a:p>
          <a:p>
            <a:pPr marL="432000" indent="-4320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tr-TR" dirty="0"/>
              <a:t>Günümüzde bu sistemler yapılan değişiklikler nedeniyle </a:t>
            </a:r>
            <a:r>
              <a:rPr lang="tr-TR" dirty="0">
                <a:solidFill>
                  <a:srgbClr val="FF0000"/>
                </a:solidFill>
              </a:rPr>
              <a:t>işlevsiz</a:t>
            </a:r>
            <a:r>
              <a:rPr lang="tr-TR" dirty="0"/>
              <a:t> kalmıştır.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6758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63DA13-167A-7641-ACDD-DEC90BF59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034"/>
            <a:ext cx="10515600" cy="761711"/>
          </a:xfrm>
        </p:spPr>
        <p:txBody>
          <a:bodyPr>
            <a:normAutofit/>
          </a:bodyPr>
          <a:lstStyle/>
          <a:p>
            <a:pPr lvl="0" algn="ctr"/>
            <a:r>
              <a:rPr lang="tr-TR" sz="4000" dirty="0">
                <a:solidFill>
                  <a:srgbClr val="FF0000"/>
                </a:solidFill>
                <a:latin typeface="Arial Black" panose="020B0A04020102020204" pitchFamily="34" charset="0"/>
              </a:rPr>
              <a:t>Mesleki Bilgi Sistemi (MBS</a:t>
            </a:r>
            <a:r>
              <a:rPr lang="tr-TR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  <a:endParaRPr lang="en-US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8AED2F-9CBF-7047-9CB8-85FB959D7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3980873"/>
          </a:xfrm>
        </p:spPr>
        <p:txBody>
          <a:bodyPr>
            <a:normAutofit/>
          </a:bodyPr>
          <a:lstStyle/>
          <a:p>
            <a:pPr marL="432000" indent="-4320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MBS MEB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Özel Eğitim Rehberlik ve Danışma Hizmetleri Genel Müdürlüğü tarafından </a:t>
            </a:r>
            <a:r>
              <a:rPr 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yaş ve üzeri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için tasarlanmıştır.</a:t>
            </a:r>
          </a:p>
          <a:p>
            <a:pPr marL="432000" indent="-4320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Web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tabanlı, çok yönlü ve keşfedici bir sistem olarak planlanmıştır.</a:t>
            </a:r>
          </a:p>
          <a:p>
            <a:pPr marL="432000" indent="-4320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Kendini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tanıma, eğitim fırsatları ve iş olanakları olmak üzere </a:t>
            </a:r>
            <a:r>
              <a:rPr 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üç boyutu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vardır. </a:t>
            </a:r>
            <a:endParaRPr lang="tr-T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2000" indent="-4320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MBS’de, kullanıcının ölçekleri yanıtlamasının ardından profil oluşmakta, kullanıcıya profile uygun meslekler önerilmektedir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2000" indent="-4320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Önerilen meslekler hakkında detaylı bilgi sisteme entegre </a:t>
            </a:r>
            <a:r>
              <a:rPr lang="tr-T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İŞKUR </a:t>
            </a:r>
            <a:r>
              <a:rPr 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meslekler sözlüğü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ile edinilebilmektedir.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93FC596-16ED-4A1D-9E84-0C3ED726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47770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4F41B853-A392-CB4B-845E-A78694DC6AB8}"/>
              </a:ext>
            </a:extLst>
          </p:cNvPr>
          <p:cNvGraphicFramePr>
            <a:graphicFrameLocks noGrp="1"/>
          </p:cNvGraphicFramePr>
          <p:nvPr/>
        </p:nvGraphicFramePr>
        <p:xfrm>
          <a:off x="1261242" y="719666"/>
          <a:ext cx="8912772" cy="55232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3776">
                  <a:extLst>
                    <a:ext uri="{9D8B030D-6E8A-4147-A177-3AD203B41FA5}">
                      <a16:colId xmlns:a16="http://schemas.microsoft.com/office/drawing/2014/main" val="4213683950"/>
                    </a:ext>
                  </a:extLst>
                </a:gridCol>
                <a:gridCol w="1673776">
                  <a:extLst>
                    <a:ext uri="{9D8B030D-6E8A-4147-A177-3AD203B41FA5}">
                      <a16:colId xmlns:a16="http://schemas.microsoft.com/office/drawing/2014/main" val="670049218"/>
                    </a:ext>
                  </a:extLst>
                </a:gridCol>
                <a:gridCol w="2968584">
                  <a:extLst>
                    <a:ext uri="{9D8B030D-6E8A-4147-A177-3AD203B41FA5}">
                      <a16:colId xmlns:a16="http://schemas.microsoft.com/office/drawing/2014/main" val="591777796"/>
                    </a:ext>
                  </a:extLst>
                </a:gridCol>
                <a:gridCol w="2596636">
                  <a:extLst>
                    <a:ext uri="{9D8B030D-6E8A-4147-A177-3AD203B41FA5}">
                      <a16:colId xmlns:a16="http://schemas.microsoft.com/office/drawing/2014/main" val="1055542638"/>
                    </a:ext>
                  </a:extLst>
                </a:gridCol>
              </a:tblGrid>
              <a:tr h="515225"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Ölçülen ilgi alanı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 (72 madde)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Ölçülen yetenek alanı 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(40 madde)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Ölçülen mesleki değer alanı (48 madde)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551736"/>
                  </a:ext>
                </a:extLst>
              </a:tr>
              <a:tr h="450376">
                <a:tc>
                  <a:txBody>
                    <a:bodyPr/>
                    <a:lstStyle/>
                    <a:p>
                      <a:r>
                        <a:rPr lang="tr-TR" dirty="0"/>
                        <a:t>Eğitim-Öğretim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Hukuk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Sözel-Dilbilimsel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Yeteneğini Gösterme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879913"/>
                  </a:ext>
                </a:extLst>
              </a:tr>
              <a:tr h="450376">
                <a:tc>
                  <a:txBody>
                    <a:bodyPr/>
                    <a:lstStyle/>
                    <a:p>
                      <a:r>
                        <a:rPr lang="tr-TR" dirty="0"/>
                        <a:t>Ziraat-Açık alan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Bilgisayar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Mantıksal-Matematik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Yaratıcılık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391446"/>
                  </a:ext>
                </a:extLst>
              </a:tr>
              <a:tr h="450376">
                <a:tc>
                  <a:txBody>
                    <a:bodyPr/>
                    <a:lstStyle/>
                    <a:p>
                      <a:r>
                        <a:rPr lang="tr-TR" dirty="0"/>
                        <a:t>Psikoloji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Matematik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Görsel-Uzamsal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Başarı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747031"/>
                  </a:ext>
                </a:extLst>
              </a:tr>
              <a:tr h="450376">
                <a:tc>
                  <a:txBody>
                    <a:bodyPr/>
                    <a:lstStyle/>
                    <a:p>
                      <a:r>
                        <a:rPr lang="tr-TR" dirty="0"/>
                        <a:t>Sağlık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Fen Bilimleri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Bedensel-</a:t>
                      </a:r>
                      <a:r>
                        <a:rPr lang="tr-TR" dirty="0" err="1"/>
                        <a:t>Devinimsel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Ekip Çalışması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007752"/>
                  </a:ext>
                </a:extLst>
              </a:tr>
              <a:tr h="450376">
                <a:tc gridSpan="2">
                  <a:txBody>
                    <a:bodyPr/>
                    <a:lstStyle/>
                    <a:p>
                      <a:r>
                        <a:rPr lang="tr-TR" dirty="0"/>
                        <a:t>İletişim-Medya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Müziksel-Ritmik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Çalışma Koşulları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561783"/>
                  </a:ext>
                </a:extLst>
              </a:tr>
              <a:tr h="450376">
                <a:tc gridSpan="2">
                  <a:txBody>
                    <a:bodyPr/>
                    <a:lstStyle/>
                    <a:p>
                      <a:r>
                        <a:rPr lang="tr-TR" dirty="0"/>
                        <a:t>Yabancı Dil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Sosyal-Kişilerarası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Liderlik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275772"/>
                  </a:ext>
                </a:extLst>
              </a:tr>
              <a:tr h="450376">
                <a:tc gridSpan="2">
                  <a:txBody>
                    <a:bodyPr/>
                    <a:lstStyle/>
                    <a:p>
                      <a:r>
                        <a:rPr lang="tr-TR" dirty="0"/>
                        <a:t>Türk Dili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Kişisel-İçsel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Maddi Kazanç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058486"/>
                  </a:ext>
                </a:extLst>
              </a:tr>
              <a:tr h="450376">
                <a:tc gridSpan="2">
                  <a:txBody>
                    <a:bodyPr/>
                    <a:lstStyle/>
                    <a:p>
                      <a:r>
                        <a:rPr lang="tr-TR" dirty="0"/>
                        <a:t>Siyasal-Mali bilimler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Doğacı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Tanınma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931702"/>
                  </a:ext>
                </a:extLst>
              </a:tr>
              <a:tr h="45037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Görsel sanatlar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Kişisel Gelişim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939952"/>
                  </a:ext>
                </a:extLst>
              </a:tr>
              <a:tr h="45037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Mühendislik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Özerklik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287251"/>
                  </a:ext>
                </a:extLst>
              </a:tr>
            </a:tbl>
          </a:graphicData>
        </a:graphic>
      </p:graphicFrame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066EFE9-FBFB-4B87-807F-BCDB13DF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24054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019E4177-8CBD-E348-856B-2B39196B0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07" y="643467"/>
            <a:ext cx="5641585" cy="5571066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A20044E-D38A-45B9-B9ED-603988A2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63548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019067F2-EE50-C94F-B9AF-83F453D9A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661" y="635298"/>
            <a:ext cx="4128633" cy="5579235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0F804F2-457A-4135-99E5-5FAAD2F1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52218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3E5EB7FB-B0EE-5D4C-8721-17F3568C3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38825"/>
            <a:ext cx="10905066" cy="3980349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9E3728E-6263-4C39-B918-23754818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1196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6E8C0706-7E61-3D46-93ED-B1F1F0BDB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310" y="643467"/>
            <a:ext cx="5125380" cy="5571066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EA9A60F-9340-408C-BA5C-C63D074E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56524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C512F464-FC6B-7044-919F-DB099F8E5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358" y="643467"/>
            <a:ext cx="5529283" cy="5571066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601A4DE-84E3-44A6-926A-054EBF3A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0679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6D3E36F8-59A9-1740-B624-A56774CC2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34245"/>
            <a:ext cx="10905066" cy="378951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B68D1F35-35AD-4E93-A8F2-02EEE113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409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1A35A0-E9A7-48C7-9BD1-D77A5218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366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Kullanım Alanları ve Yararları</a:t>
            </a:r>
            <a:endParaRPr lang="tr-TR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95F179-BA63-453A-B813-57501241D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08" y="1467293"/>
            <a:ext cx="9953311" cy="466565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tr-TR" dirty="0" smtClean="0"/>
              <a:t>Test ve e</a:t>
            </a:r>
            <a:r>
              <a:rPr lang="tr-TR" dirty="0" smtClean="0"/>
              <a:t>nvanterlerin uygulanması, puanlanması, yorumlanması </a:t>
            </a:r>
            <a:r>
              <a:rPr lang="tr-TR" dirty="0"/>
              <a:t>ve </a:t>
            </a:r>
            <a:r>
              <a:rPr lang="tr-TR" dirty="0" err="1" smtClean="0"/>
              <a:t>raporlaştırılması</a:t>
            </a:r>
            <a:r>
              <a:rPr lang="tr-TR" dirty="0" smtClean="0"/>
              <a:t>,</a:t>
            </a:r>
            <a:endParaRPr lang="tr-TR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tr-TR" dirty="0"/>
              <a:t>Bu hizmetlerin standardize edilmiş şekilde </a:t>
            </a:r>
            <a:r>
              <a:rPr lang="tr-TR" dirty="0" smtClean="0"/>
              <a:t>sunulması,</a:t>
            </a:r>
            <a:endParaRPr lang="tr-TR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tr-TR" dirty="0" smtClean="0"/>
              <a:t>İş </a:t>
            </a:r>
            <a:r>
              <a:rPr lang="tr-TR" dirty="0"/>
              <a:t>ve eğitimle ilgili </a:t>
            </a:r>
            <a:r>
              <a:rPr lang="tr-TR" dirty="0" smtClean="0"/>
              <a:t>bilgilere kısa sürede ulaşma,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tr-TR" dirty="0" smtClean="0"/>
              <a:t>Danışmanların bilgi verme yükünü </a:t>
            </a:r>
            <a:r>
              <a:rPr lang="tr-TR" dirty="0"/>
              <a:t>hafifletme,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tr-TR" dirty="0" smtClean="0"/>
              <a:t>Online kariyer danışmanlığı ile mesafeyi ortadan kaldırma.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E2EFA1E-5682-4C5A-9130-E87DFA67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0884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D4C9FAD-EC73-A54D-9528-EA71D714C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57" y="643467"/>
            <a:ext cx="9605286" cy="5571066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C6664F6E-15D6-4963-AF1D-C72D83A23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24542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B5F2C635-53A8-3342-8CAA-5ABD9C4EE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225" y="643467"/>
            <a:ext cx="7605550" cy="5571066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4E40EDCA-1404-4198-B95C-9BBF9D8E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41749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159A6926-45EC-AE4F-B960-4AAB942B2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61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ABDB7C8-912B-41E3-B0F1-09C5F70C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8414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DF0C6954-8DAE-394F-A78A-DD5EB9E83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709" y="643467"/>
            <a:ext cx="9246582" cy="5571066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05D9D1A-F818-442D-BBE6-94263ABF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67173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8230BF1-C256-7440-8B9D-202F5D83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84300"/>
            <a:ext cx="10905066" cy="4089399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CC4F0D4-E44E-4A24-9BD2-DF6EEF22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88151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1BB5D907-D4FC-DD48-B2A9-67FA788D7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990" y="643467"/>
            <a:ext cx="6652019" cy="5571066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54A56F1D-3219-4A35-B960-DC8DBCE0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37554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D18A23C6-4E3A-0140-80B6-F7CC1959E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227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40DDB37A-E508-4BA7-9B74-EF9FEE09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26126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17CCC62A-A233-6D4D-8257-6F00E5115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96850"/>
            <a:ext cx="7315200" cy="646430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BEFD7D86-CAF4-4D18-A59F-8196E861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8311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A7EC80F3-E926-4F45-9821-615B00B2C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22" r="1" b="24178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62DD99D9-DDE0-4EC2-A5CD-2990C614B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36771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B2789D3D-A408-FE47-A6B6-3C4F4D829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633" y="643467"/>
            <a:ext cx="8162734" cy="5571066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A820CFD6-EF59-4328-9277-DF0CE5AAC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174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Danışmanın Sorumlulukları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793509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Danışmanın </a:t>
            </a:r>
            <a:r>
              <a:rPr lang="tr-TR" dirty="0">
                <a:solidFill>
                  <a:srgbClr val="FF0000"/>
                </a:solidFill>
              </a:rPr>
              <a:t>en önemli </a:t>
            </a:r>
            <a:r>
              <a:rPr lang="tr-TR" dirty="0"/>
              <a:t>görevlerinden biri, bilgisayar destekli sistemlerin ve web sitelerinin etkin şekilde kullanmasında danışanlara yardımcı olmaktır.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6</a:t>
            </a:fld>
            <a:endParaRPr lang="tr-TR"/>
          </a:p>
        </p:txBody>
      </p:sp>
      <p:pic>
        <p:nvPicPr>
          <p:cNvPr id="3074" name="Picture 2" descr="sorumluluk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182" y="2167408"/>
            <a:ext cx="3988612" cy="223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2905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D7E626A-B2BE-7441-940B-6DC7BF7AC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953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256E371-8C60-4244-A7D1-CD8F5809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98872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59A0D6A-A0A2-EF4C-AD66-63FB83C26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590800"/>
            <a:ext cx="7162800" cy="167640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DF7ACC5-8A55-4C2F-A14F-E98020F8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71258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47D4F629-B1EE-CC46-A47F-248E70703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C7CD10E7-4B31-46E8-B275-C2B4C98B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01667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12872B7D-9938-0440-826B-8A14A212A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633" y="643467"/>
            <a:ext cx="8162734" cy="5571066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8EE7299-A473-4F6D-A28D-139A6846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63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853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021FAECC-1B44-1143-BF07-E674B3448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070" y="643467"/>
            <a:ext cx="6877859" cy="5571066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0A92DCD-5F68-4716-9939-EFE28EF97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64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91057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4A09D03-7385-024E-8EA8-A96BBF54D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A5E0485E-1ED2-48F6-8369-6BCDAB2F6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65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65930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3111E6D9-C98E-8F4E-9AA6-754D97765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310" y="643467"/>
            <a:ext cx="5125380" cy="5571066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FD733F3-5534-4B71-9059-AA320FB87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66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12246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AB405D0-98A4-804D-8A56-EBF56A306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997" y="643467"/>
            <a:ext cx="6072006" cy="5571066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6AC57C03-AEE5-48D1-9BE6-6B2868E40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67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6938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0947E2-5354-4054-94CB-963DE4A82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129"/>
          </a:xfrm>
        </p:spPr>
        <p:txBody>
          <a:bodyPr>
            <a:noAutofit/>
          </a:bodyPr>
          <a:lstStyle/>
          <a:p>
            <a:pPr algn="ctr"/>
            <a:r>
              <a:rPr lang="tr-T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Danışanın </a:t>
            </a:r>
            <a:r>
              <a:rPr lang="tr-TR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BDS’yi</a:t>
            </a:r>
            <a:r>
              <a:rPr lang="tr-T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Nasıl </a:t>
            </a:r>
            <a:r>
              <a:rPr lang="tr-TR" sz="3200" dirty="0">
                <a:solidFill>
                  <a:srgbClr val="FF0000"/>
                </a:solidFill>
                <a:latin typeface="Arial Black" panose="020B0A04020102020204" pitchFamily="34" charset="0"/>
              </a:rPr>
              <a:t>K</a:t>
            </a:r>
            <a:r>
              <a:rPr lang="tr-T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ullanacağına Destek Olmak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078DED-94D1-47A2-B04A-37B480D16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5818"/>
            <a:ext cx="6153727" cy="3747799"/>
          </a:xfrm>
        </p:spPr>
        <p:txBody>
          <a:bodyPr>
            <a:normAutofit/>
          </a:bodyPr>
          <a:lstStyle/>
          <a:p>
            <a:pPr marL="360000" lvl="1" indent="-360000">
              <a:spcBef>
                <a:spcPts val="1200"/>
              </a:spcBef>
            </a:pPr>
            <a:r>
              <a:rPr lang="tr-TR" dirty="0" smtClean="0"/>
              <a:t>Kariyer </a:t>
            </a:r>
            <a:r>
              <a:rPr lang="tr-TR" dirty="0"/>
              <a:t>danışmanları danışanların gerçekten ihtiyaçlarını belirlemelerine ve bu ihtiyaçlarını karşılayacak okula/işe/eğitime nasıl kavuşacaklarını öğrenme süreçlerinde, </a:t>
            </a:r>
            <a:r>
              <a:rPr lang="tr-TR" dirty="0">
                <a:solidFill>
                  <a:srgbClr val="FF0000"/>
                </a:solidFill>
              </a:rPr>
              <a:t>etkili bir aramayı nasıl gerçekleştireceklerine </a:t>
            </a:r>
            <a:r>
              <a:rPr lang="tr-TR" dirty="0"/>
              <a:t>dair yardım sunabilir.</a:t>
            </a:r>
          </a:p>
          <a:p>
            <a:pPr marL="360000" lvl="1" indent="-360000">
              <a:spcBef>
                <a:spcPts val="1200"/>
              </a:spcBef>
            </a:pPr>
            <a:r>
              <a:rPr lang="tr-TR" dirty="0"/>
              <a:t>Kariyer danışmanları sistem tarafından sunulan seçeneklerin özelleştirilmesi için </a:t>
            </a:r>
            <a:r>
              <a:rPr lang="tr-TR" dirty="0">
                <a:solidFill>
                  <a:srgbClr val="FF0000"/>
                </a:solidFill>
              </a:rPr>
              <a:t>danışanın kişisel değerlerini belirlemesinde yardım sunabilir.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0DA27A4-E3DF-4272-BF10-EA122141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7</a:t>
            </a:fld>
            <a:endParaRPr lang="tr-TR"/>
          </a:p>
        </p:txBody>
      </p:sp>
      <p:pic>
        <p:nvPicPr>
          <p:cNvPr id="4098" name="Picture 2" descr="destek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727" y="1858001"/>
            <a:ext cx="3346435" cy="369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26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0947E2-5354-4054-94CB-963DE4A82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601"/>
          </a:xfrm>
        </p:spPr>
        <p:txBody>
          <a:bodyPr>
            <a:no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Değerlendirme Raporunu Yorumlamak</a:t>
            </a:r>
            <a:endParaRPr lang="tr-TR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078DED-94D1-47A2-B04A-37B480D16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545" y="1634835"/>
            <a:ext cx="5479473" cy="3978709"/>
          </a:xfrm>
        </p:spPr>
        <p:txBody>
          <a:bodyPr>
            <a:normAutofit/>
          </a:bodyPr>
          <a:lstStyle/>
          <a:p>
            <a:pPr marL="360000" lvl="1" indent="-360000">
              <a:spcBef>
                <a:spcPts val="1200"/>
              </a:spcBef>
            </a:pPr>
            <a:r>
              <a:rPr lang="tr-TR" sz="3200" dirty="0" smtClean="0"/>
              <a:t>Sistemlerden/web </a:t>
            </a:r>
            <a:r>
              <a:rPr lang="tr-TR" sz="3200" dirty="0"/>
              <a:t>üzerinden alınan değerlendirme raporu ne kadar anlaşılır ve detaylı olsa da </a:t>
            </a:r>
            <a:r>
              <a:rPr lang="tr-TR" sz="3200" dirty="0">
                <a:solidFill>
                  <a:srgbClr val="FF0000"/>
                </a:solidFill>
              </a:rPr>
              <a:t>danışmanın, değerlendirme raporunu danışana yorumlaması daha anlamlı olacaktır.</a:t>
            </a:r>
            <a:r>
              <a:rPr lang="tr-TR" sz="3200" dirty="0"/>
              <a:t> </a:t>
            </a:r>
            <a:endParaRPr lang="tr-TR" sz="3200" dirty="0" smtClean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0DA27A4-E3DF-4272-BF10-EA122141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8</a:t>
            </a:fld>
            <a:endParaRPr lang="tr-TR"/>
          </a:p>
        </p:txBody>
      </p:sp>
      <p:pic>
        <p:nvPicPr>
          <p:cNvPr id="6148" name="Picture 4" descr="yorumlamak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018" y="1634835"/>
            <a:ext cx="5373550" cy="38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47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0947E2-5354-4054-94CB-963DE4A82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78948"/>
          </a:xfrm>
        </p:spPr>
        <p:txBody>
          <a:bodyPr>
            <a:noAutofit/>
          </a:bodyPr>
          <a:lstStyle/>
          <a:p>
            <a:pPr algn="ctr"/>
            <a:r>
              <a:rPr lang="tr-T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Elde Edilen Bilgileri Kariyer Kararları İle İlişkilendirmelerine Yardım Etmek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078DED-94D1-47A2-B04A-37B480D16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90673" cy="4351338"/>
          </a:xfrm>
        </p:spPr>
        <p:txBody>
          <a:bodyPr/>
          <a:lstStyle/>
          <a:p>
            <a:r>
              <a:rPr lang="tr-TR" dirty="0" smtClean="0"/>
              <a:t>Farklı </a:t>
            </a:r>
            <a:r>
              <a:rPr lang="tr-TR" dirty="0"/>
              <a:t>veri tabanları arasında geçiş yapma imkanı olsa da, danışanlar meslekler, lisans programları, okullar ve işler arasındaki bağlantıyı çoğunlukla kuramamaktadırlar. </a:t>
            </a:r>
          </a:p>
          <a:p>
            <a:pPr lvl="1"/>
            <a:endParaRPr lang="tr-TR" dirty="0"/>
          </a:p>
          <a:p>
            <a:pPr lvl="1"/>
            <a:r>
              <a:rPr lang="tr-TR" dirty="0"/>
              <a:t>Kariyer danışmanları, danışanlara, </a:t>
            </a:r>
            <a:r>
              <a:rPr lang="tr-TR" dirty="0">
                <a:solidFill>
                  <a:srgbClr val="FF0000"/>
                </a:solidFill>
              </a:rPr>
              <a:t>bu bağlantıyı kurmalarında </a:t>
            </a:r>
            <a:r>
              <a:rPr lang="tr-TR" dirty="0"/>
              <a:t>ve web sitelerindeki </a:t>
            </a:r>
            <a:r>
              <a:rPr lang="tr-TR" dirty="0">
                <a:solidFill>
                  <a:srgbClr val="FF0000"/>
                </a:solidFill>
              </a:rPr>
              <a:t>bağlantıları işe yarar bir şekilde kullanmalarında </a:t>
            </a:r>
            <a:r>
              <a:rPr lang="tr-TR" dirty="0"/>
              <a:t>yardım sunabilir.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0DA27A4-E3DF-4272-BF10-EA122141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22-EB47-4B76-8DFD-3E35534CFFB2}" type="slidenum">
              <a:rPr lang="tr-TR" smtClean="0"/>
              <a:t>9</a:t>
            </a:fld>
            <a:endParaRPr lang="tr-TR"/>
          </a:p>
        </p:txBody>
      </p:sp>
      <p:pic>
        <p:nvPicPr>
          <p:cNvPr id="5124" name="Picture 4" descr="bağlantı kurmak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65" y="2388352"/>
            <a:ext cx="4339047" cy="24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066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1399</Words>
  <Application>Microsoft Office PowerPoint</Application>
  <PresentationFormat>Geniş ekran</PresentationFormat>
  <Paragraphs>297</Paragraphs>
  <Slides>67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67</vt:i4>
      </vt:variant>
    </vt:vector>
  </HeadingPairs>
  <TitlesOfParts>
    <vt:vector size="73" baseType="lpstr">
      <vt:lpstr>Arial</vt:lpstr>
      <vt:lpstr>Arial Black</vt:lpstr>
      <vt:lpstr>Calibri</vt:lpstr>
      <vt:lpstr>Calibri Light</vt:lpstr>
      <vt:lpstr>Wingdings</vt:lpstr>
      <vt:lpstr>Office Teması</vt:lpstr>
      <vt:lpstr>KARİYER DANIŞMANLIĞINDA BİLGİSAYAR DESTEKLİ SİSTEMLER</vt:lpstr>
      <vt:lpstr>İÇERİK</vt:lpstr>
      <vt:lpstr>Kariyer Danışmanlığında  Bilgisayar Destekli Sistemler</vt:lpstr>
      <vt:lpstr>BDS Sınıflandırılması</vt:lpstr>
      <vt:lpstr>Kullanım Alanları ve Yararları</vt:lpstr>
      <vt:lpstr>Danışmanın Sorumlulukları</vt:lpstr>
      <vt:lpstr>Danışanın BDS’yi Nasıl Kullanacağına Destek Olmak</vt:lpstr>
      <vt:lpstr>Değerlendirme Raporunu Yorumlamak</vt:lpstr>
      <vt:lpstr>Elde Edilen Bilgileri Kariyer Kararları İle İlişkilendirmelerine Yardım Etmek</vt:lpstr>
      <vt:lpstr>Danışanın İhtiyacına Uygun Sistemi Önermek</vt:lpstr>
      <vt:lpstr>Danışmanın BDS Kullanımına İlişkin Yeterlikleri</vt:lpstr>
      <vt:lpstr>BDS Kullanım Alanları</vt:lpstr>
      <vt:lpstr>1. Değerlendirme Araçları  Yazılım</vt:lpstr>
      <vt:lpstr>1. Değerlendirme Araçları  Web Siteleri</vt:lpstr>
      <vt:lpstr>İş Piyasası Bilgi Sistemleri Yazılım</vt:lpstr>
      <vt:lpstr>2. İş Piyasası Bilgi Sistemleri Web Sitesi (İş İlanları ve Meslekler Hakkında Bilgiler)</vt:lpstr>
      <vt:lpstr>İş Piyasası Bilgi Sistemleri Web Sitesi (İş Piyasası)</vt:lpstr>
      <vt:lpstr>Kariyer Planlama Sistemleri</vt:lpstr>
      <vt:lpstr>BDS Seçiminde Danışmanların Dikkat Etmesi Gerekenler</vt:lpstr>
      <vt:lpstr>Avantajları</vt:lpstr>
      <vt:lpstr>Sınırlılıkları</vt:lpstr>
      <vt:lpstr>Kariyer Danışmanlığında Bilgisayar Destekli Sistem Uygulamalarından Örnekler</vt:lpstr>
      <vt:lpstr>Amerika’daki Uygulamalar</vt:lpstr>
      <vt:lpstr>O*Net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CHOCIES</vt:lpstr>
      <vt:lpstr>BİLDEMER</vt:lpstr>
      <vt:lpstr>Mesleki Bilgi Sistemi (MBS)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BİLGİSAYAR DESTEKLİ MESLEKİ BİLGİ SİSTEMLERİ</dc:title>
  <dc:creator>Arzu Erol</dc:creator>
  <cp:lastModifiedBy>User</cp:lastModifiedBy>
  <cp:revision>91</cp:revision>
  <dcterms:created xsi:type="dcterms:W3CDTF">2019-10-31T07:56:41Z</dcterms:created>
  <dcterms:modified xsi:type="dcterms:W3CDTF">2019-11-01T14:55:22Z</dcterms:modified>
</cp:coreProperties>
</file>