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8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9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2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69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59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2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2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25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27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6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zersenyurt.net/dersler/elkmot/ELK_MOT_SUR_0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6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097281" y="2111973"/>
            <a:ext cx="8046720" cy="2634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tr-TR" b="1" spc="-80" dirty="0" err="1" smtClean="0">
                <a:solidFill>
                  <a:srgbClr val="CC0000"/>
                </a:solidFill>
                <a:latin typeface="Comic Sans MS"/>
                <a:cs typeface="Comic Sans MS"/>
              </a:rPr>
              <a:t>BiR</a:t>
            </a:r>
            <a:r>
              <a:rPr lang="tr-TR" b="1" spc="-80" dirty="0" smtClean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tr-TR" b="1" spc="-10" dirty="0">
                <a:solidFill>
                  <a:srgbClr val="CC0000"/>
                </a:solidFill>
                <a:latin typeface="Comic Sans MS"/>
                <a:cs typeface="Comic Sans MS"/>
              </a:rPr>
              <a:t>FAZLI</a:t>
            </a:r>
            <a:r>
              <a:rPr lang="tr-TR" b="1" spc="60" dirty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tr-TR" b="1" spc="-10" dirty="0">
                <a:solidFill>
                  <a:srgbClr val="CC0000"/>
                </a:solidFill>
                <a:latin typeface="Comic Sans MS"/>
                <a:cs typeface="Comic Sans MS"/>
              </a:rPr>
              <a:t>MOTORLAR</a:t>
            </a:r>
            <a:endParaRPr lang="tr-TR" dirty="0">
              <a:latin typeface="Comic Sans MS"/>
              <a:cs typeface="Comic Sans MS"/>
            </a:endParaRPr>
          </a:p>
          <a:p>
            <a:pPr marL="1650364">
              <a:lnSpc>
                <a:spcPct val="100000"/>
              </a:lnSpc>
              <a:spcBef>
                <a:spcPts val="1235"/>
              </a:spcBef>
            </a:pPr>
            <a:r>
              <a:rPr lang="tr-TR" spc="-10" dirty="0">
                <a:latin typeface="Comic Sans MS"/>
                <a:cs typeface="Comic Sans MS"/>
              </a:rPr>
              <a:t>Bir fazlı motorların</a:t>
            </a:r>
            <a:r>
              <a:rPr lang="tr-TR" spc="-20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çeşitleri</a:t>
            </a:r>
            <a:endParaRPr lang="tr-TR" dirty="0">
              <a:latin typeface="Comic Sans MS"/>
              <a:cs typeface="Comic Sans MS"/>
            </a:endParaRPr>
          </a:p>
          <a:p>
            <a:pPr marL="1776730" indent="-127000">
              <a:lnSpc>
                <a:spcPct val="100000"/>
              </a:lnSpc>
              <a:spcBef>
                <a:spcPts val="740"/>
              </a:spcBef>
              <a:buSzPct val="92000"/>
              <a:buFont typeface="Wingdings"/>
              <a:buChar char=""/>
              <a:tabLst>
                <a:tab pos="1777364" algn="l"/>
              </a:tabLst>
            </a:pPr>
            <a:r>
              <a:rPr lang="tr-TR" spc="-10" dirty="0">
                <a:latin typeface="Comic Sans MS"/>
                <a:cs typeface="Comic Sans MS"/>
              </a:rPr>
              <a:t>Yardımcı sargılı motorlar</a:t>
            </a:r>
            <a:endParaRPr lang="tr-TR" dirty="0">
              <a:latin typeface="Comic Sans MS"/>
              <a:cs typeface="Comic Sans MS"/>
            </a:endParaRPr>
          </a:p>
          <a:p>
            <a:pPr marL="1776730" indent="-127000">
              <a:lnSpc>
                <a:spcPct val="100000"/>
              </a:lnSpc>
              <a:spcBef>
                <a:spcPts val="745"/>
              </a:spcBef>
              <a:buSzPct val="92000"/>
              <a:buFont typeface="Wingdings"/>
              <a:buChar char=""/>
              <a:tabLst>
                <a:tab pos="1777364" algn="l"/>
              </a:tabLst>
            </a:pPr>
            <a:r>
              <a:rPr lang="tr-TR" spc="-5" dirty="0">
                <a:latin typeface="Comic Sans MS"/>
                <a:cs typeface="Comic Sans MS"/>
              </a:rPr>
              <a:t>Ek </a:t>
            </a:r>
            <a:r>
              <a:rPr lang="tr-TR" spc="-10" dirty="0">
                <a:latin typeface="Comic Sans MS"/>
                <a:cs typeface="Comic Sans MS"/>
              </a:rPr>
              <a:t>kutuplu motorlar</a:t>
            </a:r>
            <a:endParaRPr lang="tr-TR" dirty="0">
              <a:latin typeface="Comic Sans MS"/>
              <a:cs typeface="Comic Sans MS"/>
            </a:endParaRPr>
          </a:p>
          <a:p>
            <a:pPr marL="1776730" indent="-127000">
              <a:lnSpc>
                <a:spcPct val="100000"/>
              </a:lnSpc>
              <a:spcBef>
                <a:spcPts val="735"/>
              </a:spcBef>
              <a:buSzPct val="92000"/>
              <a:buFont typeface="Wingdings"/>
              <a:buChar char=""/>
              <a:tabLst>
                <a:tab pos="1777364" algn="l"/>
              </a:tabLst>
            </a:pPr>
            <a:r>
              <a:rPr lang="tr-TR" spc="-10" dirty="0" err="1">
                <a:latin typeface="Comic Sans MS"/>
                <a:cs typeface="Comic Sans MS"/>
              </a:rPr>
              <a:t>Relüktans</a:t>
            </a:r>
            <a:r>
              <a:rPr lang="tr-TR" spc="-1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motorlar</a:t>
            </a:r>
            <a:endParaRPr lang="tr-TR" dirty="0">
              <a:latin typeface="Comic Sans MS"/>
              <a:cs typeface="Comic Sans MS"/>
            </a:endParaRPr>
          </a:p>
          <a:p>
            <a:pPr marL="1776730" indent="-127000">
              <a:lnSpc>
                <a:spcPct val="100000"/>
              </a:lnSpc>
              <a:spcBef>
                <a:spcPts val="745"/>
              </a:spcBef>
              <a:buSzPct val="92000"/>
              <a:buFont typeface="Wingdings"/>
              <a:buChar char=""/>
              <a:tabLst>
                <a:tab pos="1777364" algn="l"/>
              </a:tabLst>
            </a:pPr>
            <a:r>
              <a:rPr lang="tr-TR" spc="-10" dirty="0" err="1">
                <a:latin typeface="Comic Sans MS"/>
                <a:cs typeface="Comic Sans MS"/>
              </a:rPr>
              <a:t>Repülsiyon</a:t>
            </a:r>
            <a:r>
              <a:rPr lang="tr-TR" spc="-1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motorlar</a:t>
            </a:r>
            <a:endParaRPr lang="tr-TR" dirty="0">
              <a:latin typeface="Comic Sans MS"/>
              <a:cs typeface="Comic Sans MS"/>
            </a:endParaRPr>
          </a:p>
          <a:p>
            <a:pPr marL="1776730" indent="-127000">
              <a:lnSpc>
                <a:spcPct val="100000"/>
              </a:lnSpc>
              <a:spcBef>
                <a:spcPts val="745"/>
              </a:spcBef>
              <a:buSzPct val="92000"/>
              <a:buFont typeface="Wingdings"/>
              <a:buChar char=""/>
              <a:tabLst>
                <a:tab pos="1777364" algn="l"/>
              </a:tabLst>
            </a:pPr>
            <a:r>
              <a:rPr lang="tr-TR" spc="-10" dirty="0">
                <a:latin typeface="Comic Sans MS"/>
                <a:cs typeface="Comic Sans MS"/>
              </a:rPr>
              <a:t>Üniversal</a:t>
            </a:r>
            <a:r>
              <a:rPr lang="tr-TR" spc="-1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motorlar</a:t>
            </a:r>
            <a:endParaRPr lang="tr-TR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3439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object 2617"/>
          <p:cNvSpPr txBox="1"/>
          <p:nvPr/>
        </p:nvSpPr>
        <p:spPr>
          <a:xfrm>
            <a:off x="1181631" y="2096160"/>
            <a:ext cx="8876769" cy="40803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865">
              <a:lnSpc>
                <a:spcPct val="100000"/>
              </a:lnSpc>
              <a:spcBef>
                <a:spcPts val="90"/>
              </a:spcBef>
            </a:pPr>
            <a:r>
              <a:rPr lang="tr-TR" b="1" spc="-10" dirty="0">
                <a:solidFill>
                  <a:srgbClr val="CC0000"/>
                </a:solidFill>
                <a:latin typeface="Comic Sans MS"/>
                <a:cs typeface="Comic Sans MS"/>
              </a:rPr>
              <a:t>Bir Fazlı Yardımcı Sargılı</a:t>
            </a:r>
            <a:r>
              <a:rPr lang="tr-TR" b="1" dirty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tr-TR" b="1" spc="-10" dirty="0">
                <a:solidFill>
                  <a:srgbClr val="CC0000"/>
                </a:solidFill>
                <a:latin typeface="Comic Sans MS"/>
                <a:cs typeface="Comic Sans MS"/>
              </a:rPr>
              <a:t>Motorlar</a:t>
            </a:r>
            <a:endParaRPr lang="tr-TR" dirty="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tr-TR" dirty="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</a:pPr>
            <a:r>
              <a:rPr lang="tr-TR" spc="-10" dirty="0">
                <a:latin typeface="Comic Sans MS"/>
                <a:cs typeface="Comic Sans MS"/>
              </a:rPr>
              <a:t>Bir fazlı endüksiyon motorlarının en </a:t>
            </a:r>
            <a:r>
              <a:rPr lang="tr-TR" spc="-5" dirty="0">
                <a:latin typeface="Comic Sans MS"/>
                <a:cs typeface="Comic Sans MS"/>
              </a:rPr>
              <a:t>çok </a:t>
            </a:r>
            <a:r>
              <a:rPr lang="tr-TR" spc="-10" dirty="0">
                <a:latin typeface="Comic Sans MS"/>
                <a:cs typeface="Comic Sans MS"/>
              </a:rPr>
              <a:t>kullanılan tipidir. Stator, rotor, gövde  </a:t>
            </a:r>
            <a:r>
              <a:rPr lang="tr-TR" spc="-5" dirty="0">
                <a:latin typeface="Comic Sans MS"/>
                <a:cs typeface="Comic Sans MS"/>
              </a:rPr>
              <a:t>ve kapaklardan oluşur.</a:t>
            </a:r>
            <a:endParaRPr lang="tr-TR" dirty="0">
              <a:latin typeface="Comic Sans MS"/>
              <a:cs typeface="Comic Sans MS"/>
            </a:endParaRPr>
          </a:p>
          <a:p>
            <a:pPr marL="12700" marR="457200">
              <a:lnSpc>
                <a:spcPct val="100000"/>
              </a:lnSpc>
              <a:spcBef>
                <a:spcPts val="735"/>
              </a:spcBef>
            </a:pPr>
            <a:r>
              <a:rPr lang="tr-TR" spc="-10" dirty="0">
                <a:solidFill>
                  <a:srgbClr val="0000FF"/>
                </a:solidFill>
                <a:latin typeface="Comic Sans MS"/>
                <a:cs typeface="Comic Sans MS"/>
              </a:rPr>
              <a:t>Stator: </a:t>
            </a:r>
            <a:r>
              <a:rPr lang="tr-TR" spc="-10" dirty="0">
                <a:latin typeface="Comic Sans MS"/>
                <a:cs typeface="Comic Sans MS"/>
              </a:rPr>
              <a:t>Üç fazlı asenkron motor </a:t>
            </a:r>
            <a:r>
              <a:rPr lang="tr-TR" spc="-5" dirty="0">
                <a:latin typeface="Comic Sans MS"/>
                <a:cs typeface="Comic Sans MS"/>
              </a:rPr>
              <a:t>statoruna </a:t>
            </a:r>
            <a:r>
              <a:rPr lang="tr-TR" spc="-10" dirty="0">
                <a:latin typeface="Comic Sans MS"/>
                <a:cs typeface="Comic Sans MS"/>
              </a:rPr>
              <a:t>benzer. Stator oluklarına 90  derece faz farklı olarak ana sargı </a:t>
            </a:r>
            <a:r>
              <a:rPr lang="tr-TR" spc="-5" dirty="0">
                <a:latin typeface="Comic Sans MS"/>
                <a:cs typeface="Comic Sans MS"/>
              </a:rPr>
              <a:t>ve </a:t>
            </a:r>
            <a:r>
              <a:rPr lang="tr-TR" spc="-10" dirty="0">
                <a:latin typeface="Comic Sans MS"/>
                <a:cs typeface="Comic Sans MS"/>
              </a:rPr>
              <a:t>yardımcı sargı</a:t>
            </a:r>
            <a:r>
              <a:rPr lang="tr-TR" spc="90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yerleştirilmiştir.</a:t>
            </a:r>
            <a:endParaRPr lang="tr-TR" dirty="0">
              <a:latin typeface="Comic Sans MS"/>
              <a:cs typeface="Comic Sans MS"/>
            </a:endParaRPr>
          </a:p>
          <a:p>
            <a:pPr marL="12700" marR="89535">
              <a:lnSpc>
                <a:spcPct val="100000"/>
              </a:lnSpc>
              <a:spcBef>
                <a:spcPts val="730"/>
              </a:spcBef>
            </a:pPr>
            <a:r>
              <a:rPr lang="tr-TR" spc="-10" dirty="0">
                <a:latin typeface="Comic Sans MS"/>
                <a:cs typeface="Comic Sans MS"/>
              </a:rPr>
              <a:t>Kalın kesitten </a:t>
            </a:r>
            <a:r>
              <a:rPr lang="tr-TR" spc="-5" dirty="0">
                <a:latin typeface="Comic Sans MS"/>
                <a:cs typeface="Comic Sans MS"/>
              </a:rPr>
              <a:t>çok </a:t>
            </a:r>
            <a:r>
              <a:rPr lang="tr-TR" spc="-10" dirty="0">
                <a:latin typeface="Comic Sans MS"/>
                <a:cs typeface="Comic Sans MS"/>
              </a:rPr>
              <a:t>sarımlı ana sargı </a:t>
            </a:r>
            <a:r>
              <a:rPr lang="tr-TR" spc="-5" dirty="0">
                <a:latin typeface="Comic Sans MS"/>
                <a:cs typeface="Comic Sans MS"/>
              </a:rPr>
              <a:t>stator </a:t>
            </a:r>
            <a:r>
              <a:rPr lang="tr-TR" spc="-10" dirty="0">
                <a:latin typeface="Comic Sans MS"/>
                <a:cs typeface="Comic Sans MS"/>
              </a:rPr>
              <a:t>oluklarının 2/3’ünü kaplarken,  yardımcı sargı </a:t>
            </a:r>
            <a:r>
              <a:rPr lang="tr-TR" spc="-5" dirty="0">
                <a:latin typeface="Comic Sans MS"/>
                <a:cs typeface="Comic Sans MS"/>
              </a:rPr>
              <a:t>ince </a:t>
            </a:r>
            <a:r>
              <a:rPr lang="tr-TR" spc="-10" dirty="0">
                <a:latin typeface="Comic Sans MS"/>
                <a:cs typeface="Comic Sans MS"/>
              </a:rPr>
              <a:t>kesitten </a:t>
            </a:r>
            <a:r>
              <a:rPr lang="tr-TR" spc="-5" dirty="0">
                <a:latin typeface="Comic Sans MS"/>
                <a:cs typeface="Comic Sans MS"/>
              </a:rPr>
              <a:t>az </a:t>
            </a:r>
            <a:r>
              <a:rPr lang="tr-TR" spc="-10" dirty="0">
                <a:latin typeface="Comic Sans MS"/>
                <a:cs typeface="Comic Sans MS"/>
              </a:rPr>
              <a:t>sarımlıdır ve </a:t>
            </a:r>
            <a:r>
              <a:rPr lang="tr-TR" spc="-5" dirty="0">
                <a:latin typeface="Comic Sans MS"/>
                <a:cs typeface="Comic Sans MS"/>
              </a:rPr>
              <a:t>stator </a:t>
            </a:r>
            <a:r>
              <a:rPr lang="tr-TR" spc="-10" dirty="0">
                <a:latin typeface="Comic Sans MS"/>
                <a:cs typeface="Comic Sans MS"/>
              </a:rPr>
              <a:t>oluklarının 1/3’ünü</a:t>
            </a:r>
            <a:r>
              <a:rPr lang="tr-TR" spc="110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kaplar.</a:t>
            </a:r>
            <a:endParaRPr lang="tr-TR" dirty="0">
              <a:latin typeface="Comic Sans MS"/>
              <a:cs typeface="Comic Sans MS"/>
            </a:endParaRPr>
          </a:p>
          <a:p>
            <a:pPr marL="12700" marR="36830">
              <a:lnSpc>
                <a:spcPct val="100000"/>
              </a:lnSpc>
              <a:spcBef>
                <a:spcPts val="735"/>
              </a:spcBef>
            </a:pPr>
            <a:r>
              <a:rPr lang="tr-TR" spc="-10" dirty="0">
                <a:solidFill>
                  <a:srgbClr val="0000FF"/>
                </a:solidFill>
                <a:latin typeface="Comic Sans MS"/>
                <a:cs typeface="Comic Sans MS"/>
              </a:rPr>
              <a:t>Rotor: </a:t>
            </a:r>
            <a:r>
              <a:rPr lang="tr-TR" spc="-10" dirty="0">
                <a:latin typeface="Comic Sans MS"/>
                <a:cs typeface="Comic Sans MS"/>
              </a:rPr>
              <a:t>Genel olarak sincap kafesli yapıdadır. Kısa devre </a:t>
            </a:r>
            <a:r>
              <a:rPr lang="tr-TR" spc="-5" dirty="0">
                <a:latin typeface="Comic Sans MS"/>
                <a:cs typeface="Comic Sans MS"/>
              </a:rPr>
              <a:t>çubukları </a:t>
            </a:r>
            <a:r>
              <a:rPr lang="tr-TR" spc="-10" dirty="0" err="1">
                <a:latin typeface="Comic Sans MS"/>
                <a:cs typeface="Comic Sans MS"/>
              </a:rPr>
              <a:t>alüminyudan</a:t>
            </a:r>
            <a:r>
              <a:rPr lang="tr-TR" spc="-10" dirty="0">
                <a:latin typeface="Comic Sans MS"/>
                <a:cs typeface="Comic Sans MS"/>
              </a:rPr>
              <a:t>  yapılmıştır.</a:t>
            </a:r>
            <a:endParaRPr lang="tr-TR" dirty="0">
              <a:latin typeface="Comic Sans MS"/>
              <a:cs typeface="Comic Sans MS"/>
            </a:endParaRPr>
          </a:p>
          <a:p>
            <a:pPr marL="12700" marR="413384">
              <a:lnSpc>
                <a:spcPct val="100000"/>
              </a:lnSpc>
              <a:spcBef>
                <a:spcPts val="735"/>
              </a:spcBef>
            </a:pPr>
            <a:r>
              <a:rPr lang="tr-TR" spc="-10" dirty="0">
                <a:solidFill>
                  <a:srgbClr val="0000FF"/>
                </a:solidFill>
                <a:latin typeface="Comic Sans MS"/>
                <a:cs typeface="Comic Sans MS"/>
              </a:rPr>
              <a:t>Gövde </a:t>
            </a:r>
            <a:r>
              <a:rPr lang="tr-TR" spc="-5" dirty="0">
                <a:solidFill>
                  <a:srgbClr val="0000FF"/>
                </a:solidFill>
                <a:latin typeface="Comic Sans MS"/>
                <a:cs typeface="Comic Sans MS"/>
              </a:rPr>
              <a:t>ve Kapaklar: </a:t>
            </a:r>
            <a:r>
              <a:rPr lang="tr-TR" spc="-10" dirty="0">
                <a:latin typeface="Comic Sans MS"/>
                <a:cs typeface="Comic Sans MS"/>
              </a:rPr>
              <a:t>Küçük güçlü motorlarda gövde düz yüzeyli, orta güçlü  motorlarda çıkıntılı yüzeyli olarak</a:t>
            </a:r>
            <a:r>
              <a:rPr lang="tr-TR" spc="10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yapılırlar.</a:t>
            </a:r>
            <a:endParaRPr lang="tr-TR" dirty="0">
              <a:latin typeface="Comic Sans MS"/>
              <a:cs typeface="Comic Sans MS"/>
            </a:endParaRPr>
          </a:p>
          <a:p>
            <a:pPr marL="12700" marR="963294">
              <a:lnSpc>
                <a:spcPct val="151200"/>
              </a:lnSpc>
              <a:spcBef>
                <a:spcPts val="100"/>
              </a:spcBef>
            </a:pPr>
            <a:endParaRPr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3628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object 12"/>
          <p:cNvSpPr txBox="1">
            <a:spLocks noGrp="1"/>
          </p:cNvSpPr>
          <p:nvPr>
            <p:ph idx="1"/>
          </p:nvPr>
        </p:nvSpPr>
        <p:spPr>
          <a:xfrm>
            <a:off x="1097280" y="1845734"/>
            <a:ext cx="10058400" cy="35938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lang="tr-TR" sz="1100" spc="-10" dirty="0">
                <a:solidFill>
                  <a:srgbClr val="CC0000"/>
                </a:solidFill>
                <a:latin typeface="Comic Sans MS"/>
                <a:cs typeface="Comic Sans MS"/>
              </a:rPr>
              <a:t>Yardımcı Sargının Görevi</a:t>
            </a:r>
            <a:endParaRPr lang="tr-TR" sz="1100" dirty="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745"/>
              </a:spcBef>
            </a:pPr>
            <a:r>
              <a:rPr lang="tr-TR" sz="2400" spc="-10" dirty="0">
                <a:latin typeface="Comic Sans MS"/>
                <a:cs typeface="Comic Sans MS"/>
              </a:rPr>
              <a:t>Bir fazlı asenkron motorlarda yalnız bir sargı ile döner alanın elde edilmesi  olanaksızdır. Dönen alanın oluşturulması için </a:t>
            </a:r>
            <a:r>
              <a:rPr lang="tr-TR" sz="2400" spc="-5" dirty="0">
                <a:latin typeface="Comic Sans MS"/>
                <a:cs typeface="Comic Sans MS"/>
              </a:rPr>
              <a:t>ana </a:t>
            </a:r>
            <a:r>
              <a:rPr lang="tr-TR" sz="2400" spc="-10" dirty="0">
                <a:latin typeface="Comic Sans MS"/>
                <a:cs typeface="Comic Sans MS"/>
              </a:rPr>
              <a:t>sargıya paralel yardımcı </a:t>
            </a:r>
            <a:r>
              <a:rPr lang="tr-TR" sz="2400" spc="-5" dirty="0">
                <a:latin typeface="Comic Sans MS"/>
                <a:cs typeface="Comic Sans MS"/>
              </a:rPr>
              <a:t>sargı  </a:t>
            </a:r>
            <a:r>
              <a:rPr lang="tr-TR" sz="2400" spc="-10" dirty="0">
                <a:latin typeface="Comic Sans MS"/>
                <a:cs typeface="Comic Sans MS"/>
              </a:rPr>
              <a:t>yerleştirilir. Bir fazlı uygulanan gerilim ana </a:t>
            </a:r>
            <a:r>
              <a:rPr lang="tr-TR" sz="2400" spc="-5" dirty="0">
                <a:latin typeface="Comic Sans MS"/>
                <a:cs typeface="Comic Sans MS"/>
              </a:rPr>
              <a:t>sargı ve </a:t>
            </a:r>
            <a:r>
              <a:rPr lang="tr-TR" sz="2400" spc="-10" dirty="0">
                <a:latin typeface="Comic Sans MS"/>
                <a:cs typeface="Comic Sans MS"/>
              </a:rPr>
              <a:t>yardımcı sargıda </a:t>
            </a:r>
            <a:r>
              <a:rPr lang="tr-TR" sz="2400" spc="-5" dirty="0">
                <a:latin typeface="Comic Sans MS"/>
                <a:cs typeface="Comic Sans MS"/>
              </a:rPr>
              <a:t>aynı </a:t>
            </a:r>
            <a:r>
              <a:rPr lang="tr-TR" sz="2400" spc="-10" dirty="0">
                <a:latin typeface="Comic Sans MS"/>
                <a:cs typeface="Comic Sans MS"/>
              </a:rPr>
              <a:t>fazda  manyetik alan oluşturur. </a:t>
            </a:r>
            <a:r>
              <a:rPr lang="tr-TR" sz="2400" spc="-5" dirty="0">
                <a:latin typeface="Comic Sans MS"/>
                <a:cs typeface="Comic Sans MS"/>
              </a:rPr>
              <a:t>Bu </a:t>
            </a:r>
            <a:r>
              <a:rPr lang="tr-TR" sz="2400" spc="-10" dirty="0">
                <a:latin typeface="Comic Sans MS"/>
                <a:cs typeface="Comic Sans MS"/>
              </a:rPr>
              <a:t>da dönen alanın oluşması için yeterli</a:t>
            </a:r>
            <a:r>
              <a:rPr lang="tr-TR" sz="2400" spc="90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değildir.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85725">
              <a:lnSpc>
                <a:spcPct val="100000"/>
              </a:lnSpc>
              <a:spcBef>
                <a:spcPts val="710"/>
              </a:spcBef>
            </a:pPr>
            <a:r>
              <a:rPr lang="tr-TR" sz="2400" spc="-10" dirty="0">
                <a:latin typeface="Comic Sans MS"/>
                <a:cs typeface="Comic Sans MS"/>
              </a:rPr>
              <a:t>Faz farklı bir </a:t>
            </a:r>
            <a:r>
              <a:rPr lang="tr-TR" sz="2400" spc="-5" dirty="0">
                <a:latin typeface="Comic Sans MS"/>
                <a:cs typeface="Comic Sans MS"/>
              </a:rPr>
              <a:t>alan </a:t>
            </a:r>
            <a:r>
              <a:rPr lang="tr-TR" sz="2400" spc="-10" dirty="0">
                <a:latin typeface="Comic Sans MS"/>
                <a:cs typeface="Comic Sans MS"/>
              </a:rPr>
              <a:t>(dönen alan) oluşturulması için yardımcı sargı devresine seri  bir kondansatör</a:t>
            </a:r>
            <a:r>
              <a:rPr lang="tr-TR" sz="2400" spc="-5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bağlanır.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5080">
              <a:lnSpc>
                <a:spcPct val="150800"/>
              </a:lnSpc>
              <a:spcBef>
                <a:spcPts val="95"/>
              </a:spcBef>
            </a:pPr>
            <a:endParaRPr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7388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tr-TR" sz="2400" spc="-10" dirty="0">
                <a:solidFill>
                  <a:srgbClr val="CC0000"/>
                </a:solidFill>
                <a:latin typeface="Comic Sans MS"/>
                <a:cs typeface="Comic Sans MS"/>
              </a:rPr>
              <a:t>Bir fazlı yardımcı sargılı motorun</a:t>
            </a:r>
            <a:r>
              <a:rPr lang="tr-TR" sz="2400" spc="45" dirty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tr-TR" sz="2400" spc="-10" dirty="0">
                <a:solidFill>
                  <a:srgbClr val="CC0000"/>
                </a:solidFill>
                <a:latin typeface="Comic Sans MS"/>
                <a:cs typeface="Comic Sans MS"/>
              </a:rPr>
              <a:t>çalışması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28575">
              <a:lnSpc>
                <a:spcPct val="100000"/>
              </a:lnSpc>
              <a:spcBef>
                <a:spcPts val="1240"/>
              </a:spcBef>
            </a:pPr>
            <a:r>
              <a:rPr lang="tr-TR" sz="2400" spc="-10" dirty="0">
                <a:latin typeface="Comic Sans MS"/>
                <a:cs typeface="Comic Sans MS"/>
              </a:rPr>
              <a:t>Stator oluklarına </a:t>
            </a:r>
            <a:r>
              <a:rPr lang="tr-TR" sz="2400" spc="-5" dirty="0">
                <a:latin typeface="Comic Sans MS"/>
                <a:cs typeface="Comic Sans MS"/>
              </a:rPr>
              <a:t>90 </a:t>
            </a:r>
            <a:r>
              <a:rPr lang="tr-TR" sz="2400" spc="-10" dirty="0">
                <a:latin typeface="Comic Sans MS"/>
                <a:cs typeface="Comic Sans MS"/>
              </a:rPr>
              <a:t>derece faz farklı  olarak yerleştirilen </a:t>
            </a:r>
            <a:r>
              <a:rPr lang="tr-TR" sz="2400" spc="-5" dirty="0">
                <a:latin typeface="Comic Sans MS"/>
                <a:cs typeface="Comic Sans MS"/>
              </a:rPr>
              <a:t>ana </a:t>
            </a:r>
            <a:r>
              <a:rPr lang="tr-TR" sz="2400" spc="-10" dirty="0">
                <a:latin typeface="Comic Sans MS"/>
                <a:cs typeface="Comic Sans MS"/>
              </a:rPr>
              <a:t>sargı </a:t>
            </a:r>
            <a:r>
              <a:rPr lang="tr-TR" sz="2400" spc="-5" dirty="0">
                <a:latin typeface="Comic Sans MS"/>
                <a:cs typeface="Comic Sans MS"/>
              </a:rPr>
              <a:t>ve </a:t>
            </a:r>
            <a:r>
              <a:rPr lang="tr-TR" sz="2400" spc="-10" dirty="0">
                <a:latin typeface="Comic Sans MS"/>
                <a:cs typeface="Comic Sans MS"/>
              </a:rPr>
              <a:t>yardımcı  sargılar ile </a:t>
            </a:r>
            <a:r>
              <a:rPr lang="tr-TR" sz="2400" spc="-5" dirty="0">
                <a:latin typeface="Comic Sans MS"/>
                <a:cs typeface="Comic Sans MS"/>
              </a:rPr>
              <a:t>iki </a:t>
            </a:r>
            <a:r>
              <a:rPr lang="tr-TR" sz="2400" spc="-10" dirty="0">
                <a:latin typeface="Comic Sans MS"/>
                <a:cs typeface="Comic Sans MS"/>
              </a:rPr>
              <a:t>faz elde edilmiş olur. Böylece  dönen alan</a:t>
            </a:r>
            <a:r>
              <a:rPr lang="tr-TR" sz="2400" spc="5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oluşturulur.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715"/>
              </a:spcBef>
            </a:pPr>
            <a:r>
              <a:rPr lang="tr-TR" sz="2400" spc="-10" dirty="0">
                <a:latin typeface="Comic Sans MS"/>
                <a:cs typeface="Comic Sans MS"/>
              </a:rPr>
              <a:t>Stator alanı içindeki </a:t>
            </a:r>
            <a:r>
              <a:rPr lang="tr-TR" sz="2400" spc="-5" dirty="0">
                <a:latin typeface="Comic Sans MS"/>
                <a:cs typeface="Comic Sans MS"/>
              </a:rPr>
              <a:t>rotor </a:t>
            </a:r>
            <a:r>
              <a:rPr lang="tr-TR" sz="2400" spc="-10" dirty="0">
                <a:latin typeface="Comic Sans MS"/>
                <a:cs typeface="Comic Sans MS"/>
              </a:rPr>
              <a:t>kısa devre  çubuklarında dönen alanın etkisi ile </a:t>
            </a:r>
            <a:r>
              <a:rPr lang="tr-TR" sz="2400" spc="-10" dirty="0" err="1">
                <a:latin typeface="Comic Sans MS"/>
                <a:cs typeface="Comic Sans MS"/>
              </a:rPr>
              <a:t>emk</a:t>
            </a:r>
            <a:r>
              <a:rPr lang="tr-TR" sz="2400" spc="-10" dirty="0">
                <a:latin typeface="Comic Sans MS"/>
                <a:cs typeface="Comic Sans MS"/>
              </a:rPr>
              <a:t>  indüklenir. Böylece </a:t>
            </a:r>
            <a:r>
              <a:rPr lang="tr-TR" sz="2400" spc="-5" dirty="0">
                <a:latin typeface="Comic Sans MS"/>
                <a:cs typeface="Comic Sans MS"/>
              </a:rPr>
              <a:t>rotor </a:t>
            </a:r>
            <a:r>
              <a:rPr lang="tr-TR" sz="2400" spc="-10" dirty="0">
                <a:latin typeface="Comic Sans MS"/>
                <a:cs typeface="Comic Sans MS"/>
              </a:rPr>
              <a:t>kısa devre  çubuklarından geçen kısa devre akımları  </a:t>
            </a:r>
            <a:r>
              <a:rPr lang="tr-TR" sz="2400" spc="-5" dirty="0">
                <a:latin typeface="Comic Sans MS"/>
                <a:cs typeface="Comic Sans MS"/>
              </a:rPr>
              <a:t>rotor </a:t>
            </a:r>
            <a:r>
              <a:rPr lang="tr-TR" sz="2400" spc="-10" dirty="0">
                <a:latin typeface="Comic Sans MS"/>
                <a:cs typeface="Comic Sans MS"/>
              </a:rPr>
              <a:t>manyetik alanını meydana getirir.  Rotor dönen alanın yönünde </a:t>
            </a:r>
            <a:r>
              <a:rPr lang="tr-TR" sz="2400" spc="-5" dirty="0">
                <a:latin typeface="Comic Sans MS"/>
                <a:cs typeface="Comic Sans MS"/>
              </a:rPr>
              <a:t>dönmeye</a:t>
            </a:r>
            <a:r>
              <a:rPr lang="tr-TR" sz="2400" spc="15" dirty="0">
                <a:latin typeface="Comic Sans MS"/>
                <a:cs typeface="Comic Sans MS"/>
              </a:rPr>
              <a:t> </a:t>
            </a:r>
            <a:r>
              <a:rPr lang="tr-TR" sz="2400" spc="-10" dirty="0" smtClean="0">
                <a:latin typeface="Comic Sans MS"/>
                <a:cs typeface="Comic Sans MS"/>
              </a:rPr>
              <a:t>başlar.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3975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 marR="52705">
              <a:lnSpc>
                <a:spcPct val="100000"/>
              </a:lnSpc>
              <a:spcBef>
                <a:spcPts val="90"/>
              </a:spcBef>
            </a:pPr>
            <a:r>
              <a:rPr lang="tr-TR" spc="-10" dirty="0">
                <a:latin typeface="Comic Sans MS"/>
                <a:cs typeface="Comic Sans MS"/>
              </a:rPr>
              <a:t>Motor nominal devrine ulaştığında yardımcı  </a:t>
            </a:r>
            <a:r>
              <a:rPr lang="tr-TR" spc="-5" dirty="0">
                <a:latin typeface="Comic Sans MS"/>
                <a:cs typeface="Comic Sans MS"/>
              </a:rPr>
              <a:t>sargı </a:t>
            </a:r>
            <a:r>
              <a:rPr lang="tr-TR" spc="-10" dirty="0">
                <a:latin typeface="Comic Sans MS"/>
                <a:cs typeface="Comic Sans MS"/>
              </a:rPr>
              <a:t>devreden çıkarılmalıdır. </a:t>
            </a:r>
            <a:r>
              <a:rPr lang="tr-TR" spc="-65" dirty="0" err="1">
                <a:latin typeface="Comic Sans MS"/>
                <a:cs typeface="Comic Sans MS"/>
              </a:rPr>
              <a:t>Đnce</a:t>
            </a:r>
            <a:r>
              <a:rPr lang="tr-TR" spc="-6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kesitli </a:t>
            </a:r>
            <a:r>
              <a:rPr lang="tr-TR" spc="-5" dirty="0">
                <a:latin typeface="Comic Sans MS"/>
                <a:cs typeface="Comic Sans MS"/>
              </a:rPr>
              <a:t>az  </a:t>
            </a:r>
            <a:r>
              <a:rPr lang="tr-TR" spc="-10" dirty="0">
                <a:latin typeface="Comic Sans MS"/>
                <a:cs typeface="Comic Sans MS"/>
              </a:rPr>
              <a:t>sarımlı olduğundan devrede kalırsa sargı aşırı  ısınarak </a:t>
            </a:r>
            <a:r>
              <a:rPr lang="tr-TR" spc="-5" dirty="0">
                <a:latin typeface="Comic Sans MS"/>
                <a:cs typeface="Comic Sans MS"/>
              </a:rPr>
              <a:t>yanar.</a:t>
            </a:r>
            <a:endParaRPr lang="tr-TR" dirty="0">
              <a:latin typeface="Comic Sans MS"/>
              <a:cs typeface="Comic Sans MS"/>
            </a:endParaRPr>
          </a:p>
          <a:p>
            <a:pPr marL="391160" indent="-379095">
              <a:lnSpc>
                <a:spcPct val="100000"/>
              </a:lnSpc>
              <a:spcBef>
                <a:spcPts val="715"/>
              </a:spcBef>
            </a:pPr>
            <a:r>
              <a:rPr lang="tr-TR" spc="-10" dirty="0">
                <a:solidFill>
                  <a:srgbClr val="0000FF"/>
                </a:solidFill>
                <a:latin typeface="Comic Sans MS"/>
                <a:cs typeface="Comic Sans MS"/>
              </a:rPr>
              <a:t>Yardımcı sargıyı devreden ayırma</a:t>
            </a:r>
            <a:r>
              <a:rPr lang="tr-TR" spc="30" dirty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tr-TR" spc="-10" dirty="0">
                <a:solidFill>
                  <a:srgbClr val="0000FF"/>
                </a:solidFill>
                <a:latin typeface="Comic Sans MS"/>
                <a:cs typeface="Comic Sans MS"/>
              </a:rPr>
              <a:t>yöntemleri</a:t>
            </a:r>
            <a:endParaRPr lang="tr-TR" dirty="0">
              <a:latin typeface="Comic Sans MS"/>
              <a:cs typeface="Comic Sans MS"/>
            </a:endParaRPr>
          </a:p>
          <a:p>
            <a:pPr marL="391160" marR="55244">
              <a:lnSpc>
                <a:spcPct val="100000"/>
              </a:lnSpc>
              <a:spcBef>
                <a:spcPts val="745"/>
              </a:spcBef>
              <a:buChar char="o"/>
              <a:tabLst>
                <a:tab pos="635000" algn="l"/>
                <a:tab pos="635635" algn="l"/>
              </a:tabLst>
            </a:pPr>
            <a:r>
              <a:rPr lang="tr-TR" spc="-10" dirty="0">
                <a:latin typeface="Comic Sans MS"/>
                <a:cs typeface="Comic Sans MS"/>
              </a:rPr>
              <a:t>Yardımcı sargıyı merkezkaç anahtarı  ile devreden</a:t>
            </a:r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ayırma</a:t>
            </a:r>
            <a:endParaRPr lang="tr-TR" dirty="0">
              <a:latin typeface="Comic Sans MS"/>
              <a:cs typeface="Comic Sans MS"/>
            </a:endParaRPr>
          </a:p>
          <a:p>
            <a:pPr marL="391160" marR="384175">
              <a:lnSpc>
                <a:spcPct val="100000"/>
              </a:lnSpc>
              <a:spcBef>
                <a:spcPts val="735"/>
              </a:spcBef>
              <a:buChar char="o"/>
              <a:tabLst>
                <a:tab pos="635000" algn="l"/>
                <a:tab pos="635635" algn="l"/>
              </a:tabLst>
            </a:pPr>
            <a:r>
              <a:rPr lang="tr-TR" spc="-10" dirty="0">
                <a:latin typeface="Comic Sans MS"/>
                <a:cs typeface="Comic Sans MS"/>
              </a:rPr>
              <a:t>Yardımcı sargıyı paket şalter ile  devreden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ayırma</a:t>
            </a:r>
            <a:endParaRPr lang="tr-TR" dirty="0">
              <a:latin typeface="Comic Sans MS"/>
              <a:cs typeface="Comic Sans MS"/>
            </a:endParaRPr>
          </a:p>
          <a:p>
            <a:pPr marL="391160" marR="229870">
              <a:lnSpc>
                <a:spcPct val="100000"/>
              </a:lnSpc>
              <a:spcBef>
                <a:spcPts val="730"/>
              </a:spcBef>
              <a:buChar char="o"/>
              <a:tabLst>
                <a:tab pos="635000" algn="l"/>
                <a:tab pos="635635" algn="l"/>
              </a:tabLst>
            </a:pPr>
            <a:r>
              <a:rPr lang="tr-TR" spc="-10" dirty="0">
                <a:latin typeface="Comic Sans MS"/>
                <a:cs typeface="Comic Sans MS"/>
              </a:rPr>
              <a:t>Yardımcı sargıyı manyetik şalterle  devreden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ayırma</a:t>
            </a:r>
            <a:endParaRPr lang="tr-TR" dirty="0">
              <a:latin typeface="Comic Sans MS"/>
              <a:cs typeface="Comic Sans MS"/>
            </a:endParaRPr>
          </a:p>
          <a:p>
            <a:pPr marL="391160" marR="5080">
              <a:lnSpc>
                <a:spcPct val="100000"/>
              </a:lnSpc>
              <a:spcBef>
                <a:spcPts val="735"/>
              </a:spcBef>
              <a:buChar char="o"/>
              <a:tabLst>
                <a:tab pos="635000" algn="l"/>
                <a:tab pos="635635" algn="l"/>
              </a:tabLst>
            </a:pPr>
            <a:r>
              <a:rPr lang="tr-TR" spc="-10" dirty="0">
                <a:latin typeface="Comic Sans MS"/>
                <a:cs typeface="Comic Sans MS"/>
              </a:rPr>
              <a:t>Yardımcı sargıyı elektronik yol verme  rölesi ile devreden</a:t>
            </a:r>
            <a:r>
              <a:rPr lang="tr-TR" spc="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ayırma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071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2700" marR="646430" indent="-635">
              <a:lnSpc>
                <a:spcPct val="149300"/>
              </a:lnSpc>
              <a:spcBef>
                <a:spcPts val="95"/>
              </a:spcBef>
            </a:pPr>
            <a:r>
              <a:rPr lang="tr-TR" sz="2400" b="1" spc="-10" dirty="0">
                <a:solidFill>
                  <a:srgbClr val="CC0000"/>
                </a:solidFill>
                <a:latin typeface="Comic Sans MS"/>
                <a:cs typeface="Comic Sans MS"/>
              </a:rPr>
              <a:t>Yardımcı sargılı asenkron motorların çeşitleri  </a:t>
            </a:r>
            <a:r>
              <a:rPr lang="tr-TR" sz="2400" spc="-10" dirty="0">
                <a:latin typeface="Comic Sans MS"/>
                <a:cs typeface="Comic Sans MS"/>
              </a:rPr>
              <a:t>Kalkış </a:t>
            </a:r>
            <a:r>
              <a:rPr lang="tr-TR" sz="2400" spc="-10" dirty="0" err="1">
                <a:latin typeface="Comic Sans MS"/>
                <a:cs typeface="Comic Sans MS"/>
              </a:rPr>
              <a:t>kondansatörlü</a:t>
            </a:r>
            <a:r>
              <a:rPr lang="tr-TR" sz="2400" spc="-10" dirty="0">
                <a:latin typeface="Comic Sans MS"/>
                <a:cs typeface="Comic Sans MS"/>
              </a:rPr>
              <a:t> yardımcı sargılı asenkron motor,  Daimi </a:t>
            </a:r>
            <a:r>
              <a:rPr lang="tr-TR" sz="2400" spc="-10" dirty="0" err="1">
                <a:latin typeface="Comic Sans MS"/>
                <a:cs typeface="Comic Sans MS"/>
              </a:rPr>
              <a:t>kondansatörlü</a:t>
            </a:r>
            <a:r>
              <a:rPr lang="tr-TR" sz="2400" spc="-10" dirty="0">
                <a:latin typeface="Comic Sans MS"/>
                <a:cs typeface="Comic Sans MS"/>
              </a:rPr>
              <a:t> yardımcı sargılı asenkron</a:t>
            </a:r>
            <a:r>
              <a:rPr lang="tr-TR" sz="2400" spc="80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motor,</a:t>
            </a:r>
            <a:endParaRPr lang="tr-TR" sz="2400" dirty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lang="tr-TR" sz="2400" spc="-10" dirty="0">
                <a:latin typeface="Comic Sans MS"/>
                <a:cs typeface="Comic Sans MS"/>
              </a:rPr>
              <a:t>Kalkış </a:t>
            </a:r>
            <a:r>
              <a:rPr lang="tr-TR" sz="2400" spc="-5" dirty="0">
                <a:latin typeface="Comic Sans MS"/>
                <a:cs typeface="Comic Sans MS"/>
              </a:rPr>
              <a:t>ve </a:t>
            </a:r>
            <a:r>
              <a:rPr lang="tr-TR" sz="2400" spc="-10" dirty="0">
                <a:latin typeface="Comic Sans MS"/>
                <a:cs typeface="Comic Sans MS"/>
              </a:rPr>
              <a:t>daimi </a:t>
            </a:r>
            <a:r>
              <a:rPr lang="tr-TR" sz="2400" spc="-10" dirty="0" err="1">
                <a:latin typeface="Comic Sans MS"/>
                <a:cs typeface="Comic Sans MS"/>
              </a:rPr>
              <a:t>kondansatörlü</a:t>
            </a:r>
            <a:r>
              <a:rPr lang="tr-TR" sz="2400" spc="-10" dirty="0">
                <a:latin typeface="Comic Sans MS"/>
                <a:cs typeface="Comic Sans MS"/>
              </a:rPr>
              <a:t> yardımcı sargılı asenkron</a:t>
            </a:r>
            <a:r>
              <a:rPr lang="tr-TR" sz="2400" spc="110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motor</a:t>
            </a:r>
            <a:r>
              <a:rPr lang="tr-TR" sz="2400" spc="-10" dirty="0" smtClean="0">
                <a:latin typeface="Comic Sans MS"/>
                <a:cs typeface="Comic Sans MS"/>
              </a:rPr>
              <a:t>,</a:t>
            </a:r>
            <a:r>
              <a:rPr lang="tr-TR" sz="2400" b="1" spc="-10" dirty="0">
                <a:solidFill>
                  <a:srgbClr val="CC0000"/>
                </a:solidFill>
                <a:latin typeface="Comic Sans MS"/>
                <a:cs typeface="Comic Sans MS"/>
              </a:rPr>
              <a:t> Yardımcı sargılı asenkron motorların devir </a:t>
            </a:r>
            <a:r>
              <a:rPr lang="tr-TR" sz="2400" b="1" spc="-5" dirty="0">
                <a:solidFill>
                  <a:srgbClr val="CC0000"/>
                </a:solidFill>
                <a:latin typeface="Comic Sans MS"/>
                <a:cs typeface="Comic Sans MS"/>
              </a:rPr>
              <a:t>yönü</a:t>
            </a:r>
            <a:r>
              <a:rPr lang="tr-TR" sz="2400" b="1" spc="30" dirty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tr-TR" sz="2400" b="1" spc="-10" dirty="0">
                <a:solidFill>
                  <a:srgbClr val="CC0000"/>
                </a:solidFill>
                <a:latin typeface="Comic Sans MS"/>
                <a:cs typeface="Comic Sans MS"/>
              </a:rPr>
              <a:t>değiştirilmesi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735"/>
              </a:spcBef>
            </a:pPr>
            <a:r>
              <a:rPr lang="tr-TR" sz="2400" spc="-10" dirty="0">
                <a:latin typeface="Comic Sans MS"/>
                <a:cs typeface="Comic Sans MS"/>
              </a:rPr>
              <a:t>Bir fazlı yardımcı sargılı asenkron motorların devir yönünü değiştirmek için  </a:t>
            </a:r>
            <a:r>
              <a:rPr lang="tr-TR" sz="2400" spc="-5" dirty="0">
                <a:latin typeface="Comic Sans MS"/>
                <a:cs typeface="Comic Sans MS"/>
              </a:rPr>
              <a:t>ana </a:t>
            </a:r>
            <a:r>
              <a:rPr lang="tr-TR" sz="2400" spc="-10" dirty="0">
                <a:latin typeface="Comic Sans MS"/>
                <a:cs typeface="Comic Sans MS"/>
              </a:rPr>
              <a:t>sargı veya yardımcı sargıdan birinin uçlarının yer değiştirilmesi  gerekmektedir.</a:t>
            </a:r>
            <a:endParaRPr lang="tr-TR" sz="2400" dirty="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tr-TR" sz="2800" dirty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lang="tr-TR" sz="2400" b="1" spc="-10" dirty="0">
                <a:solidFill>
                  <a:srgbClr val="CC0000"/>
                </a:solidFill>
                <a:latin typeface="Comic Sans MS"/>
                <a:cs typeface="Comic Sans MS"/>
              </a:rPr>
              <a:t>Yardımcı sargılı asenkron motorların devir sayısı</a:t>
            </a:r>
            <a:r>
              <a:rPr lang="tr-TR" sz="2400" b="1" spc="20" dirty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tr-TR" sz="2400" b="1" spc="-10" dirty="0">
                <a:solidFill>
                  <a:srgbClr val="CC0000"/>
                </a:solidFill>
                <a:latin typeface="Comic Sans MS"/>
                <a:cs typeface="Comic Sans MS"/>
              </a:rPr>
              <a:t>ayarı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193675">
              <a:lnSpc>
                <a:spcPct val="100000"/>
              </a:lnSpc>
              <a:spcBef>
                <a:spcPts val="745"/>
              </a:spcBef>
            </a:pPr>
            <a:r>
              <a:rPr lang="tr-TR" sz="2400" spc="-10" dirty="0">
                <a:latin typeface="Comic Sans MS"/>
                <a:cs typeface="Comic Sans MS"/>
              </a:rPr>
              <a:t>Bir fazlı yardımcı sargılı asenkron motorların devir sayısını değiştirmek  için devir sayısı formülüne göre </a:t>
            </a:r>
            <a:r>
              <a:rPr lang="tr-TR" sz="2400" spc="-5" dirty="0">
                <a:latin typeface="Comic Sans MS"/>
                <a:cs typeface="Comic Sans MS"/>
              </a:rPr>
              <a:t>kutup </a:t>
            </a:r>
            <a:r>
              <a:rPr lang="tr-TR" sz="2400" spc="-10" dirty="0">
                <a:latin typeface="Comic Sans MS"/>
                <a:cs typeface="Comic Sans MS"/>
              </a:rPr>
              <a:t>sayısını veya frekansı değiştirmek  gerekir</a:t>
            </a:r>
            <a:r>
              <a:rPr lang="tr-TR" sz="2400" spc="-10" dirty="0" smtClean="0">
                <a:latin typeface="Comic Sans MS"/>
                <a:cs typeface="Comic Sans MS"/>
              </a:rPr>
              <a:t>.</a:t>
            </a:r>
            <a:r>
              <a:rPr lang="tr-TR" sz="2400" spc="-10" dirty="0">
                <a:latin typeface="Comic Sans MS"/>
                <a:cs typeface="Comic Sans MS"/>
              </a:rPr>
              <a:t> Uygulanan gerilimi değiştirmek suretiyle devir </a:t>
            </a:r>
            <a:r>
              <a:rPr lang="tr-TR" sz="2400" spc="-5" dirty="0">
                <a:latin typeface="Comic Sans MS"/>
                <a:cs typeface="Comic Sans MS"/>
              </a:rPr>
              <a:t>sayısı </a:t>
            </a:r>
            <a:r>
              <a:rPr lang="tr-TR" sz="2400" spc="-10" dirty="0">
                <a:latin typeface="Comic Sans MS"/>
                <a:cs typeface="Comic Sans MS"/>
              </a:rPr>
              <a:t>değiştirildiğinde  momentte azalacaktır.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193675">
              <a:lnSpc>
                <a:spcPct val="100000"/>
              </a:lnSpc>
              <a:spcBef>
                <a:spcPts val="745"/>
              </a:spcBef>
            </a:pPr>
            <a:endParaRPr lang="tr-TR" sz="2400" dirty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tr-TR" sz="2400" dirty="0">
              <a:latin typeface="Comic Sans MS"/>
              <a:cs typeface="Comic Sans MS"/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1335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http://www.ozersenyurt.net/dersler/elkmot/ELK_MOT_SUR_01.pdf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62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18</TotalTime>
  <Words>411</Words>
  <Application>Microsoft Office PowerPoint</Application>
  <PresentationFormat>Geniş ekran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Comic Sans MS</vt:lpstr>
      <vt:lpstr>Times New Roman</vt:lpstr>
      <vt:lpstr>Wingdings</vt:lpstr>
      <vt:lpstr>NMYO Tema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5</cp:revision>
  <dcterms:created xsi:type="dcterms:W3CDTF">2020-01-28T19:32:52Z</dcterms:created>
  <dcterms:modified xsi:type="dcterms:W3CDTF">2020-01-29T08:03:03Z</dcterms:modified>
</cp:coreProperties>
</file>