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07232-54B8-405C-BEAB-3D804503139D}" type="datetimeFigureOut">
              <a:rPr lang="tr-TR" smtClean="0"/>
              <a:t>27.5.2015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F157B-1A41-4AFC-990C-BB670B7FFD61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F157B-1A41-4AFC-990C-BB670B7FFD61}" type="slidenum">
              <a:rPr lang="tr-TR" smtClean="0"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E:\Sunum\Devam edenler\Çocuk ve Sanat\cocuk ve sanat p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9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Yetişkinin Öğretme </a:t>
            </a:r>
            <a:r>
              <a:rPr lang="tr-TR" b="1" dirty="0" smtClean="0">
                <a:solidFill>
                  <a:srgbClr val="00B0F0"/>
                </a:solidFill>
              </a:rPr>
              <a:t>Biçimleri</a:t>
            </a:r>
          </a:p>
          <a:p>
            <a:r>
              <a:rPr lang="tr-TR" dirty="0" smtClean="0"/>
              <a:t>Öğretmenin bireysel </a:t>
            </a:r>
            <a:r>
              <a:rPr lang="tr-TR" dirty="0" smtClean="0"/>
              <a:t>öğrenme gücü onun aynı zamanda </a:t>
            </a:r>
            <a:r>
              <a:rPr lang="tr-TR" b="1" dirty="0" smtClean="0"/>
              <a:t>öğretim biçimini</a:t>
            </a:r>
            <a:r>
              <a:rPr lang="tr-TR" dirty="0" smtClean="0"/>
              <a:t> </a:t>
            </a:r>
            <a:r>
              <a:rPr lang="tr-TR" dirty="0" smtClean="0"/>
              <a:t>belirler.</a:t>
            </a:r>
            <a:endParaRPr lang="tr-TR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Yetişkinin Öğretme Biçimleri ile </a:t>
            </a:r>
            <a:r>
              <a:rPr lang="tr-TR" b="1" dirty="0" smtClean="0">
                <a:solidFill>
                  <a:srgbClr val="00B0F0"/>
                </a:solidFill>
              </a:rPr>
              <a:t>Çocukların Öğrenme </a:t>
            </a:r>
            <a:r>
              <a:rPr lang="tr-TR" b="1" dirty="0" smtClean="0">
                <a:solidFill>
                  <a:srgbClr val="00B0F0"/>
                </a:solidFill>
              </a:rPr>
              <a:t>Biçimlerini Eşleştirme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9714"/>
            <a:ext cx="8051972" cy="456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7715306" cy="51664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85728"/>
            <a:ext cx="434842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Sanat ve Çocukların Öğrenme </a:t>
            </a:r>
            <a:r>
              <a:rPr lang="tr-TR" b="1" dirty="0" smtClean="0">
                <a:solidFill>
                  <a:srgbClr val="00B0F0"/>
                </a:solidFill>
              </a:rPr>
              <a:t>Biçimleri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Çok Duyulu Deneyimler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6003" y="1500174"/>
            <a:ext cx="5275404" cy="4002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5016"/>
            <a:ext cx="7251437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1. Görme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8776" y="357166"/>
            <a:ext cx="3859240" cy="605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 smtClean="0"/>
              <a:t>Yeni Bakış </a:t>
            </a:r>
            <a:r>
              <a:rPr lang="tr-TR" b="1" i="1" dirty="0" smtClean="0"/>
              <a:t>Açıları</a:t>
            </a:r>
          </a:p>
          <a:p>
            <a:r>
              <a:rPr lang="tr-TR" b="1" i="1" dirty="0" smtClean="0"/>
              <a:t>Doğa </a:t>
            </a:r>
            <a:r>
              <a:rPr lang="tr-TR" b="1" i="1" dirty="0" smtClean="0"/>
              <a:t>Yürüyüşleri</a:t>
            </a:r>
          </a:p>
          <a:p>
            <a:r>
              <a:rPr lang="tr-TR" b="1" i="1" dirty="0" smtClean="0"/>
              <a:t>Odaklanma </a:t>
            </a:r>
            <a:r>
              <a:rPr lang="tr-TR" b="1" i="1" dirty="0" smtClean="0"/>
              <a:t>Alanı</a:t>
            </a:r>
          </a:p>
          <a:p>
            <a:r>
              <a:rPr lang="tr-TR" b="1" i="1" dirty="0" smtClean="0"/>
              <a:t>Sanat </a:t>
            </a:r>
            <a:r>
              <a:rPr lang="tr-TR" b="1" i="1" dirty="0" smtClean="0"/>
              <a:t>Kartpostalları</a:t>
            </a:r>
          </a:p>
          <a:p>
            <a:r>
              <a:rPr lang="tr-TR" b="1" i="1" dirty="0" smtClean="0"/>
              <a:t>Ben Casusum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2. İşitme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928670"/>
            <a:ext cx="6143668" cy="4164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1" y="5599780"/>
            <a:ext cx="7286677" cy="68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 smtClean="0"/>
              <a:t>Sessiz </a:t>
            </a:r>
            <a:r>
              <a:rPr lang="tr-TR" b="1" i="1" dirty="0" smtClean="0"/>
              <a:t>Zaman</a:t>
            </a:r>
          </a:p>
          <a:p>
            <a:r>
              <a:rPr lang="tr-TR" b="1" i="1" dirty="0" smtClean="0"/>
              <a:t>Çevremizdeki </a:t>
            </a:r>
            <a:r>
              <a:rPr lang="tr-TR" b="1" i="1" dirty="0" smtClean="0"/>
              <a:t>Sesler</a:t>
            </a:r>
          </a:p>
          <a:p>
            <a:r>
              <a:rPr lang="tr-TR" b="1" i="1" dirty="0" smtClean="0"/>
              <a:t>Su </a:t>
            </a:r>
            <a:r>
              <a:rPr lang="tr-TR" b="1" i="1" dirty="0" smtClean="0"/>
              <a:t>Sesi</a:t>
            </a:r>
          </a:p>
          <a:p>
            <a:r>
              <a:rPr lang="tr-TR" b="1" i="1" dirty="0" smtClean="0"/>
              <a:t>Beraber Dinle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-2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3. </a:t>
            </a:r>
            <a:r>
              <a:rPr lang="tr-TR" b="1" dirty="0" smtClean="0">
                <a:solidFill>
                  <a:srgbClr val="00B0F0"/>
                </a:solidFill>
              </a:rPr>
              <a:t>Dokunma</a:t>
            </a:r>
          </a:p>
          <a:p>
            <a:r>
              <a:rPr lang="tr-TR" sz="2500" b="1" dirty="0" smtClean="0"/>
              <a:t>Dokunma</a:t>
            </a:r>
            <a:r>
              <a:rPr lang="tr-TR" sz="2500" dirty="0" smtClean="0"/>
              <a:t> duyusu, dokunmayı ve hissetmeyi içerir</a:t>
            </a:r>
            <a:r>
              <a:rPr lang="tr-TR" sz="2500" dirty="0" smtClean="0"/>
              <a:t>.</a:t>
            </a:r>
          </a:p>
          <a:p>
            <a:r>
              <a:rPr lang="tr-TR" sz="2500" b="1" dirty="0" smtClean="0"/>
              <a:t>Duyu masası </a:t>
            </a:r>
            <a:r>
              <a:rPr lang="tr-TR" sz="2500" dirty="0" smtClean="0"/>
              <a:t>çocukların </a:t>
            </a:r>
            <a:r>
              <a:rPr lang="tr-TR" sz="2500" dirty="0" smtClean="0"/>
              <a:t>dokunsal duyularını </a:t>
            </a:r>
            <a:r>
              <a:rPr lang="tr-TR" sz="2500" dirty="0" smtClean="0"/>
              <a:t>geliştirmeleri için çok iyi bir yoldur.</a:t>
            </a:r>
            <a:endParaRPr lang="tr-TR" sz="2500" dirty="0">
              <a:solidFill>
                <a:srgbClr val="00B0F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455" y="1935174"/>
            <a:ext cx="5859504" cy="38512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926" y="5929330"/>
            <a:ext cx="649709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4525963"/>
          </a:xfrm>
        </p:spPr>
        <p:txBody>
          <a:bodyPr/>
          <a:lstStyle/>
          <a:p>
            <a:r>
              <a:rPr lang="tr-TR" b="1" i="1" dirty="0" smtClean="0"/>
              <a:t>Dokunma </a:t>
            </a:r>
            <a:r>
              <a:rPr lang="tr-TR" b="1" i="1" dirty="0" smtClean="0"/>
              <a:t>Gezisi</a:t>
            </a:r>
          </a:p>
          <a:p>
            <a:r>
              <a:rPr lang="tr-TR" b="1" i="1" dirty="0" smtClean="0"/>
              <a:t>Kumaşı </a:t>
            </a:r>
            <a:r>
              <a:rPr lang="tr-TR" b="1" i="1" dirty="0" smtClean="0"/>
              <a:t>Hissetme</a:t>
            </a:r>
          </a:p>
          <a:p>
            <a:r>
              <a:rPr lang="tr-TR" b="1" i="1" dirty="0" smtClean="0"/>
              <a:t>Nasıl Hissettirir</a:t>
            </a:r>
            <a:r>
              <a:rPr lang="tr-TR" b="1" i="1" dirty="0" smtClean="0"/>
              <a:t>?</a:t>
            </a:r>
          </a:p>
          <a:p>
            <a:r>
              <a:rPr lang="tr-TR" b="1" i="1" dirty="0" smtClean="0"/>
              <a:t>Doku Kolajı</a:t>
            </a:r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1530" y="142852"/>
            <a:ext cx="5038815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ÜNİTE 3</a:t>
            </a:r>
            <a:b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Sanatçı Olarak Küçük</a:t>
            </a:r>
            <a:b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Çocuklar: Gelişimsel Bir Bakış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571472" y="20002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BÖLÜM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8</a:t>
            </a: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Duyusal Deneyimler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773832"/>
            <a:ext cx="3637884" cy="40127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4. </a:t>
            </a:r>
            <a:r>
              <a:rPr lang="tr-TR" b="1" dirty="0" smtClean="0">
                <a:solidFill>
                  <a:srgbClr val="00B0F0"/>
                </a:solidFill>
              </a:rPr>
              <a:t>Koklama</a:t>
            </a:r>
          </a:p>
          <a:p>
            <a:r>
              <a:rPr lang="tr-TR" dirty="0" smtClean="0"/>
              <a:t>Yeşil, sarı, turuncu sebzeler </a:t>
            </a:r>
            <a:r>
              <a:rPr lang="tr-TR" dirty="0" smtClean="0"/>
              <a:t>bazı çocuklar </a:t>
            </a:r>
            <a:r>
              <a:rPr lang="tr-TR" dirty="0" smtClean="0"/>
              <a:t>için çok az </a:t>
            </a:r>
            <a:r>
              <a:rPr lang="tr-TR" b="1" dirty="0" smtClean="0"/>
              <a:t>koklama</a:t>
            </a:r>
            <a:r>
              <a:rPr lang="tr-TR" dirty="0" smtClean="0"/>
              <a:t> çekiciliğindedir.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72476"/>
            <a:ext cx="6215106" cy="4171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14" y="5857892"/>
            <a:ext cx="609856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 smtClean="0"/>
              <a:t>Koku </a:t>
            </a:r>
            <a:r>
              <a:rPr lang="tr-TR" b="1" i="1" dirty="0" smtClean="0"/>
              <a:t>Tüpleri</a:t>
            </a:r>
          </a:p>
          <a:p>
            <a:r>
              <a:rPr lang="tr-TR" b="1" i="1" dirty="0" smtClean="0"/>
              <a:t>Yenebilecek </a:t>
            </a:r>
            <a:r>
              <a:rPr lang="tr-TR" b="1" i="1" dirty="0" smtClean="0"/>
              <a:t>Kadar Güzel Kokar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5. Tatma </a:t>
            </a:r>
            <a:r>
              <a:rPr lang="tr-TR" b="1" dirty="0" smtClean="0">
                <a:solidFill>
                  <a:srgbClr val="00B0F0"/>
                </a:solidFill>
              </a:rPr>
              <a:t>Alma</a:t>
            </a:r>
          </a:p>
          <a:p>
            <a:r>
              <a:rPr lang="tr-TR" sz="2500" dirty="0" smtClean="0"/>
              <a:t>Yeme</a:t>
            </a:r>
            <a:r>
              <a:rPr lang="tr-TR" sz="2500" dirty="0" smtClean="0"/>
              <a:t>, </a:t>
            </a:r>
            <a:r>
              <a:rPr lang="tr-TR" sz="2500" b="1" dirty="0" smtClean="0"/>
              <a:t>tat alma </a:t>
            </a:r>
            <a:r>
              <a:rPr lang="tr-TR" sz="2500" dirty="0" smtClean="0"/>
              <a:t>ya da test etme çekiciliğinden çok alışkanlık ve </a:t>
            </a:r>
            <a:r>
              <a:rPr lang="tr-TR" sz="2500" dirty="0" err="1" smtClean="0"/>
              <a:t>rutinile</a:t>
            </a:r>
            <a:r>
              <a:rPr lang="tr-TR" sz="2500" dirty="0" smtClean="0"/>
              <a:t> </a:t>
            </a:r>
            <a:r>
              <a:rPr lang="tr-TR" sz="2500" dirty="0" smtClean="0"/>
              <a:t>oluşur</a:t>
            </a:r>
            <a:r>
              <a:rPr lang="tr-TR" sz="2500" dirty="0" smtClean="0"/>
              <a:t>.</a:t>
            </a:r>
          </a:p>
          <a:p>
            <a:r>
              <a:rPr lang="tr-TR" sz="2500" b="1" i="1" dirty="0" smtClean="0"/>
              <a:t>Atıştırmalıklar ve Yemek Pişirme</a:t>
            </a:r>
            <a:endParaRPr lang="tr-TR" sz="2500" dirty="0">
              <a:solidFill>
                <a:srgbClr val="00B0F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2091927"/>
            <a:ext cx="3143272" cy="462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-357214"/>
            <a:ext cx="7807305" cy="49842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722" y="4572008"/>
            <a:ext cx="743174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6. </a:t>
            </a:r>
            <a:r>
              <a:rPr lang="tr-TR" b="1" dirty="0" smtClean="0">
                <a:solidFill>
                  <a:srgbClr val="00B0F0"/>
                </a:solidFill>
              </a:rPr>
              <a:t>Renk</a:t>
            </a:r>
          </a:p>
          <a:p>
            <a:r>
              <a:rPr lang="tr-TR" sz="2500" b="1" dirty="0" smtClean="0"/>
              <a:t>Renk</a:t>
            </a:r>
            <a:r>
              <a:rPr lang="tr-TR" sz="2500" dirty="0" smtClean="0"/>
              <a:t> algısı (kromatik), daha geniş alan olan </a:t>
            </a:r>
            <a:r>
              <a:rPr lang="tr-TR" sz="2500" dirty="0" smtClean="0"/>
              <a:t>görmenin alt </a:t>
            </a:r>
            <a:r>
              <a:rPr lang="tr-TR" sz="2500" dirty="0" smtClean="0"/>
              <a:t>bölümü olarak görülmektedir</a:t>
            </a:r>
            <a:r>
              <a:rPr lang="tr-TR" sz="2500" dirty="0" smtClean="0"/>
              <a:t>.</a:t>
            </a:r>
          </a:p>
          <a:p>
            <a:r>
              <a:rPr lang="tr-TR" sz="2500" b="1" i="1" dirty="0" smtClean="0"/>
              <a:t>Renk Serileri </a:t>
            </a:r>
            <a:r>
              <a:rPr lang="tr-TR" sz="2500" b="1" i="1" dirty="0" smtClean="0"/>
              <a:t>Oluşturma</a:t>
            </a:r>
          </a:p>
          <a:p>
            <a:r>
              <a:rPr lang="tr-TR" sz="2500" b="1" i="1" dirty="0" smtClean="0"/>
              <a:t>Dünyamızı </a:t>
            </a:r>
            <a:r>
              <a:rPr lang="tr-TR" sz="2500" b="1" i="1" dirty="0" smtClean="0"/>
              <a:t>Boyayalım</a:t>
            </a:r>
          </a:p>
          <a:p>
            <a:r>
              <a:rPr lang="tr-TR" sz="2500" b="1" i="1" dirty="0" smtClean="0"/>
              <a:t>Renk Yaratma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7. </a:t>
            </a:r>
            <a:r>
              <a:rPr lang="tr-TR" b="1" dirty="0" smtClean="0">
                <a:solidFill>
                  <a:srgbClr val="00B0F0"/>
                </a:solidFill>
              </a:rPr>
              <a:t>Isı</a:t>
            </a:r>
          </a:p>
          <a:p>
            <a:r>
              <a:rPr lang="tr-TR" sz="2500" b="1" dirty="0" smtClean="0"/>
              <a:t>Isı</a:t>
            </a:r>
            <a:r>
              <a:rPr lang="tr-TR" sz="2500" dirty="0" smtClean="0"/>
              <a:t> duyusu, ısınının algılanması ile ilgilidir (</a:t>
            </a:r>
            <a:r>
              <a:rPr lang="tr-TR" sz="2500" dirty="0" smtClean="0"/>
              <a:t>bakınız Resim </a:t>
            </a:r>
            <a:r>
              <a:rPr lang="tr-TR" sz="2500" dirty="0" smtClean="0"/>
              <a:t>8-10).</a:t>
            </a:r>
            <a:endParaRPr lang="tr-TR" sz="2500" dirty="0">
              <a:solidFill>
                <a:srgbClr val="00B0F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6000792" cy="3940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9074" y="5888057"/>
            <a:ext cx="4304826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 smtClean="0"/>
              <a:t>Parmaklar </a:t>
            </a:r>
            <a:r>
              <a:rPr lang="tr-TR" b="1" i="1" dirty="0" smtClean="0"/>
              <a:t>Yüzüyor</a:t>
            </a:r>
          </a:p>
          <a:p>
            <a:r>
              <a:rPr lang="tr-TR" b="1" i="1" dirty="0" smtClean="0"/>
              <a:t>Isı </a:t>
            </a:r>
            <a:r>
              <a:rPr lang="tr-TR" b="1" i="1" dirty="0" smtClean="0"/>
              <a:t>Kavanozları</a:t>
            </a:r>
          </a:p>
          <a:p>
            <a:r>
              <a:rPr lang="tr-TR" b="1" i="1" dirty="0" smtClean="0"/>
              <a:t>Nasıl Hissettirir</a:t>
            </a:r>
            <a:r>
              <a:rPr lang="tr-TR" b="1" i="1" dirty="0" smtClean="0"/>
              <a:t>?</a:t>
            </a:r>
          </a:p>
          <a:p>
            <a:r>
              <a:rPr lang="tr-TR" b="1" i="1" dirty="0" smtClean="0"/>
              <a:t>Isıya Göre </a:t>
            </a:r>
            <a:r>
              <a:rPr lang="tr-TR" b="1" i="1" dirty="0" smtClean="0"/>
              <a:t>Hareketler</a:t>
            </a:r>
          </a:p>
          <a:p>
            <a:r>
              <a:rPr lang="tr-TR" b="1" i="1" dirty="0" smtClean="0"/>
              <a:t>Isıya Göre Pişirme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8. Görmeden </a:t>
            </a:r>
            <a:r>
              <a:rPr lang="tr-TR" b="1" dirty="0" smtClean="0">
                <a:solidFill>
                  <a:srgbClr val="00B0F0"/>
                </a:solidFill>
              </a:rPr>
              <a:t>Dokunma</a:t>
            </a:r>
          </a:p>
          <a:p>
            <a:r>
              <a:rPr lang="tr-TR" sz="2500" dirty="0" smtClean="0"/>
              <a:t>Görme yardımı olmadan dokunma, kas yoluyla </a:t>
            </a:r>
            <a:r>
              <a:rPr lang="tr-TR" sz="2500" dirty="0" smtClean="0"/>
              <a:t>nesneleri keşfederek </a:t>
            </a:r>
            <a:r>
              <a:rPr lang="tr-TR" sz="2500" dirty="0" smtClean="0"/>
              <a:t>tanımaya </a:t>
            </a:r>
            <a:r>
              <a:rPr lang="tr-TR" sz="2500" b="1" dirty="0" smtClean="0"/>
              <a:t>görmeden dokunma </a:t>
            </a:r>
            <a:r>
              <a:rPr lang="tr-TR" sz="2500" dirty="0" smtClean="0"/>
              <a:t>(</a:t>
            </a:r>
            <a:r>
              <a:rPr lang="tr-TR" sz="2500" dirty="0" err="1" smtClean="0"/>
              <a:t>sterognastik</a:t>
            </a:r>
            <a:r>
              <a:rPr lang="tr-TR" sz="2500" dirty="0" smtClean="0"/>
              <a:t>) duyusu </a:t>
            </a:r>
            <a:r>
              <a:rPr lang="tr-TR" sz="2500" dirty="0" smtClean="0"/>
              <a:t>denir</a:t>
            </a:r>
            <a:r>
              <a:rPr lang="tr-TR" sz="2500" dirty="0" smtClean="0"/>
              <a:t>.</a:t>
            </a:r>
          </a:p>
          <a:p>
            <a:r>
              <a:rPr lang="tr-TR" sz="2500" b="1" i="1" dirty="0" smtClean="0"/>
              <a:t>Duyusal </a:t>
            </a:r>
            <a:r>
              <a:rPr lang="tr-TR" sz="2500" b="1" i="1" dirty="0" smtClean="0"/>
              <a:t>Çanta</a:t>
            </a:r>
          </a:p>
          <a:p>
            <a:r>
              <a:rPr lang="tr-TR" sz="2500" b="1" i="1" dirty="0" smtClean="0"/>
              <a:t>Körebe Oyunu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9.Ağırlık</a:t>
            </a:r>
          </a:p>
          <a:p>
            <a:r>
              <a:rPr lang="tr-TR" sz="2500" dirty="0" smtClean="0"/>
              <a:t>Nesnelerin ağır ya da hafif olarak </a:t>
            </a:r>
            <a:r>
              <a:rPr lang="tr-TR" sz="2500" dirty="0" smtClean="0"/>
              <a:t>derecelendirilmesi </a:t>
            </a:r>
            <a:r>
              <a:rPr lang="tr-TR" sz="2500" b="1" dirty="0" smtClean="0"/>
              <a:t>ağırlık</a:t>
            </a:r>
            <a:r>
              <a:rPr lang="tr-TR" sz="2500" dirty="0" smtClean="0"/>
              <a:t> </a:t>
            </a:r>
            <a:r>
              <a:rPr lang="tr-TR" sz="2500" dirty="0" smtClean="0"/>
              <a:t>duyusunu içerir. Aşağıda ağırlık duyusu için </a:t>
            </a:r>
            <a:r>
              <a:rPr lang="tr-TR" sz="2500" dirty="0" smtClean="0"/>
              <a:t>bir etkinlik </a:t>
            </a:r>
            <a:r>
              <a:rPr lang="tr-TR" sz="2500" dirty="0" smtClean="0"/>
              <a:t>yer almaktadır</a:t>
            </a:r>
            <a:r>
              <a:rPr lang="tr-TR" sz="2500" dirty="0" smtClean="0"/>
              <a:t>.</a:t>
            </a:r>
          </a:p>
          <a:p>
            <a:r>
              <a:rPr lang="tr-TR" sz="2500" b="1" i="1" dirty="0" smtClean="0"/>
              <a:t>Ağırlık Kavanozları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10.</a:t>
            </a:r>
            <a:r>
              <a:rPr lang="tr-TR" b="1" dirty="0" err="1" smtClean="0">
                <a:solidFill>
                  <a:srgbClr val="00B0F0"/>
                </a:solidFill>
              </a:rPr>
              <a:t>Kinestetik</a:t>
            </a:r>
            <a:endParaRPr lang="tr-TR" b="1" dirty="0" smtClean="0">
              <a:solidFill>
                <a:srgbClr val="00B0F0"/>
              </a:solidFill>
            </a:endParaRPr>
          </a:p>
          <a:p>
            <a:r>
              <a:rPr lang="tr-TR" sz="2500" b="1" dirty="0" err="1" smtClean="0"/>
              <a:t>Kinestetik</a:t>
            </a:r>
            <a:r>
              <a:rPr lang="tr-TR" sz="2500" dirty="0" smtClean="0"/>
              <a:t> duyu, tüm-beden, duyu-motor kas tepkisini içerir (bakınız Resim 8-11).</a:t>
            </a:r>
            <a:endParaRPr lang="tr-TR" sz="2500" dirty="0">
              <a:solidFill>
                <a:srgbClr val="00B0F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4897" y="1714488"/>
            <a:ext cx="5997499" cy="450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6272022" cy="106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530206"/>
            <a:ext cx="5623884" cy="46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 smtClean="0"/>
              <a:t>Müzikal </a:t>
            </a:r>
            <a:r>
              <a:rPr lang="tr-TR" b="1" i="1" dirty="0" smtClean="0"/>
              <a:t>Hareketler</a:t>
            </a:r>
          </a:p>
          <a:p>
            <a:r>
              <a:rPr lang="tr-TR" b="1" i="1" dirty="0" smtClean="0"/>
              <a:t>Dinle ve Hareket </a:t>
            </a:r>
            <a:r>
              <a:rPr lang="tr-TR" b="1" i="1" dirty="0" smtClean="0"/>
              <a:t>Et	</a:t>
            </a:r>
          </a:p>
          <a:p>
            <a:r>
              <a:rPr lang="tr-TR" b="1" i="1" dirty="0" smtClean="0"/>
              <a:t>Şekillerin </a:t>
            </a:r>
            <a:r>
              <a:rPr lang="tr-TR" b="1" i="1" dirty="0" smtClean="0"/>
              <a:t>Hareketi</a:t>
            </a:r>
          </a:p>
          <a:p>
            <a:r>
              <a:rPr lang="tr-TR" b="1" i="1" dirty="0" smtClean="0"/>
              <a:t>Sık, Ez ve </a:t>
            </a:r>
            <a:r>
              <a:rPr lang="tr-TR" b="1" i="1" dirty="0" smtClean="0"/>
              <a:t>Tat</a:t>
            </a:r>
          </a:p>
          <a:p>
            <a:r>
              <a:rPr lang="tr-TR" b="1" i="1" dirty="0" smtClean="0"/>
              <a:t>Sanatsal Dramatik </a:t>
            </a:r>
            <a:r>
              <a:rPr lang="tr-TR" b="1" i="1" dirty="0" smtClean="0"/>
              <a:t>Oyun</a:t>
            </a:r>
          </a:p>
          <a:p>
            <a:r>
              <a:rPr lang="tr-TR" b="1" i="1" dirty="0" smtClean="0"/>
              <a:t>Harekete </a:t>
            </a:r>
            <a:r>
              <a:rPr lang="tr-TR" b="1" i="1" dirty="0" smtClean="0"/>
              <a:t>Devam</a:t>
            </a:r>
          </a:p>
          <a:p>
            <a:r>
              <a:rPr lang="tr-TR" b="1" i="1" dirty="0" smtClean="0"/>
              <a:t>Zencefilli Kurabiye Çocuk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RESİST SANAT </a:t>
            </a:r>
            <a:r>
              <a:rPr lang="tr-TR" b="1" dirty="0" smtClean="0">
                <a:solidFill>
                  <a:srgbClr val="FF9900"/>
                </a:solidFill>
              </a:rPr>
              <a:t>ETKİNLİKLERİ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Kurumuş </a:t>
            </a:r>
            <a:r>
              <a:rPr lang="tr-TR" dirty="0" smtClean="0"/>
              <a:t>bir tasarım ya da resim; üstüne </a:t>
            </a:r>
            <a:r>
              <a:rPr lang="tr-TR" dirty="0" smtClean="0"/>
              <a:t>değdirilen ikinci </a:t>
            </a:r>
            <a:r>
              <a:rPr lang="tr-TR" dirty="0" smtClean="0"/>
              <a:t>bir sıvıya karşı </a:t>
            </a:r>
            <a:r>
              <a:rPr lang="tr-TR" b="1" dirty="0" err="1" smtClean="0"/>
              <a:t>resist</a:t>
            </a:r>
            <a:r>
              <a:rPr lang="tr-TR" dirty="0" smtClean="0"/>
              <a:t> olacaktır.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4525963"/>
          </a:xfrm>
        </p:spPr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Kendini İfade Edici Sanat </a:t>
            </a:r>
            <a:r>
              <a:rPr lang="tr-TR" b="1" dirty="0" smtClean="0">
                <a:solidFill>
                  <a:srgbClr val="00B0F0"/>
                </a:solidFill>
              </a:rPr>
              <a:t>Etkinlikleri</a:t>
            </a:r>
          </a:p>
          <a:p>
            <a:r>
              <a:rPr lang="tr-TR" sz="2500" b="1" i="1" dirty="0" smtClean="0"/>
              <a:t>Pastel </a:t>
            </a:r>
            <a:r>
              <a:rPr lang="tr-TR" sz="2500" b="1" i="1" dirty="0" smtClean="0"/>
              <a:t>Boya</a:t>
            </a:r>
          </a:p>
          <a:p>
            <a:r>
              <a:rPr lang="tr-TR" sz="2500" b="1" i="1" dirty="0" smtClean="0"/>
              <a:t>Yapıştırma ya da </a:t>
            </a:r>
            <a:r>
              <a:rPr lang="tr-TR" sz="2500" b="1" i="1" dirty="0" smtClean="0"/>
              <a:t>Yapıştırıcı</a:t>
            </a:r>
          </a:p>
          <a:p>
            <a:r>
              <a:rPr lang="tr-TR" sz="2500" b="1" i="1" dirty="0" smtClean="0"/>
              <a:t>Mürekkep</a:t>
            </a:r>
          </a:p>
          <a:p>
            <a:r>
              <a:rPr lang="tr-TR" sz="2500" b="1" i="1" dirty="0" smtClean="0"/>
              <a:t>Yağlı </a:t>
            </a:r>
            <a:r>
              <a:rPr lang="tr-TR" sz="2500" b="1" i="1" dirty="0" smtClean="0"/>
              <a:t>Kağıt</a:t>
            </a:r>
          </a:p>
          <a:p>
            <a:r>
              <a:rPr lang="tr-TR" sz="2500" b="1" i="1" dirty="0" smtClean="0"/>
              <a:t>Siyah Sihirli Resimler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Duyusal Keşif </a:t>
            </a:r>
            <a:r>
              <a:rPr lang="tr-TR" b="1" dirty="0" smtClean="0">
                <a:solidFill>
                  <a:srgbClr val="00B0F0"/>
                </a:solidFill>
              </a:rPr>
              <a:t>Etkinlikleri</a:t>
            </a:r>
          </a:p>
          <a:p>
            <a:r>
              <a:rPr lang="tr-TR" sz="2500" b="1" i="1" dirty="0" smtClean="0"/>
              <a:t>Kabartma Kartpostal </a:t>
            </a:r>
            <a:r>
              <a:rPr lang="tr-TR" sz="2500" b="1" i="1" dirty="0" smtClean="0"/>
              <a:t>Bastırma</a:t>
            </a:r>
          </a:p>
          <a:p>
            <a:r>
              <a:rPr lang="tr-TR" sz="2500" b="1" i="1" dirty="0" smtClean="0"/>
              <a:t>Maskeleme </a:t>
            </a:r>
            <a:r>
              <a:rPr lang="tr-TR" sz="2500" b="1" i="1" dirty="0" smtClean="0"/>
              <a:t>Bandı</a:t>
            </a:r>
          </a:p>
          <a:p>
            <a:r>
              <a:rPr lang="tr-TR" sz="2500" b="1" i="1" dirty="0" smtClean="0"/>
              <a:t>İsim </a:t>
            </a:r>
            <a:r>
              <a:rPr lang="tr-TR" sz="2500" b="1" i="1" dirty="0" smtClean="0"/>
              <a:t>Koruma</a:t>
            </a:r>
          </a:p>
          <a:p>
            <a:r>
              <a:rPr lang="tr-TR" sz="2500" b="1" i="1" dirty="0" smtClean="0"/>
              <a:t>Sprey </a:t>
            </a:r>
            <a:r>
              <a:rPr lang="tr-TR" sz="2500" b="1" i="1" dirty="0" smtClean="0"/>
              <a:t>Şişesi</a:t>
            </a:r>
          </a:p>
          <a:p>
            <a:r>
              <a:rPr lang="tr-TR" sz="2500" b="1" i="1" dirty="0" smtClean="0"/>
              <a:t>Dokulu Masa Üstü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ÖZET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Duyusal uyarım beş duyudan daha fazlası olarak ele alınmıştır</a:t>
            </a:r>
            <a:r>
              <a:rPr lang="tr-TR" dirty="0" smtClean="0"/>
              <a:t>. Duyusal </a:t>
            </a:r>
            <a:r>
              <a:rPr lang="tr-TR" dirty="0" smtClean="0"/>
              <a:t>uyarım deneyimleri bebeklikte başlayabilir</a:t>
            </a:r>
            <a:r>
              <a:rPr lang="tr-TR" dirty="0" smtClean="0"/>
              <a:t>. </a:t>
            </a:r>
            <a:r>
              <a:rPr lang="tr-TR" dirty="0" err="1" smtClean="0"/>
              <a:t>Montessori</a:t>
            </a:r>
            <a:r>
              <a:rPr lang="tr-TR" dirty="0" smtClean="0"/>
              <a:t>, renk, ısı, görmeden dokunma, ağırlık ve </a:t>
            </a:r>
            <a:r>
              <a:rPr lang="tr-TR" dirty="0" err="1" smtClean="0"/>
              <a:t>kinestetik</a:t>
            </a:r>
            <a:r>
              <a:rPr lang="tr-TR" dirty="0" smtClean="0"/>
              <a:t> duyuları </a:t>
            </a:r>
            <a:r>
              <a:rPr lang="tr-TR" dirty="0" smtClean="0"/>
              <a:t>çok önemli duyular olarak tanımlamıştır</a:t>
            </a:r>
            <a:r>
              <a:rPr lang="tr-TR" dirty="0" smtClean="0"/>
              <a:t>. Her </a:t>
            </a:r>
            <a:r>
              <a:rPr lang="tr-TR" dirty="0" smtClean="0"/>
              <a:t>bir duyu için materyaller ve etkinlikler sağlanmıştır</a:t>
            </a:r>
            <a:r>
              <a:rPr lang="tr-TR" dirty="0" smtClean="0"/>
              <a:t>. Bununla </a:t>
            </a:r>
            <a:r>
              <a:rPr lang="tr-TR" dirty="0" smtClean="0"/>
              <a:t>birlikte duyular, tek başına çalışmaz ve </a:t>
            </a:r>
            <a:r>
              <a:rPr lang="tr-TR" dirty="0" smtClean="0"/>
              <a:t>çok duyulu </a:t>
            </a:r>
            <a:r>
              <a:rPr lang="tr-TR" dirty="0" smtClean="0"/>
              <a:t>yaklaşım ileri sürülmüştür. Duyuları kullanma</a:t>
            </a:r>
            <a:r>
              <a:rPr lang="tr-TR" dirty="0" smtClean="0"/>
              <a:t>, algılama</a:t>
            </a:r>
            <a:r>
              <a:rPr lang="tr-TR" dirty="0" smtClean="0"/>
              <a:t>, hissetme, düşünme ve kavram gelişimi </a:t>
            </a:r>
            <a:r>
              <a:rPr lang="tr-TR" dirty="0" smtClean="0"/>
              <a:t>arasındaki ilişki </a:t>
            </a:r>
            <a:r>
              <a:rPr lang="tr-TR" dirty="0" smtClean="0"/>
              <a:t>açıklanmıştır.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696" y="2212967"/>
            <a:ext cx="8815022" cy="243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642" y="214290"/>
            <a:ext cx="5365127" cy="617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-7145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GİRİŞ</a:t>
            </a:r>
            <a:endParaRPr lang="tr-TR" b="1" dirty="0">
              <a:solidFill>
                <a:srgbClr val="FF9900"/>
              </a:solidFill>
            </a:endParaRPr>
          </a:p>
        </p:txBody>
      </p:sp>
      <p:sp>
        <p:nvSpPr>
          <p:cNvPr id="5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tr-TR" dirty="0" smtClean="0"/>
              <a:t>Küçük çocuklar estetik deneyimlerde bulunmak </a:t>
            </a:r>
            <a:r>
              <a:rPr lang="tr-TR" dirty="0" smtClean="0"/>
              <a:t>için tüm </a:t>
            </a:r>
            <a:r>
              <a:rPr lang="tr-TR" dirty="0" smtClean="0"/>
              <a:t>duyularını kullanırlar. Çevrelerindeki her </a:t>
            </a:r>
            <a:r>
              <a:rPr lang="tr-TR" dirty="0" smtClean="0"/>
              <a:t>şeyi </a:t>
            </a:r>
            <a:r>
              <a:rPr lang="nn-NO" dirty="0" smtClean="0"/>
              <a:t>görmek</a:t>
            </a:r>
            <a:r>
              <a:rPr lang="nn-NO" dirty="0" smtClean="0"/>
              <a:t>, dokunmak, işitmek, tatmak ve koklamak </a:t>
            </a:r>
            <a:r>
              <a:rPr lang="nn-NO" dirty="0" smtClean="0"/>
              <a:t>için</a:t>
            </a:r>
            <a:r>
              <a:rPr lang="tr-TR" dirty="0" smtClean="0"/>
              <a:t> doğal </a:t>
            </a:r>
            <a:r>
              <a:rPr lang="tr-TR" dirty="0" smtClean="0"/>
              <a:t>olarak güdülenmiş birer duyusal oburlardır. </a:t>
            </a:r>
            <a:r>
              <a:rPr lang="tr-TR" dirty="0" smtClean="0"/>
              <a:t>Çevrelerine </a:t>
            </a:r>
            <a:r>
              <a:rPr lang="nl-NL" dirty="0" smtClean="0"/>
              <a:t>hem </a:t>
            </a:r>
            <a:r>
              <a:rPr lang="nl-NL" dirty="0" smtClean="0"/>
              <a:t>duyusal hem de bilişsel düzeyde </a:t>
            </a:r>
            <a:r>
              <a:rPr lang="nl-NL" dirty="0" smtClean="0"/>
              <a:t>tepki</a:t>
            </a:r>
            <a:r>
              <a:rPr lang="tr-TR" dirty="0" smtClean="0"/>
              <a:t> verirler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ALGIDAN KAVRAMA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Algı</a:t>
            </a:r>
            <a:r>
              <a:rPr lang="tr-TR" dirty="0" smtClean="0"/>
              <a:t>, çevreden duyusal etkileri alma ve </a:t>
            </a:r>
            <a:r>
              <a:rPr lang="tr-TR" dirty="0" smtClean="0"/>
              <a:t>bilinenlerle ilişkilendirme </a:t>
            </a:r>
            <a:r>
              <a:rPr lang="tr-TR" dirty="0" smtClean="0"/>
              <a:t>yeteneğidir. Duyuları kullanma, </a:t>
            </a:r>
            <a:r>
              <a:rPr lang="tr-TR" dirty="0" smtClean="0"/>
              <a:t>algılama, düşünme </a:t>
            </a:r>
            <a:r>
              <a:rPr lang="tr-TR" dirty="0" smtClean="0"/>
              <a:t>ve kavram geliştirme birbiriyle </a:t>
            </a:r>
            <a:r>
              <a:rPr lang="tr-TR" dirty="0" smtClean="0"/>
              <a:t>yakından ilişkilidir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680" y="1855777"/>
            <a:ext cx="8226640" cy="314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BEŞ DUYUDAN FAZLASI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Renk</a:t>
            </a:r>
          </a:p>
          <a:p>
            <a:r>
              <a:rPr lang="tr-TR" dirty="0" smtClean="0"/>
              <a:t>Isı</a:t>
            </a:r>
          </a:p>
          <a:p>
            <a:r>
              <a:rPr lang="tr-TR" dirty="0" smtClean="0"/>
              <a:t>G</a:t>
            </a:r>
            <a:r>
              <a:rPr lang="tr-TR" dirty="0" smtClean="0"/>
              <a:t>örmeden </a:t>
            </a:r>
            <a:r>
              <a:rPr lang="tr-TR" dirty="0" smtClean="0"/>
              <a:t>dokunma (</a:t>
            </a:r>
            <a:r>
              <a:rPr lang="tr-TR" dirty="0" err="1" smtClean="0"/>
              <a:t>sterognostik</a:t>
            </a:r>
            <a:r>
              <a:rPr lang="tr-TR" dirty="0" smtClean="0"/>
              <a:t>)</a:t>
            </a:r>
          </a:p>
          <a:p>
            <a:r>
              <a:rPr lang="tr-TR" dirty="0" smtClean="0"/>
              <a:t>Ağırlık</a:t>
            </a:r>
          </a:p>
          <a:p>
            <a:r>
              <a:rPr lang="tr-TR" dirty="0" err="1" smtClean="0"/>
              <a:t>K</a:t>
            </a:r>
            <a:r>
              <a:rPr lang="tr-TR" dirty="0" err="1" smtClean="0"/>
              <a:t>inestetik</a:t>
            </a:r>
            <a:endParaRPr lang="tr-T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ÇOCUKLARIN ÖĞRENME BİÇİMLERİ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Görme</a:t>
            </a:r>
            <a:r>
              <a:rPr lang="tr-TR" dirty="0" smtClean="0"/>
              <a:t> gücü olan çocuklar; bütünsel düşünen </a:t>
            </a:r>
            <a:r>
              <a:rPr lang="tr-TR" dirty="0" smtClean="0"/>
              <a:t>olmaya eğilimlidir.</a:t>
            </a:r>
          </a:p>
          <a:p>
            <a:r>
              <a:rPr lang="tr-TR" b="1" dirty="0" smtClean="0"/>
              <a:t>İşitme</a:t>
            </a:r>
            <a:r>
              <a:rPr lang="tr-TR" dirty="0" smtClean="0"/>
              <a:t> gücü olan çocuklar; analitik olarak düşünebilirler</a:t>
            </a:r>
            <a:r>
              <a:rPr lang="tr-TR" dirty="0" smtClean="0"/>
              <a:t>, konuşma </a:t>
            </a:r>
            <a:r>
              <a:rPr lang="tr-TR" dirty="0" smtClean="0"/>
              <a:t>ve dinlemede oldukça iyidirler</a:t>
            </a:r>
            <a:r>
              <a:rPr lang="tr-TR" dirty="0" smtClean="0"/>
              <a:t>.</a:t>
            </a:r>
            <a:endParaRPr lang="tr-TR" b="1" dirty="0" smtClean="0"/>
          </a:p>
          <a:p>
            <a:r>
              <a:rPr lang="tr-TR" b="1" dirty="0" smtClean="0"/>
              <a:t>Dokunsal-</a:t>
            </a:r>
            <a:r>
              <a:rPr lang="tr-TR" b="1" dirty="0" err="1" smtClean="0"/>
              <a:t>kinestetik</a:t>
            </a:r>
            <a:r>
              <a:rPr lang="tr-TR" dirty="0" smtClean="0"/>
              <a:t> gücü olan çocuklar; </a:t>
            </a:r>
            <a:r>
              <a:rPr lang="tr-TR" dirty="0" smtClean="0"/>
              <a:t>ellerini ve </a:t>
            </a:r>
            <a:r>
              <a:rPr lang="tr-TR" dirty="0" smtClean="0"/>
              <a:t>bedenini kullanmayı tercih ederler.</a:t>
            </a:r>
            <a:endParaRPr lang="tr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505</Words>
  <PresentationFormat>Ekran Gösterisi (4:3)</PresentationFormat>
  <Paragraphs>91</Paragraphs>
  <Slides>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36" baseType="lpstr">
      <vt:lpstr>Ofis Teması</vt:lpstr>
      <vt:lpstr>Slayt 1</vt:lpstr>
      <vt:lpstr>ÜNİTE 3 Sanatçı Olarak Küçük Çocuklar: Gelişimsel Bir Bakış</vt:lpstr>
      <vt:lpstr>Slayt 3</vt:lpstr>
      <vt:lpstr>Slayt 4</vt:lpstr>
      <vt:lpstr>GİRİŞ</vt:lpstr>
      <vt:lpstr>ALGIDAN KAVRAMA</vt:lpstr>
      <vt:lpstr>Slayt 7</vt:lpstr>
      <vt:lpstr>BEŞ DUYUDAN FAZLASI</vt:lpstr>
      <vt:lpstr>ÇOCUKLARIN ÖĞRENME BİÇİMLERİ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RESİST SANAT ETKİNLİKLERİ</vt:lpstr>
      <vt:lpstr>Slayt 32</vt:lpstr>
      <vt:lpstr>Slayt 33</vt:lpstr>
      <vt:lpstr>ÖZET</vt:lpstr>
      <vt:lpstr>Slayt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Enes Kurt</dc:creator>
  <cp:lastModifiedBy>Enes Kurt</cp:lastModifiedBy>
  <cp:revision>16</cp:revision>
  <dcterms:created xsi:type="dcterms:W3CDTF">2015-05-27T06:02:16Z</dcterms:created>
  <dcterms:modified xsi:type="dcterms:W3CDTF">2015-05-27T13:46:16Z</dcterms:modified>
</cp:coreProperties>
</file>