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9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9610D-7E1A-AD4E-A0D9-5D2DF9B4232A}" type="datetimeFigureOut">
              <a:rPr lang="it-IT" smtClean="0"/>
              <a:pPr/>
              <a:t>28/04/2020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A7006-01AD-EE40-9E94-C7F1CB82FC18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1033908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9610D-7E1A-AD4E-A0D9-5D2DF9B4232A}" type="datetimeFigureOut">
              <a:rPr lang="it-IT" smtClean="0"/>
              <a:pPr/>
              <a:t>28/04/2020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A7006-01AD-EE40-9E94-C7F1CB82FC18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74334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9610D-7E1A-AD4E-A0D9-5D2DF9B4232A}" type="datetimeFigureOut">
              <a:rPr lang="it-IT" smtClean="0"/>
              <a:pPr/>
              <a:t>28/04/2020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A7006-01AD-EE40-9E94-C7F1CB82FC18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638605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9610D-7E1A-AD4E-A0D9-5D2DF9B4232A}" type="datetimeFigureOut">
              <a:rPr lang="it-IT" smtClean="0"/>
              <a:pPr/>
              <a:t>28/04/2020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A7006-01AD-EE40-9E94-C7F1CB82FC18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866421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9610D-7E1A-AD4E-A0D9-5D2DF9B4232A}" type="datetimeFigureOut">
              <a:rPr lang="it-IT" smtClean="0"/>
              <a:pPr/>
              <a:t>28/04/2020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A7006-01AD-EE40-9E94-C7F1CB82FC18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635531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9610D-7E1A-AD4E-A0D9-5D2DF9B4232A}" type="datetimeFigureOut">
              <a:rPr lang="it-IT" smtClean="0"/>
              <a:pPr/>
              <a:t>28/04/2020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A7006-01AD-EE40-9E94-C7F1CB82FC18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3560825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9610D-7E1A-AD4E-A0D9-5D2DF9B4232A}" type="datetimeFigureOut">
              <a:rPr lang="it-IT" smtClean="0"/>
              <a:pPr/>
              <a:t>28/04/2020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A7006-01AD-EE40-9E94-C7F1CB82FC18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013674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9610D-7E1A-AD4E-A0D9-5D2DF9B4232A}" type="datetimeFigureOut">
              <a:rPr lang="it-IT" smtClean="0"/>
              <a:pPr/>
              <a:t>28/04/2020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A7006-01AD-EE40-9E94-C7F1CB82FC18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682091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9610D-7E1A-AD4E-A0D9-5D2DF9B4232A}" type="datetimeFigureOut">
              <a:rPr lang="it-IT" smtClean="0"/>
              <a:pPr/>
              <a:t>28/04/2020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A7006-01AD-EE40-9E94-C7F1CB82FC18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62761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9610D-7E1A-AD4E-A0D9-5D2DF9B4232A}" type="datetimeFigureOut">
              <a:rPr lang="it-IT" smtClean="0"/>
              <a:pPr/>
              <a:t>28/04/2020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A7006-01AD-EE40-9E94-C7F1CB82FC18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358809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9610D-7E1A-AD4E-A0D9-5D2DF9B4232A}" type="datetimeFigureOut">
              <a:rPr lang="it-IT" smtClean="0"/>
              <a:pPr/>
              <a:t>28/04/2020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A7006-01AD-EE40-9E94-C7F1CB82FC18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0720627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29610D-7E1A-AD4E-A0D9-5D2DF9B4232A}" type="datetimeFigureOut">
              <a:rPr lang="it-IT" smtClean="0"/>
              <a:pPr/>
              <a:t>28/04/2020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1A7006-01AD-EE40-9E94-C7F1CB82FC18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35547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0" y="3175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L’EUROPA E IL MONDO TRA DUE GUERRE, 1920-1940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2</a:t>
            </a:r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787400"/>
            <a:ext cx="3401020" cy="1104900"/>
          </a:xfrm>
          <a:prstGeom prst="rect">
            <a:avLst/>
          </a:prstGeom>
        </p:spPr>
      </p:pic>
      <p:sp>
        <p:nvSpPr>
          <p:cNvPr id="7" name="Titolo 1"/>
          <p:cNvSpPr txBox="1">
            <a:spLocks/>
          </p:cNvSpPr>
          <p:nvPr/>
        </p:nvSpPr>
        <p:spPr>
          <a:xfrm>
            <a:off x="838200" y="2324100"/>
            <a:ext cx="7683500" cy="965200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dirty="0" smtClean="0"/>
              <a:t/>
            </a:r>
            <a:br>
              <a:rPr lang="it-IT" dirty="0" smtClean="0"/>
            </a:br>
            <a:r>
              <a:rPr lang="it-IT" sz="3200" b="1" dirty="0" smtClean="0">
                <a:solidFill>
                  <a:srgbClr val="CA412B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  <a:latin typeface="Arial"/>
                <a:cs typeface="Arial"/>
              </a:rPr>
              <a:t>L’ITALIA. IL PRIMO DOPOGUERRA, IL FASCISMO</a:t>
            </a:r>
            <a:endParaRPr lang="it-IT" sz="3100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pic>
        <p:nvPicPr>
          <p:cNvPr id="8" name="Immagin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20800" y="3289300"/>
            <a:ext cx="6489700" cy="2514600"/>
          </a:xfrm>
          <a:prstGeom prst="rect">
            <a:avLst/>
          </a:prstGeom>
        </p:spPr>
      </p:pic>
      <p:sp>
        <p:nvSpPr>
          <p:cNvPr id="9" name="Pentagono 8"/>
          <p:cNvSpPr>
            <a:spLocks noChangeAspect="1"/>
          </p:cNvSpPr>
          <p:nvPr/>
        </p:nvSpPr>
        <p:spPr>
          <a:xfrm>
            <a:off x="8528050" y="6237312"/>
            <a:ext cx="395287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xmlns="" val="15541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3175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L’EUROPA E IL MONDO TRA DUE GUERRE, 1920-1940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0" y="404813"/>
            <a:ext cx="7667625" cy="404812"/>
          </a:xfrm>
          <a:prstGeom prst="rect">
            <a:avLst/>
          </a:prstGeom>
          <a:solidFill>
            <a:srgbClr val="CA4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L’ITALIA. IL PRIMO DOPOGUERRA, IL FASCISMO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charset="0"/>
              <a:ea typeface="Tekton Pro" charset="0"/>
              <a:cs typeface="Tekton Pro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2</a:t>
            </a:r>
          </a:p>
        </p:txBody>
      </p:sp>
      <p:sp>
        <p:nvSpPr>
          <p:cNvPr id="5" name="Rettangolo 4"/>
          <p:cNvSpPr/>
          <p:nvPr/>
        </p:nvSpPr>
        <p:spPr>
          <a:xfrm>
            <a:off x="7667625" y="404813"/>
            <a:ext cx="1476375" cy="404812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 smtClean="0">
                <a:solidFill>
                  <a:schemeClr val="tx1"/>
                </a:solidFill>
                <a:latin typeface="Arial"/>
                <a:cs typeface="Arial"/>
              </a:rPr>
              <a:t>UNITÀ 5</a:t>
            </a:r>
            <a:endParaRPr lang="it-IT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6" name="Rettangolo 5"/>
          <p:cNvSpPr>
            <a:spLocks noChangeAspect="1"/>
          </p:cNvSpPr>
          <p:nvPr/>
        </p:nvSpPr>
        <p:spPr>
          <a:xfrm>
            <a:off x="217599" y="1070974"/>
            <a:ext cx="435511" cy="396875"/>
          </a:xfrm>
          <a:prstGeom prst="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400" b="1" dirty="0">
                <a:solidFill>
                  <a:srgbClr val="E14685"/>
                </a:solidFill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977899" y="1070974"/>
            <a:ext cx="38862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b="1" dirty="0" smtClean="0">
                <a:solidFill>
                  <a:srgbClr val="E14685"/>
                </a:solidFill>
                <a:latin typeface="Arial" pitchFamily="34" charset="0"/>
                <a:cs typeface="Arial" pitchFamily="34" charset="0"/>
              </a:rPr>
              <a:t>IL REGIME TOTALITARIO</a:t>
            </a:r>
            <a:endParaRPr lang="it-IT" b="1" i="1" dirty="0">
              <a:solidFill>
                <a:srgbClr val="E1468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ounded Rectangle 14"/>
          <p:cNvSpPr/>
          <p:nvPr/>
        </p:nvSpPr>
        <p:spPr>
          <a:xfrm>
            <a:off x="217599" y="1728565"/>
            <a:ext cx="1179401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Dal 1926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1970406" y="1728565"/>
            <a:ext cx="2245994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i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niziò l’inquadramento dei giovani nel regime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11" name="Connettore 2 10"/>
          <p:cNvCxnSpPr>
            <a:stCxn id="8" idx="0"/>
            <a:endCxn id="9" idx="1"/>
          </p:cNvCxnSpPr>
          <p:nvPr/>
        </p:nvCxnSpPr>
        <p:spPr>
          <a:xfrm>
            <a:off x="1397000" y="1924694"/>
            <a:ext cx="573406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ttangolo 12"/>
          <p:cNvSpPr/>
          <p:nvPr/>
        </p:nvSpPr>
        <p:spPr>
          <a:xfrm>
            <a:off x="4864100" y="1728565"/>
            <a:ext cx="3441700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«Figli della </a:t>
            </a:r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lupa», 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«Giovani </a:t>
            </a:r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italiane», 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«Opera Nazionale </a:t>
            </a:r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Balilla»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15" name="Connettore 2 14"/>
          <p:cNvCxnSpPr>
            <a:stCxn id="9" idx="3"/>
            <a:endCxn id="13" idx="1"/>
          </p:cNvCxnSpPr>
          <p:nvPr/>
        </p:nvCxnSpPr>
        <p:spPr>
          <a:xfrm>
            <a:off x="4216400" y="1924694"/>
            <a:ext cx="64770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ounded Rectangle 14"/>
          <p:cNvSpPr/>
          <p:nvPr/>
        </p:nvSpPr>
        <p:spPr>
          <a:xfrm>
            <a:off x="217599" y="2365007"/>
            <a:ext cx="2081101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T</a:t>
            </a: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ra il 1928 e il 1930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8" name="Rettangolo 17"/>
          <p:cNvSpPr/>
          <p:nvPr/>
        </p:nvSpPr>
        <p:spPr>
          <a:xfrm>
            <a:off x="2846706" y="2365007"/>
            <a:ext cx="2245994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l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a scuola passò sotto il controllo dello Stato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9" name="Rettangolo 18"/>
          <p:cNvSpPr/>
          <p:nvPr/>
        </p:nvSpPr>
        <p:spPr>
          <a:xfrm>
            <a:off x="5499100" y="2365007"/>
            <a:ext cx="131191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f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u fascistizzata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21" name="Connettore 2 20"/>
          <p:cNvCxnSpPr>
            <a:stCxn id="17" idx="0"/>
            <a:endCxn id="18" idx="1"/>
          </p:cNvCxnSpPr>
          <p:nvPr/>
        </p:nvCxnSpPr>
        <p:spPr>
          <a:xfrm>
            <a:off x="2298700" y="2561136"/>
            <a:ext cx="548006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Connettore 2 23"/>
          <p:cNvCxnSpPr>
            <a:stCxn id="18" idx="3"/>
            <a:endCxn id="19" idx="1"/>
          </p:cNvCxnSpPr>
          <p:nvPr/>
        </p:nvCxnSpPr>
        <p:spPr>
          <a:xfrm>
            <a:off x="5092700" y="2561136"/>
            <a:ext cx="40640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Rettangolo 25"/>
          <p:cNvSpPr/>
          <p:nvPr/>
        </p:nvSpPr>
        <p:spPr>
          <a:xfrm>
            <a:off x="6811012" y="2998565"/>
            <a:ext cx="2245994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 insegnanti obbligati a iscriversi al partito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7" name="Rettangolo 26"/>
          <p:cNvSpPr/>
          <p:nvPr/>
        </p:nvSpPr>
        <p:spPr>
          <a:xfrm flipH="1">
            <a:off x="6811012" y="3531965"/>
            <a:ext cx="2245994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a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lle elementari fu imposto il 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testo unico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8" name="Rettangolo 27"/>
          <p:cNvSpPr/>
          <p:nvPr/>
        </p:nvSpPr>
        <p:spPr>
          <a:xfrm>
            <a:off x="6811012" y="4052664"/>
            <a:ext cx="2245994" cy="659035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i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 docenti universitari dovettero giurare fedeltà al regime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35" name="Connettore 1 34"/>
          <p:cNvCxnSpPr>
            <a:stCxn id="19" idx="2"/>
          </p:cNvCxnSpPr>
          <p:nvPr/>
        </p:nvCxnSpPr>
        <p:spPr>
          <a:xfrm flipH="1">
            <a:off x="6134100" y="2757265"/>
            <a:ext cx="20956" cy="162423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Connettore 2 37"/>
          <p:cNvCxnSpPr>
            <a:endCxn id="28" idx="1"/>
          </p:cNvCxnSpPr>
          <p:nvPr/>
        </p:nvCxnSpPr>
        <p:spPr>
          <a:xfrm>
            <a:off x="6134100" y="4381500"/>
            <a:ext cx="676912" cy="68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Connettore 2 40"/>
          <p:cNvCxnSpPr>
            <a:endCxn id="26" idx="1"/>
          </p:cNvCxnSpPr>
          <p:nvPr/>
        </p:nvCxnSpPr>
        <p:spPr>
          <a:xfrm>
            <a:off x="6155056" y="3194694"/>
            <a:ext cx="655956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Connettore 2 44"/>
          <p:cNvCxnSpPr>
            <a:endCxn id="27" idx="3"/>
          </p:cNvCxnSpPr>
          <p:nvPr/>
        </p:nvCxnSpPr>
        <p:spPr>
          <a:xfrm>
            <a:off x="6155056" y="3728094"/>
            <a:ext cx="655956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Rettangolo 47"/>
          <p:cNvSpPr/>
          <p:nvPr/>
        </p:nvSpPr>
        <p:spPr>
          <a:xfrm>
            <a:off x="217598" y="5103957"/>
            <a:ext cx="2855801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F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u creato il Ministero per la cultura popolare (</a:t>
            </a:r>
            <a:r>
              <a:rPr lang="it-IT" sz="1400" b="1" dirty="0" err="1" smtClean="0">
                <a:solidFill>
                  <a:schemeClr val="tx1"/>
                </a:solidFill>
                <a:latin typeface="Arial"/>
                <a:cs typeface="Arial"/>
              </a:rPr>
              <a:t>Minculpop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)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49" name="CasellaDiTesto 48"/>
          <p:cNvSpPr txBox="1"/>
          <p:nvPr/>
        </p:nvSpPr>
        <p:spPr>
          <a:xfrm>
            <a:off x="3073399" y="5126883"/>
            <a:ext cx="131358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200" b="1" dirty="0">
                <a:solidFill>
                  <a:schemeClr val="accent2"/>
                </a:solidFill>
                <a:latin typeface="Arial"/>
                <a:cs typeface="Arial"/>
              </a:rPr>
              <a:t>c</a:t>
            </a:r>
            <a:r>
              <a:rPr lang="it-IT" sz="1200" b="1" dirty="0" smtClean="0">
                <a:solidFill>
                  <a:schemeClr val="accent2"/>
                </a:solidFill>
                <a:latin typeface="Arial"/>
                <a:cs typeface="Arial"/>
              </a:rPr>
              <a:t>he controllava</a:t>
            </a:r>
            <a:endParaRPr lang="it-IT" sz="1200" b="1" dirty="0">
              <a:solidFill>
                <a:schemeClr val="accent2"/>
              </a:solidFill>
              <a:latin typeface="Arial"/>
              <a:cs typeface="Arial"/>
            </a:endParaRPr>
          </a:p>
        </p:txBody>
      </p:sp>
      <p:sp>
        <p:nvSpPr>
          <p:cNvPr id="50" name="Rettangolo 49"/>
          <p:cNvSpPr/>
          <p:nvPr/>
        </p:nvSpPr>
        <p:spPr>
          <a:xfrm>
            <a:off x="4691780" y="4612907"/>
            <a:ext cx="1112120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stampa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51" name="Rettangolo 50"/>
          <p:cNvSpPr/>
          <p:nvPr/>
        </p:nvSpPr>
        <p:spPr>
          <a:xfrm>
            <a:off x="4691780" y="5103957"/>
            <a:ext cx="1112120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radio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52" name="Rettangolo 51"/>
          <p:cNvSpPr/>
          <p:nvPr/>
        </p:nvSpPr>
        <p:spPr>
          <a:xfrm>
            <a:off x="4691780" y="5603507"/>
            <a:ext cx="1112120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cinema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54" name="Connettore 1 53"/>
          <p:cNvCxnSpPr>
            <a:stCxn id="50" idx="3"/>
          </p:cNvCxnSpPr>
          <p:nvPr/>
        </p:nvCxnSpPr>
        <p:spPr>
          <a:xfrm>
            <a:off x="5803900" y="4809036"/>
            <a:ext cx="2159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Connettore 1 57"/>
          <p:cNvCxnSpPr>
            <a:stCxn id="52" idx="3"/>
          </p:cNvCxnSpPr>
          <p:nvPr/>
        </p:nvCxnSpPr>
        <p:spPr>
          <a:xfrm>
            <a:off x="5803900" y="5799636"/>
            <a:ext cx="2159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Connettore 1 61"/>
          <p:cNvCxnSpPr/>
          <p:nvPr/>
        </p:nvCxnSpPr>
        <p:spPr>
          <a:xfrm>
            <a:off x="6019800" y="4809036"/>
            <a:ext cx="0" cy="9906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Connettore 2 64"/>
          <p:cNvCxnSpPr>
            <a:stCxn id="51" idx="3"/>
          </p:cNvCxnSpPr>
          <p:nvPr/>
        </p:nvCxnSpPr>
        <p:spPr>
          <a:xfrm>
            <a:off x="5803900" y="5300086"/>
            <a:ext cx="46990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8" name="Rettangolo 67"/>
          <p:cNvSpPr/>
          <p:nvPr/>
        </p:nvSpPr>
        <p:spPr>
          <a:xfrm>
            <a:off x="6254952" y="5103957"/>
            <a:ext cx="1112120" cy="392258"/>
          </a:xfrm>
          <a:prstGeom prst="rect">
            <a:avLst/>
          </a:prstGeom>
          <a:solidFill>
            <a:schemeClr val="accent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censura</a:t>
            </a:r>
            <a:endParaRPr lang="it-IT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69" name="Rettangolo 68"/>
          <p:cNvSpPr/>
          <p:nvPr/>
        </p:nvSpPr>
        <p:spPr>
          <a:xfrm>
            <a:off x="977899" y="5928001"/>
            <a:ext cx="1320801" cy="392258"/>
          </a:xfrm>
          <a:prstGeom prst="rect">
            <a:avLst/>
          </a:prstGeom>
          <a:solidFill>
            <a:schemeClr val="accent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propaganda</a:t>
            </a:r>
            <a:endParaRPr lang="it-IT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cxnSp>
        <p:nvCxnSpPr>
          <p:cNvPr id="71" name="Connettore 2 70"/>
          <p:cNvCxnSpPr>
            <a:stCxn id="48" idx="2"/>
            <a:endCxn id="69" idx="0"/>
          </p:cNvCxnSpPr>
          <p:nvPr/>
        </p:nvCxnSpPr>
        <p:spPr>
          <a:xfrm flipH="1">
            <a:off x="1638300" y="5496215"/>
            <a:ext cx="7199" cy="43178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3" name="Pentagono 72"/>
          <p:cNvSpPr>
            <a:spLocks noChangeAspect="1"/>
          </p:cNvSpPr>
          <p:nvPr/>
        </p:nvSpPr>
        <p:spPr>
          <a:xfrm>
            <a:off x="8470900" y="6338434"/>
            <a:ext cx="514669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it-IT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5" name="Connettore 2 74"/>
          <p:cNvCxnSpPr>
            <a:stCxn id="49" idx="3"/>
            <a:endCxn id="50" idx="1"/>
          </p:cNvCxnSpPr>
          <p:nvPr/>
        </p:nvCxnSpPr>
        <p:spPr>
          <a:xfrm flipV="1">
            <a:off x="4386980" y="4809036"/>
            <a:ext cx="304800" cy="45634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Connettore 2 79"/>
          <p:cNvCxnSpPr>
            <a:stCxn id="49" idx="3"/>
            <a:endCxn id="52" idx="1"/>
          </p:cNvCxnSpPr>
          <p:nvPr/>
        </p:nvCxnSpPr>
        <p:spPr>
          <a:xfrm>
            <a:off x="4386980" y="5265383"/>
            <a:ext cx="304800" cy="53425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Connettore 2 82"/>
          <p:cNvCxnSpPr>
            <a:stCxn id="49" idx="3"/>
            <a:endCxn id="51" idx="1"/>
          </p:cNvCxnSpPr>
          <p:nvPr/>
        </p:nvCxnSpPr>
        <p:spPr>
          <a:xfrm>
            <a:off x="4386980" y="5265383"/>
            <a:ext cx="304800" cy="3470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024598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3175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L’EUROPA E IL MONDO TRA DUE GUERRE, 1920-1940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0" y="404813"/>
            <a:ext cx="7667625" cy="404812"/>
          </a:xfrm>
          <a:prstGeom prst="rect">
            <a:avLst/>
          </a:prstGeom>
          <a:solidFill>
            <a:srgbClr val="CA4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L’ITALIA. IL PRIMO DOPOGUERRA, IL FASCISMO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charset="0"/>
              <a:ea typeface="Tekton Pro" charset="0"/>
              <a:cs typeface="Tekton Pro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2</a:t>
            </a:r>
          </a:p>
        </p:txBody>
      </p:sp>
      <p:sp>
        <p:nvSpPr>
          <p:cNvPr id="5" name="Rettangolo 4"/>
          <p:cNvSpPr/>
          <p:nvPr/>
        </p:nvSpPr>
        <p:spPr>
          <a:xfrm>
            <a:off x="7667625" y="404813"/>
            <a:ext cx="1476375" cy="404812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 smtClean="0">
                <a:solidFill>
                  <a:schemeClr val="tx1"/>
                </a:solidFill>
                <a:latin typeface="Arial"/>
                <a:cs typeface="Arial"/>
              </a:rPr>
              <a:t>UNITÀ 5</a:t>
            </a:r>
            <a:endParaRPr lang="it-IT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6" name="Rounded Rectangle 14"/>
          <p:cNvSpPr/>
          <p:nvPr/>
        </p:nvSpPr>
        <p:spPr>
          <a:xfrm>
            <a:off x="217599" y="1093565"/>
            <a:ext cx="1179401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N</a:t>
            </a: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el 1928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1995806" y="1093565"/>
            <a:ext cx="2245994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l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a nuova legge elettorale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4866006" y="1093565"/>
            <a:ext cx="2245994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m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ise fine al sistema parlamentare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10" name="Connettore 2 9"/>
          <p:cNvCxnSpPr>
            <a:stCxn id="6" idx="0"/>
            <a:endCxn id="7" idx="1"/>
          </p:cNvCxnSpPr>
          <p:nvPr/>
        </p:nvCxnSpPr>
        <p:spPr>
          <a:xfrm>
            <a:off x="1397000" y="1289694"/>
            <a:ext cx="598806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Connettore 2 12"/>
          <p:cNvCxnSpPr>
            <a:stCxn id="7" idx="3"/>
            <a:endCxn id="8" idx="1"/>
          </p:cNvCxnSpPr>
          <p:nvPr/>
        </p:nvCxnSpPr>
        <p:spPr>
          <a:xfrm>
            <a:off x="4241800" y="1289694"/>
            <a:ext cx="624206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ettangolo 14"/>
          <p:cNvSpPr/>
          <p:nvPr/>
        </p:nvSpPr>
        <p:spPr>
          <a:xfrm>
            <a:off x="4866006" y="1937456"/>
            <a:ext cx="2245994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l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e elezioni divennero plebisciti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17" name="Connettore 2 16"/>
          <p:cNvCxnSpPr>
            <a:stCxn id="8" idx="2"/>
            <a:endCxn id="15" idx="0"/>
          </p:cNvCxnSpPr>
          <p:nvPr/>
        </p:nvCxnSpPr>
        <p:spPr>
          <a:xfrm>
            <a:off x="5989003" y="1485823"/>
            <a:ext cx="0" cy="45163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Rounded Rectangle 14"/>
          <p:cNvSpPr/>
          <p:nvPr/>
        </p:nvSpPr>
        <p:spPr>
          <a:xfrm>
            <a:off x="217599" y="2681065"/>
            <a:ext cx="1179401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N</a:t>
            </a: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el 1929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20" name="Rettangolo 19"/>
          <p:cNvSpPr/>
          <p:nvPr/>
        </p:nvSpPr>
        <p:spPr>
          <a:xfrm>
            <a:off x="1995806" y="2681065"/>
            <a:ext cx="2245994" cy="392258"/>
          </a:xfrm>
          <a:prstGeom prst="rect">
            <a:avLst/>
          </a:prstGeom>
          <a:solidFill>
            <a:srgbClr val="F7964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rgbClr val="FFFFFF"/>
                </a:solidFill>
                <a:latin typeface="Arial"/>
                <a:cs typeface="Arial"/>
              </a:rPr>
              <a:t>f</a:t>
            </a:r>
            <a:r>
              <a:rPr lang="it-IT" sz="1400" b="1" dirty="0" smtClean="0">
                <a:solidFill>
                  <a:srgbClr val="FFFFFF"/>
                </a:solidFill>
                <a:latin typeface="Arial"/>
                <a:cs typeface="Arial"/>
              </a:rPr>
              <a:t>urono firmati i Patti lateranensi</a:t>
            </a:r>
            <a:endParaRPr lang="it-IT" sz="1400" b="1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21" name="Rettangolo 20"/>
          <p:cNvSpPr/>
          <p:nvPr/>
        </p:nvSpPr>
        <p:spPr>
          <a:xfrm>
            <a:off x="4866006" y="2681065"/>
            <a:ext cx="2245994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c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oncordato con la Chiesa cattolica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23" name="Connettore 2 22"/>
          <p:cNvCxnSpPr>
            <a:stCxn id="19" idx="0"/>
            <a:endCxn id="20" idx="1"/>
          </p:cNvCxnSpPr>
          <p:nvPr/>
        </p:nvCxnSpPr>
        <p:spPr>
          <a:xfrm>
            <a:off x="1397000" y="2877194"/>
            <a:ext cx="598806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Connettore 2 25"/>
          <p:cNvCxnSpPr>
            <a:stCxn id="20" idx="3"/>
            <a:endCxn id="21" idx="1"/>
          </p:cNvCxnSpPr>
          <p:nvPr/>
        </p:nvCxnSpPr>
        <p:spPr>
          <a:xfrm>
            <a:off x="4241800" y="2877194"/>
            <a:ext cx="624206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CasellaDiTesto 27"/>
          <p:cNvSpPr txBox="1"/>
          <p:nvPr/>
        </p:nvSpPr>
        <p:spPr>
          <a:xfrm>
            <a:off x="2565400" y="3073323"/>
            <a:ext cx="77459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200" b="1" dirty="0" smtClean="0">
                <a:solidFill>
                  <a:schemeClr val="accent2"/>
                </a:solidFill>
                <a:latin typeface="Arial"/>
                <a:cs typeface="Arial"/>
              </a:rPr>
              <a:t>obiettivi</a:t>
            </a:r>
            <a:endParaRPr lang="it-IT" sz="1200" b="1" dirty="0">
              <a:solidFill>
                <a:schemeClr val="accent2"/>
              </a:solidFill>
              <a:latin typeface="Arial"/>
              <a:cs typeface="Arial"/>
            </a:endParaRPr>
          </a:p>
        </p:txBody>
      </p:sp>
      <p:sp>
        <p:nvSpPr>
          <p:cNvPr id="29" name="Rettangolo 28"/>
          <p:cNvSpPr/>
          <p:nvPr/>
        </p:nvSpPr>
        <p:spPr>
          <a:xfrm>
            <a:off x="1397000" y="3595465"/>
            <a:ext cx="1409700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p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er Mussolini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30" name="Rettangolo 29"/>
          <p:cNvSpPr/>
          <p:nvPr/>
        </p:nvSpPr>
        <p:spPr>
          <a:xfrm>
            <a:off x="2946296" y="3595465"/>
            <a:ext cx="1409700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p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er la Chiesa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32" name="Connettore 2 31"/>
          <p:cNvCxnSpPr>
            <a:stCxn id="28" idx="2"/>
            <a:endCxn id="30" idx="0"/>
          </p:cNvCxnSpPr>
          <p:nvPr/>
        </p:nvCxnSpPr>
        <p:spPr>
          <a:xfrm>
            <a:off x="2952698" y="3350322"/>
            <a:ext cx="698448" cy="24514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Connettore 2 34"/>
          <p:cNvCxnSpPr>
            <a:stCxn id="28" idx="2"/>
            <a:endCxn id="29" idx="0"/>
          </p:cNvCxnSpPr>
          <p:nvPr/>
        </p:nvCxnSpPr>
        <p:spPr>
          <a:xfrm flipH="1">
            <a:off x="2101850" y="3350322"/>
            <a:ext cx="850848" cy="24514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Rettangolo 36"/>
          <p:cNvSpPr/>
          <p:nvPr/>
        </p:nvSpPr>
        <p:spPr>
          <a:xfrm>
            <a:off x="1397000" y="4319364"/>
            <a:ext cx="1409700" cy="951135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f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are della Chiesa un pilastro del fascismo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38" name="Rettangolo 37"/>
          <p:cNvSpPr/>
          <p:nvPr/>
        </p:nvSpPr>
        <p:spPr>
          <a:xfrm>
            <a:off x="2959100" y="4319364"/>
            <a:ext cx="1409700" cy="951135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r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afforzare la propria influenza sulla società civile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40" name="Connettore 2 39"/>
          <p:cNvCxnSpPr>
            <a:stCxn id="29" idx="2"/>
            <a:endCxn id="37" idx="0"/>
          </p:cNvCxnSpPr>
          <p:nvPr/>
        </p:nvCxnSpPr>
        <p:spPr>
          <a:xfrm>
            <a:off x="2101850" y="3987723"/>
            <a:ext cx="0" cy="33164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Connettore 2 42"/>
          <p:cNvCxnSpPr>
            <a:stCxn id="30" idx="2"/>
            <a:endCxn id="38" idx="0"/>
          </p:cNvCxnSpPr>
          <p:nvPr/>
        </p:nvCxnSpPr>
        <p:spPr>
          <a:xfrm>
            <a:off x="3651146" y="3987723"/>
            <a:ext cx="12804" cy="33164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Rettangolo 45"/>
          <p:cNvSpPr/>
          <p:nvPr/>
        </p:nvSpPr>
        <p:spPr>
          <a:xfrm>
            <a:off x="6257924" y="3203207"/>
            <a:ext cx="2771775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i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l cattolicesimo divenne religione di Stato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47" name="Rettangolo 46"/>
          <p:cNvSpPr/>
          <p:nvPr/>
        </p:nvSpPr>
        <p:spPr>
          <a:xfrm>
            <a:off x="6257925" y="3711130"/>
            <a:ext cx="2771774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i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l Vaticano fu riconosciuto Stato sovrano e indipendente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48" name="Rettangolo 47"/>
          <p:cNvSpPr/>
          <p:nvPr/>
        </p:nvSpPr>
        <p:spPr>
          <a:xfrm>
            <a:off x="6257924" y="4255788"/>
            <a:ext cx="2771774" cy="621012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i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l Vaticano riconobbe lo Stato italiano e Roma come sua capitale 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49" name="Rettangolo 48"/>
          <p:cNvSpPr/>
          <p:nvPr/>
        </p:nvSpPr>
        <p:spPr>
          <a:xfrm>
            <a:off x="6257924" y="4968430"/>
            <a:ext cx="2771774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v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ersamento di un indennizzo di 1 miliardo 750 milioni di lire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50" name="Rettangolo 49"/>
          <p:cNvSpPr/>
          <p:nvPr/>
        </p:nvSpPr>
        <p:spPr>
          <a:xfrm>
            <a:off x="6257925" y="5463730"/>
            <a:ext cx="2771774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p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rotezione del clero da parte dello Stato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51" name="Rettangolo 50"/>
          <p:cNvSpPr/>
          <p:nvPr/>
        </p:nvSpPr>
        <p:spPr>
          <a:xfrm>
            <a:off x="6257924" y="5971730"/>
            <a:ext cx="2771774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e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sonero dei chierici dal servizio militare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52" name="Pentagono 51"/>
          <p:cNvSpPr>
            <a:spLocks noChangeAspect="1"/>
          </p:cNvSpPr>
          <p:nvPr/>
        </p:nvSpPr>
        <p:spPr>
          <a:xfrm>
            <a:off x="8470900" y="6338434"/>
            <a:ext cx="514669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11</a:t>
            </a:r>
            <a:endParaRPr lang="it-IT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4" name="Connettore 1 53"/>
          <p:cNvCxnSpPr>
            <a:stCxn id="21" idx="2"/>
          </p:cNvCxnSpPr>
          <p:nvPr/>
        </p:nvCxnSpPr>
        <p:spPr>
          <a:xfrm>
            <a:off x="5989003" y="3073323"/>
            <a:ext cx="0" cy="308617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Connettore 2 56"/>
          <p:cNvCxnSpPr>
            <a:endCxn id="51" idx="1"/>
          </p:cNvCxnSpPr>
          <p:nvPr/>
        </p:nvCxnSpPr>
        <p:spPr>
          <a:xfrm>
            <a:off x="5989003" y="6159500"/>
            <a:ext cx="268921" cy="8359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Connettore 2 59"/>
          <p:cNvCxnSpPr>
            <a:endCxn id="46" idx="1"/>
          </p:cNvCxnSpPr>
          <p:nvPr/>
        </p:nvCxnSpPr>
        <p:spPr>
          <a:xfrm>
            <a:off x="5989003" y="3399336"/>
            <a:ext cx="268921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Connettore 2 63"/>
          <p:cNvCxnSpPr>
            <a:endCxn id="47" idx="1"/>
          </p:cNvCxnSpPr>
          <p:nvPr/>
        </p:nvCxnSpPr>
        <p:spPr>
          <a:xfrm>
            <a:off x="5989003" y="3907259"/>
            <a:ext cx="268922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Connettore 2 67"/>
          <p:cNvCxnSpPr>
            <a:endCxn id="48" idx="1"/>
          </p:cNvCxnSpPr>
          <p:nvPr/>
        </p:nvCxnSpPr>
        <p:spPr>
          <a:xfrm>
            <a:off x="5989003" y="4566294"/>
            <a:ext cx="268921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Connettore 2 71"/>
          <p:cNvCxnSpPr>
            <a:endCxn id="49" idx="1"/>
          </p:cNvCxnSpPr>
          <p:nvPr/>
        </p:nvCxnSpPr>
        <p:spPr>
          <a:xfrm>
            <a:off x="5989003" y="5156200"/>
            <a:ext cx="268921" cy="8359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5" name="Connettore 2 74"/>
          <p:cNvCxnSpPr>
            <a:endCxn id="50" idx="1"/>
          </p:cNvCxnSpPr>
          <p:nvPr/>
        </p:nvCxnSpPr>
        <p:spPr>
          <a:xfrm>
            <a:off x="5989003" y="5659859"/>
            <a:ext cx="268922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0" name="Rettangolo 79"/>
          <p:cNvSpPr/>
          <p:nvPr/>
        </p:nvSpPr>
        <p:spPr>
          <a:xfrm>
            <a:off x="2676524" y="5464864"/>
            <a:ext cx="2771774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r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iconoscimento da parte dello Stato del matrimonio religioso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82" name="Connettore 2 81"/>
          <p:cNvCxnSpPr>
            <a:endCxn id="80" idx="3"/>
          </p:cNvCxnSpPr>
          <p:nvPr/>
        </p:nvCxnSpPr>
        <p:spPr>
          <a:xfrm flipH="1">
            <a:off x="5448298" y="5659859"/>
            <a:ext cx="540705" cy="113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4" name="Rettangolo 83"/>
          <p:cNvSpPr/>
          <p:nvPr/>
        </p:nvSpPr>
        <p:spPr>
          <a:xfrm>
            <a:off x="2676524" y="5971730"/>
            <a:ext cx="2771774" cy="657670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i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ntroduzione dell’insegnamento della dottrina cattolica nelle scuole statali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86" name="Connettore 2 85"/>
          <p:cNvCxnSpPr/>
          <p:nvPr/>
        </p:nvCxnSpPr>
        <p:spPr>
          <a:xfrm flipH="1">
            <a:off x="5448298" y="6159500"/>
            <a:ext cx="540705" cy="8359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8" name="Immagine 8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1476" y="5357481"/>
            <a:ext cx="1354330" cy="1367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89417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3175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L’EUROPA E IL MONDO TRA DUE GUERRE, 1920-1940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0" y="404813"/>
            <a:ext cx="7667625" cy="404812"/>
          </a:xfrm>
          <a:prstGeom prst="rect">
            <a:avLst/>
          </a:prstGeom>
          <a:solidFill>
            <a:srgbClr val="CA4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L’ITALIA. IL PRIMO DOPOGUERRA, IL FASCISMO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charset="0"/>
              <a:ea typeface="Tekton Pro" charset="0"/>
              <a:cs typeface="Tekton Pro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2</a:t>
            </a:r>
          </a:p>
        </p:txBody>
      </p:sp>
      <p:sp>
        <p:nvSpPr>
          <p:cNvPr id="5" name="Rettangolo 4"/>
          <p:cNvSpPr/>
          <p:nvPr/>
        </p:nvSpPr>
        <p:spPr>
          <a:xfrm>
            <a:off x="7667625" y="404813"/>
            <a:ext cx="1476375" cy="404812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 smtClean="0">
                <a:solidFill>
                  <a:schemeClr val="tx1"/>
                </a:solidFill>
                <a:latin typeface="Arial"/>
                <a:cs typeface="Arial"/>
              </a:rPr>
              <a:t>UNITÀ 5</a:t>
            </a:r>
            <a:endParaRPr lang="it-IT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6" name="Rounded Rectangle 14"/>
          <p:cNvSpPr/>
          <p:nvPr/>
        </p:nvSpPr>
        <p:spPr>
          <a:xfrm>
            <a:off x="217599" y="1094930"/>
            <a:ext cx="1179401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Nel 1938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1995806" y="1093565"/>
            <a:ext cx="2245994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i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l regime divenne anti-ebraico e antisemita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4980306" y="1093565"/>
            <a:ext cx="2245994" cy="392258"/>
          </a:xfrm>
          <a:prstGeom prst="rect">
            <a:avLst/>
          </a:prstGeom>
          <a:solidFill>
            <a:srgbClr val="F7964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rgbClr val="FFFFFF"/>
                </a:solidFill>
                <a:latin typeface="Arial"/>
                <a:cs typeface="Arial"/>
              </a:rPr>
              <a:t>f</a:t>
            </a:r>
            <a:r>
              <a:rPr lang="it-IT" sz="1400" b="1" dirty="0" smtClean="0">
                <a:solidFill>
                  <a:srgbClr val="FFFFFF"/>
                </a:solidFill>
                <a:latin typeface="Arial"/>
                <a:cs typeface="Arial"/>
              </a:rPr>
              <a:t>urono emanate le leggi razziali</a:t>
            </a:r>
            <a:endParaRPr lang="it-IT" sz="1400" b="1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cxnSp>
        <p:nvCxnSpPr>
          <p:cNvPr id="10" name="Connettore 2 9"/>
          <p:cNvCxnSpPr>
            <a:stCxn id="6" idx="0"/>
            <a:endCxn id="7" idx="1"/>
          </p:cNvCxnSpPr>
          <p:nvPr/>
        </p:nvCxnSpPr>
        <p:spPr>
          <a:xfrm flipV="1">
            <a:off x="1397000" y="1289694"/>
            <a:ext cx="598806" cy="136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nettore 2 13"/>
          <p:cNvCxnSpPr>
            <a:stCxn id="7" idx="3"/>
            <a:endCxn id="8" idx="1"/>
          </p:cNvCxnSpPr>
          <p:nvPr/>
        </p:nvCxnSpPr>
        <p:spPr>
          <a:xfrm>
            <a:off x="4241800" y="1289694"/>
            <a:ext cx="738506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ounded Rectangle 14"/>
          <p:cNvSpPr/>
          <p:nvPr/>
        </p:nvSpPr>
        <p:spPr>
          <a:xfrm>
            <a:off x="217599" y="1793430"/>
            <a:ext cx="2030301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Tra il 1922 e il 1925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7" name="Rettangolo 16"/>
          <p:cNvSpPr/>
          <p:nvPr/>
        </p:nvSpPr>
        <p:spPr>
          <a:xfrm>
            <a:off x="2734312" y="1793430"/>
            <a:ext cx="2245994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l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a politica economica del regime fu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8" name="Rettangolo 17"/>
          <p:cNvSpPr/>
          <p:nvPr/>
        </p:nvSpPr>
        <p:spPr>
          <a:xfrm>
            <a:off x="5767706" y="1793430"/>
            <a:ext cx="2245994" cy="392258"/>
          </a:xfrm>
          <a:prstGeom prst="rect">
            <a:avLst/>
          </a:prstGeom>
          <a:solidFill>
            <a:srgbClr val="F7964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rgbClr val="FFFFFF"/>
                </a:solidFill>
                <a:latin typeface="Arial"/>
                <a:cs typeface="Arial"/>
              </a:rPr>
              <a:t>liberista</a:t>
            </a:r>
            <a:endParaRPr lang="it-IT" sz="1400" b="1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9" name="Rounded Rectangle 14"/>
          <p:cNvSpPr/>
          <p:nvPr/>
        </p:nvSpPr>
        <p:spPr>
          <a:xfrm>
            <a:off x="217599" y="2657030"/>
            <a:ext cx="1179401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d</a:t>
            </a: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al 1925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cxnSp>
        <p:nvCxnSpPr>
          <p:cNvPr id="21" name="Connettore 2 20"/>
          <p:cNvCxnSpPr>
            <a:stCxn id="16" idx="0"/>
            <a:endCxn id="17" idx="1"/>
          </p:cNvCxnSpPr>
          <p:nvPr/>
        </p:nvCxnSpPr>
        <p:spPr>
          <a:xfrm>
            <a:off x="2247900" y="1989559"/>
            <a:ext cx="486412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Connettore 2 23"/>
          <p:cNvCxnSpPr>
            <a:stCxn id="17" idx="3"/>
            <a:endCxn id="18" idx="1"/>
          </p:cNvCxnSpPr>
          <p:nvPr/>
        </p:nvCxnSpPr>
        <p:spPr>
          <a:xfrm>
            <a:off x="4980306" y="1989559"/>
            <a:ext cx="78740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Rettangolo 25"/>
          <p:cNvSpPr/>
          <p:nvPr/>
        </p:nvSpPr>
        <p:spPr>
          <a:xfrm>
            <a:off x="1995806" y="2657030"/>
            <a:ext cx="2868294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a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 causa dell’inflazione e della continua svalutazione della lira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7" name="Rettangolo 26"/>
          <p:cNvSpPr/>
          <p:nvPr/>
        </p:nvSpPr>
        <p:spPr>
          <a:xfrm>
            <a:off x="2247900" y="3419030"/>
            <a:ext cx="2474594" cy="392258"/>
          </a:xfrm>
          <a:prstGeom prst="rect">
            <a:avLst/>
          </a:prstGeom>
          <a:solidFill>
            <a:srgbClr val="F7964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lang="it-IT" sz="1400" b="1" dirty="0" smtClean="0">
                <a:solidFill>
                  <a:srgbClr val="FFFFFF"/>
                </a:solidFill>
                <a:latin typeface="Arial"/>
                <a:cs typeface="Arial"/>
              </a:rPr>
              <a:t>o Stato iniziò a intervenire nell’economia</a:t>
            </a:r>
            <a:endParaRPr lang="it-IT" sz="1400" b="1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cxnSp>
        <p:nvCxnSpPr>
          <p:cNvPr id="29" name="Connettore 2 28"/>
          <p:cNvCxnSpPr/>
          <p:nvPr/>
        </p:nvCxnSpPr>
        <p:spPr>
          <a:xfrm>
            <a:off x="850900" y="2185688"/>
            <a:ext cx="0" cy="4713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Connettore 2 31"/>
          <p:cNvCxnSpPr>
            <a:stCxn id="19" idx="0"/>
            <a:endCxn id="26" idx="1"/>
          </p:cNvCxnSpPr>
          <p:nvPr/>
        </p:nvCxnSpPr>
        <p:spPr>
          <a:xfrm>
            <a:off x="1397000" y="2853159"/>
            <a:ext cx="598806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Connettore 2 37"/>
          <p:cNvCxnSpPr>
            <a:stCxn id="26" idx="2"/>
          </p:cNvCxnSpPr>
          <p:nvPr/>
        </p:nvCxnSpPr>
        <p:spPr>
          <a:xfrm flipH="1">
            <a:off x="3429000" y="3049288"/>
            <a:ext cx="953" cy="3697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Rettangolo 39"/>
          <p:cNvSpPr/>
          <p:nvPr/>
        </p:nvSpPr>
        <p:spPr>
          <a:xfrm>
            <a:off x="4334512" y="3977830"/>
            <a:ext cx="2245994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r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ivalutazione della lira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41" name="Rettangolo 40"/>
          <p:cNvSpPr/>
          <p:nvPr/>
        </p:nvSpPr>
        <p:spPr>
          <a:xfrm>
            <a:off x="7273609" y="3977830"/>
            <a:ext cx="1480182" cy="392258"/>
          </a:xfrm>
          <a:prstGeom prst="rect">
            <a:avLst/>
          </a:prstGeom>
          <a:solidFill>
            <a:srgbClr val="F7964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«quota 90»</a:t>
            </a:r>
            <a:endParaRPr lang="it-IT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cxnSp>
        <p:nvCxnSpPr>
          <p:cNvPr id="43" name="Connettore 2 42"/>
          <p:cNvCxnSpPr>
            <a:stCxn id="40" idx="3"/>
            <a:endCxn id="41" idx="1"/>
          </p:cNvCxnSpPr>
          <p:nvPr/>
        </p:nvCxnSpPr>
        <p:spPr>
          <a:xfrm>
            <a:off x="6580506" y="4173959"/>
            <a:ext cx="693103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Rettangolo 44"/>
          <p:cNvSpPr/>
          <p:nvPr/>
        </p:nvSpPr>
        <p:spPr>
          <a:xfrm>
            <a:off x="4334512" y="4522488"/>
            <a:ext cx="2245994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protezionismo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46" name="Rettangolo 45"/>
          <p:cNvSpPr/>
          <p:nvPr/>
        </p:nvSpPr>
        <p:spPr>
          <a:xfrm>
            <a:off x="5985512" y="5070030"/>
            <a:ext cx="2245994" cy="392258"/>
          </a:xfrm>
          <a:prstGeom prst="rect">
            <a:avLst/>
          </a:prstGeom>
          <a:solidFill>
            <a:srgbClr val="F7964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it-IT" sz="1400" b="1" dirty="0" smtClean="0">
                <a:solidFill>
                  <a:srgbClr val="FFFFFF"/>
                </a:solidFill>
                <a:latin typeface="Arial"/>
                <a:cs typeface="Arial"/>
              </a:rPr>
              <a:t>l governo lanciò la «battaglia del </a:t>
            </a:r>
            <a:r>
              <a:rPr lang="it-IT" sz="1400" b="1" dirty="0">
                <a:solidFill>
                  <a:srgbClr val="FFFFFF"/>
                </a:solidFill>
                <a:latin typeface="Arial"/>
                <a:cs typeface="Arial"/>
              </a:rPr>
              <a:t>grano»</a:t>
            </a:r>
          </a:p>
        </p:txBody>
      </p:sp>
      <p:sp>
        <p:nvSpPr>
          <p:cNvPr id="47" name="Rounded Rectangle 14"/>
          <p:cNvSpPr/>
          <p:nvPr/>
        </p:nvSpPr>
        <p:spPr>
          <a:xfrm>
            <a:off x="4334512" y="5070030"/>
            <a:ext cx="1179401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nel 1925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cxnSp>
        <p:nvCxnSpPr>
          <p:cNvPr id="49" name="Connettore 2 48"/>
          <p:cNvCxnSpPr>
            <a:stCxn id="47" idx="0"/>
            <a:endCxn id="46" idx="1"/>
          </p:cNvCxnSpPr>
          <p:nvPr/>
        </p:nvCxnSpPr>
        <p:spPr>
          <a:xfrm>
            <a:off x="5513913" y="5266159"/>
            <a:ext cx="471599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Rettangolo 50"/>
          <p:cNvSpPr/>
          <p:nvPr/>
        </p:nvSpPr>
        <p:spPr>
          <a:xfrm>
            <a:off x="5789615" y="5888459"/>
            <a:ext cx="2637788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p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er ottenere l’autosufficienza nel settore cerealicolo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57" name="Connettore 2 56"/>
          <p:cNvCxnSpPr>
            <a:stCxn id="46" idx="2"/>
            <a:endCxn id="51" idx="0"/>
          </p:cNvCxnSpPr>
          <p:nvPr/>
        </p:nvCxnSpPr>
        <p:spPr>
          <a:xfrm>
            <a:off x="7108509" y="5462288"/>
            <a:ext cx="0" cy="42617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Pentagono 58"/>
          <p:cNvSpPr>
            <a:spLocks noChangeAspect="1"/>
          </p:cNvSpPr>
          <p:nvPr/>
        </p:nvSpPr>
        <p:spPr>
          <a:xfrm>
            <a:off x="8470900" y="6338434"/>
            <a:ext cx="514669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12</a:t>
            </a:r>
            <a:endParaRPr lang="it-IT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0" name="Immagine 5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599" y="4164004"/>
            <a:ext cx="2766250" cy="1868496"/>
          </a:xfrm>
          <a:prstGeom prst="rect">
            <a:avLst/>
          </a:prstGeom>
        </p:spPr>
      </p:pic>
      <p:cxnSp>
        <p:nvCxnSpPr>
          <p:cNvPr id="62" name="Connettore 1 61"/>
          <p:cNvCxnSpPr>
            <a:stCxn id="27" idx="2"/>
          </p:cNvCxnSpPr>
          <p:nvPr/>
        </p:nvCxnSpPr>
        <p:spPr>
          <a:xfrm>
            <a:off x="3485197" y="3811288"/>
            <a:ext cx="0" cy="145487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Connettore 2 66"/>
          <p:cNvCxnSpPr>
            <a:endCxn id="47" idx="2"/>
          </p:cNvCxnSpPr>
          <p:nvPr/>
        </p:nvCxnSpPr>
        <p:spPr>
          <a:xfrm>
            <a:off x="3485197" y="5266159"/>
            <a:ext cx="849315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Connettore 2 69"/>
          <p:cNvCxnSpPr>
            <a:endCxn id="40" idx="1"/>
          </p:cNvCxnSpPr>
          <p:nvPr/>
        </p:nvCxnSpPr>
        <p:spPr>
          <a:xfrm>
            <a:off x="3485197" y="4164004"/>
            <a:ext cx="849315" cy="995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Connettore 2 72"/>
          <p:cNvCxnSpPr>
            <a:endCxn id="45" idx="1"/>
          </p:cNvCxnSpPr>
          <p:nvPr/>
        </p:nvCxnSpPr>
        <p:spPr>
          <a:xfrm>
            <a:off x="3485197" y="4718617"/>
            <a:ext cx="849315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52169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3175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L’EUROPA E IL MONDO TRA DUE GUERRE, 1920-1940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0" y="404813"/>
            <a:ext cx="7667625" cy="404812"/>
          </a:xfrm>
          <a:prstGeom prst="rect">
            <a:avLst/>
          </a:prstGeom>
          <a:solidFill>
            <a:srgbClr val="CA4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L’ITALIA. IL PRIMO DOPOGUERRA, IL FASCISMO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charset="0"/>
              <a:ea typeface="Tekton Pro" charset="0"/>
              <a:cs typeface="Tekton Pro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2</a:t>
            </a:r>
          </a:p>
        </p:txBody>
      </p:sp>
      <p:sp>
        <p:nvSpPr>
          <p:cNvPr id="5" name="Rettangolo 4"/>
          <p:cNvSpPr/>
          <p:nvPr/>
        </p:nvSpPr>
        <p:spPr>
          <a:xfrm>
            <a:off x="7667625" y="404813"/>
            <a:ext cx="1476375" cy="404812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 smtClean="0">
                <a:solidFill>
                  <a:schemeClr val="tx1"/>
                </a:solidFill>
                <a:latin typeface="Arial"/>
                <a:cs typeface="Arial"/>
              </a:rPr>
              <a:t>UNITÀ 5</a:t>
            </a:r>
            <a:endParaRPr lang="it-IT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6" name="Rounded Rectangle 14"/>
          <p:cNvSpPr/>
          <p:nvPr/>
        </p:nvSpPr>
        <p:spPr>
          <a:xfrm>
            <a:off x="1235712" y="1006030"/>
            <a:ext cx="1179401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N</a:t>
            </a: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el 1931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2861312" y="1006030"/>
            <a:ext cx="2245994" cy="392258"/>
          </a:xfrm>
          <a:prstGeom prst="rect">
            <a:avLst/>
          </a:prstGeom>
          <a:solidFill>
            <a:srgbClr val="F7964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rgbClr val="FFFFFF"/>
                </a:solidFill>
                <a:latin typeface="Arial"/>
                <a:cs typeface="Arial"/>
              </a:rPr>
              <a:t>f</a:t>
            </a:r>
            <a:r>
              <a:rPr lang="it-IT" sz="1400" b="1" dirty="0" smtClean="0">
                <a:solidFill>
                  <a:srgbClr val="FFFFFF"/>
                </a:solidFill>
                <a:latin typeface="Arial"/>
                <a:cs typeface="Arial"/>
              </a:rPr>
              <a:t>u creato </a:t>
            </a:r>
            <a:r>
              <a:rPr lang="it-IT" sz="1400" b="1" dirty="0" err="1" smtClean="0">
                <a:solidFill>
                  <a:srgbClr val="FFFFFF"/>
                </a:solidFill>
                <a:latin typeface="Arial"/>
                <a:cs typeface="Arial"/>
              </a:rPr>
              <a:t>l’Imi</a:t>
            </a:r>
            <a:endParaRPr lang="it-IT" sz="1400" b="1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5628006" y="1006030"/>
            <a:ext cx="2576194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e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nte statale che concedeva prestiti alle imprese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10" name="Connettore 2 9"/>
          <p:cNvCxnSpPr>
            <a:stCxn id="6" idx="0"/>
            <a:endCxn id="7" idx="1"/>
          </p:cNvCxnSpPr>
          <p:nvPr/>
        </p:nvCxnSpPr>
        <p:spPr>
          <a:xfrm>
            <a:off x="2415113" y="1202159"/>
            <a:ext cx="446199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Connettore 2 12"/>
          <p:cNvCxnSpPr>
            <a:stCxn id="7" idx="3"/>
            <a:endCxn id="8" idx="1"/>
          </p:cNvCxnSpPr>
          <p:nvPr/>
        </p:nvCxnSpPr>
        <p:spPr>
          <a:xfrm>
            <a:off x="5107306" y="1202159"/>
            <a:ext cx="52070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ounded Rectangle 14"/>
          <p:cNvSpPr/>
          <p:nvPr/>
        </p:nvSpPr>
        <p:spPr>
          <a:xfrm>
            <a:off x="1235712" y="1550688"/>
            <a:ext cx="1964688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T</a:t>
            </a: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ra il 1931 e il 1934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6" name="Rettangolo 15"/>
          <p:cNvSpPr/>
          <p:nvPr/>
        </p:nvSpPr>
        <p:spPr>
          <a:xfrm>
            <a:off x="3608706" y="1550688"/>
            <a:ext cx="2576194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f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urono bonificate le paludi pontine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18" name="Connettore 2 17"/>
          <p:cNvCxnSpPr>
            <a:stCxn id="15" idx="0"/>
            <a:endCxn id="16" idx="1"/>
          </p:cNvCxnSpPr>
          <p:nvPr/>
        </p:nvCxnSpPr>
        <p:spPr>
          <a:xfrm>
            <a:off x="3200400" y="1746817"/>
            <a:ext cx="408306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ounded Rectangle 14"/>
          <p:cNvSpPr/>
          <p:nvPr/>
        </p:nvSpPr>
        <p:spPr>
          <a:xfrm>
            <a:off x="1235712" y="2085530"/>
            <a:ext cx="1179401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N</a:t>
            </a: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el 1933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21" name="Rettangolo 20"/>
          <p:cNvSpPr/>
          <p:nvPr/>
        </p:nvSpPr>
        <p:spPr>
          <a:xfrm>
            <a:off x="2861312" y="2093889"/>
            <a:ext cx="2766694" cy="392258"/>
          </a:xfrm>
          <a:prstGeom prst="rect">
            <a:avLst/>
          </a:prstGeom>
          <a:solidFill>
            <a:srgbClr val="F7964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rgbClr val="FFFFFF"/>
                </a:solidFill>
                <a:latin typeface="Arial"/>
                <a:cs typeface="Arial"/>
              </a:rPr>
              <a:t>f</a:t>
            </a:r>
            <a:r>
              <a:rPr lang="it-IT" sz="1400" b="1" dirty="0" smtClean="0">
                <a:solidFill>
                  <a:srgbClr val="FFFFFF"/>
                </a:solidFill>
                <a:latin typeface="Arial"/>
                <a:cs typeface="Arial"/>
              </a:rPr>
              <a:t>u creato l’ Istituto per la ricostruzione industriale (Iri)</a:t>
            </a:r>
            <a:endParaRPr lang="it-IT" sz="1400" b="1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22" name="Rettangolo 21"/>
          <p:cNvSpPr/>
          <p:nvPr/>
        </p:nvSpPr>
        <p:spPr>
          <a:xfrm>
            <a:off x="6072506" y="2093889"/>
            <a:ext cx="2931794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e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nte statale per salvare banche e industrie dal fallimento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24" name="Connettore 2 23"/>
          <p:cNvCxnSpPr>
            <a:stCxn id="20" idx="0"/>
            <a:endCxn id="21" idx="1"/>
          </p:cNvCxnSpPr>
          <p:nvPr/>
        </p:nvCxnSpPr>
        <p:spPr>
          <a:xfrm>
            <a:off x="2415113" y="2281659"/>
            <a:ext cx="446199" cy="8359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Connettore 2 26"/>
          <p:cNvCxnSpPr>
            <a:stCxn id="21" idx="3"/>
            <a:endCxn id="22" idx="1"/>
          </p:cNvCxnSpPr>
          <p:nvPr/>
        </p:nvCxnSpPr>
        <p:spPr>
          <a:xfrm>
            <a:off x="5628006" y="2290018"/>
            <a:ext cx="44450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Rounded Rectangle 14"/>
          <p:cNvSpPr/>
          <p:nvPr/>
        </p:nvSpPr>
        <p:spPr>
          <a:xfrm>
            <a:off x="1235712" y="4133129"/>
            <a:ext cx="1179401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N</a:t>
            </a: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el 1935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30" name="Rettangolo 29"/>
          <p:cNvSpPr/>
          <p:nvPr/>
        </p:nvSpPr>
        <p:spPr>
          <a:xfrm>
            <a:off x="2791462" y="4084217"/>
            <a:ext cx="2576194" cy="492334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i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n seguito ad alcune sanzioni avute per aver invaso l’Etiopia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31" name="Rettangolo 30"/>
          <p:cNvSpPr/>
          <p:nvPr/>
        </p:nvSpPr>
        <p:spPr>
          <a:xfrm>
            <a:off x="2696212" y="4921557"/>
            <a:ext cx="2766694" cy="392258"/>
          </a:xfrm>
          <a:prstGeom prst="rect">
            <a:avLst/>
          </a:prstGeom>
          <a:solidFill>
            <a:srgbClr val="F7964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rgbClr val="FFFFFF"/>
                </a:solidFill>
                <a:latin typeface="Arial"/>
                <a:cs typeface="Arial"/>
              </a:rPr>
              <a:t>Mussolini lanciò l’autarchia</a:t>
            </a:r>
            <a:endParaRPr lang="it-IT" sz="1400" b="1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32" name="Rettangolo 31"/>
          <p:cNvSpPr/>
          <p:nvPr/>
        </p:nvSpPr>
        <p:spPr>
          <a:xfrm>
            <a:off x="2692664" y="5846276"/>
            <a:ext cx="2766694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p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er raggiungere l’autosufficienza produttiva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34" name="Connettore 2 33"/>
          <p:cNvCxnSpPr/>
          <p:nvPr/>
        </p:nvCxnSpPr>
        <p:spPr>
          <a:xfrm>
            <a:off x="3833812" y="5313815"/>
            <a:ext cx="0" cy="53246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ounded Rectangle 14"/>
          <p:cNvSpPr/>
          <p:nvPr/>
        </p:nvSpPr>
        <p:spPr>
          <a:xfrm>
            <a:off x="1235712" y="2701065"/>
            <a:ext cx="1179401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N</a:t>
            </a: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el 1934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37" name="Rettangolo 36"/>
          <p:cNvSpPr/>
          <p:nvPr/>
        </p:nvSpPr>
        <p:spPr>
          <a:xfrm>
            <a:off x="2970215" y="2702221"/>
            <a:ext cx="1926588" cy="392258"/>
          </a:xfrm>
          <a:prstGeom prst="rect">
            <a:avLst/>
          </a:prstGeom>
          <a:solidFill>
            <a:srgbClr val="F7964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rgbClr val="FFFFFF"/>
                </a:solidFill>
                <a:latin typeface="Arial"/>
                <a:cs typeface="Arial"/>
              </a:rPr>
              <a:t>f</a:t>
            </a:r>
            <a:r>
              <a:rPr lang="it-IT" sz="1400" b="1" dirty="0" smtClean="0">
                <a:solidFill>
                  <a:srgbClr val="FFFFFF"/>
                </a:solidFill>
                <a:latin typeface="Arial"/>
                <a:cs typeface="Arial"/>
              </a:rPr>
              <a:t>urono create le corporazioni</a:t>
            </a:r>
            <a:endParaRPr lang="it-IT" sz="1400" b="1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38" name="Rettangolo 37"/>
          <p:cNvSpPr/>
          <p:nvPr/>
        </p:nvSpPr>
        <p:spPr>
          <a:xfrm>
            <a:off x="5295900" y="2711643"/>
            <a:ext cx="3708400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enti statali che disciplinavano i rapporti tra gli addetti dei vari settori produttivi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40" name="Connettore 2 39"/>
          <p:cNvCxnSpPr>
            <a:stCxn id="36" idx="0"/>
            <a:endCxn id="37" idx="1"/>
          </p:cNvCxnSpPr>
          <p:nvPr/>
        </p:nvCxnSpPr>
        <p:spPr>
          <a:xfrm>
            <a:off x="2415113" y="2897194"/>
            <a:ext cx="555102" cy="115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Connettore 2 42"/>
          <p:cNvCxnSpPr>
            <a:stCxn id="37" idx="3"/>
            <a:endCxn id="38" idx="1"/>
          </p:cNvCxnSpPr>
          <p:nvPr/>
        </p:nvCxnSpPr>
        <p:spPr>
          <a:xfrm>
            <a:off x="4896803" y="2898350"/>
            <a:ext cx="399097" cy="942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Rettangolo 45"/>
          <p:cNvSpPr/>
          <p:nvPr/>
        </p:nvSpPr>
        <p:spPr>
          <a:xfrm>
            <a:off x="5766753" y="3427363"/>
            <a:ext cx="2766694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p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er garantire l’armonia tra padroni e operai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48" name="Connettore 2 47"/>
          <p:cNvCxnSpPr>
            <a:stCxn id="38" idx="2"/>
            <a:endCxn id="46" idx="0"/>
          </p:cNvCxnSpPr>
          <p:nvPr/>
        </p:nvCxnSpPr>
        <p:spPr>
          <a:xfrm>
            <a:off x="7150100" y="3103901"/>
            <a:ext cx="0" cy="32346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Rettangolo 53"/>
          <p:cNvSpPr/>
          <p:nvPr/>
        </p:nvSpPr>
        <p:spPr>
          <a:xfrm>
            <a:off x="5766753" y="4084217"/>
            <a:ext cx="2766694" cy="755083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m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ossa propagandistica; in realtà il potere rimase nelle mani dei capitalisti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56" name="Connettore 2 55"/>
          <p:cNvCxnSpPr>
            <a:stCxn id="46" idx="2"/>
            <a:endCxn id="54" idx="0"/>
          </p:cNvCxnSpPr>
          <p:nvPr/>
        </p:nvCxnSpPr>
        <p:spPr>
          <a:xfrm>
            <a:off x="7150100" y="3819621"/>
            <a:ext cx="0" cy="26459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Pentagono 57"/>
          <p:cNvSpPr>
            <a:spLocks noChangeAspect="1"/>
          </p:cNvSpPr>
          <p:nvPr/>
        </p:nvSpPr>
        <p:spPr>
          <a:xfrm>
            <a:off x="8470900" y="6338434"/>
            <a:ext cx="514669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13</a:t>
            </a:r>
            <a:endParaRPr lang="it-IT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0" name="Connettore 1 59"/>
          <p:cNvCxnSpPr/>
          <p:nvPr/>
        </p:nvCxnSpPr>
        <p:spPr>
          <a:xfrm>
            <a:off x="520700" y="1202159"/>
            <a:ext cx="0" cy="313545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Connettore 2 63"/>
          <p:cNvCxnSpPr>
            <a:endCxn id="36" idx="2"/>
          </p:cNvCxnSpPr>
          <p:nvPr/>
        </p:nvCxnSpPr>
        <p:spPr>
          <a:xfrm>
            <a:off x="520700" y="2897194"/>
            <a:ext cx="715012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Connettore 2 66"/>
          <p:cNvCxnSpPr>
            <a:endCxn id="29" idx="2"/>
          </p:cNvCxnSpPr>
          <p:nvPr/>
        </p:nvCxnSpPr>
        <p:spPr>
          <a:xfrm flipV="1">
            <a:off x="520700" y="4329258"/>
            <a:ext cx="715012" cy="578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Connettore 2 69"/>
          <p:cNvCxnSpPr>
            <a:endCxn id="20" idx="2"/>
          </p:cNvCxnSpPr>
          <p:nvPr/>
        </p:nvCxnSpPr>
        <p:spPr>
          <a:xfrm>
            <a:off x="520700" y="2281659"/>
            <a:ext cx="715012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Connettore 2 72"/>
          <p:cNvCxnSpPr>
            <a:endCxn id="6" idx="2"/>
          </p:cNvCxnSpPr>
          <p:nvPr/>
        </p:nvCxnSpPr>
        <p:spPr>
          <a:xfrm>
            <a:off x="520700" y="1202159"/>
            <a:ext cx="715012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Connettore 2 75"/>
          <p:cNvCxnSpPr>
            <a:endCxn id="15" idx="2"/>
          </p:cNvCxnSpPr>
          <p:nvPr/>
        </p:nvCxnSpPr>
        <p:spPr>
          <a:xfrm>
            <a:off x="520700" y="1746817"/>
            <a:ext cx="715012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8" name="Immagine 7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2233" y="4787440"/>
            <a:ext cx="1219200" cy="1788160"/>
          </a:xfrm>
          <a:prstGeom prst="rect">
            <a:avLst/>
          </a:prstGeom>
        </p:spPr>
      </p:pic>
      <p:cxnSp>
        <p:nvCxnSpPr>
          <p:cNvPr id="81" name="Connettore 2 80"/>
          <p:cNvCxnSpPr>
            <a:stCxn id="29" idx="0"/>
            <a:endCxn id="30" idx="1"/>
          </p:cNvCxnSpPr>
          <p:nvPr/>
        </p:nvCxnSpPr>
        <p:spPr>
          <a:xfrm>
            <a:off x="2415113" y="4329258"/>
            <a:ext cx="376349" cy="112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Connettore 2 83"/>
          <p:cNvCxnSpPr/>
          <p:nvPr/>
        </p:nvCxnSpPr>
        <p:spPr>
          <a:xfrm>
            <a:off x="3833812" y="4602254"/>
            <a:ext cx="0" cy="27821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64776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3175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L’EUROPA E IL MONDO TRA DUE GUERRE, 1920-1940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0" y="404813"/>
            <a:ext cx="7667625" cy="404812"/>
          </a:xfrm>
          <a:prstGeom prst="rect">
            <a:avLst/>
          </a:prstGeom>
          <a:solidFill>
            <a:srgbClr val="CA4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L’ITALIA. IL PRIMO DOPOGUERRA, IL FASCISMO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charset="0"/>
              <a:ea typeface="Tekton Pro" charset="0"/>
              <a:cs typeface="Tekton Pro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2</a:t>
            </a:r>
          </a:p>
        </p:txBody>
      </p:sp>
      <p:sp>
        <p:nvSpPr>
          <p:cNvPr id="6" name="Rettangolo 5"/>
          <p:cNvSpPr/>
          <p:nvPr/>
        </p:nvSpPr>
        <p:spPr>
          <a:xfrm>
            <a:off x="7667625" y="404813"/>
            <a:ext cx="1476375" cy="404812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 smtClean="0">
                <a:solidFill>
                  <a:schemeClr val="tx1"/>
                </a:solidFill>
                <a:latin typeface="Arial"/>
                <a:cs typeface="Arial"/>
              </a:rPr>
              <a:t>UNITÀ 5</a:t>
            </a:r>
            <a:endParaRPr lang="it-IT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7" name="Rettangolo 6"/>
          <p:cNvSpPr>
            <a:spLocks noChangeAspect="1"/>
          </p:cNvSpPr>
          <p:nvPr/>
        </p:nvSpPr>
        <p:spPr>
          <a:xfrm>
            <a:off x="217599" y="1070974"/>
            <a:ext cx="435511" cy="396875"/>
          </a:xfrm>
          <a:prstGeom prst="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400" b="1" dirty="0">
                <a:solidFill>
                  <a:srgbClr val="E14685"/>
                </a:solidFill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977899" y="1070974"/>
            <a:ext cx="38862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b="1" dirty="0" smtClean="0">
                <a:solidFill>
                  <a:srgbClr val="E14685"/>
                </a:solidFill>
                <a:latin typeface="Arial" pitchFamily="34" charset="0"/>
                <a:cs typeface="Arial" pitchFamily="34" charset="0"/>
              </a:rPr>
              <a:t>GLI OPPOSITORI DEL FASCISMO</a:t>
            </a:r>
            <a:endParaRPr lang="it-IT" b="1" i="1" dirty="0">
              <a:solidFill>
                <a:srgbClr val="E1468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ounded Rectangle 14"/>
          <p:cNvSpPr/>
          <p:nvPr/>
        </p:nvSpPr>
        <p:spPr>
          <a:xfrm>
            <a:off x="217599" y="1806130"/>
            <a:ext cx="1179401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Dal 1926 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2097406" y="1807418"/>
            <a:ext cx="3033394" cy="392258"/>
          </a:xfrm>
          <a:prstGeom prst="rect">
            <a:avLst/>
          </a:prstGeom>
          <a:solidFill>
            <a:srgbClr val="F7964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lang="it-IT" sz="1400" b="1" dirty="0" smtClean="0">
                <a:solidFill>
                  <a:srgbClr val="FFFFFF"/>
                </a:solidFill>
                <a:latin typeface="Arial"/>
                <a:cs typeface="Arial"/>
              </a:rPr>
              <a:t>’opposizione al fascismo divenne un reato contro lo Stato</a:t>
            </a:r>
            <a:endParaRPr lang="it-IT" sz="1400" b="1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653110" y="2618930"/>
            <a:ext cx="2576194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c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hi si opponeva direttamente alla dittatura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2" name="Rettangolo 11"/>
          <p:cNvSpPr/>
          <p:nvPr/>
        </p:nvSpPr>
        <p:spPr>
          <a:xfrm>
            <a:off x="653110" y="3431730"/>
            <a:ext cx="2576194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f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u incarcerato o mandato al confino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14" name="Connettore 2 13"/>
          <p:cNvCxnSpPr>
            <a:stCxn id="10" idx="2"/>
            <a:endCxn id="11" idx="0"/>
          </p:cNvCxnSpPr>
          <p:nvPr/>
        </p:nvCxnSpPr>
        <p:spPr>
          <a:xfrm flipH="1">
            <a:off x="1941207" y="2199676"/>
            <a:ext cx="1672896" cy="41925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nettore 2 17"/>
          <p:cNvCxnSpPr>
            <a:stCxn id="9" idx="0"/>
            <a:endCxn id="10" idx="1"/>
          </p:cNvCxnSpPr>
          <p:nvPr/>
        </p:nvCxnSpPr>
        <p:spPr>
          <a:xfrm>
            <a:off x="1397000" y="2002259"/>
            <a:ext cx="700406" cy="12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Connettore 2 20"/>
          <p:cNvCxnSpPr>
            <a:stCxn id="11" idx="2"/>
            <a:endCxn id="12" idx="0"/>
          </p:cNvCxnSpPr>
          <p:nvPr/>
        </p:nvCxnSpPr>
        <p:spPr>
          <a:xfrm>
            <a:off x="1941207" y="3011188"/>
            <a:ext cx="0" cy="4205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ttangolo 22"/>
          <p:cNvSpPr/>
          <p:nvPr/>
        </p:nvSpPr>
        <p:spPr>
          <a:xfrm>
            <a:off x="653110" y="4206430"/>
            <a:ext cx="2576194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Antonio Gramsci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25" name="Connettore 2 24"/>
          <p:cNvCxnSpPr>
            <a:stCxn id="12" idx="2"/>
            <a:endCxn id="23" idx="0"/>
          </p:cNvCxnSpPr>
          <p:nvPr/>
        </p:nvCxnSpPr>
        <p:spPr>
          <a:xfrm>
            <a:off x="1941207" y="3823988"/>
            <a:ext cx="0" cy="3824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Rettangolo 26"/>
          <p:cNvSpPr/>
          <p:nvPr/>
        </p:nvSpPr>
        <p:spPr>
          <a:xfrm>
            <a:off x="3842703" y="2618930"/>
            <a:ext cx="2576194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g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li esponenti dell’alta cultura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8" name="Rettangolo 27"/>
          <p:cNvSpPr/>
          <p:nvPr/>
        </p:nvSpPr>
        <p:spPr>
          <a:xfrm>
            <a:off x="3842703" y="3431730"/>
            <a:ext cx="2576194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f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urono tollerati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9" name="Rettangolo 28"/>
          <p:cNvSpPr/>
          <p:nvPr/>
        </p:nvSpPr>
        <p:spPr>
          <a:xfrm>
            <a:off x="3842703" y="4206430"/>
            <a:ext cx="2576194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Benedetto Croce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31" name="Connettore 2 30"/>
          <p:cNvCxnSpPr>
            <a:stCxn id="10" idx="2"/>
            <a:endCxn id="27" idx="0"/>
          </p:cNvCxnSpPr>
          <p:nvPr/>
        </p:nvCxnSpPr>
        <p:spPr>
          <a:xfrm>
            <a:off x="3614103" y="2199676"/>
            <a:ext cx="1516697" cy="41925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Connettore 2 33"/>
          <p:cNvCxnSpPr>
            <a:stCxn id="27" idx="2"/>
            <a:endCxn id="28" idx="0"/>
          </p:cNvCxnSpPr>
          <p:nvPr/>
        </p:nvCxnSpPr>
        <p:spPr>
          <a:xfrm>
            <a:off x="5130800" y="3011188"/>
            <a:ext cx="0" cy="4205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Connettore 2 36"/>
          <p:cNvCxnSpPr>
            <a:stCxn id="28" idx="2"/>
            <a:endCxn id="29" idx="0"/>
          </p:cNvCxnSpPr>
          <p:nvPr/>
        </p:nvCxnSpPr>
        <p:spPr>
          <a:xfrm>
            <a:off x="5130800" y="3823988"/>
            <a:ext cx="0" cy="3824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Rettangolo 38"/>
          <p:cNvSpPr/>
          <p:nvPr/>
        </p:nvSpPr>
        <p:spPr>
          <a:xfrm>
            <a:off x="437210" y="5082086"/>
            <a:ext cx="2576194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A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lcuni antifascisti emigrati all’estero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40" name="Rettangolo 39"/>
          <p:cNvSpPr/>
          <p:nvPr/>
        </p:nvSpPr>
        <p:spPr>
          <a:xfrm>
            <a:off x="3614103" y="4943030"/>
            <a:ext cx="2576194" cy="670370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c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rearono delle organizzazioni per fare propaganda contro il regime fuori dall’Italia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42" name="Connettore 2 41"/>
          <p:cNvCxnSpPr>
            <a:stCxn id="39" idx="3"/>
            <a:endCxn id="40" idx="1"/>
          </p:cNvCxnSpPr>
          <p:nvPr/>
        </p:nvCxnSpPr>
        <p:spPr>
          <a:xfrm>
            <a:off x="3013404" y="5278215"/>
            <a:ext cx="600699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Rettangolo 44"/>
          <p:cNvSpPr/>
          <p:nvPr/>
        </p:nvSpPr>
        <p:spPr>
          <a:xfrm>
            <a:off x="6567806" y="5082086"/>
            <a:ext cx="2004694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c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on scarsi risultati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47" name="Connettore 2 46"/>
          <p:cNvCxnSpPr>
            <a:stCxn id="40" idx="3"/>
            <a:endCxn id="45" idx="1"/>
          </p:cNvCxnSpPr>
          <p:nvPr/>
        </p:nvCxnSpPr>
        <p:spPr>
          <a:xfrm>
            <a:off x="6190297" y="5278215"/>
            <a:ext cx="377509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Rettangolo 48"/>
          <p:cNvSpPr/>
          <p:nvPr/>
        </p:nvSpPr>
        <p:spPr>
          <a:xfrm>
            <a:off x="1580210" y="6073330"/>
            <a:ext cx="2576194" cy="392258"/>
          </a:xfrm>
          <a:prstGeom prst="rect">
            <a:avLst/>
          </a:prstGeom>
          <a:solidFill>
            <a:srgbClr val="F7964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rgbClr val="FFFFFF"/>
                </a:solidFill>
                <a:latin typeface="Arial"/>
                <a:cs typeface="Arial"/>
              </a:rPr>
              <a:t>Concentrazione antifascista</a:t>
            </a:r>
            <a:endParaRPr lang="it-IT" sz="1400" b="1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50" name="Rettangolo 49"/>
          <p:cNvSpPr/>
          <p:nvPr/>
        </p:nvSpPr>
        <p:spPr>
          <a:xfrm>
            <a:off x="5466410" y="6073330"/>
            <a:ext cx="2576194" cy="392258"/>
          </a:xfrm>
          <a:prstGeom prst="rect">
            <a:avLst/>
          </a:prstGeom>
          <a:solidFill>
            <a:srgbClr val="F7964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rgbClr val="FFFFFF"/>
                </a:solidFill>
                <a:latin typeface="Arial"/>
                <a:cs typeface="Arial"/>
              </a:rPr>
              <a:t>Giustizia e Libertà</a:t>
            </a:r>
            <a:endParaRPr lang="it-IT" sz="1400" b="1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cxnSp>
        <p:nvCxnSpPr>
          <p:cNvPr id="52" name="Connettore 2 51"/>
          <p:cNvCxnSpPr>
            <a:stCxn id="40" idx="2"/>
            <a:endCxn id="49" idx="0"/>
          </p:cNvCxnSpPr>
          <p:nvPr/>
        </p:nvCxnSpPr>
        <p:spPr>
          <a:xfrm flipH="1">
            <a:off x="2868307" y="5613400"/>
            <a:ext cx="2033893" cy="45993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Connettore 2 54"/>
          <p:cNvCxnSpPr>
            <a:stCxn id="40" idx="2"/>
            <a:endCxn id="50" idx="0"/>
          </p:cNvCxnSpPr>
          <p:nvPr/>
        </p:nvCxnSpPr>
        <p:spPr>
          <a:xfrm>
            <a:off x="4902200" y="5613400"/>
            <a:ext cx="1852307" cy="45993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Pentagono 56"/>
          <p:cNvSpPr>
            <a:spLocks noChangeAspect="1"/>
          </p:cNvSpPr>
          <p:nvPr/>
        </p:nvSpPr>
        <p:spPr>
          <a:xfrm>
            <a:off x="8470900" y="6338434"/>
            <a:ext cx="514669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14</a:t>
            </a:r>
            <a:endParaRPr lang="it-IT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5112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3175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L’EUROPA E IL MONDO TRA DUE GUERRE, 1920-1940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0" y="404813"/>
            <a:ext cx="7667625" cy="404812"/>
          </a:xfrm>
          <a:prstGeom prst="rect">
            <a:avLst/>
          </a:prstGeom>
          <a:solidFill>
            <a:srgbClr val="CA4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L’ITALIA. IL PRIMO DOPOGUERRA, IL FASCISMO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charset="0"/>
              <a:ea typeface="Tekton Pro" charset="0"/>
              <a:cs typeface="Tekton Pro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2</a:t>
            </a:r>
          </a:p>
        </p:txBody>
      </p:sp>
      <p:sp>
        <p:nvSpPr>
          <p:cNvPr id="5" name="Rettangolo 4"/>
          <p:cNvSpPr/>
          <p:nvPr/>
        </p:nvSpPr>
        <p:spPr>
          <a:xfrm>
            <a:off x="7667625" y="404813"/>
            <a:ext cx="1476375" cy="404812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 smtClean="0">
                <a:solidFill>
                  <a:schemeClr val="tx1"/>
                </a:solidFill>
                <a:latin typeface="Arial"/>
                <a:cs typeface="Arial"/>
              </a:rPr>
              <a:t>UNITÀ 5</a:t>
            </a:r>
            <a:endParaRPr lang="it-IT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6" name="Rettangolo 5"/>
          <p:cNvSpPr>
            <a:spLocks noChangeAspect="1"/>
          </p:cNvSpPr>
          <p:nvPr/>
        </p:nvSpPr>
        <p:spPr>
          <a:xfrm>
            <a:off x="217599" y="1070974"/>
            <a:ext cx="435511" cy="396875"/>
          </a:xfrm>
          <a:prstGeom prst="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400" b="1" dirty="0">
                <a:solidFill>
                  <a:srgbClr val="E14685"/>
                </a:solidFill>
                <a:latin typeface="Arial" pitchFamily="34" charset="0"/>
                <a:cs typeface="Arial" pitchFamily="34" charset="0"/>
              </a:rPr>
              <a:t>6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977899" y="1070974"/>
            <a:ext cx="78486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b="1" dirty="0" smtClean="0">
                <a:solidFill>
                  <a:srgbClr val="E14685"/>
                </a:solidFill>
                <a:latin typeface="Arial" pitchFamily="34" charset="0"/>
                <a:cs typeface="Arial" pitchFamily="34" charset="0"/>
              </a:rPr>
              <a:t>IL FASCISMO: COSA FU, COSA SIGNIFICÒ. RISPOSTE, INTERPRETAZIONI, IPOTESI</a:t>
            </a:r>
            <a:endParaRPr lang="it-IT" b="1" i="1" dirty="0">
              <a:solidFill>
                <a:srgbClr val="E1468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217599" y="2047430"/>
            <a:ext cx="2576194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Il fascismo ha ricevuto molte interpretazioni e spiegazioni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217599" y="2720530"/>
            <a:ext cx="2576194" cy="392258"/>
          </a:xfrm>
          <a:prstGeom prst="rect">
            <a:avLst/>
          </a:prstGeom>
          <a:solidFill>
            <a:srgbClr val="F7964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it-IT" sz="1400" b="1" dirty="0" smtClean="0">
                <a:solidFill>
                  <a:srgbClr val="FFFFFF"/>
                </a:solidFill>
                <a:latin typeface="Arial"/>
                <a:cs typeface="Arial"/>
              </a:rPr>
              <a:t>nterpretazioni dei contemporanei (1920-1940)</a:t>
            </a:r>
            <a:endParaRPr lang="it-IT" sz="1400" b="1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3417999" y="3368230"/>
            <a:ext cx="1789001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s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tudiosi marxisti (Gramsci, Togliatti)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3417999" y="3901630"/>
            <a:ext cx="2576194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s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tudiosi liberali e radicali (Gobetti)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2" name="Rettangolo 11"/>
          <p:cNvSpPr/>
          <p:nvPr/>
        </p:nvSpPr>
        <p:spPr>
          <a:xfrm>
            <a:off x="3417999" y="4435030"/>
            <a:ext cx="1789001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s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toriografia liberale (Salvatorelli)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3" name="Rettangolo 12"/>
          <p:cNvSpPr/>
          <p:nvPr/>
        </p:nvSpPr>
        <p:spPr>
          <a:xfrm>
            <a:off x="3417999" y="5064560"/>
            <a:ext cx="2576194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o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ppositori rifugiati all’estero (Lussu, Rosselli, Tasca)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4" name="Rettangolo 13"/>
          <p:cNvSpPr/>
          <p:nvPr/>
        </p:nvSpPr>
        <p:spPr>
          <a:xfrm>
            <a:off x="5600700" y="3368230"/>
            <a:ext cx="3456099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r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isposta del capitalismo alla nascita del movimento operaio e del comunismo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5" name="Rettangolo 14"/>
          <p:cNvSpPr/>
          <p:nvPr/>
        </p:nvSpPr>
        <p:spPr>
          <a:xfrm>
            <a:off x="6480605" y="3901630"/>
            <a:ext cx="2576194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f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ascismo frutto di una rivoluzione liberale incompiuta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6" name="Rettangolo 15"/>
          <p:cNvSpPr/>
          <p:nvPr/>
        </p:nvSpPr>
        <p:spPr>
          <a:xfrm>
            <a:off x="5693205" y="4451902"/>
            <a:ext cx="3363594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r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eazione della piccola borghesia alla rovina provocata dalla guerra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7" name="Rettangolo 16"/>
          <p:cNvSpPr/>
          <p:nvPr/>
        </p:nvSpPr>
        <p:spPr>
          <a:xfrm>
            <a:off x="6493305" y="5058633"/>
            <a:ext cx="2576194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f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ascismo come sintesi dei mali antichi dell’Italia 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19" name="Connettore 2 18"/>
          <p:cNvCxnSpPr>
            <a:stCxn id="10" idx="3"/>
            <a:endCxn id="14" idx="1"/>
          </p:cNvCxnSpPr>
          <p:nvPr/>
        </p:nvCxnSpPr>
        <p:spPr>
          <a:xfrm>
            <a:off x="5207000" y="3564359"/>
            <a:ext cx="39370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Connettore 2 21"/>
          <p:cNvCxnSpPr>
            <a:stCxn id="11" idx="3"/>
            <a:endCxn id="15" idx="1"/>
          </p:cNvCxnSpPr>
          <p:nvPr/>
        </p:nvCxnSpPr>
        <p:spPr>
          <a:xfrm>
            <a:off x="5994193" y="4097759"/>
            <a:ext cx="486412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Connettore 2 24"/>
          <p:cNvCxnSpPr>
            <a:stCxn id="12" idx="3"/>
            <a:endCxn id="16" idx="1"/>
          </p:cNvCxnSpPr>
          <p:nvPr/>
        </p:nvCxnSpPr>
        <p:spPr>
          <a:xfrm>
            <a:off x="5207000" y="4631159"/>
            <a:ext cx="486205" cy="1687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Connettore 2 27"/>
          <p:cNvCxnSpPr>
            <a:stCxn id="13" idx="3"/>
            <a:endCxn id="17" idx="1"/>
          </p:cNvCxnSpPr>
          <p:nvPr/>
        </p:nvCxnSpPr>
        <p:spPr>
          <a:xfrm flipV="1">
            <a:off x="5994193" y="5254762"/>
            <a:ext cx="499112" cy="592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Connettore 1 36"/>
          <p:cNvCxnSpPr>
            <a:stCxn id="9" idx="2"/>
          </p:cNvCxnSpPr>
          <p:nvPr/>
        </p:nvCxnSpPr>
        <p:spPr>
          <a:xfrm>
            <a:off x="1505696" y="3112788"/>
            <a:ext cx="0" cy="214197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Connettore 2 39"/>
          <p:cNvCxnSpPr>
            <a:endCxn id="10" idx="1"/>
          </p:cNvCxnSpPr>
          <p:nvPr/>
        </p:nvCxnSpPr>
        <p:spPr>
          <a:xfrm>
            <a:off x="1498600" y="3564359"/>
            <a:ext cx="1919399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Connettore 2 42"/>
          <p:cNvCxnSpPr>
            <a:endCxn id="13" idx="1"/>
          </p:cNvCxnSpPr>
          <p:nvPr/>
        </p:nvCxnSpPr>
        <p:spPr>
          <a:xfrm>
            <a:off x="1505696" y="5260689"/>
            <a:ext cx="1912303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Connettore 2 45"/>
          <p:cNvCxnSpPr>
            <a:endCxn id="11" idx="1"/>
          </p:cNvCxnSpPr>
          <p:nvPr/>
        </p:nvCxnSpPr>
        <p:spPr>
          <a:xfrm>
            <a:off x="1505696" y="4097759"/>
            <a:ext cx="1912303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Connettore 2 48"/>
          <p:cNvCxnSpPr>
            <a:endCxn id="12" idx="1"/>
          </p:cNvCxnSpPr>
          <p:nvPr/>
        </p:nvCxnSpPr>
        <p:spPr>
          <a:xfrm>
            <a:off x="1505696" y="4631159"/>
            <a:ext cx="1912303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Pentagono 50"/>
          <p:cNvSpPr>
            <a:spLocks noChangeAspect="1"/>
          </p:cNvSpPr>
          <p:nvPr/>
        </p:nvSpPr>
        <p:spPr>
          <a:xfrm>
            <a:off x="8470900" y="6338434"/>
            <a:ext cx="514669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15</a:t>
            </a:r>
            <a:endParaRPr lang="it-IT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3" name="Connettore 2 52"/>
          <p:cNvCxnSpPr>
            <a:stCxn id="8" idx="2"/>
            <a:endCxn id="9" idx="0"/>
          </p:cNvCxnSpPr>
          <p:nvPr/>
        </p:nvCxnSpPr>
        <p:spPr>
          <a:xfrm>
            <a:off x="1505696" y="2439688"/>
            <a:ext cx="0" cy="2808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479313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3175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L’EUROPA E IL MONDO TRA DUE GUERRE, 1920-1940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0" y="404813"/>
            <a:ext cx="7667625" cy="404812"/>
          </a:xfrm>
          <a:prstGeom prst="rect">
            <a:avLst/>
          </a:prstGeom>
          <a:solidFill>
            <a:srgbClr val="CA4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L’ITALIA. IL PRIMO DOPOGUERRA, IL FASCISMO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charset="0"/>
              <a:ea typeface="Tekton Pro" charset="0"/>
              <a:cs typeface="Tekton Pro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2</a:t>
            </a:r>
          </a:p>
        </p:txBody>
      </p:sp>
      <p:sp>
        <p:nvSpPr>
          <p:cNvPr id="5" name="Rettangolo 4"/>
          <p:cNvSpPr/>
          <p:nvPr/>
        </p:nvSpPr>
        <p:spPr>
          <a:xfrm>
            <a:off x="7667625" y="404813"/>
            <a:ext cx="1476375" cy="404812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 smtClean="0">
                <a:solidFill>
                  <a:schemeClr val="tx1"/>
                </a:solidFill>
                <a:latin typeface="Arial"/>
                <a:cs typeface="Arial"/>
              </a:rPr>
              <a:t>UNITÀ 5</a:t>
            </a:r>
            <a:endParaRPr lang="it-IT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217599" y="1069530"/>
            <a:ext cx="2576194" cy="392258"/>
          </a:xfrm>
          <a:prstGeom prst="rect">
            <a:avLst/>
          </a:prstGeom>
          <a:solidFill>
            <a:srgbClr val="F7964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it-IT" sz="1400" b="1" dirty="0" smtClean="0">
                <a:solidFill>
                  <a:srgbClr val="FFFFFF"/>
                </a:solidFill>
                <a:latin typeface="Arial"/>
                <a:cs typeface="Arial"/>
              </a:rPr>
              <a:t>nterpretazioni dei decenni successivi (1940-oggi)</a:t>
            </a:r>
            <a:endParaRPr lang="it-IT" sz="1400" b="1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3075099" y="1666430"/>
            <a:ext cx="1789001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Benedetto Croce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5448300" y="1666430"/>
            <a:ext cx="3456099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d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escrisse il fascismo come «</a:t>
            </a:r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una parentesi» 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della storia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3075099" y="2211088"/>
            <a:ext cx="1789001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Federico </a:t>
            </a:r>
            <a:r>
              <a:rPr lang="it-IT" sz="1400" dirty="0" err="1" smtClean="0">
                <a:solidFill>
                  <a:schemeClr val="tx1"/>
                </a:solidFill>
                <a:latin typeface="Arial"/>
                <a:cs typeface="Arial"/>
              </a:rPr>
              <a:t>Chabod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3075098" y="3698430"/>
            <a:ext cx="1789001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Renzo De Felice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3025998" y="5093973"/>
            <a:ext cx="1789001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Gino Germani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2" name="Rettangolo 11"/>
          <p:cNvSpPr/>
          <p:nvPr/>
        </p:nvSpPr>
        <p:spPr>
          <a:xfrm>
            <a:off x="3025998" y="6074772"/>
            <a:ext cx="1789001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Emilio Gentile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3" name="Rettangolo 12"/>
          <p:cNvSpPr/>
          <p:nvPr/>
        </p:nvSpPr>
        <p:spPr>
          <a:xfrm>
            <a:off x="5448301" y="2211088"/>
            <a:ext cx="3456098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t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rovò delle somiglianze tra l’Italia fascista e la Germania nazista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4" name="Rettangolo 13"/>
          <p:cNvSpPr/>
          <p:nvPr/>
        </p:nvSpPr>
        <p:spPr>
          <a:xfrm>
            <a:off x="5448300" y="3698430"/>
            <a:ext cx="3456099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v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ide non solo la dittatura ma anche un elemento di modernizzazione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5" name="Rettangolo 14"/>
          <p:cNvSpPr/>
          <p:nvPr/>
        </p:nvSpPr>
        <p:spPr>
          <a:xfrm>
            <a:off x="5448301" y="5093973"/>
            <a:ext cx="3456099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v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ittoria del ceto medio nella lotta contro il proletariato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8" name="CasellaDiTesto 17"/>
          <p:cNvSpPr txBox="1"/>
          <p:nvPr/>
        </p:nvSpPr>
        <p:spPr>
          <a:xfrm>
            <a:off x="6651366" y="4133334"/>
            <a:ext cx="103135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200" b="1" dirty="0">
                <a:solidFill>
                  <a:schemeClr val="accent2"/>
                </a:solidFill>
                <a:latin typeface="Arial"/>
                <a:cs typeface="Arial"/>
              </a:rPr>
              <a:t>a</a:t>
            </a:r>
            <a:r>
              <a:rPr lang="it-IT" sz="1200" b="1" dirty="0" smtClean="0">
                <a:solidFill>
                  <a:schemeClr val="accent2"/>
                </a:solidFill>
                <a:latin typeface="Arial"/>
                <a:cs typeface="Arial"/>
              </a:rPr>
              <a:t>ccusato di</a:t>
            </a:r>
            <a:endParaRPr lang="it-IT" sz="1200" b="1" dirty="0">
              <a:solidFill>
                <a:schemeClr val="accent2"/>
              </a:solidFill>
              <a:latin typeface="Arial"/>
              <a:cs typeface="Arial"/>
            </a:endParaRPr>
          </a:p>
        </p:txBody>
      </p:sp>
      <p:sp>
        <p:nvSpPr>
          <p:cNvPr id="19" name="Rettangolo 18"/>
          <p:cNvSpPr/>
          <p:nvPr/>
        </p:nvSpPr>
        <p:spPr>
          <a:xfrm>
            <a:off x="5206999" y="4564760"/>
            <a:ext cx="1789001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revisionismo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0" name="Rettangolo 19"/>
          <p:cNvSpPr/>
          <p:nvPr/>
        </p:nvSpPr>
        <p:spPr>
          <a:xfrm>
            <a:off x="7115398" y="4564760"/>
            <a:ext cx="1789001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smtClean="0">
                <a:solidFill>
                  <a:schemeClr val="tx1"/>
                </a:solidFill>
                <a:latin typeface="Arial"/>
                <a:cs typeface="Arial"/>
              </a:rPr>
              <a:t>giustificazionismo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1" name="Rettangolo 20"/>
          <p:cNvSpPr/>
          <p:nvPr/>
        </p:nvSpPr>
        <p:spPr>
          <a:xfrm>
            <a:off x="5448301" y="3087388"/>
            <a:ext cx="3456098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«predisposizione alla </a:t>
            </a:r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dittatura»</a:t>
            </a:r>
          </a:p>
        </p:txBody>
      </p:sp>
      <p:cxnSp>
        <p:nvCxnSpPr>
          <p:cNvPr id="23" name="Connettore 2 22"/>
          <p:cNvCxnSpPr>
            <a:stCxn id="7" idx="3"/>
            <a:endCxn id="8" idx="1"/>
          </p:cNvCxnSpPr>
          <p:nvPr/>
        </p:nvCxnSpPr>
        <p:spPr>
          <a:xfrm>
            <a:off x="4864100" y="1862559"/>
            <a:ext cx="58420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Connettore 2 25"/>
          <p:cNvCxnSpPr>
            <a:stCxn id="9" idx="3"/>
            <a:endCxn id="13" idx="1"/>
          </p:cNvCxnSpPr>
          <p:nvPr/>
        </p:nvCxnSpPr>
        <p:spPr>
          <a:xfrm>
            <a:off x="4864100" y="2407217"/>
            <a:ext cx="584201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Connettore 2 28"/>
          <p:cNvCxnSpPr>
            <a:stCxn id="13" idx="2"/>
            <a:endCxn id="21" idx="0"/>
          </p:cNvCxnSpPr>
          <p:nvPr/>
        </p:nvCxnSpPr>
        <p:spPr>
          <a:xfrm>
            <a:off x="7176350" y="2603346"/>
            <a:ext cx="0" cy="4840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Connettore 2 31"/>
          <p:cNvCxnSpPr>
            <a:stCxn id="10" idx="3"/>
            <a:endCxn id="14" idx="1"/>
          </p:cNvCxnSpPr>
          <p:nvPr/>
        </p:nvCxnSpPr>
        <p:spPr>
          <a:xfrm>
            <a:off x="4864099" y="3894559"/>
            <a:ext cx="584201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Connettore 2 34"/>
          <p:cNvCxnSpPr>
            <a:stCxn id="18" idx="2"/>
            <a:endCxn id="20" idx="0"/>
          </p:cNvCxnSpPr>
          <p:nvPr/>
        </p:nvCxnSpPr>
        <p:spPr>
          <a:xfrm>
            <a:off x="7167042" y="4410333"/>
            <a:ext cx="842857" cy="15442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Connettore 2 37"/>
          <p:cNvCxnSpPr>
            <a:stCxn id="18" idx="2"/>
            <a:endCxn id="19" idx="0"/>
          </p:cNvCxnSpPr>
          <p:nvPr/>
        </p:nvCxnSpPr>
        <p:spPr>
          <a:xfrm flipH="1">
            <a:off x="6101500" y="4410333"/>
            <a:ext cx="1065542" cy="15442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Connettore 2 42"/>
          <p:cNvCxnSpPr>
            <a:stCxn id="11" idx="3"/>
            <a:endCxn id="15" idx="1"/>
          </p:cNvCxnSpPr>
          <p:nvPr/>
        </p:nvCxnSpPr>
        <p:spPr>
          <a:xfrm>
            <a:off x="4814999" y="5290102"/>
            <a:ext cx="633302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Rettangolo 44"/>
          <p:cNvSpPr/>
          <p:nvPr/>
        </p:nvSpPr>
        <p:spPr>
          <a:xfrm>
            <a:off x="5206999" y="6074772"/>
            <a:ext cx="1600201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i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ndividuò tre aspetti congiunti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46" name="Rettangolo 45"/>
          <p:cNvSpPr/>
          <p:nvPr/>
        </p:nvSpPr>
        <p:spPr>
          <a:xfrm>
            <a:off x="7176350" y="5593614"/>
            <a:ext cx="1789001" cy="299186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ideologico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49" name="Rettangolo 48"/>
          <p:cNvSpPr/>
          <p:nvPr/>
        </p:nvSpPr>
        <p:spPr>
          <a:xfrm>
            <a:off x="7176350" y="6074772"/>
            <a:ext cx="1789001" cy="263662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organizzativo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55" name="Rettangolo 54"/>
          <p:cNvSpPr/>
          <p:nvPr/>
        </p:nvSpPr>
        <p:spPr>
          <a:xfrm>
            <a:off x="7176350" y="6465742"/>
            <a:ext cx="1789001" cy="267980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istituzionale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56" name="Pentagono 55"/>
          <p:cNvSpPr>
            <a:spLocks noChangeAspect="1"/>
          </p:cNvSpPr>
          <p:nvPr/>
        </p:nvSpPr>
        <p:spPr>
          <a:xfrm>
            <a:off x="8629331" y="6402088"/>
            <a:ext cx="514669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16</a:t>
            </a:r>
            <a:endParaRPr lang="it-IT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8" name="Connettore 2 57"/>
          <p:cNvCxnSpPr>
            <a:stCxn id="45" idx="3"/>
            <a:endCxn id="55" idx="1"/>
          </p:cNvCxnSpPr>
          <p:nvPr/>
        </p:nvCxnSpPr>
        <p:spPr>
          <a:xfrm>
            <a:off x="6807200" y="6270901"/>
            <a:ext cx="369150" cy="32883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Connettore 2 60"/>
          <p:cNvCxnSpPr>
            <a:stCxn id="45" idx="3"/>
            <a:endCxn id="49" idx="1"/>
          </p:cNvCxnSpPr>
          <p:nvPr/>
        </p:nvCxnSpPr>
        <p:spPr>
          <a:xfrm flipV="1">
            <a:off x="6807200" y="6206603"/>
            <a:ext cx="369150" cy="6429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Connettore 2 63"/>
          <p:cNvCxnSpPr>
            <a:stCxn id="45" idx="3"/>
            <a:endCxn id="46" idx="1"/>
          </p:cNvCxnSpPr>
          <p:nvPr/>
        </p:nvCxnSpPr>
        <p:spPr>
          <a:xfrm flipV="1">
            <a:off x="6807200" y="5743207"/>
            <a:ext cx="369150" cy="52769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Connettore 2 67"/>
          <p:cNvCxnSpPr>
            <a:stCxn id="12" idx="3"/>
            <a:endCxn id="45" idx="1"/>
          </p:cNvCxnSpPr>
          <p:nvPr/>
        </p:nvCxnSpPr>
        <p:spPr>
          <a:xfrm>
            <a:off x="4814999" y="6270901"/>
            <a:ext cx="39200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Connettore 1 73"/>
          <p:cNvCxnSpPr>
            <a:stCxn id="6" idx="2"/>
          </p:cNvCxnSpPr>
          <p:nvPr/>
        </p:nvCxnSpPr>
        <p:spPr>
          <a:xfrm>
            <a:off x="1505696" y="1461788"/>
            <a:ext cx="0" cy="480911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Connettore 2 77"/>
          <p:cNvCxnSpPr>
            <a:endCxn id="7" idx="1"/>
          </p:cNvCxnSpPr>
          <p:nvPr/>
        </p:nvCxnSpPr>
        <p:spPr>
          <a:xfrm>
            <a:off x="1505696" y="1862559"/>
            <a:ext cx="1569403" cy="0"/>
          </a:xfrm>
          <a:prstGeom prst="straightConnector1">
            <a:avLst/>
          </a:prstGeom>
          <a:ln w="28575" cmpd="sng"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1" name="Connettore 2 80"/>
          <p:cNvCxnSpPr>
            <a:endCxn id="9" idx="1"/>
          </p:cNvCxnSpPr>
          <p:nvPr/>
        </p:nvCxnSpPr>
        <p:spPr>
          <a:xfrm>
            <a:off x="1505696" y="2407217"/>
            <a:ext cx="1569403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Connettore 2 83"/>
          <p:cNvCxnSpPr>
            <a:endCxn id="10" idx="1"/>
          </p:cNvCxnSpPr>
          <p:nvPr/>
        </p:nvCxnSpPr>
        <p:spPr>
          <a:xfrm>
            <a:off x="1505696" y="3894559"/>
            <a:ext cx="1569402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Connettore 2 86"/>
          <p:cNvCxnSpPr>
            <a:endCxn id="11" idx="1"/>
          </p:cNvCxnSpPr>
          <p:nvPr/>
        </p:nvCxnSpPr>
        <p:spPr>
          <a:xfrm>
            <a:off x="1505696" y="5290102"/>
            <a:ext cx="1520302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0" name="Connettore 2 89"/>
          <p:cNvCxnSpPr>
            <a:endCxn id="12" idx="1"/>
          </p:cNvCxnSpPr>
          <p:nvPr/>
        </p:nvCxnSpPr>
        <p:spPr>
          <a:xfrm>
            <a:off x="1505696" y="6270901"/>
            <a:ext cx="1520302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669715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3175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L’EUROPA E IL MONDO TRA DUE GUERRE, 1920-1940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2</a:t>
            </a:r>
          </a:p>
        </p:txBody>
      </p:sp>
      <p:sp>
        <p:nvSpPr>
          <p:cNvPr id="4" name="Rettangolo 3"/>
          <p:cNvSpPr/>
          <p:nvPr/>
        </p:nvSpPr>
        <p:spPr>
          <a:xfrm>
            <a:off x="0" y="404813"/>
            <a:ext cx="7667625" cy="404812"/>
          </a:xfrm>
          <a:prstGeom prst="rect">
            <a:avLst/>
          </a:prstGeom>
          <a:solidFill>
            <a:srgbClr val="CA4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L’ITALIA. IL PRIMO DOPOGUERRA, IL FASCISMO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charset="0"/>
              <a:ea typeface="Tekton Pro" charset="0"/>
              <a:cs typeface="Tekton Pro" charset="0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7667625" y="404813"/>
            <a:ext cx="1476375" cy="404812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 smtClean="0">
                <a:solidFill>
                  <a:schemeClr val="tx1"/>
                </a:solidFill>
                <a:latin typeface="Arial"/>
                <a:cs typeface="Arial"/>
              </a:rPr>
              <a:t>UNITÀ 5</a:t>
            </a:r>
            <a:endParaRPr lang="it-IT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6" name="Rettangolo 5"/>
          <p:cNvSpPr>
            <a:spLocks noChangeAspect="1"/>
          </p:cNvSpPr>
          <p:nvPr/>
        </p:nvSpPr>
        <p:spPr>
          <a:xfrm>
            <a:off x="217599" y="1070974"/>
            <a:ext cx="435511" cy="396875"/>
          </a:xfrm>
          <a:prstGeom prst="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400" b="1" dirty="0">
                <a:solidFill>
                  <a:srgbClr val="E14685"/>
                </a:solidFill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7" name="Pentagono 6"/>
          <p:cNvSpPr>
            <a:spLocks noChangeAspect="1"/>
          </p:cNvSpPr>
          <p:nvPr/>
        </p:nvSpPr>
        <p:spPr>
          <a:xfrm>
            <a:off x="8528050" y="6237312"/>
            <a:ext cx="395287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977899" y="1070974"/>
            <a:ext cx="65151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b="1" dirty="0" smtClean="0">
                <a:solidFill>
                  <a:srgbClr val="E14685"/>
                </a:solidFill>
                <a:latin typeface="Arial" pitchFamily="34" charset="0"/>
                <a:cs typeface="Arial" pitchFamily="34" charset="0"/>
              </a:rPr>
              <a:t>LA CRISI DEL PAESE E LA GENESI DEL FASCISMO</a:t>
            </a:r>
            <a:endParaRPr lang="it-IT" b="1" i="1" dirty="0">
              <a:solidFill>
                <a:srgbClr val="E1468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ounded Rectangle 14"/>
          <p:cNvSpPr/>
          <p:nvPr/>
        </p:nvSpPr>
        <p:spPr>
          <a:xfrm>
            <a:off x="217599" y="1656552"/>
            <a:ext cx="2093801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Alla fine della guerra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2815591" y="1656552"/>
            <a:ext cx="1172210" cy="392258"/>
          </a:xfrm>
          <a:prstGeom prst="rect">
            <a:avLst/>
          </a:prstGeom>
          <a:solidFill>
            <a:schemeClr val="accent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bg1"/>
                </a:solidFill>
                <a:latin typeface="Arial"/>
                <a:cs typeface="Arial"/>
              </a:rPr>
              <a:t>l</a:t>
            </a:r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’Italia</a:t>
            </a:r>
            <a:endParaRPr lang="it-IT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4432300" y="1656552"/>
            <a:ext cx="4491037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a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lla conferenza di pace fu trattata come una potenza di secondo rango, anche se era uno dei vincitori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2" name="Rettangolo 11"/>
          <p:cNvSpPr/>
          <p:nvPr/>
        </p:nvSpPr>
        <p:spPr>
          <a:xfrm>
            <a:off x="4432300" y="2476423"/>
            <a:ext cx="4491037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l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e promesse territoriali sancite dal Patto di Londra furono disattese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14" name="Connettore 2 13"/>
          <p:cNvCxnSpPr>
            <a:stCxn id="9" idx="0"/>
            <a:endCxn id="10" idx="1"/>
          </p:cNvCxnSpPr>
          <p:nvPr/>
        </p:nvCxnSpPr>
        <p:spPr>
          <a:xfrm>
            <a:off x="2311400" y="1852681"/>
            <a:ext cx="504191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2 16"/>
          <p:cNvCxnSpPr>
            <a:stCxn id="10" idx="3"/>
            <a:endCxn id="11" idx="1"/>
          </p:cNvCxnSpPr>
          <p:nvPr/>
        </p:nvCxnSpPr>
        <p:spPr>
          <a:xfrm>
            <a:off x="3987801" y="1852681"/>
            <a:ext cx="444499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ttore 2 19"/>
          <p:cNvCxnSpPr>
            <a:stCxn id="11" idx="2"/>
            <a:endCxn id="12" idx="0"/>
          </p:cNvCxnSpPr>
          <p:nvPr/>
        </p:nvCxnSpPr>
        <p:spPr>
          <a:xfrm>
            <a:off x="6677819" y="2048810"/>
            <a:ext cx="0" cy="42761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Rettangolo 21"/>
          <p:cNvSpPr/>
          <p:nvPr/>
        </p:nvSpPr>
        <p:spPr>
          <a:xfrm>
            <a:off x="6091714" y="3332952"/>
            <a:ext cx="1172210" cy="392258"/>
          </a:xfrm>
          <a:prstGeom prst="rect">
            <a:avLst/>
          </a:prstGeom>
          <a:solidFill>
            <a:schemeClr val="accent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«v</a:t>
            </a:r>
            <a:r>
              <a:rPr lang="it-IT" sz="1400" b="1" dirty="0">
                <a:solidFill>
                  <a:schemeClr val="bg1"/>
                </a:solidFill>
                <a:latin typeface="Arial"/>
                <a:cs typeface="Arial"/>
              </a:rPr>
              <a:t>ittoria mutilata»</a:t>
            </a:r>
          </a:p>
        </p:txBody>
      </p:sp>
      <p:cxnSp>
        <p:nvCxnSpPr>
          <p:cNvPr id="24" name="Connettore 2 23"/>
          <p:cNvCxnSpPr>
            <a:stCxn id="12" idx="2"/>
            <a:endCxn id="22" idx="0"/>
          </p:cNvCxnSpPr>
          <p:nvPr/>
        </p:nvCxnSpPr>
        <p:spPr>
          <a:xfrm>
            <a:off x="6677819" y="2868681"/>
            <a:ext cx="0" cy="46427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Rettangolo 25"/>
          <p:cNvSpPr/>
          <p:nvPr/>
        </p:nvSpPr>
        <p:spPr>
          <a:xfrm>
            <a:off x="4432300" y="4013123"/>
            <a:ext cx="4491037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e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spressione di un nazionalismo ferito e umiliato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28" name="Connettore 2 27"/>
          <p:cNvCxnSpPr>
            <a:stCxn id="22" idx="2"/>
            <a:endCxn id="26" idx="0"/>
          </p:cNvCxnSpPr>
          <p:nvPr/>
        </p:nvCxnSpPr>
        <p:spPr>
          <a:xfrm>
            <a:off x="6677819" y="3725210"/>
            <a:ext cx="0" cy="28791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Rounded Rectangle 14"/>
          <p:cNvSpPr/>
          <p:nvPr/>
        </p:nvSpPr>
        <p:spPr>
          <a:xfrm>
            <a:off x="217599" y="4869652"/>
            <a:ext cx="2093801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I</a:t>
            </a: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l 12 settembre 1919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31" name="Rettangolo 30"/>
          <p:cNvSpPr/>
          <p:nvPr/>
        </p:nvSpPr>
        <p:spPr>
          <a:xfrm>
            <a:off x="2957196" y="4869652"/>
            <a:ext cx="2061210" cy="392258"/>
          </a:xfrm>
          <a:prstGeom prst="rect">
            <a:avLst/>
          </a:prstGeom>
          <a:solidFill>
            <a:schemeClr val="accent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Gabriele d’Annunzio e alcuni soldati ribelli</a:t>
            </a:r>
            <a:endParaRPr lang="it-IT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32" name="Rettangolo 31"/>
          <p:cNvSpPr/>
          <p:nvPr/>
        </p:nvSpPr>
        <p:spPr>
          <a:xfrm>
            <a:off x="5750163" y="4869652"/>
            <a:ext cx="1855311" cy="392258"/>
          </a:xfrm>
          <a:prstGeom prst="rect">
            <a:avLst/>
          </a:prstGeom>
          <a:solidFill>
            <a:schemeClr val="accent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bg1"/>
                </a:solidFill>
                <a:latin typeface="Arial"/>
                <a:cs typeface="Arial"/>
              </a:rPr>
              <a:t>o</a:t>
            </a:r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ccuparono la città di Fiume</a:t>
            </a:r>
            <a:endParaRPr lang="it-IT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cxnSp>
        <p:nvCxnSpPr>
          <p:cNvPr id="34" name="Connettore 2 33"/>
          <p:cNvCxnSpPr>
            <a:stCxn id="26" idx="2"/>
          </p:cNvCxnSpPr>
          <p:nvPr/>
        </p:nvCxnSpPr>
        <p:spPr>
          <a:xfrm>
            <a:off x="6677819" y="4405381"/>
            <a:ext cx="0" cy="46427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Connettore 2 36"/>
          <p:cNvCxnSpPr>
            <a:stCxn id="30" idx="0"/>
            <a:endCxn id="31" idx="1"/>
          </p:cNvCxnSpPr>
          <p:nvPr/>
        </p:nvCxnSpPr>
        <p:spPr>
          <a:xfrm>
            <a:off x="2311400" y="5065781"/>
            <a:ext cx="645796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Connettore 2 39"/>
          <p:cNvCxnSpPr>
            <a:stCxn id="31" idx="3"/>
            <a:endCxn id="32" idx="1"/>
          </p:cNvCxnSpPr>
          <p:nvPr/>
        </p:nvCxnSpPr>
        <p:spPr>
          <a:xfrm>
            <a:off x="5018406" y="5065781"/>
            <a:ext cx="731757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Rettangolo 41"/>
          <p:cNvSpPr/>
          <p:nvPr/>
        </p:nvSpPr>
        <p:spPr>
          <a:xfrm>
            <a:off x="5750163" y="5613322"/>
            <a:ext cx="1855311" cy="623989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i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l governo si mostrò debole di fronte alla violenza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44" name="Connettore 2 43"/>
          <p:cNvCxnSpPr>
            <a:stCxn id="32" idx="2"/>
            <a:endCxn id="42" idx="0"/>
          </p:cNvCxnSpPr>
          <p:nvPr/>
        </p:nvCxnSpPr>
        <p:spPr>
          <a:xfrm>
            <a:off x="6677819" y="5261910"/>
            <a:ext cx="0" cy="35141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6" name="Immagine 4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033" y="2197100"/>
            <a:ext cx="1461732" cy="2463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196528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3175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L’EUROPA E IL MONDO TRA DUE GUERRE, 1920-1940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2</a:t>
            </a:r>
          </a:p>
        </p:txBody>
      </p:sp>
      <p:sp>
        <p:nvSpPr>
          <p:cNvPr id="4" name="Rettangolo 3"/>
          <p:cNvSpPr/>
          <p:nvPr/>
        </p:nvSpPr>
        <p:spPr>
          <a:xfrm>
            <a:off x="0" y="404813"/>
            <a:ext cx="7667625" cy="404812"/>
          </a:xfrm>
          <a:prstGeom prst="rect">
            <a:avLst/>
          </a:prstGeom>
          <a:solidFill>
            <a:srgbClr val="CA4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L’ITALIA. IL PRIMO DOPOGUERRA, IL FASCISMO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charset="0"/>
              <a:ea typeface="Tekton Pro" charset="0"/>
              <a:cs typeface="Tekton Pro" charset="0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7667625" y="404813"/>
            <a:ext cx="1476375" cy="404812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 smtClean="0">
                <a:solidFill>
                  <a:schemeClr val="tx1"/>
                </a:solidFill>
                <a:latin typeface="Arial"/>
                <a:cs typeface="Arial"/>
              </a:rPr>
              <a:t>UNITÀ 5</a:t>
            </a:r>
            <a:endParaRPr lang="it-IT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279401" y="1553510"/>
            <a:ext cx="2247900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L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a situazione economica dell’Italia era disastrosa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2895601" y="982010"/>
            <a:ext cx="2247900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e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norme deficit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2895601" y="1553510"/>
            <a:ext cx="2247900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f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orte inflazione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2895601" y="2098168"/>
            <a:ext cx="2247900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r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ischio disoccupazione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12" name="Connettore 2 11"/>
          <p:cNvCxnSpPr>
            <a:stCxn id="6" idx="3"/>
            <a:endCxn id="8" idx="1"/>
          </p:cNvCxnSpPr>
          <p:nvPr/>
        </p:nvCxnSpPr>
        <p:spPr>
          <a:xfrm flipV="1">
            <a:off x="2527301" y="1178139"/>
            <a:ext cx="368300" cy="5715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2 14"/>
          <p:cNvCxnSpPr>
            <a:stCxn id="6" idx="3"/>
            <a:endCxn id="9" idx="1"/>
          </p:cNvCxnSpPr>
          <p:nvPr/>
        </p:nvCxnSpPr>
        <p:spPr>
          <a:xfrm>
            <a:off x="2527301" y="1749639"/>
            <a:ext cx="36830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nettore 2 17"/>
          <p:cNvCxnSpPr>
            <a:stCxn id="6" idx="3"/>
            <a:endCxn id="10" idx="1"/>
          </p:cNvCxnSpPr>
          <p:nvPr/>
        </p:nvCxnSpPr>
        <p:spPr>
          <a:xfrm>
            <a:off x="2527301" y="1749639"/>
            <a:ext cx="368300" cy="54465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ounded Rectangle 14"/>
          <p:cNvSpPr/>
          <p:nvPr/>
        </p:nvSpPr>
        <p:spPr>
          <a:xfrm>
            <a:off x="279401" y="2927994"/>
            <a:ext cx="1587499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N</a:t>
            </a: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el 1919-1920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21" name="Rettangolo 20"/>
          <p:cNvSpPr/>
          <p:nvPr/>
        </p:nvSpPr>
        <p:spPr>
          <a:xfrm>
            <a:off x="2527301" y="2927994"/>
            <a:ext cx="2061210" cy="392258"/>
          </a:xfrm>
          <a:prstGeom prst="rect">
            <a:avLst/>
          </a:prstGeom>
          <a:solidFill>
            <a:schemeClr val="accent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bg1"/>
                </a:solidFill>
                <a:latin typeface="Arial"/>
                <a:cs typeface="Arial"/>
              </a:rPr>
              <a:t>c</a:t>
            </a:r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i fu il </a:t>
            </a:r>
            <a:r>
              <a:rPr lang="it-IT" sz="1400" b="1" dirty="0">
                <a:solidFill>
                  <a:schemeClr val="bg1"/>
                </a:solidFill>
                <a:latin typeface="Arial"/>
                <a:cs typeface="Arial"/>
              </a:rPr>
              <a:t>«biennio rosso»</a:t>
            </a:r>
          </a:p>
        </p:txBody>
      </p:sp>
      <p:sp>
        <p:nvSpPr>
          <p:cNvPr id="22" name="Rettangolo 21"/>
          <p:cNvSpPr/>
          <p:nvPr/>
        </p:nvSpPr>
        <p:spPr>
          <a:xfrm>
            <a:off x="5143501" y="2927994"/>
            <a:ext cx="2247900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f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orte mobilitazione di operai e contadini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24" name="Connettore 2 23"/>
          <p:cNvCxnSpPr>
            <a:stCxn id="20" idx="0"/>
            <a:endCxn id="21" idx="1"/>
          </p:cNvCxnSpPr>
          <p:nvPr/>
        </p:nvCxnSpPr>
        <p:spPr>
          <a:xfrm>
            <a:off x="1866900" y="3124123"/>
            <a:ext cx="660401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Connettore 2 26"/>
          <p:cNvCxnSpPr>
            <a:stCxn id="21" idx="3"/>
            <a:endCxn id="22" idx="1"/>
          </p:cNvCxnSpPr>
          <p:nvPr/>
        </p:nvCxnSpPr>
        <p:spPr>
          <a:xfrm>
            <a:off x="4588511" y="3124123"/>
            <a:ext cx="55499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Rettangolo 28"/>
          <p:cNvSpPr/>
          <p:nvPr/>
        </p:nvSpPr>
        <p:spPr>
          <a:xfrm>
            <a:off x="279401" y="3888868"/>
            <a:ext cx="2247900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C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ontro l’avanzata delle forza socialiste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30" name="Rounded Rectangle 14"/>
          <p:cNvSpPr/>
          <p:nvPr/>
        </p:nvSpPr>
        <p:spPr>
          <a:xfrm>
            <a:off x="3001012" y="3888868"/>
            <a:ext cx="2142489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n</a:t>
            </a: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el 1919 nacquero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31" name="Rettangolo 30"/>
          <p:cNvSpPr/>
          <p:nvPr/>
        </p:nvSpPr>
        <p:spPr>
          <a:xfrm>
            <a:off x="1397001" y="4871094"/>
            <a:ext cx="2061210" cy="392258"/>
          </a:xfrm>
          <a:prstGeom prst="rect">
            <a:avLst/>
          </a:prstGeom>
          <a:solidFill>
            <a:schemeClr val="accent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bg1"/>
                </a:solidFill>
                <a:latin typeface="Arial"/>
                <a:cs typeface="Arial"/>
              </a:rPr>
              <a:t>i</a:t>
            </a:r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l </a:t>
            </a:r>
            <a:r>
              <a:rPr lang="it-IT" sz="1400" b="1" dirty="0">
                <a:solidFill>
                  <a:schemeClr val="bg1"/>
                </a:solidFill>
                <a:latin typeface="Arial"/>
                <a:cs typeface="Arial"/>
              </a:rPr>
              <a:t>P</a:t>
            </a:r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artito popolare italiano</a:t>
            </a:r>
            <a:endParaRPr lang="it-IT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32" name="Rettangolo 31"/>
          <p:cNvSpPr/>
          <p:nvPr/>
        </p:nvSpPr>
        <p:spPr>
          <a:xfrm>
            <a:off x="1397001" y="5603368"/>
            <a:ext cx="2061210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cattolico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33" name="Rettangolo 32"/>
          <p:cNvSpPr/>
          <p:nvPr/>
        </p:nvSpPr>
        <p:spPr>
          <a:xfrm>
            <a:off x="1403351" y="6365368"/>
            <a:ext cx="2054860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f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ondato da 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Luigi Sturzo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35" name="Connettore 2 34"/>
          <p:cNvCxnSpPr>
            <a:stCxn id="29" idx="3"/>
            <a:endCxn id="30" idx="2"/>
          </p:cNvCxnSpPr>
          <p:nvPr/>
        </p:nvCxnSpPr>
        <p:spPr>
          <a:xfrm>
            <a:off x="2527301" y="4084997"/>
            <a:ext cx="473711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Connettore 2 37"/>
          <p:cNvCxnSpPr>
            <a:stCxn id="30" idx="1"/>
            <a:endCxn id="31" idx="0"/>
          </p:cNvCxnSpPr>
          <p:nvPr/>
        </p:nvCxnSpPr>
        <p:spPr>
          <a:xfrm flipH="1">
            <a:off x="2427606" y="4281126"/>
            <a:ext cx="1644651" cy="58996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Connettore 2 40"/>
          <p:cNvCxnSpPr>
            <a:stCxn id="31" idx="2"/>
            <a:endCxn id="32" idx="0"/>
          </p:cNvCxnSpPr>
          <p:nvPr/>
        </p:nvCxnSpPr>
        <p:spPr>
          <a:xfrm>
            <a:off x="2427606" y="5263352"/>
            <a:ext cx="0" cy="34001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Connettore 2 43"/>
          <p:cNvCxnSpPr>
            <a:stCxn id="32" idx="2"/>
            <a:endCxn id="33" idx="0"/>
          </p:cNvCxnSpPr>
          <p:nvPr/>
        </p:nvCxnSpPr>
        <p:spPr>
          <a:xfrm>
            <a:off x="2427606" y="5995626"/>
            <a:ext cx="3175" cy="3697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Rettangolo 45"/>
          <p:cNvSpPr/>
          <p:nvPr/>
        </p:nvSpPr>
        <p:spPr>
          <a:xfrm>
            <a:off x="4525012" y="4871094"/>
            <a:ext cx="2061210" cy="392258"/>
          </a:xfrm>
          <a:prstGeom prst="rect">
            <a:avLst/>
          </a:prstGeom>
          <a:solidFill>
            <a:schemeClr val="accent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bg1"/>
                </a:solidFill>
                <a:latin typeface="Arial"/>
                <a:cs typeface="Arial"/>
              </a:rPr>
              <a:t>i</a:t>
            </a:r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 Fasci di combattimento</a:t>
            </a:r>
            <a:endParaRPr lang="it-IT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cxnSp>
        <p:nvCxnSpPr>
          <p:cNvPr id="48" name="Connettore 2 47"/>
          <p:cNvCxnSpPr>
            <a:stCxn id="30" idx="1"/>
            <a:endCxn id="46" idx="0"/>
          </p:cNvCxnSpPr>
          <p:nvPr/>
        </p:nvCxnSpPr>
        <p:spPr>
          <a:xfrm>
            <a:off x="4072257" y="4281126"/>
            <a:ext cx="1483360" cy="58996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Rettangolo 50"/>
          <p:cNvSpPr/>
          <p:nvPr/>
        </p:nvSpPr>
        <p:spPr>
          <a:xfrm>
            <a:off x="4528187" y="5603368"/>
            <a:ext cx="2054860" cy="392258"/>
          </a:xfrm>
          <a:prstGeom prst="rect">
            <a:avLst/>
          </a:prstGeom>
          <a:solidFill>
            <a:srgbClr val="F7964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rgbClr val="FFFFFF"/>
                </a:solidFill>
                <a:latin typeface="Arial"/>
                <a:cs typeface="Arial"/>
              </a:rPr>
              <a:t>fondati da Benito Mussolini</a:t>
            </a:r>
            <a:endParaRPr lang="it-IT" sz="1400" b="1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52" name="Rettangolo 51"/>
          <p:cNvSpPr/>
          <p:nvPr/>
        </p:nvSpPr>
        <p:spPr>
          <a:xfrm>
            <a:off x="4525012" y="6365368"/>
            <a:ext cx="2054860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e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x membro del Partito socialista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54" name="Connettore 2 53"/>
          <p:cNvCxnSpPr>
            <a:stCxn id="46" idx="2"/>
            <a:endCxn id="51" idx="0"/>
          </p:cNvCxnSpPr>
          <p:nvPr/>
        </p:nvCxnSpPr>
        <p:spPr>
          <a:xfrm>
            <a:off x="5555617" y="5263352"/>
            <a:ext cx="0" cy="34001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Connettore 2 56"/>
          <p:cNvCxnSpPr>
            <a:stCxn id="51" idx="2"/>
            <a:endCxn id="52" idx="0"/>
          </p:cNvCxnSpPr>
          <p:nvPr/>
        </p:nvCxnSpPr>
        <p:spPr>
          <a:xfrm flipH="1">
            <a:off x="5552442" y="5995626"/>
            <a:ext cx="3175" cy="3697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Pentagono 58"/>
          <p:cNvSpPr>
            <a:spLocks noChangeAspect="1"/>
          </p:cNvSpPr>
          <p:nvPr/>
        </p:nvSpPr>
        <p:spPr>
          <a:xfrm>
            <a:off x="8666163" y="6395017"/>
            <a:ext cx="395287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</a:t>
            </a:r>
          </a:p>
        </p:txBody>
      </p:sp>
      <p:pic>
        <p:nvPicPr>
          <p:cNvPr id="60" name="Immagine 5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1401" y="3997460"/>
            <a:ext cx="1460500" cy="2177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016475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366396" y="1162694"/>
            <a:ext cx="2061210" cy="392258"/>
          </a:xfrm>
          <a:prstGeom prst="rect">
            <a:avLst/>
          </a:prstGeom>
          <a:solidFill>
            <a:schemeClr val="accent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bg1"/>
                </a:solidFill>
                <a:latin typeface="Arial"/>
                <a:cs typeface="Arial"/>
              </a:rPr>
              <a:t>i</a:t>
            </a:r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l </a:t>
            </a:r>
            <a:r>
              <a:rPr lang="it-IT" sz="1400" b="1" dirty="0">
                <a:solidFill>
                  <a:schemeClr val="bg1"/>
                </a:solidFill>
                <a:latin typeface="Arial"/>
                <a:cs typeface="Arial"/>
              </a:rPr>
              <a:t>P</a:t>
            </a:r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artito socialista italiano</a:t>
            </a:r>
            <a:endParaRPr lang="it-IT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0" y="3175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L’EUROPA E IL MONDO TRA DUE GUERRE, 1920-1940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0" y="404813"/>
            <a:ext cx="7667625" cy="404812"/>
          </a:xfrm>
          <a:prstGeom prst="rect">
            <a:avLst/>
          </a:prstGeom>
          <a:solidFill>
            <a:srgbClr val="CA4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L’ITALIA. IL PRIMO DOPOGUERRA, IL FASCISMO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charset="0"/>
              <a:ea typeface="Tekton Pro" charset="0"/>
              <a:cs typeface="Tekton Pro" charset="0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2</a:t>
            </a:r>
          </a:p>
        </p:txBody>
      </p:sp>
      <p:sp>
        <p:nvSpPr>
          <p:cNvPr id="6" name="Rettangolo 5"/>
          <p:cNvSpPr/>
          <p:nvPr/>
        </p:nvSpPr>
        <p:spPr>
          <a:xfrm>
            <a:off x="7667625" y="404813"/>
            <a:ext cx="1476375" cy="404812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 smtClean="0">
                <a:solidFill>
                  <a:schemeClr val="tx1"/>
                </a:solidFill>
                <a:latin typeface="Arial"/>
                <a:cs typeface="Arial"/>
              </a:rPr>
              <a:t>UNITÀ 5</a:t>
            </a:r>
            <a:endParaRPr lang="it-IT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2895601" y="1162694"/>
            <a:ext cx="2247900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r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imase il maggiore partito italiano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9" name="Connettore 2 8"/>
          <p:cNvCxnSpPr>
            <a:stCxn id="2" idx="3"/>
            <a:endCxn id="7" idx="1"/>
          </p:cNvCxnSpPr>
          <p:nvPr/>
        </p:nvCxnSpPr>
        <p:spPr>
          <a:xfrm>
            <a:off x="2427606" y="1358823"/>
            <a:ext cx="467995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CasellaDiTesto 10"/>
          <p:cNvSpPr txBox="1"/>
          <p:nvPr/>
        </p:nvSpPr>
        <p:spPr>
          <a:xfrm>
            <a:off x="894834" y="1555234"/>
            <a:ext cx="8088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200" b="1" dirty="0">
                <a:solidFill>
                  <a:schemeClr val="accent2"/>
                </a:solidFill>
                <a:latin typeface="Arial"/>
                <a:cs typeface="Arial"/>
              </a:rPr>
              <a:t>d</a:t>
            </a:r>
            <a:r>
              <a:rPr lang="it-IT" sz="1200" b="1" dirty="0" smtClean="0">
                <a:solidFill>
                  <a:schemeClr val="accent2"/>
                </a:solidFill>
                <a:latin typeface="Arial"/>
                <a:cs typeface="Arial"/>
              </a:rPr>
              <a:t>iviso in </a:t>
            </a:r>
            <a:endParaRPr lang="it-IT" sz="1200" b="1" dirty="0">
              <a:solidFill>
                <a:schemeClr val="accent2"/>
              </a:solidFill>
              <a:latin typeface="Arial"/>
              <a:cs typeface="Arial"/>
            </a:endParaRPr>
          </a:p>
        </p:txBody>
      </p:sp>
      <p:sp>
        <p:nvSpPr>
          <p:cNvPr id="12" name="Rettangolo 11"/>
          <p:cNvSpPr/>
          <p:nvPr/>
        </p:nvSpPr>
        <p:spPr>
          <a:xfrm>
            <a:off x="116207" y="2140594"/>
            <a:ext cx="1153793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massimalisti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3" name="Rettangolo 12"/>
          <p:cNvSpPr/>
          <p:nvPr/>
        </p:nvSpPr>
        <p:spPr>
          <a:xfrm>
            <a:off x="1445896" y="2140594"/>
            <a:ext cx="1153793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riformisti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4" name="Rettangolo 13"/>
          <p:cNvSpPr/>
          <p:nvPr/>
        </p:nvSpPr>
        <p:spPr>
          <a:xfrm>
            <a:off x="116207" y="2940694"/>
            <a:ext cx="1153793" cy="640706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f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avorevoli alla rivoluzione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5" name="Rettangolo 14"/>
          <p:cNvSpPr/>
          <p:nvPr/>
        </p:nvSpPr>
        <p:spPr>
          <a:xfrm>
            <a:off x="1469392" y="2940694"/>
            <a:ext cx="1153793" cy="640706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f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avorevoli a riforme graduali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17" name="Connettore 2 16"/>
          <p:cNvCxnSpPr>
            <a:stCxn id="11" idx="2"/>
            <a:endCxn id="13" idx="0"/>
          </p:cNvCxnSpPr>
          <p:nvPr/>
        </p:nvCxnSpPr>
        <p:spPr>
          <a:xfrm>
            <a:off x="1299264" y="1832233"/>
            <a:ext cx="723529" cy="30836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ttore 2 19"/>
          <p:cNvCxnSpPr>
            <a:stCxn id="11" idx="2"/>
            <a:endCxn id="12" idx="0"/>
          </p:cNvCxnSpPr>
          <p:nvPr/>
        </p:nvCxnSpPr>
        <p:spPr>
          <a:xfrm flipH="1">
            <a:off x="693104" y="1832233"/>
            <a:ext cx="606160" cy="30836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Connettore 2 22"/>
          <p:cNvCxnSpPr>
            <a:stCxn id="12" idx="2"/>
            <a:endCxn id="14" idx="0"/>
          </p:cNvCxnSpPr>
          <p:nvPr/>
        </p:nvCxnSpPr>
        <p:spPr>
          <a:xfrm>
            <a:off x="693104" y="2532852"/>
            <a:ext cx="0" cy="4078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Connettore 2 25"/>
          <p:cNvCxnSpPr>
            <a:stCxn id="13" idx="2"/>
          </p:cNvCxnSpPr>
          <p:nvPr/>
        </p:nvCxnSpPr>
        <p:spPr>
          <a:xfrm flipH="1">
            <a:off x="2011682" y="2532852"/>
            <a:ext cx="11111" cy="4078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Rounded Rectangle 14"/>
          <p:cNvSpPr/>
          <p:nvPr/>
        </p:nvSpPr>
        <p:spPr>
          <a:xfrm>
            <a:off x="366396" y="4070994"/>
            <a:ext cx="1656397" cy="626454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A novembre 1919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31" name="Rettangolo 30"/>
          <p:cNvSpPr/>
          <p:nvPr/>
        </p:nvSpPr>
        <p:spPr>
          <a:xfrm>
            <a:off x="2427606" y="4070994"/>
            <a:ext cx="1903094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c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i furono le elezioni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32" name="Rettangolo 31"/>
          <p:cNvSpPr/>
          <p:nvPr/>
        </p:nvSpPr>
        <p:spPr>
          <a:xfrm>
            <a:off x="2427606" y="4807594"/>
            <a:ext cx="1903094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c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on il sistema 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proporzionale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34" name="Connettore 2 33"/>
          <p:cNvCxnSpPr>
            <a:stCxn id="30" idx="0"/>
            <a:endCxn id="31" idx="1"/>
          </p:cNvCxnSpPr>
          <p:nvPr/>
        </p:nvCxnSpPr>
        <p:spPr>
          <a:xfrm flipV="1">
            <a:off x="2022793" y="4267123"/>
            <a:ext cx="404813" cy="11709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Connettore 2 36"/>
          <p:cNvCxnSpPr>
            <a:stCxn id="31" idx="2"/>
            <a:endCxn id="32" idx="0"/>
          </p:cNvCxnSpPr>
          <p:nvPr/>
        </p:nvCxnSpPr>
        <p:spPr>
          <a:xfrm>
            <a:off x="3379153" y="4463252"/>
            <a:ext cx="0" cy="3443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Rettangolo 38"/>
          <p:cNvSpPr/>
          <p:nvPr/>
        </p:nvSpPr>
        <p:spPr>
          <a:xfrm>
            <a:off x="4764406" y="3505123"/>
            <a:ext cx="1903094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s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ocialisti 156 deputati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40" name="Rettangolo 39"/>
          <p:cNvSpPr/>
          <p:nvPr/>
        </p:nvSpPr>
        <p:spPr>
          <a:xfrm>
            <a:off x="4764406" y="4070994"/>
            <a:ext cx="1903094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popolari 100 deputati 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41" name="Rettangolo 40"/>
          <p:cNvSpPr/>
          <p:nvPr/>
        </p:nvSpPr>
        <p:spPr>
          <a:xfrm>
            <a:off x="4764406" y="4615652"/>
            <a:ext cx="1903094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f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ascisti meno di 5000 voti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44" name="Connettore 2 43"/>
          <p:cNvCxnSpPr>
            <a:stCxn id="31" idx="3"/>
            <a:endCxn id="40" idx="1"/>
          </p:cNvCxnSpPr>
          <p:nvPr/>
        </p:nvCxnSpPr>
        <p:spPr>
          <a:xfrm>
            <a:off x="4330700" y="4267123"/>
            <a:ext cx="433706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Connettore 2 46"/>
          <p:cNvCxnSpPr>
            <a:stCxn id="31" idx="3"/>
            <a:endCxn id="39" idx="1"/>
          </p:cNvCxnSpPr>
          <p:nvPr/>
        </p:nvCxnSpPr>
        <p:spPr>
          <a:xfrm flipV="1">
            <a:off x="4330700" y="3701252"/>
            <a:ext cx="433706" cy="56587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Connettore 2 49"/>
          <p:cNvCxnSpPr>
            <a:stCxn id="31" idx="3"/>
            <a:endCxn id="41" idx="1"/>
          </p:cNvCxnSpPr>
          <p:nvPr/>
        </p:nvCxnSpPr>
        <p:spPr>
          <a:xfrm>
            <a:off x="4330700" y="4267123"/>
            <a:ext cx="433706" cy="54465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Rounded Rectangle 14"/>
          <p:cNvSpPr/>
          <p:nvPr/>
        </p:nvSpPr>
        <p:spPr>
          <a:xfrm>
            <a:off x="230189" y="5721994"/>
            <a:ext cx="1792604" cy="626454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D</a:t>
            </a: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al novembre 1920 a luglio 1921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53" name="Rettangolo 52"/>
          <p:cNvSpPr/>
          <p:nvPr/>
        </p:nvSpPr>
        <p:spPr>
          <a:xfrm>
            <a:off x="2427606" y="5839092"/>
            <a:ext cx="1903094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t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ornò al governo 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Giolitti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55" name="Connettore 2 54"/>
          <p:cNvCxnSpPr>
            <a:stCxn id="52" idx="0"/>
            <a:endCxn id="53" idx="1"/>
          </p:cNvCxnSpPr>
          <p:nvPr/>
        </p:nvCxnSpPr>
        <p:spPr>
          <a:xfrm>
            <a:off x="2022793" y="6035221"/>
            <a:ext cx="404813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Pentagono 57"/>
          <p:cNvSpPr>
            <a:spLocks noChangeAspect="1"/>
          </p:cNvSpPr>
          <p:nvPr/>
        </p:nvSpPr>
        <p:spPr>
          <a:xfrm>
            <a:off x="8666163" y="6395017"/>
            <a:ext cx="395287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</a:t>
            </a:r>
          </a:p>
        </p:txBody>
      </p:sp>
      <p:pic>
        <p:nvPicPr>
          <p:cNvPr id="10" name="Immagin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072313" y="3399376"/>
            <a:ext cx="1905266" cy="1800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896066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3175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L’EUROPA E IL MONDO TRA DUE GUERRE, 1920-1940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0" y="404813"/>
            <a:ext cx="7667625" cy="404812"/>
          </a:xfrm>
          <a:prstGeom prst="rect">
            <a:avLst/>
          </a:prstGeom>
          <a:solidFill>
            <a:srgbClr val="CA4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L’ITALIA. IL PRIMO DOPOGUERRA, IL FASCISMO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charset="0"/>
              <a:ea typeface="Tekton Pro" charset="0"/>
              <a:cs typeface="Tekton Pro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2</a:t>
            </a:r>
          </a:p>
        </p:txBody>
      </p:sp>
      <p:sp>
        <p:nvSpPr>
          <p:cNvPr id="5" name="Rettangolo 4"/>
          <p:cNvSpPr/>
          <p:nvPr/>
        </p:nvSpPr>
        <p:spPr>
          <a:xfrm>
            <a:off x="7667625" y="404813"/>
            <a:ext cx="1476375" cy="404812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 smtClean="0">
                <a:solidFill>
                  <a:schemeClr val="tx1"/>
                </a:solidFill>
                <a:latin typeface="Arial"/>
                <a:cs typeface="Arial"/>
              </a:rPr>
              <a:t>UNITÀ 5</a:t>
            </a:r>
            <a:endParaRPr lang="it-IT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6" name="Rettangolo 5"/>
          <p:cNvSpPr>
            <a:spLocks noChangeAspect="1"/>
          </p:cNvSpPr>
          <p:nvPr/>
        </p:nvSpPr>
        <p:spPr>
          <a:xfrm>
            <a:off x="217599" y="1070974"/>
            <a:ext cx="435511" cy="396875"/>
          </a:xfrm>
          <a:prstGeom prst="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400" b="1" dirty="0">
                <a:solidFill>
                  <a:srgbClr val="E14685"/>
                </a:solidFill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977899" y="1070974"/>
            <a:ext cx="77597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b="1" dirty="0" smtClean="0">
                <a:solidFill>
                  <a:srgbClr val="E14685"/>
                </a:solidFill>
                <a:latin typeface="Arial" pitchFamily="34" charset="0"/>
                <a:cs typeface="Arial" pitchFamily="34" charset="0"/>
              </a:rPr>
              <a:t>L’OCCUPAZIONE DELLE FABBRICHE. MOVIMENTO OPERAIO E CONTROFFENSIVA FASCISTA</a:t>
            </a:r>
            <a:endParaRPr lang="it-IT" b="1" i="1" dirty="0">
              <a:solidFill>
                <a:srgbClr val="E1468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ounded Rectangle 14"/>
          <p:cNvSpPr/>
          <p:nvPr/>
        </p:nvSpPr>
        <p:spPr>
          <a:xfrm>
            <a:off x="217599" y="1982565"/>
            <a:ext cx="1179401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Nel 1920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2057401" y="1982565"/>
            <a:ext cx="2247900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g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li operai occuparono più di 300 stabilimenti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4902201" y="1982565"/>
            <a:ext cx="1854199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Giolitti decise di non usare la forza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7175501" y="1982565"/>
            <a:ext cx="1562099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l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a protesta si esaurì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13" name="Connettore 2 12"/>
          <p:cNvCxnSpPr>
            <a:stCxn id="8" idx="0"/>
            <a:endCxn id="9" idx="1"/>
          </p:cNvCxnSpPr>
          <p:nvPr/>
        </p:nvCxnSpPr>
        <p:spPr>
          <a:xfrm>
            <a:off x="1397000" y="2178694"/>
            <a:ext cx="660401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Connettore 2 15"/>
          <p:cNvCxnSpPr>
            <a:stCxn id="9" idx="3"/>
            <a:endCxn id="10" idx="1"/>
          </p:cNvCxnSpPr>
          <p:nvPr/>
        </p:nvCxnSpPr>
        <p:spPr>
          <a:xfrm>
            <a:off x="4305301" y="2178694"/>
            <a:ext cx="59690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ttore 2 18"/>
          <p:cNvCxnSpPr>
            <a:stCxn id="10" idx="3"/>
            <a:endCxn id="11" idx="1"/>
          </p:cNvCxnSpPr>
          <p:nvPr/>
        </p:nvCxnSpPr>
        <p:spPr>
          <a:xfrm>
            <a:off x="6756400" y="2178694"/>
            <a:ext cx="419101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Rettangolo 21"/>
          <p:cNvSpPr/>
          <p:nvPr/>
        </p:nvSpPr>
        <p:spPr>
          <a:xfrm>
            <a:off x="4711701" y="2737494"/>
            <a:ext cx="2247900" cy="805806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l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a borghesia interpretò questa scelta come il segnale della debolezza dei liberali 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24" name="Connettore 2 23"/>
          <p:cNvCxnSpPr>
            <a:stCxn id="10" idx="2"/>
            <a:endCxn id="22" idx="0"/>
          </p:cNvCxnSpPr>
          <p:nvPr/>
        </p:nvCxnSpPr>
        <p:spPr>
          <a:xfrm>
            <a:off x="5829301" y="2374823"/>
            <a:ext cx="6350" cy="36267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Rettangolo 25"/>
          <p:cNvSpPr/>
          <p:nvPr/>
        </p:nvSpPr>
        <p:spPr>
          <a:xfrm>
            <a:off x="4711701" y="3969394"/>
            <a:ext cx="2247900" cy="392258"/>
          </a:xfrm>
          <a:prstGeom prst="rect">
            <a:avLst/>
          </a:prstGeom>
          <a:solidFill>
            <a:srgbClr val="F7964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bg1"/>
                </a:solidFill>
                <a:latin typeface="Arial"/>
                <a:cs typeface="Arial"/>
              </a:rPr>
              <a:t>i</a:t>
            </a:r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niziò a guardare con interesse ai fascisti</a:t>
            </a:r>
            <a:endParaRPr lang="it-IT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cxnSp>
        <p:nvCxnSpPr>
          <p:cNvPr id="28" name="Connettore 2 27"/>
          <p:cNvCxnSpPr>
            <a:stCxn id="22" idx="2"/>
            <a:endCxn id="26" idx="0"/>
          </p:cNvCxnSpPr>
          <p:nvPr/>
        </p:nvCxnSpPr>
        <p:spPr>
          <a:xfrm>
            <a:off x="5835651" y="3543300"/>
            <a:ext cx="0" cy="42609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Rettangolo 29"/>
          <p:cNvSpPr/>
          <p:nvPr/>
        </p:nvSpPr>
        <p:spPr>
          <a:xfrm>
            <a:off x="6667501" y="4540894"/>
            <a:ext cx="2247900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acceso nazionalismo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31" name="Rettangolo 30"/>
          <p:cNvSpPr/>
          <p:nvPr/>
        </p:nvSpPr>
        <p:spPr>
          <a:xfrm>
            <a:off x="6667501" y="5068742"/>
            <a:ext cx="2247900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o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dio antisocialista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32" name="Rettangolo 31"/>
          <p:cNvSpPr/>
          <p:nvPr/>
        </p:nvSpPr>
        <p:spPr>
          <a:xfrm>
            <a:off x="6692901" y="5596436"/>
            <a:ext cx="2247900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antiparlamentarismo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33" name="Rettangolo 32"/>
          <p:cNvSpPr/>
          <p:nvPr/>
        </p:nvSpPr>
        <p:spPr>
          <a:xfrm>
            <a:off x="6692901" y="6139652"/>
            <a:ext cx="2247900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v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iolenza come metodo politico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35" name="Connettore 1 34"/>
          <p:cNvCxnSpPr>
            <a:stCxn id="26" idx="2"/>
          </p:cNvCxnSpPr>
          <p:nvPr/>
        </p:nvCxnSpPr>
        <p:spPr>
          <a:xfrm flipH="1">
            <a:off x="5829301" y="4361652"/>
            <a:ext cx="6350" cy="196294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Connettore 2 37"/>
          <p:cNvCxnSpPr>
            <a:endCxn id="33" idx="1"/>
          </p:cNvCxnSpPr>
          <p:nvPr/>
        </p:nvCxnSpPr>
        <p:spPr>
          <a:xfrm>
            <a:off x="5829301" y="6324600"/>
            <a:ext cx="863600" cy="1118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Connettore 2 40"/>
          <p:cNvCxnSpPr>
            <a:endCxn id="30" idx="1"/>
          </p:cNvCxnSpPr>
          <p:nvPr/>
        </p:nvCxnSpPr>
        <p:spPr>
          <a:xfrm>
            <a:off x="5829301" y="4737023"/>
            <a:ext cx="83820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Connettore 2 44"/>
          <p:cNvCxnSpPr>
            <a:endCxn id="31" idx="1"/>
          </p:cNvCxnSpPr>
          <p:nvPr/>
        </p:nvCxnSpPr>
        <p:spPr>
          <a:xfrm>
            <a:off x="5835651" y="5264871"/>
            <a:ext cx="83185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Connettore 2 48"/>
          <p:cNvCxnSpPr>
            <a:endCxn id="32" idx="1"/>
          </p:cNvCxnSpPr>
          <p:nvPr/>
        </p:nvCxnSpPr>
        <p:spPr>
          <a:xfrm>
            <a:off x="5829301" y="5778500"/>
            <a:ext cx="863600" cy="1406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Rettangolo 50"/>
          <p:cNvSpPr/>
          <p:nvPr/>
        </p:nvSpPr>
        <p:spPr>
          <a:xfrm>
            <a:off x="1168401" y="3969394"/>
            <a:ext cx="2247900" cy="1491606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i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niziarono a commettere violenze contro le organizzazioni del movimento operaio, i sindacati, le sedi del Partito socialista e i suoi esponenti 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53" name="Connettore 2 52"/>
          <p:cNvCxnSpPr>
            <a:stCxn id="26" idx="1"/>
          </p:cNvCxnSpPr>
          <p:nvPr/>
        </p:nvCxnSpPr>
        <p:spPr>
          <a:xfrm flipH="1">
            <a:off x="3416301" y="4165523"/>
            <a:ext cx="1295400" cy="1277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Pentagono 54"/>
          <p:cNvSpPr>
            <a:spLocks noChangeAspect="1"/>
          </p:cNvSpPr>
          <p:nvPr/>
        </p:nvSpPr>
        <p:spPr>
          <a:xfrm>
            <a:off x="8666163" y="6395017"/>
            <a:ext cx="395287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xmlns="" val="184184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3175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L’EUROPA E IL MONDO TRA DUE GUERRE, 1920-1940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0" y="404813"/>
            <a:ext cx="7667625" cy="404812"/>
          </a:xfrm>
          <a:prstGeom prst="rect">
            <a:avLst/>
          </a:prstGeom>
          <a:solidFill>
            <a:srgbClr val="CA4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L’ITALIA. IL PRIMO DOPOGUERRA, IL FASCISMO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charset="0"/>
              <a:ea typeface="Tekton Pro" charset="0"/>
              <a:cs typeface="Tekton Pro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2</a:t>
            </a:r>
          </a:p>
        </p:txBody>
      </p:sp>
      <p:sp>
        <p:nvSpPr>
          <p:cNvPr id="5" name="Rettangolo 4"/>
          <p:cNvSpPr/>
          <p:nvPr/>
        </p:nvSpPr>
        <p:spPr>
          <a:xfrm>
            <a:off x="7667625" y="404813"/>
            <a:ext cx="1476375" cy="404812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 smtClean="0">
                <a:solidFill>
                  <a:schemeClr val="tx1"/>
                </a:solidFill>
                <a:latin typeface="Arial"/>
                <a:cs typeface="Arial"/>
              </a:rPr>
              <a:t>UNITÀ 5</a:t>
            </a:r>
            <a:endParaRPr lang="it-IT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6" name="Rounded Rectangle 14"/>
          <p:cNvSpPr/>
          <p:nvPr/>
        </p:nvSpPr>
        <p:spPr>
          <a:xfrm>
            <a:off x="217599" y="1157065"/>
            <a:ext cx="1179401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N</a:t>
            </a: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el 1921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1968501" y="1157065"/>
            <a:ext cx="2247900" cy="392258"/>
          </a:xfrm>
          <a:prstGeom prst="rect">
            <a:avLst/>
          </a:prstGeom>
          <a:solidFill>
            <a:srgbClr val="F7964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Amedeo Bordiga e Antonio Gramsci</a:t>
            </a:r>
            <a:endParaRPr lang="it-IT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4802506" y="1157065"/>
            <a:ext cx="1903094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u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scirono da Partito socialista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7050406" y="1157065"/>
            <a:ext cx="1903094" cy="392258"/>
          </a:xfrm>
          <a:prstGeom prst="rect">
            <a:avLst/>
          </a:prstGeom>
          <a:solidFill>
            <a:srgbClr val="F7964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rgbClr val="FFFFFF"/>
                </a:solidFill>
                <a:latin typeface="Arial"/>
                <a:cs typeface="Arial"/>
              </a:rPr>
              <a:t>f</a:t>
            </a:r>
            <a:r>
              <a:rPr lang="it-IT" sz="1400" b="1" dirty="0" smtClean="0">
                <a:solidFill>
                  <a:srgbClr val="FFFFFF"/>
                </a:solidFill>
                <a:latin typeface="Arial"/>
                <a:cs typeface="Arial"/>
              </a:rPr>
              <a:t>ondarono il Partito comunista italiano</a:t>
            </a:r>
            <a:endParaRPr lang="it-IT" sz="1400" b="1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cxnSp>
        <p:nvCxnSpPr>
          <p:cNvPr id="11" name="Connettore 2 10"/>
          <p:cNvCxnSpPr>
            <a:stCxn id="6" idx="0"/>
            <a:endCxn id="7" idx="1"/>
          </p:cNvCxnSpPr>
          <p:nvPr/>
        </p:nvCxnSpPr>
        <p:spPr>
          <a:xfrm>
            <a:off x="1397000" y="1353194"/>
            <a:ext cx="571501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nettore 2 13"/>
          <p:cNvCxnSpPr>
            <a:stCxn id="7" idx="3"/>
            <a:endCxn id="8" idx="1"/>
          </p:cNvCxnSpPr>
          <p:nvPr/>
        </p:nvCxnSpPr>
        <p:spPr>
          <a:xfrm>
            <a:off x="4216401" y="1353194"/>
            <a:ext cx="586105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2 16"/>
          <p:cNvCxnSpPr>
            <a:stCxn id="8" idx="3"/>
            <a:endCxn id="9" idx="1"/>
          </p:cNvCxnSpPr>
          <p:nvPr/>
        </p:nvCxnSpPr>
        <p:spPr>
          <a:xfrm>
            <a:off x="6705600" y="1353194"/>
            <a:ext cx="344806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Rettangolo 18"/>
          <p:cNvSpPr/>
          <p:nvPr/>
        </p:nvSpPr>
        <p:spPr>
          <a:xfrm>
            <a:off x="1411573" y="3578169"/>
            <a:ext cx="1903094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c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i furono nuove elezioni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0" name="Rounded Rectangle 14"/>
          <p:cNvSpPr/>
          <p:nvPr/>
        </p:nvSpPr>
        <p:spPr>
          <a:xfrm>
            <a:off x="217599" y="2134965"/>
            <a:ext cx="1903094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N</a:t>
            </a: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el maggio  1921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22" name="Rettangolo 21"/>
          <p:cNvSpPr/>
          <p:nvPr/>
        </p:nvSpPr>
        <p:spPr>
          <a:xfrm>
            <a:off x="223778" y="2928606"/>
            <a:ext cx="1903094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i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 socialisti ottennero 122 seggi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3" name="Rettangolo 22"/>
          <p:cNvSpPr/>
          <p:nvPr/>
        </p:nvSpPr>
        <p:spPr>
          <a:xfrm>
            <a:off x="1411573" y="4203770"/>
            <a:ext cx="1903094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i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 comunisti ottennero 16 seggi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4" name="Rettangolo 23"/>
          <p:cNvSpPr/>
          <p:nvPr/>
        </p:nvSpPr>
        <p:spPr>
          <a:xfrm>
            <a:off x="1411573" y="4848242"/>
            <a:ext cx="1903094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i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 popolari ottennero 107 seggi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5" name="Rettangolo 24"/>
          <p:cNvSpPr/>
          <p:nvPr/>
        </p:nvSpPr>
        <p:spPr>
          <a:xfrm>
            <a:off x="1397000" y="5554244"/>
            <a:ext cx="1903094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i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 fascisti ottennero 35 seggi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27" name="Connettore 2 26"/>
          <p:cNvCxnSpPr/>
          <p:nvPr/>
        </p:nvCxnSpPr>
        <p:spPr>
          <a:xfrm>
            <a:off x="562526" y="2539093"/>
            <a:ext cx="0" cy="38951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Connettore 2 29"/>
          <p:cNvCxnSpPr/>
          <p:nvPr/>
        </p:nvCxnSpPr>
        <p:spPr>
          <a:xfrm flipV="1">
            <a:off x="535860" y="5750372"/>
            <a:ext cx="861139" cy="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Connettore 2 32"/>
          <p:cNvCxnSpPr/>
          <p:nvPr/>
        </p:nvCxnSpPr>
        <p:spPr>
          <a:xfrm>
            <a:off x="567662" y="3722075"/>
            <a:ext cx="829338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Connettore 2 35"/>
          <p:cNvCxnSpPr/>
          <p:nvPr/>
        </p:nvCxnSpPr>
        <p:spPr>
          <a:xfrm>
            <a:off x="535861" y="4962763"/>
            <a:ext cx="861139" cy="700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Connettore 2 38"/>
          <p:cNvCxnSpPr/>
          <p:nvPr/>
        </p:nvCxnSpPr>
        <p:spPr>
          <a:xfrm>
            <a:off x="565014" y="4330017"/>
            <a:ext cx="831986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Pentagono 40"/>
          <p:cNvSpPr>
            <a:spLocks noChangeAspect="1"/>
          </p:cNvSpPr>
          <p:nvPr/>
        </p:nvSpPr>
        <p:spPr>
          <a:xfrm>
            <a:off x="8666163" y="6395017"/>
            <a:ext cx="395287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6</a:t>
            </a:r>
          </a:p>
        </p:txBody>
      </p:sp>
      <p:pic>
        <p:nvPicPr>
          <p:cNvPr id="10" name="Immagin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802505" y="2134965"/>
            <a:ext cx="2008953" cy="3419279"/>
          </a:xfrm>
          <a:prstGeom prst="rect">
            <a:avLst/>
          </a:prstGeom>
        </p:spPr>
      </p:pic>
      <p:cxnSp>
        <p:nvCxnSpPr>
          <p:cNvPr id="58" name="Connettore 1 57"/>
          <p:cNvCxnSpPr/>
          <p:nvPr/>
        </p:nvCxnSpPr>
        <p:spPr>
          <a:xfrm flipH="1">
            <a:off x="521288" y="3320864"/>
            <a:ext cx="29153" cy="242950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067984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404813"/>
            <a:ext cx="7667625" cy="404812"/>
          </a:xfrm>
          <a:prstGeom prst="rect">
            <a:avLst/>
          </a:prstGeom>
          <a:solidFill>
            <a:srgbClr val="CA4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L’ITALIA. IL PRIMO DOPOGUERRA, IL FASCISMO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charset="0"/>
              <a:ea typeface="Tekton Pro" charset="0"/>
              <a:cs typeface="Tekton Pro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0" y="3175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L’EUROPA E IL MONDO TRA DUE GUERRE, 1920-1940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2</a:t>
            </a:r>
          </a:p>
        </p:txBody>
      </p:sp>
      <p:sp>
        <p:nvSpPr>
          <p:cNvPr id="5" name="Rettangolo 4"/>
          <p:cNvSpPr/>
          <p:nvPr/>
        </p:nvSpPr>
        <p:spPr>
          <a:xfrm>
            <a:off x="7667625" y="404813"/>
            <a:ext cx="1476375" cy="404812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 smtClean="0">
                <a:solidFill>
                  <a:schemeClr val="tx1"/>
                </a:solidFill>
                <a:latin typeface="Arial"/>
                <a:cs typeface="Arial"/>
              </a:rPr>
              <a:t>UNITÀ 5</a:t>
            </a:r>
            <a:endParaRPr lang="it-IT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6" name="Rettangolo 5"/>
          <p:cNvSpPr>
            <a:spLocks noChangeAspect="1"/>
          </p:cNvSpPr>
          <p:nvPr/>
        </p:nvSpPr>
        <p:spPr>
          <a:xfrm>
            <a:off x="217599" y="1070974"/>
            <a:ext cx="435511" cy="396875"/>
          </a:xfrm>
          <a:prstGeom prst="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400" b="1" dirty="0">
                <a:solidFill>
                  <a:srgbClr val="E14685"/>
                </a:solidFill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977899" y="1070974"/>
            <a:ext cx="77597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b="1" dirty="0" smtClean="0">
                <a:solidFill>
                  <a:srgbClr val="E14685"/>
                </a:solidFill>
                <a:latin typeface="Arial" pitchFamily="34" charset="0"/>
                <a:cs typeface="Arial" pitchFamily="34" charset="0"/>
              </a:rPr>
              <a:t>L’AVVENTO DEL FASCISMO: DAL GOVERNO AL REGIME</a:t>
            </a:r>
            <a:endParaRPr lang="it-IT" b="1" i="1" dirty="0">
              <a:solidFill>
                <a:srgbClr val="E1468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ounded Rectangle 14"/>
          <p:cNvSpPr/>
          <p:nvPr/>
        </p:nvSpPr>
        <p:spPr>
          <a:xfrm>
            <a:off x="217598" y="1742707"/>
            <a:ext cx="2373201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Dopo le elezioni del 1921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3024506" y="1742707"/>
            <a:ext cx="1268094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Giolitti si dimise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4715512" y="1742707"/>
            <a:ext cx="1903094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s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eguirono i governi Bonomi e </a:t>
            </a:r>
            <a:r>
              <a:rPr lang="it-IT" sz="1400" dirty="0" err="1" smtClean="0">
                <a:solidFill>
                  <a:schemeClr val="tx1"/>
                </a:solidFill>
                <a:latin typeface="Arial"/>
                <a:cs typeface="Arial"/>
              </a:rPr>
              <a:t>Facta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7012306" y="1742707"/>
            <a:ext cx="1903094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liberali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13" name="Connettore 2 12"/>
          <p:cNvCxnSpPr>
            <a:stCxn id="8" idx="0"/>
            <a:endCxn id="9" idx="1"/>
          </p:cNvCxnSpPr>
          <p:nvPr/>
        </p:nvCxnSpPr>
        <p:spPr>
          <a:xfrm>
            <a:off x="2590799" y="1938836"/>
            <a:ext cx="433707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Connettore 2 15"/>
          <p:cNvCxnSpPr>
            <a:stCxn id="9" idx="3"/>
            <a:endCxn id="10" idx="1"/>
          </p:cNvCxnSpPr>
          <p:nvPr/>
        </p:nvCxnSpPr>
        <p:spPr>
          <a:xfrm>
            <a:off x="4292600" y="1938836"/>
            <a:ext cx="422912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ttore 2 18"/>
          <p:cNvCxnSpPr>
            <a:stCxn id="10" idx="3"/>
            <a:endCxn id="11" idx="1"/>
          </p:cNvCxnSpPr>
          <p:nvPr/>
        </p:nvCxnSpPr>
        <p:spPr>
          <a:xfrm>
            <a:off x="6618606" y="1938836"/>
            <a:ext cx="39370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ounded Rectangle 14"/>
          <p:cNvSpPr/>
          <p:nvPr/>
        </p:nvSpPr>
        <p:spPr>
          <a:xfrm>
            <a:off x="217598" y="3241307"/>
            <a:ext cx="2373201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N</a:t>
            </a: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el novembre 1921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22" name="Rettangolo 21"/>
          <p:cNvSpPr/>
          <p:nvPr/>
        </p:nvSpPr>
        <p:spPr>
          <a:xfrm>
            <a:off x="3024506" y="3241307"/>
            <a:ext cx="1691006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i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l movimento fascista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3" name="Rettangolo 22"/>
          <p:cNvSpPr/>
          <p:nvPr/>
        </p:nvSpPr>
        <p:spPr>
          <a:xfrm>
            <a:off x="5325112" y="3241307"/>
            <a:ext cx="1903094" cy="392258"/>
          </a:xfrm>
          <a:prstGeom prst="rect">
            <a:avLst/>
          </a:prstGeom>
          <a:solidFill>
            <a:srgbClr val="F7964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lang="it-IT" sz="1400" b="1" dirty="0" smtClean="0">
                <a:solidFill>
                  <a:srgbClr val="FFFFFF"/>
                </a:solidFill>
                <a:latin typeface="Arial"/>
                <a:cs typeface="Arial"/>
              </a:rPr>
              <a:t>ivenne </a:t>
            </a:r>
            <a:r>
              <a:rPr lang="it-IT" sz="1400" b="1" dirty="0">
                <a:solidFill>
                  <a:srgbClr val="FFFFFF"/>
                </a:solidFill>
                <a:latin typeface="Arial"/>
                <a:cs typeface="Arial"/>
              </a:rPr>
              <a:t>P</a:t>
            </a:r>
            <a:r>
              <a:rPr lang="it-IT" sz="1400" b="1" dirty="0" smtClean="0">
                <a:solidFill>
                  <a:srgbClr val="FFFFFF"/>
                </a:solidFill>
                <a:latin typeface="Arial"/>
                <a:cs typeface="Arial"/>
              </a:rPr>
              <a:t>artito nazionale fascista</a:t>
            </a:r>
            <a:endParaRPr lang="it-IT" sz="1400" b="1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24" name="Rettangolo 23"/>
          <p:cNvSpPr/>
          <p:nvPr/>
        </p:nvSpPr>
        <p:spPr>
          <a:xfrm>
            <a:off x="2095500" y="2504707"/>
            <a:ext cx="3060700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a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veva sperato di assorbire il fascismo nelle altre forze politiche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26" name="Connettore 2 25"/>
          <p:cNvCxnSpPr>
            <a:stCxn id="9" idx="2"/>
          </p:cNvCxnSpPr>
          <p:nvPr/>
        </p:nvCxnSpPr>
        <p:spPr>
          <a:xfrm flipH="1">
            <a:off x="3657600" y="2134965"/>
            <a:ext cx="953" cy="3697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ettangolo 27"/>
          <p:cNvSpPr/>
          <p:nvPr/>
        </p:nvSpPr>
        <p:spPr>
          <a:xfrm>
            <a:off x="5667059" y="2504707"/>
            <a:ext cx="951547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fallì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30" name="Connettore 2 29"/>
          <p:cNvCxnSpPr>
            <a:stCxn id="24" idx="3"/>
            <a:endCxn id="28" idx="1"/>
          </p:cNvCxnSpPr>
          <p:nvPr/>
        </p:nvCxnSpPr>
        <p:spPr>
          <a:xfrm>
            <a:off x="5156200" y="2700836"/>
            <a:ext cx="510859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Connettore 2 32"/>
          <p:cNvCxnSpPr>
            <a:stCxn id="21" idx="0"/>
            <a:endCxn id="22" idx="1"/>
          </p:cNvCxnSpPr>
          <p:nvPr/>
        </p:nvCxnSpPr>
        <p:spPr>
          <a:xfrm>
            <a:off x="2590799" y="3437436"/>
            <a:ext cx="433707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Connettore 2 35"/>
          <p:cNvCxnSpPr>
            <a:stCxn id="22" idx="3"/>
            <a:endCxn id="23" idx="1"/>
          </p:cNvCxnSpPr>
          <p:nvPr/>
        </p:nvCxnSpPr>
        <p:spPr>
          <a:xfrm>
            <a:off x="4715512" y="3437436"/>
            <a:ext cx="60960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Rounded Rectangle 14"/>
          <p:cNvSpPr/>
          <p:nvPr/>
        </p:nvSpPr>
        <p:spPr>
          <a:xfrm>
            <a:off x="223009" y="4092207"/>
            <a:ext cx="2373201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Il 27 ottobre 1922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39" name="Rettangolo 38"/>
          <p:cNvSpPr/>
          <p:nvPr/>
        </p:nvSpPr>
        <p:spPr>
          <a:xfrm>
            <a:off x="3024506" y="4092207"/>
            <a:ext cx="2131694" cy="392258"/>
          </a:xfrm>
          <a:prstGeom prst="rect">
            <a:avLst/>
          </a:prstGeom>
          <a:solidFill>
            <a:srgbClr val="F7964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rgbClr val="FFFFFF"/>
                </a:solidFill>
                <a:latin typeface="Arial"/>
                <a:cs typeface="Arial"/>
              </a:rPr>
              <a:t>g</a:t>
            </a:r>
            <a:r>
              <a:rPr lang="it-IT" sz="1400" b="1" dirty="0" smtClean="0">
                <a:solidFill>
                  <a:srgbClr val="FFFFFF"/>
                </a:solidFill>
                <a:latin typeface="Arial"/>
                <a:cs typeface="Arial"/>
              </a:rPr>
              <a:t>ruppi di fascisti marciarono su Roma</a:t>
            </a:r>
            <a:endParaRPr lang="it-IT" sz="1400" b="1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40" name="Rettangolo 39"/>
          <p:cNvSpPr/>
          <p:nvPr/>
        </p:nvSpPr>
        <p:spPr>
          <a:xfrm>
            <a:off x="3024506" y="4879607"/>
            <a:ext cx="2131694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i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l re non firmò lo Stato d’assedio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41" name="Rounded Rectangle 14"/>
          <p:cNvSpPr/>
          <p:nvPr/>
        </p:nvSpPr>
        <p:spPr>
          <a:xfrm>
            <a:off x="217598" y="5844807"/>
            <a:ext cx="2373201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I</a:t>
            </a: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l 29 ottobre 1922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3" name="Rettangolo 42"/>
          <p:cNvSpPr/>
          <p:nvPr/>
        </p:nvSpPr>
        <p:spPr>
          <a:xfrm>
            <a:off x="3024506" y="5844807"/>
            <a:ext cx="3757294" cy="392258"/>
          </a:xfrm>
          <a:prstGeom prst="rect">
            <a:avLst/>
          </a:prstGeom>
          <a:solidFill>
            <a:srgbClr val="F7964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rgbClr val="FFFFFF"/>
                </a:solidFill>
                <a:latin typeface="Arial"/>
                <a:cs typeface="Arial"/>
              </a:rPr>
              <a:t>Vittorio Emanuele III incaricò Mussolini di formare un nuovo governo</a:t>
            </a:r>
            <a:endParaRPr lang="it-IT" sz="1400" b="1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cxnSp>
        <p:nvCxnSpPr>
          <p:cNvPr id="45" name="Connettore 2 44"/>
          <p:cNvCxnSpPr>
            <a:stCxn id="38" idx="0"/>
            <a:endCxn id="39" idx="1"/>
          </p:cNvCxnSpPr>
          <p:nvPr/>
        </p:nvCxnSpPr>
        <p:spPr>
          <a:xfrm>
            <a:off x="2596210" y="4288336"/>
            <a:ext cx="428296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Connettore 2 47"/>
          <p:cNvCxnSpPr>
            <a:stCxn id="39" idx="2"/>
            <a:endCxn id="40" idx="0"/>
          </p:cNvCxnSpPr>
          <p:nvPr/>
        </p:nvCxnSpPr>
        <p:spPr>
          <a:xfrm>
            <a:off x="4090353" y="4484465"/>
            <a:ext cx="0" cy="3951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Connettore 2 50"/>
          <p:cNvCxnSpPr>
            <a:stCxn id="40" idx="2"/>
          </p:cNvCxnSpPr>
          <p:nvPr/>
        </p:nvCxnSpPr>
        <p:spPr>
          <a:xfrm>
            <a:off x="4090353" y="5271865"/>
            <a:ext cx="0" cy="5729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Connettore 2 53"/>
          <p:cNvCxnSpPr>
            <a:stCxn id="41" idx="0"/>
            <a:endCxn id="43" idx="1"/>
          </p:cNvCxnSpPr>
          <p:nvPr/>
        </p:nvCxnSpPr>
        <p:spPr>
          <a:xfrm>
            <a:off x="2590799" y="6040936"/>
            <a:ext cx="433707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6" name="Pentagono 55"/>
          <p:cNvSpPr>
            <a:spLocks noChangeAspect="1"/>
          </p:cNvSpPr>
          <p:nvPr/>
        </p:nvSpPr>
        <p:spPr>
          <a:xfrm>
            <a:off x="8666163" y="6395017"/>
            <a:ext cx="395287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xmlns="" val="1399846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3175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L’EUROPA E IL MONDO TRA DUE GUERRE, 1920-1940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0" y="404813"/>
            <a:ext cx="7667625" cy="404812"/>
          </a:xfrm>
          <a:prstGeom prst="rect">
            <a:avLst/>
          </a:prstGeom>
          <a:solidFill>
            <a:srgbClr val="CA4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L’ITALIA. IL PRIMO DOPOGUERRA, IL FASCISMO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charset="0"/>
              <a:ea typeface="Tekton Pro" charset="0"/>
              <a:cs typeface="Tekton Pro" charset="0"/>
            </a:endParaRPr>
          </a:p>
        </p:txBody>
      </p:sp>
      <p:sp>
        <p:nvSpPr>
          <p:cNvPr id="4" name="Rounded Rectangle 14"/>
          <p:cNvSpPr/>
          <p:nvPr/>
        </p:nvSpPr>
        <p:spPr>
          <a:xfrm>
            <a:off x="217599" y="1157065"/>
            <a:ext cx="1179401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Nel 1922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7667625" y="404813"/>
            <a:ext cx="1476375" cy="404812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 smtClean="0">
                <a:solidFill>
                  <a:schemeClr val="tx1"/>
                </a:solidFill>
                <a:latin typeface="Arial"/>
                <a:cs typeface="Arial"/>
              </a:rPr>
              <a:t>UNITÀ 5</a:t>
            </a:r>
            <a:endParaRPr lang="it-IT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2</a:t>
            </a:r>
          </a:p>
        </p:txBody>
      </p:sp>
      <p:sp>
        <p:nvSpPr>
          <p:cNvPr id="7" name="Rettangolo 6"/>
          <p:cNvSpPr/>
          <p:nvPr/>
        </p:nvSpPr>
        <p:spPr>
          <a:xfrm>
            <a:off x="2110106" y="1157065"/>
            <a:ext cx="2245994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f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u creato il 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Gran Consiglio del Fascismo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4891406" y="1157065"/>
            <a:ext cx="2499994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i="1" dirty="0">
                <a:solidFill>
                  <a:schemeClr val="tx1"/>
                </a:solidFill>
                <a:latin typeface="Arial"/>
                <a:cs typeface="Arial"/>
              </a:rPr>
              <a:t>t</a:t>
            </a:r>
            <a:r>
              <a:rPr lang="it-IT" sz="1400" i="1" dirty="0" smtClean="0">
                <a:solidFill>
                  <a:schemeClr val="tx1"/>
                </a:solidFill>
                <a:latin typeface="Arial"/>
                <a:cs typeface="Arial"/>
              </a:rPr>
              <a:t>rait d’union 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tra governo e parlamento</a:t>
            </a:r>
            <a:endParaRPr lang="it-IT" sz="1400" i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10" name="Connettore 2 9"/>
          <p:cNvCxnSpPr>
            <a:stCxn id="4" idx="0"/>
            <a:endCxn id="7" idx="1"/>
          </p:cNvCxnSpPr>
          <p:nvPr/>
        </p:nvCxnSpPr>
        <p:spPr>
          <a:xfrm>
            <a:off x="1397000" y="1353194"/>
            <a:ext cx="713106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Connettore 2 12"/>
          <p:cNvCxnSpPr>
            <a:stCxn id="7" idx="3"/>
            <a:endCxn id="8" idx="1"/>
          </p:cNvCxnSpPr>
          <p:nvPr/>
        </p:nvCxnSpPr>
        <p:spPr>
          <a:xfrm>
            <a:off x="4356100" y="1353194"/>
            <a:ext cx="535306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ounded Rectangle 14"/>
          <p:cNvSpPr/>
          <p:nvPr/>
        </p:nvSpPr>
        <p:spPr>
          <a:xfrm>
            <a:off x="217599" y="1969865"/>
            <a:ext cx="1179401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Nel 1923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6" name="Rettangolo 15"/>
          <p:cNvSpPr/>
          <p:nvPr/>
        </p:nvSpPr>
        <p:spPr>
          <a:xfrm>
            <a:off x="2110106" y="1969865"/>
            <a:ext cx="2245994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f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u emanata la 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Legge Acerbo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18" name="Connettore 2 17"/>
          <p:cNvCxnSpPr>
            <a:stCxn id="15" idx="0"/>
            <a:endCxn id="16" idx="1"/>
          </p:cNvCxnSpPr>
          <p:nvPr/>
        </p:nvCxnSpPr>
        <p:spPr>
          <a:xfrm>
            <a:off x="1397000" y="2165994"/>
            <a:ext cx="713106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ettangolo 19"/>
          <p:cNvSpPr/>
          <p:nvPr/>
        </p:nvSpPr>
        <p:spPr>
          <a:xfrm>
            <a:off x="4891406" y="1969865"/>
            <a:ext cx="2245994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n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uova legge elettorale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22" name="Connettore 2 21"/>
          <p:cNvCxnSpPr>
            <a:stCxn id="16" idx="3"/>
            <a:endCxn id="20" idx="1"/>
          </p:cNvCxnSpPr>
          <p:nvPr/>
        </p:nvCxnSpPr>
        <p:spPr>
          <a:xfrm>
            <a:off x="4356100" y="2165994"/>
            <a:ext cx="535306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Rettangolo 23"/>
          <p:cNvSpPr/>
          <p:nvPr/>
        </p:nvSpPr>
        <p:spPr>
          <a:xfrm>
            <a:off x="4891406" y="2757264"/>
            <a:ext cx="2245994" cy="735235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a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ssegnava i 2/3 dei seggi alla Camera alla lista che avesse superato il 25% dei voti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26" name="Connettore 2 25"/>
          <p:cNvCxnSpPr>
            <a:stCxn id="20" idx="2"/>
            <a:endCxn id="24" idx="0"/>
          </p:cNvCxnSpPr>
          <p:nvPr/>
        </p:nvCxnSpPr>
        <p:spPr>
          <a:xfrm>
            <a:off x="6014403" y="2362123"/>
            <a:ext cx="0" cy="39514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ounded Rectangle 14"/>
          <p:cNvSpPr/>
          <p:nvPr/>
        </p:nvSpPr>
        <p:spPr>
          <a:xfrm>
            <a:off x="282798" y="3912965"/>
            <a:ext cx="1634902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Nell’aprile 1924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29" name="Rettangolo 28"/>
          <p:cNvSpPr/>
          <p:nvPr/>
        </p:nvSpPr>
        <p:spPr>
          <a:xfrm>
            <a:off x="2440306" y="3912965"/>
            <a:ext cx="1534794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c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i furono le elezioni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31" name="Connettore 2 30"/>
          <p:cNvCxnSpPr>
            <a:stCxn id="28" idx="0"/>
            <a:endCxn id="29" idx="1"/>
          </p:cNvCxnSpPr>
          <p:nvPr/>
        </p:nvCxnSpPr>
        <p:spPr>
          <a:xfrm>
            <a:off x="1917700" y="4109094"/>
            <a:ext cx="522606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Rettangolo 32"/>
          <p:cNvSpPr/>
          <p:nvPr/>
        </p:nvSpPr>
        <p:spPr>
          <a:xfrm>
            <a:off x="4586606" y="3912965"/>
            <a:ext cx="3744594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i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 fascisti presentarono un «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listone</a:t>
            </a:r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»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 (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fascisti, maggioranza liberale, cattolici moderati)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35" name="Connettore 2 34"/>
          <p:cNvCxnSpPr>
            <a:stCxn id="29" idx="3"/>
            <a:endCxn id="33" idx="1"/>
          </p:cNvCxnSpPr>
          <p:nvPr/>
        </p:nvCxnSpPr>
        <p:spPr>
          <a:xfrm>
            <a:off x="3975100" y="4109094"/>
            <a:ext cx="611506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Rettangolo 36"/>
          <p:cNvSpPr/>
          <p:nvPr/>
        </p:nvSpPr>
        <p:spPr>
          <a:xfrm>
            <a:off x="1917700" y="4742770"/>
            <a:ext cx="2578100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c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lima di intimidazione e violenza contro gli oppositori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38" name="Rettangolo 37"/>
          <p:cNvSpPr/>
          <p:nvPr/>
        </p:nvSpPr>
        <p:spPr>
          <a:xfrm>
            <a:off x="4586606" y="4878165"/>
            <a:ext cx="3744594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i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l listone ottenne 375 seggi, di cui 275 andarono ai fascisti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40" name="Connettore 2 39"/>
          <p:cNvCxnSpPr>
            <a:stCxn id="33" idx="2"/>
            <a:endCxn id="38" idx="0"/>
          </p:cNvCxnSpPr>
          <p:nvPr/>
        </p:nvCxnSpPr>
        <p:spPr>
          <a:xfrm>
            <a:off x="6458903" y="4305223"/>
            <a:ext cx="0" cy="5729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Connettore 2 42"/>
          <p:cNvCxnSpPr>
            <a:stCxn id="29" idx="2"/>
          </p:cNvCxnSpPr>
          <p:nvPr/>
        </p:nvCxnSpPr>
        <p:spPr>
          <a:xfrm>
            <a:off x="3207703" y="4305223"/>
            <a:ext cx="5397" cy="5729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Rettangolo 44"/>
          <p:cNvSpPr/>
          <p:nvPr/>
        </p:nvSpPr>
        <p:spPr>
          <a:xfrm>
            <a:off x="1909444" y="5518105"/>
            <a:ext cx="2578100" cy="811435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i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l deputato socialista 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Giacomo Matteotti 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denunciò le violenze commesse dai fascisti 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47" name="Connettore 2 46"/>
          <p:cNvCxnSpPr>
            <a:stCxn id="37" idx="2"/>
            <a:endCxn id="45" idx="0"/>
          </p:cNvCxnSpPr>
          <p:nvPr/>
        </p:nvCxnSpPr>
        <p:spPr>
          <a:xfrm flipH="1">
            <a:off x="3198494" y="5135028"/>
            <a:ext cx="8256" cy="38307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Rounded Rectangle 14"/>
          <p:cNvSpPr/>
          <p:nvPr/>
        </p:nvSpPr>
        <p:spPr>
          <a:xfrm>
            <a:off x="4719161" y="5727694"/>
            <a:ext cx="1427797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i</a:t>
            </a: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l 10 giugno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51" name="Rettangolo 50"/>
          <p:cNvSpPr/>
          <p:nvPr/>
        </p:nvSpPr>
        <p:spPr>
          <a:xfrm>
            <a:off x="6383655" y="5763951"/>
            <a:ext cx="2578100" cy="392258"/>
          </a:xfrm>
          <a:prstGeom prst="rect">
            <a:avLst/>
          </a:prstGeom>
          <a:solidFill>
            <a:srgbClr val="F7964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rgbClr val="FFFFFF"/>
                </a:solidFill>
                <a:latin typeface="Arial"/>
                <a:cs typeface="Arial"/>
              </a:rPr>
              <a:t>Giacomo Matteotti fu sequestrato e assassinato</a:t>
            </a:r>
            <a:endParaRPr lang="it-IT" sz="1400" b="1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cxnSp>
        <p:nvCxnSpPr>
          <p:cNvPr id="53" name="Connettore 2 52"/>
          <p:cNvCxnSpPr>
            <a:stCxn id="45" idx="3"/>
            <a:endCxn id="50" idx="2"/>
          </p:cNvCxnSpPr>
          <p:nvPr/>
        </p:nvCxnSpPr>
        <p:spPr>
          <a:xfrm>
            <a:off x="4487544" y="5923823"/>
            <a:ext cx="231617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Connettore 2 55"/>
          <p:cNvCxnSpPr>
            <a:stCxn id="50" idx="0"/>
            <a:endCxn id="51" idx="1"/>
          </p:cNvCxnSpPr>
          <p:nvPr/>
        </p:nvCxnSpPr>
        <p:spPr>
          <a:xfrm>
            <a:off x="6146958" y="5923823"/>
            <a:ext cx="236697" cy="3625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Pentagono 57"/>
          <p:cNvSpPr>
            <a:spLocks noChangeAspect="1"/>
          </p:cNvSpPr>
          <p:nvPr/>
        </p:nvSpPr>
        <p:spPr>
          <a:xfrm>
            <a:off x="8666163" y="6395017"/>
            <a:ext cx="395287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8</a:t>
            </a:r>
          </a:p>
        </p:txBody>
      </p:sp>
      <p:pic>
        <p:nvPicPr>
          <p:cNvPr id="9" name="Immagin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9856" y="4538705"/>
            <a:ext cx="1670050" cy="2094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279757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3175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L’EUROPA E IL MONDO TRA DUE GUERRE, 1920-1940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0" y="404813"/>
            <a:ext cx="7667625" cy="404812"/>
          </a:xfrm>
          <a:prstGeom prst="rect">
            <a:avLst/>
          </a:prstGeom>
          <a:solidFill>
            <a:srgbClr val="CA4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L’ITALIA. IL PRIMO DOPOGUERRA, IL FASCISMO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charset="0"/>
              <a:ea typeface="Tekton Pro" charset="0"/>
              <a:cs typeface="Tekton Pro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2</a:t>
            </a:r>
          </a:p>
        </p:txBody>
      </p:sp>
      <p:sp>
        <p:nvSpPr>
          <p:cNvPr id="5" name="Rettangolo 4"/>
          <p:cNvSpPr/>
          <p:nvPr/>
        </p:nvSpPr>
        <p:spPr>
          <a:xfrm>
            <a:off x="7667625" y="404813"/>
            <a:ext cx="1476375" cy="404812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 smtClean="0">
                <a:solidFill>
                  <a:schemeClr val="tx1"/>
                </a:solidFill>
                <a:latin typeface="Arial"/>
                <a:cs typeface="Arial"/>
              </a:rPr>
              <a:t>UNITÀ 5</a:t>
            </a:r>
            <a:endParaRPr lang="it-IT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6" name="Rounded Rectangle 14"/>
          <p:cNvSpPr/>
          <p:nvPr/>
        </p:nvSpPr>
        <p:spPr>
          <a:xfrm>
            <a:off x="344806" y="1068165"/>
            <a:ext cx="1991994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I</a:t>
            </a: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l 18 giugno 1924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2834006" y="1068165"/>
            <a:ext cx="2245994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i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n segno di protesta contro il delitto </a:t>
            </a:r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M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atteotti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5666106" y="1068165"/>
            <a:ext cx="2766694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i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 deputati dell’opposizione abbandonarono il Parlamento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5666106" y="1792065"/>
            <a:ext cx="2766694" cy="392258"/>
          </a:xfrm>
          <a:prstGeom prst="rect">
            <a:avLst/>
          </a:prstGeom>
          <a:solidFill>
            <a:srgbClr val="F7964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rgbClr val="FFFFFF"/>
                </a:solidFill>
                <a:latin typeface="Arial"/>
                <a:cs typeface="Arial"/>
              </a:rPr>
              <a:t>«</a:t>
            </a:r>
            <a:r>
              <a:rPr lang="it-IT" sz="1400" b="1" dirty="0">
                <a:solidFill>
                  <a:srgbClr val="FFFFFF"/>
                </a:solidFill>
                <a:latin typeface="Arial"/>
                <a:cs typeface="Arial"/>
              </a:rPr>
              <a:t>Secessione dell’Aventino»</a:t>
            </a:r>
          </a:p>
        </p:txBody>
      </p:sp>
      <p:cxnSp>
        <p:nvCxnSpPr>
          <p:cNvPr id="11" name="Connettore 2 10"/>
          <p:cNvCxnSpPr>
            <a:stCxn id="6" idx="0"/>
            <a:endCxn id="7" idx="1"/>
          </p:cNvCxnSpPr>
          <p:nvPr/>
        </p:nvCxnSpPr>
        <p:spPr>
          <a:xfrm>
            <a:off x="2336800" y="1264294"/>
            <a:ext cx="497206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nettore 2 13"/>
          <p:cNvCxnSpPr>
            <a:stCxn id="7" idx="3"/>
            <a:endCxn id="8" idx="1"/>
          </p:cNvCxnSpPr>
          <p:nvPr/>
        </p:nvCxnSpPr>
        <p:spPr>
          <a:xfrm>
            <a:off x="5080000" y="1264294"/>
            <a:ext cx="586106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2 16"/>
          <p:cNvCxnSpPr>
            <a:stCxn id="8" idx="2"/>
            <a:endCxn id="9" idx="0"/>
          </p:cNvCxnSpPr>
          <p:nvPr/>
        </p:nvCxnSpPr>
        <p:spPr>
          <a:xfrm>
            <a:off x="7049453" y="1460423"/>
            <a:ext cx="0" cy="3316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Rounded Rectangle 14"/>
          <p:cNvSpPr/>
          <p:nvPr/>
        </p:nvSpPr>
        <p:spPr>
          <a:xfrm>
            <a:off x="344806" y="2465165"/>
            <a:ext cx="1991994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T</a:t>
            </a: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ra il 1925 e il 1926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20" name="Rettangolo 19"/>
          <p:cNvSpPr/>
          <p:nvPr/>
        </p:nvSpPr>
        <p:spPr>
          <a:xfrm>
            <a:off x="2834006" y="2465165"/>
            <a:ext cx="2245994" cy="392258"/>
          </a:xfrm>
          <a:prstGeom prst="rect">
            <a:avLst/>
          </a:prstGeom>
          <a:solidFill>
            <a:srgbClr val="F7964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rgbClr val="FFFFFF"/>
                </a:solidFill>
                <a:latin typeface="Arial"/>
                <a:cs typeface="Arial"/>
              </a:rPr>
              <a:t>f</a:t>
            </a:r>
            <a:r>
              <a:rPr lang="it-IT" sz="1400" b="1" dirty="0" smtClean="0">
                <a:solidFill>
                  <a:srgbClr val="FFFFFF"/>
                </a:solidFill>
                <a:latin typeface="Arial"/>
                <a:cs typeface="Arial"/>
              </a:rPr>
              <a:t>urono emanate le Leggi </a:t>
            </a:r>
            <a:r>
              <a:rPr lang="it-IT" sz="1400" b="1" dirty="0" err="1" smtClean="0">
                <a:solidFill>
                  <a:srgbClr val="FFFFFF"/>
                </a:solidFill>
                <a:latin typeface="Arial"/>
                <a:cs typeface="Arial"/>
              </a:rPr>
              <a:t>fascistissime</a:t>
            </a:r>
            <a:endParaRPr lang="it-IT" sz="1400" b="1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22" name="Rettangolo 21"/>
          <p:cNvSpPr/>
          <p:nvPr/>
        </p:nvSpPr>
        <p:spPr>
          <a:xfrm>
            <a:off x="5666106" y="2465165"/>
            <a:ext cx="2766694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t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rasformarono lo Stato italiano in un 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regime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24" name="Connettore 2 23"/>
          <p:cNvCxnSpPr>
            <a:stCxn id="19" idx="0"/>
            <a:endCxn id="20" idx="1"/>
          </p:cNvCxnSpPr>
          <p:nvPr/>
        </p:nvCxnSpPr>
        <p:spPr>
          <a:xfrm>
            <a:off x="2336800" y="2661294"/>
            <a:ext cx="497206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Connettore 2 26"/>
          <p:cNvCxnSpPr>
            <a:stCxn id="20" idx="3"/>
            <a:endCxn id="22" idx="1"/>
          </p:cNvCxnSpPr>
          <p:nvPr/>
        </p:nvCxnSpPr>
        <p:spPr>
          <a:xfrm>
            <a:off x="5080000" y="2661294"/>
            <a:ext cx="586106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Rettangolo 28"/>
          <p:cNvSpPr/>
          <p:nvPr/>
        </p:nvSpPr>
        <p:spPr>
          <a:xfrm>
            <a:off x="4586606" y="3062065"/>
            <a:ext cx="3719194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f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urono ammessi solo i sindacati fascisti (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Corporazioni nazionali)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30" name="Rettangolo 29"/>
          <p:cNvSpPr/>
          <p:nvPr/>
        </p:nvSpPr>
        <p:spPr>
          <a:xfrm>
            <a:off x="4586606" y="3544665"/>
            <a:ext cx="3719194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f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u rafforzato il potere esecutivo a scapito di quello del Parlamento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31" name="Rettangolo 30"/>
          <p:cNvSpPr/>
          <p:nvPr/>
        </p:nvSpPr>
        <p:spPr>
          <a:xfrm>
            <a:off x="4586606" y="4027265"/>
            <a:ext cx="2766694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le autonomia locali furono ridotte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32" name="Rettangolo 31"/>
          <p:cNvSpPr/>
          <p:nvPr/>
        </p:nvSpPr>
        <p:spPr>
          <a:xfrm>
            <a:off x="4586606" y="4521123"/>
            <a:ext cx="2766694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i sindaci furono sostituiti dai 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podestà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33" name="Rettangolo 32"/>
          <p:cNvSpPr/>
          <p:nvPr/>
        </p:nvSpPr>
        <p:spPr>
          <a:xfrm>
            <a:off x="4586606" y="5030565"/>
            <a:ext cx="3719194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i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 giornali antifascisti furono aboliti, i partiti antifascisti sciolti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34" name="Rettangolo 33"/>
          <p:cNvSpPr/>
          <p:nvPr/>
        </p:nvSpPr>
        <p:spPr>
          <a:xfrm>
            <a:off x="4586606" y="5551265"/>
            <a:ext cx="2766694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n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acque un tribunale speciale per la difesa dello Stato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35" name="Rettangolo 34"/>
          <p:cNvSpPr/>
          <p:nvPr/>
        </p:nvSpPr>
        <p:spPr>
          <a:xfrm>
            <a:off x="4586606" y="6046565"/>
            <a:ext cx="2766694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nacque la polizia politica 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(</a:t>
            </a:r>
            <a:r>
              <a:rPr lang="it-IT" sz="1400" b="1" dirty="0" err="1" smtClean="0">
                <a:solidFill>
                  <a:schemeClr val="tx1"/>
                </a:solidFill>
                <a:latin typeface="Arial"/>
                <a:cs typeface="Arial"/>
              </a:rPr>
              <a:t>Ovra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)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36" name="Pentagono 35"/>
          <p:cNvSpPr>
            <a:spLocks noChangeAspect="1"/>
          </p:cNvSpPr>
          <p:nvPr/>
        </p:nvSpPr>
        <p:spPr>
          <a:xfrm>
            <a:off x="8666163" y="6395017"/>
            <a:ext cx="395287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9</a:t>
            </a:r>
          </a:p>
        </p:txBody>
      </p:sp>
      <p:cxnSp>
        <p:nvCxnSpPr>
          <p:cNvPr id="38" name="Connettore 1 37"/>
          <p:cNvCxnSpPr>
            <a:stCxn id="20" idx="2"/>
          </p:cNvCxnSpPr>
          <p:nvPr/>
        </p:nvCxnSpPr>
        <p:spPr>
          <a:xfrm flipH="1">
            <a:off x="3949700" y="2857423"/>
            <a:ext cx="7303" cy="337827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Connettore 2 40"/>
          <p:cNvCxnSpPr>
            <a:endCxn id="35" idx="1"/>
          </p:cNvCxnSpPr>
          <p:nvPr/>
        </p:nvCxnSpPr>
        <p:spPr>
          <a:xfrm>
            <a:off x="3949700" y="6235700"/>
            <a:ext cx="636906" cy="699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Connettore 2 43"/>
          <p:cNvCxnSpPr>
            <a:endCxn id="34" idx="1"/>
          </p:cNvCxnSpPr>
          <p:nvPr/>
        </p:nvCxnSpPr>
        <p:spPr>
          <a:xfrm>
            <a:off x="3957003" y="5740400"/>
            <a:ext cx="629603" cy="699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Connettore 2 46"/>
          <p:cNvCxnSpPr>
            <a:endCxn id="33" idx="1"/>
          </p:cNvCxnSpPr>
          <p:nvPr/>
        </p:nvCxnSpPr>
        <p:spPr>
          <a:xfrm>
            <a:off x="3949700" y="5226694"/>
            <a:ext cx="636906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Connettore 2 50"/>
          <p:cNvCxnSpPr>
            <a:endCxn id="32" idx="1"/>
          </p:cNvCxnSpPr>
          <p:nvPr/>
        </p:nvCxnSpPr>
        <p:spPr>
          <a:xfrm>
            <a:off x="3949700" y="4717252"/>
            <a:ext cx="636906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Connettore 2 54"/>
          <p:cNvCxnSpPr>
            <a:endCxn id="29" idx="1"/>
          </p:cNvCxnSpPr>
          <p:nvPr/>
        </p:nvCxnSpPr>
        <p:spPr>
          <a:xfrm>
            <a:off x="3949700" y="3258194"/>
            <a:ext cx="636906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Connettore 2 58"/>
          <p:cNvCxnSpPr>
            <a:endCxn id="30" idx="1"/>
          </p:cNvCxnSpPr>
          <p:nvPr/>
        </p:nvCxnSpPr>
        <p:spPr>
          <a:xfrm>
            <a:off x="3957003" y="3740794"/>
            <a:ext cx="629603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Connettore 2 62"/>
          <p:cNvCxnSpPr>
            <a:endCxn id="31" idx="1"/>
          </p:cNvCxnSpPr>
          <p:nvPr/>
        </p:nvCxnSpPr>
        <p:spPr>
          <a:xfrm>
            <a:off x="3949700" y="4203700"/>
            <a:ext cx="636906" cy="1969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5" name="Immagine 6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708400"/>
            <a:ext cx="2895600" cy="2527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809821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540</TotalTime>
  <Words>1524</Words>
  <Application>Microsoft Office PowerPoint</Application>
  <PresentationFormat>Presentazione su schermo (4:3)</PresentationFormat>
  <Paragraphs>304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16</vt:i4>
      </vt:variant>
    </vt:vector>
  </HeadingPairs>
  <TitlesOfParts>
    <vt:vector size="17" baseType="lpstr">
      <vt:lpstr>Tema di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Arianna Breda</dc:creator>
  <cp:lastModifiedBy>HOME</cp:lastModifiedBy>
  <cp:revision>61</cp:revision>
  <dcterms:created xsi:type="dcterms:W3CDTF">2018-05-08T13:48:36Z</dcterms:created>
  <dcterms:modified xsi:type="dcterms:W3CDTF">2020-04-28T11:48:42Z</dcterms:modified>
</cp:coreProperties>
</file>