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610D-7E1A-AD4E-A0D9-5D2DF9B4232A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7006-01AD-EE40-9E94-C7F1CB82FC1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03390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610D-7E1A-AD4E-A0D9-5D2DF9B4232A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7006-01AD-EE40-9E94-C7F1CB82FC1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4334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610D-7E1A-AD4E-A0D9-5D2DF9B4232A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7006-01AD-EE40-9E94-C7F1CB82FC1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638605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610D-7E1A-AD4E-A0D9-5D2DF9B4232A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7006-01AD-EE40-9E94-C7F1CB82FC1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66421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610D-7E1A-AD4E-A0D9-5D2DF9B4232A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7006-01AD-EE40-9E94-C7F1CB82FC1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35531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610D-7E1A-AD4E-A0D9-5D2DF9B4232A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7006-01AD-EE40-9E94-C7F1CB82FC1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56082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610D-7E1A-AD4E-A0D9-5D2DF9B4232A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7006-01AD-EE40-9E94-C7F1CB82FC1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13674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610D-7E1A-AD4E-A0D9-5D2DF9B4232A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7006-01AD-EE40-9E94-C7F1CB82FC1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682091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610D-7E1A-AD4E-A0D9-5D2DF9B4232A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7006-01AD-EE40-9E94-C7F1CB82FC1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2761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610D-7E1A-AD4E-A0D9-5D2DF9B4232A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7006-01AD-EE40-9E94-C7F1CB82FC1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58809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610D-7E1A-AD4E-A0D9-5D2DF9B4232A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7006-01AD-EE40-9E94-C7F1CB82FC1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72062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9610D-7E1A-AD4E-A0D9-5D2DF9B4232A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A7006-01AD-EE40-9E94-C7F1CB82FC1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5547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L’EUROPA E IL MONDO TRA DUE GUERRE, 1920-1940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2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787400"/>
            <a:ext cx="3401020" cy="1104900"/>
          </a:xfrm>
          <a:prstGeom prst="rect">
            <a:avLst/>
          </a:prstGeom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838200" y="2324100"/>
            <a:ext cx="7683500" cy="96520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sz="3200" b="1" dirty="0" smtClean="0">
                <a:solidFill>
                  <a:srgbClr val="CA412B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cs typeface="Arial"/>
              </a:rPr>
              <a:t>L’ITALIA. IL PRIMO DOPOGUERRA, IL FASCISMO</a:t>
            </a:r>
            <a:endParaRPr lang="it-IT" sz="31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0800" y="3289300"/>
            <a:ext cx="6489700" cy="2514600"/>
          </a:xfrm>
          <a:prstGeom prst="rect">
            <a:avLst/>
          </a:prstGeom>
        </p:spPr>
      </p:pic>
      <p:sp>
        <p:nvSpPr>
          <p:cNvPr id="9" name="Pentagono 8"/>
          <p:cNvSpPr>
            <a:spLocks noChangeAspect="1"/>
          </p:cNvSpPr>
          <p:nvPr/>
        </p:nvSpPr>
        <p:spPr>
          <a:xfrm>
            <a:off x="8528050" y="62373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xmlns="" val="1554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L’EUROPA E IL MONDO TRA DUE GUERRE, 1920-1940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L’ITALIA. IL PRIMO DOPOGUERRA, IL FASCISMO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2</a:t>
            </a:r>
          </a:p>
        </p:txBody>
      </p:sp>
      <p:sp>
        <p:nvSpPr>
          <p:cNvPr id="5" name="Rettangolo 4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5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>
            <a:spLocks noChangeAspect="1"/>
          </p:cNvSpPr>
          <p:nvPr/>
        </p:nvSpPr>
        <p:spPr>
          <a:xfrm>
            <a:off x="217599" y="1070974"/>
            <a:ext cx="435511" cy="396875"/>
          </a:xfrm>
          <a:prstGeom prst="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977899" y="1070974"/>
            <a:ext cx="3886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IL REGIME TOTALITARIO</a:t>
            </a:r>
            <a:endParaRPr lang="it-IT" b="1" i="1" dirty="0">
              <a:solidFill>
                <a:srgbClr val="E1468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14"/>
          <p:cNvSpPr/>
          <p:nvPr/>
        </p:nvSpPr>
        <p:spPr>
          <a:xfrm>
            <a:off x="217599" y="1728565"/>
            <a:ext cx="11794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Dal 1926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970406" y="1728565"/>
            <a:ext cx="22459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niziò l’inquadramento dei giovani nel regime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1" name="Connettore 2 10"/>
          <p:cNvCxnSpPr>
            <a:stCxn id="8" idx="0"/>
            <a:endCxn id="9" idx="1"/>
          </p:cNvCxnSpPr>
          <p:nvPr/>
        </p:nvCxnSpPr>
        <p:spPr>
          <a:xfrm>
            <a:off x="1397000" y="1924694"/>
            <a:ext cx="57340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ttangolo 12"/>
          <p:cNvSpPr/>
          <p:nvPr/>
        </p:nvSpPr>
        <p:spPr>
          <a:xfrm>
            <a:off x="4864100" y="1728565"/>
            <a:ext cx="34417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«Figli della 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lupa», 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«Giovani 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italiane», 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«Opera Nazionale 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Balilla»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5" name="Connettore 2 14"/>
          <p:cNvCxnSpPr>
            <a:stCxn id="9" idx="3"/>
            <a:endCxn id="13" idx="1"/>
          </p:cNvCxnSpPr>
          <p:nvPr/>
        </p:nvCxnSpPr>
        <p:spPr>
          <a:xfrm>
            <a:off x="4216400" y="1924694"/>
            <a:ext cx="6477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4"/>
          <p:cNvSpPr/>
          <p:nvPr/>
        </p:nvSpPr>
        <p:spPr>
          <a:xfrm>
            <a:off x="217599" y="2365007"/>
            <a:ext cx="20811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ra il 1928 e il 1930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2846706" y="2365007"/>
            <a:ext cx="22459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scuola passò sotto il controllo dello Stato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5499100" y="2365007"/>
            <a:ext cx="131191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u fascistizzata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1" name="Connettore 2 20"/>
          <p:cNvCxnSpPr>
            <a:stCxn id="17" idx="0"/>
            <a:endCxn id="18" idx="1"/>
          </p:cNvCxnSpPr>
          <p:nvPr/>
        </p:nvCxnSpPr>
        <p:spPr>
          <a:xfrm>
            <a:off x="2298700" y="2561136"/>
            <a:ext cx="54800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>
            <a:stCxn id="18" idx="3"/>
            <a:endCxn id="19" idx="1"/>
          </p:cNvCxnSpPr>
          <p:nvPr/>
        </p:nvCxnSpPr>
        <p:spPr>
          <a:xfrm>
            <a:off x="5092700" y="2561136"/>
            <a:ext cx="4064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ttangolo 25"/>
          <p:cNvSpPr/>
          <p:nvPr/>
        </p:nvSpPr>
        <p:spPr>
          <a:xfrm>
            <a:off x="6811012" y="2998565"/>
            <a:ext cx="22459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insegnanti obbligati a iscriversi al partito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7" name="Rettangolo 26"/>
          <p:cNvSpPr/>
          <p:nvPr/>
        </p:nvSpPr>
        <p:spPr>
          <a:xfrm flipH="1">
            <a:off x="6811012" y="3531965"/>
            <a:ext cx="22459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lle elementari fu imposto il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testo unico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6811012" y="4052664"/>
            <a:ext cx="2245994" cy="65903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docenti universitari dovettero giurare fedeltà al regime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35" name="Connettore 1 34"/>
          <p:cNvCxnSpPr>
            <a:stCxn id="19" idx="2"/>
          </p:cNvCxnSpPr>
          <p:nvPr/>
        </p:nvCxnSpPr>
        <p:spPr>
          <a:xfrm flipH="1">
            <a:off x="6134100" y="2757265"/>
            <a:ext cx="20956" cy="162423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>
            <a:endCxn id="28" idx="1"/>
          </p:cNvCxnSpPr>
          <p:nvPr/>
        </p:nvCxnSpPr>
        <p:spPr>
          <a:xfrm>
            <a:off x="6134100" y="4381500"/>
            <a:ext cx="676912" cy="68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>
            <a:endCxn id="26" idx="1"/>
          </p:cNvCxnSpPr>
          <p:nvPr/>
        </p:nvCxnSpPr>
        <p:spPr>
          <a:xfrm>
            <a:off x="6155056" y="3194694"/>
            <a:ext cx="65595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/>
          <p:cNvCxnSpPr>
            <a:endCxn id="27" idx="3"/>
          </p:cNvCxnSpPr>
          <p:nvPr/>
        </p:nvCxnSpPr>
        <p:spPr>
          <a:xfrm>
            <a:off x="6155056" y="3728094"/>
            <a:ext cx="65595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ttangolo 47"/>
          <p:cNvSpPr/>
          <p:nvPr/>
        </p:nvSpPr>
        <p:spPr>
          <a:xfrm>
            <a:off x="217598" y="5103957"/>
            <a:ext cx="28558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u creato il Ministero per la cultura popolare (</a:t>
            </a:r>
            <a:r>
              <a:rPr lang="it-IT" sz="1400" b="1" dirty="0" err="1" smtClean="0">
                <a:solidFill>
                  <a:schemeClr val="tx1"/>
                </a:solidFill>
                <a:latin typeface="Arial"/>
                <a:cs typeface="Arial"/>
              </a:rPr>
              <a:t>Minculpop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)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9" name="CasellaDiTesto 48"/>
          <p:cNvSpPr txBox="1"/>
          <p:nvPr/>
        </p:nvSpPr>
        <p:spPr>
          <a:xfrm>
            <a:off x="3073399" y="5126883"/>
            <a:ext cx="13135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solidFill>
                  <a:schemeClr val="accent2"/>
                </a:solidFill>
                <a:latin typeface="Arial"/>
                <a:cs typeface="Arial"/>
              </a:rPr>
              <a:t>c</a:t>
            </a:r>
            <a:r>
              <a:rPr lang="it-IT" sz="1200" b="1" dirty="0" smtClean="0">
                <a:solidFill>
                  <a:schemeClr val="accent2"/>
                </a:solidFill>
                <a:latin typeface="Arial"/>
                <a:cs typeface="Arial"/>
              </a:rPr>
              <a:t>he controllava</a:t>
            </a:r>
            <a:endParaRPr lang="it-IT" sz="1200" b="1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50" name="Rettangolo 49"/>
          <p:cNvSpPr/>
          <p:nvPr/>
        </p:nvSpPr>
        <p:spPr>
          <a:xfrm>
            <a:off x="4691780" y="4612907"/>
            <a:ext cx="111212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stampa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1" name="Rettangolo 50"/>
          <p:cNvSpPr/>
          <p:nvPr/>
        </p:nvSpPr>
        <p:spPr>
          <a:xfrm>
            <a:off x="4691780" y="5103957"/>
            <a:ext cx="111212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radio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2" name="Rettangolo 51"/>
          <p:cNvSpPr/>
          <p:nvPr/>
        </p:nvSpPr>
        <p:spPr>
          <a:xfrm>
            <a:off x="4691780" y="5603507"/>
            <a:ext cx="111212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cinema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54" name="Connettore 1 53"/>
          <p:cNvCxnSpPr>
            <a:stCxn id="50" idx="3"/>
          </p:cNvCxnSpPr>
          <p:nvPr/>
        </p:nvCxnSpPr>
        <p:spPr>
          <a:xfrm>
            <a:off x="5803900" y="4809036"/>
            <a:ext cx="2159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1 57"/>
          <p:cNvCxnSpPr>
            <a:stCxn id="52" idx="3"/>
          </p:cNvCxnSpPr>
          <p:nvPr/>
        </p:nvCxnSpPr>
        <p:spPr>
          <a:xfrm>
            <a:off x="5803900" y="5799636"/>
            <a:ext cx="2159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1 61"/>
          <p:cNvCxnSpPr/>
          <p:nvPr/>
        </p:nvCxnSpPr>
        <p:spPr>
          <a:xfrm>
            <a:off x="6019800" y="4809036"/>
            <a:ext cx="0" cy="990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2 64"/>
          <p:cNvCxnSpPr>
            <a:stCxn id="51" idx="3"/>
          </p:cNvCxnSpPr>
          <p:nvPr/>
        </p:nvCxnSpPr>
        <p:spPr>
          <a:xfrm>
            <a:off x="5803900" y="5300086"/>
            <a:ext cx="4699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ettangolo 67"/>
          <p:cNvSpPr/>
          <p:nvPr/>
        </p:nvSpPr>
        <p:spPr>
          <a:xfrm>
            <a:off x="6254952" y="5103957"/>
            <a:ext cx="1112120" cy="392258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censura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69" name="Rettangolo 68"/>
          <p:cNvSpPr/>
          <p:nvPr/>
        </p:nvSpPr>
        <p:spPr>
          <a:xfrm>
            <a:off x="977899" y="5928001"/>
            <a:ext cx="1320801" cy="392258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propaganda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71" name="Connettore 2 70"/>
          <p:cNvCxnSpPr>
            <a:stCxn id="48" idx="2"/>
            <a:endCxn id="69" idx="0"/>
          </p:cNvCxnSpPr>
          <p:nvPr/>
        </p:nvCxnSpPr>
        <p:spPr>
          <a:xfrm flipH="1">
            <a:off x="1638300" y="5496215"/>
            <a:ext cx="7199" cy="43178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Pentagono 72"/>
          <p:cNvSpPr>
            <a:spLocks noChangeAspect="1"/>
          </p:cNvSpPr>
          <p:nvPr/>
        </p:nvSpPr>
        <p:spPr>
          <a:xfrm>
            <a:off x="8470900" y="6338434"/>
            <a:ext cx="514669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it-IT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5" name="Connettore 2 74"/>
          <p:cNvCxnSpPr>
            <a:stCxn id="49" idx="3"/>
            <a:endCxn id="50" idx="1"/>
          </p:cNvCxnSpPr>
          <p:nvPr/>
        </p:nvCxnSpPr>
        <p:spPr>
          <a:xfrm flipV="1">
            <a:off x="4386980" y="4809036"/>
            <a:ext cx="304800" cy="45634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2 79"/>
          <p:cNvCxnSpPr>
            <a:stCxn id="49" idx="3"/>
            <a:endCxn id="52" idx="1"/>
          </p:cNvCxnSpPr>
          <p:nvPr/>
        </p:nvCxnSpPr>
        <p:spPr>
          <a:xfrm>
            <a:off x="4386980" y="5265383"/>
            <a:ext cx="304800" cy="53425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2 82"/>
          <p:cNvCxnSpPr>
            <a:stCxn id="49" idx="3"/>
            <a:endCxn id="51" idx="1"/>
          </p:cNvCxnSpPr>
          <p:nvPr/>
        </p:nvCxnSpPr>
        <p:spPr>
          <a:xfrm>
            <a:off x="4386980" y="5265383"/>
            <a:ext cx="304800" cy="3470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2459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L’EUROPA E IL MONDO TRA DUE GUERRE, 1920-1940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L’ITALIA. IL PRIMO DOPOGUERRA, IL FASCISMO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2</a:t>
            </a:r>
          </a:p>
        </p:txBody>
      </p:sp>
      <p:sp>
        <p:nvSpPr>
          <p:cNvPr id="5" name="Rettangolo 4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5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ounded Rectangle 14"/>
          <p:cNvSpPr/>
          <p:nvPr/>
        </p:nvSpPr>
        <p:spPr>
          <a:xfrm>
            <a:off x="217599" y="1093565"/>
            <a:ext cx="11794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el 1928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995806" y="1093565"/>
            <a:ext cx="22459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nuova legge elettorale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866006" y="1093565"/>
            <a:ext cx="22459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m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ise fine al sistema parlamentare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0" name="Connettore 2 9"/>
          <p:cNvCxnSpPr>
            <a:stCxn id="6" idx="0"/>
            <a:endCxn id="7" idx="1"/>
          </p:cNvCxnSpPr>
          <p:nvPr/>
        </p:nvCxnSpPr>
        <p:spPr>
          <a:xfrm>
            <a:off x="1397000" y="1289694"/>
            <a:ext cx="59880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>
            <a:stCxn id="7" idx="3"/>
            <a:endCxn id="8" idx="1"/>
          </p:cNvCxnSpPr>
          <p:nvPr/>
        </p:nvCxnSpPr>
        <p:spPr>
          <a:xfrm>
            <a:off x="4241800" y="1289694"/>
            <a:ext cx="62420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ttangolo 14"/>
          <p:cNvSpPr/>
          <p:nvPr/>
        </p:nvSpPr>
        <p:spPr>
          <a:xfrm>
            <a:off x="4866006" y="1937456"/>
            <a:ext cx="22459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 elezioni divennero plebisciti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7" name="Connettore 2 16"/>
          <p:cNvCxnSpPr>
            <a:stCxn id="8" idx="2"/>
            <a:endCxn id="15" idx="0"/>
          </p:cNvCxnSpPr>
          <p:nvPr/>
        </p:nvCxnSpPr>
        <p:spPr>
          <a:xfrm>
            <a:off x="5989003" y="1485823"/>
            <a:ext cx="0" cy="45163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4"/>
          <p:cNvSpPr/>
          <p:nvPr/>
        </p:nvSpPr>
        <p:spPr>
          <a:xfrm>
            <a:off x="217599" y="2681065"/>
            <a:ext cx="11794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el 1929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1995806" y="2681065"/>
            <a:ext cx="2245994" cy="39225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urono firmati i Patti lateranensi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4866006" y="2681065"/>
            <a:ext cx="22459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oncordato con la Chiesa cattolica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3" name="Connettore 2 22"/>
          <p:cNvCxnSpPr>
            <a:stCxn id="19" idx="0"/>
            <a:endCxn id="20" idx="1"/>
          </p:cNvCxnSpPr>
          <p:nvPr/>
        </p:nvCxnSpPr>
        <p:spPr>
          <a:xfrm>
            <a:off x="1397000" y="2877194"/>
            <a:ext cx="59880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>
            <a:stCxn id="20" idx="3"/>
            <a:endCxn id="21" idx="1"/>
          </p:cNvCxnSpPr>
          <p:nvPr/>
        </p:nvCxnSpPr>
        <p:spPr>
          <a:xfrm>
            <a:off x="4241800" y="2877194"/>
            <a:ext cx="62420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2565400" y="3073323"/>
            <a:ext cx="7745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smtClean="0">
                <a:solidFill>
                  <a:schemeClr val="accent2"/>
                </a:solidFill>
                <a:latin typeface="Arial"/>
                <a:cs typeface="Arial"/>
              </a:rPr>
              <a:t>obiettivi</a:t>
            </a:r>
            <a:endParaRPr lang="it-IT" sz="1200" b="1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1397000" y="3595465"/>
            <a:ext cx="14097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er Mussolini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2946296" y="3595465"/>
            <a:ext cx="14097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er la Chiesa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32" name="Connettore 2 31"/>
          <p:cNvCxnSpPr>
            <a:stCxn id="28" idx="2"/>
            <a:endCxn id="30" idx="0"/>
          </p:cNvCxnSpPr>
          <p:nvPr/>
        </p:nvCxnSpPr>
        <p:spPr>
          <a:xfrm>
            <a:off x="2952698" y="3350322"/>
            <a:ext cx="698448" cy="24514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>
            <a:stCxn id="28" idx="2"/>
            <a:endCxn id="29" idx="0"/>
          </p:cNvCxnSpPr>
          <p:nvPr/>
        </p:nvCxnSpPr>
        <p:spPr>
          <a:xfrm flipH="1">
            <a:off x="2101850" y="3350322"/>
            <a:ext cx="850848" cy="24514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ttangolo 36"/>
          <p:cNvSpPr/>
          <p:nvPr/>
        </p:nvSpPr>
        <p:spPr>
          <a:xfrm>
            <a:off x="1397000" y="4319364"/>
            <a:ext cx="1409700" cy="95113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are della Chiesa un pilastro del fascismo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8" name="Rettangolo 37"/>
          <p:cNvSpPr/>
          <p:nvPr/>
        </p:nvSpPr>
        <p:spPr>
          <a:xfrm>
            <a:off x="2959100" y="4319364"/>
            <a:ext cx="1409700" cy="95113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afforzare la propria influenza sulla società civile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40" name="Connettore 2 39"/>
          <p:cNvCxnSpPr>
            <a:stCxn id="29" idx="2"/>
            <a:endCxn id="37" idx="0"/>
          </p:cNvCxnSpPr>
          <p:nvPr/>
        </p:nvCxnSpPr>
        <p:spPr>
          <a:xfrm>
            <a:off x="2101850" y="3987723"/>
            <a:ext cx="0" cy="3316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>
            <a:stCxn id="30" idx="2"/>
            <a:endCxn id="38" idx="0"/>
          </p:cNvCxnSpPr>
          <p:nvPr/>
        </p:nvCxnSpPr>
        <p:spPr>
          <a:xfrm>
            <a:off x="3651146" y="3987723"/>
            <a:ext cx="12804" cy="3316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ttangolo 45"/>
          <p:cNvSpPr/>
          <p:nvPr/>
        </p:nvSpPr>
        <p:spPr>
          <a:xfrm>
            <a:off x="6257924" y="3203207"/>
            <a:ext cx="2771775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 cattolicesimo divenne religione di Stato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7" name="Rettangolo 46"/>
          <p:cNvSpPr/>
          <p:nvPr/>
        </p:nvSpPr>
        <p:spPr>
          <a:xfrm>
            <a:off x="6257925" y="3711130"/>
            <a:ext cx="277177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 Vaticano fu riconosciuto Stato sovrano e indipendente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8" name="Rettangolo 47"/>
          <p:cNvSpPr/>
          <p:nvPr/>
        </p:nvSpPr>
        <p:spPr>
          <a:xfrm>
            <a:off x="6257924" y="4255788"/>
            <a:ext cx="2771774" cy="621012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 Vaticano riconobbe lo Stato italiano e Roma come sua capitale 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9" name="Rettangolo 48"/>
          <p:cNvSpPr/>
          <p:nvPr/>
        </p:nvSpPr>
        <p:spPr>
          <a:xfrm>
            <a:off x="6257924" y="4968430"/>
            <a:ext cx="277177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v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ersamento di un indennizzo di 1 miliardo 750 milioni di lire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0" name="Rettangolo 49"/>
          <p:cNvSpPr/>
          <p:nvPr/>
        </p:nvSpPr>
        <p:spPr>
          <a:xfrm>
            <a:off x="6257925" y="5463730"/>
            <a:ext cx="277177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rotezione del clero da parte dello Stato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1" name="Rettangolo 50"/>
          <p:cNvSpPr/>
          <p:nvPr/>
        </p:nvSpPr>
        <p:spPr>
          <a:xfrm>
            <a:off x="6257924" y="5971730"/>
            <a:ext cx="277177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sonero dei chierici dal servizio militare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2" name="Pentagono 51"/>
          <p:cNvSpPr>
            <a:spLocks noChangeAspect="1"/>
          </p:cNvSpPr>
          <p:nvPr/>
        </p:nvSpPr>
        <p:spPr>
          <a:xfrm>
            <a:off x="8470900" y="6338434"/>
            <a:ext cx="514669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it-IT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4" name="Connettore 1 53"/>
          <p:cNvCxnSpPr>
            <a:stCxn id="21" idx="2"/>
          </p:cNvCxnSpPr>
          <p:nvPr/>
        </p:nvCxnSpPr>
        <p:spPr>
          <a:xfrm>
            <a:off x="5989003" y="3073323"/>
            <a:ext cx="0" cy="308617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/>
          <p:cNvCxnSpPr>
            <a:endCxn id="51" idx="1"/>
          </p:cNvCxnSpPr>
          <p:nvPr/>
        </p:nvCxnSpPr>
        <p:spPr>
          <a:xfrm>
            <a:off x="5989003" y="6159500"/>
            <a:ext cx="268921" cy="835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2 59"/>
          <p:cNvCxnSpPr>
            <a:endCxn id="46" idx="1"/>
          </p:cNvCxnSpPr>
          <p:nvPr/>
        </p:nvCxnSpPr>
        <p:spPr>
          <a:xfrm>
            <a:off x="5989003" y="3399336"/>
            <a:ext cx="268921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2 63"/>
          <p:cNvCxnSpPr>
            <a:endCxn id="47" idx="1"/>
          </p:cNvCxnSpPr>
          <p:nvPr/>
        </p:nvCxnSpPr>
        <p:spPr>
          <a:xfrm>
            <a:off x="5989003" y="3907259"/>
            <a:ext cx="26892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2 67"/>
          <p:cNvCxnSpPr>
            <a:endCxn id="48" idx="1"/>
          </p:cNvCxnSpPr>
          <p:nvPr/>
        </p:nvCxnSpPr>
        <p:spPr>
          <a:xfrm>
            <a:off x="5989003" y="4566294"/>
            <a:ext cx="268921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2 71"/>
          <p:cNvCxnSpPr>
            <a:endCxn id="49" idx="1"/>
          </p:cNvCxnSpPr>
          <p:nvPr/>
        </p:nvCxnSpPr>
        <p:spPr>
          <a:xfrm>
            <a:off x="5989003" y="5156200"/>
            <a:ext cx="268921" cy="835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2 74"/>
          <p:cNvCxnSpPr>
            <a:endCxn id="50" idx="1"/>
          </p:cNvCxnSpPr>
          <p:nvPr/>
        </p:nvCxnSpPr>
        <p:spPr>
          <a:xfrm>
            <a:off x="5989003" y="5659859"/>
            <a:ext cx="26892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ettangolo 79"/>
          <p:cNvSpPr/>
          <p:nvPr/>
        </p:nvSpPr>
        <p:spPr>
          <a:xfrm>
            <a:off x="2676524" y="5464864"/>
            <a:ext cx="277177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iconoscimento da parte dello Stato del matrimonio religioso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82" name="Connettore 2 81"/>
          <p:cNvCxnSpPr>
            <a:endCxn id="80" idx="3"/>
          </p:cNvCxnSpPr>
          <p:nvPr/>
        </p:nvCxnSpPr>
        <p:spPr>
          <a:xfrm flipH="1">
            <a:off x="5448298" y="5659859"/>
            <a:ext cx="540705" cy="113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Rettangolo 83"/>
          <p:cNvSpPr/>
          <p:nvPr/>
        </p:nvSpPr>
        <p:spPr>
          <a:xfrm>
            <a:off x="2676524" y="5971730"/>
            <a:ext cx="2771774" cy="65767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ntroduzione dell’insegnamento della dottrina cattolica nelle scuole statali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86" name="Connettore 2 85"/>
          <p:cNvCxnSpPr/>
          <p:nvPr/>
        </p:nvCxnSpPr>
        <p:spPr>
          <a:xfrm flipH="1">
            <a:off x="5448298" y="6159500"/>
            <a:ext cx="540705" cy="835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8" name="Immagine 8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476" y="5357481"/>
            <a:ext cx="1354330" cy="136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8941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L’EUROPA E IL MONDO TRA DUE GUERRE, 1920-1940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L’ITALIA. IL PRIMO DOPOGUERRA, IL FASCISMO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2</a:t>
            </a:r>
          </a:p>
        </p:txBody>
      </p:sp>
      <p:sp>
        <p:nvSpPr>
          <p:cNvPr id="5" name="Rettangolo 4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5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ounded Rectangle 14"/>
          <p:cNvSpPr/>
          <p:nvPr/>
        </p:nvSpPr>
        <p:spPr>
          <a:xfrm>
            <a:off x="217599" y="1094930"/>
            <a:ext cx="11794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Nel 1938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995806" y="1093565"/>
            <a:ext cx="22459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 regime divenne anti-ebraico e antisemita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980306" y="1093565"/>
            <a:ext cx="2245994" cy="39225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urono emanate le leggi razziali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cxnSp>
        <p:nvCxnSpPr>
          <p:cNvPr id="10" name="Connettore 2 9"/>
          <p:cNvCxnSpPr>
            <a:stCxn id="6" idx="0"/>
            <a:endCxn id="7" idx="1"/>
          </p:cNvCxnSpPr>
          <p:nvPr/>
        </p:nvCxnSpPr>
        <p:spPr>
          <a:xfrm flipV="1">
            <a:off x="1397000" y="1289694"/>
            <a:ext cx="598806" cy="136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>
            <a:stCxn id="7" idx="3"/>
            <a:endCxn id="8" idx="1"/>
          </p:cNvCxnSpPr>
          <p:nvPr/>
        </p:nvCxnSpPr>
        <p:spPr>
          <a:xfrm>
            <a:off x="4241800" y="1289694"/>
            <a:ext cx="73850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4"/>
          <p:cNvSpPr/>
          <p:nvPr/>
        </p:nvSpPr>
        <p:spPr>
          <a:xfrm>
            <a:off x="217599" y="1793430"/>
            <a:ext cx="20303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Tra il 1922 e il 1925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2734312" y="1793430"/>
            <a:ext cx="22459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politica economica del regime fu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5767706" y="1793430"/>
            <a:ext cx="2245994" cy="39225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liberista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9" name="Rounded Rectangle 14"/>
          <p:cNvSpPr/>
          <p:nvPr/>
        </p:nvSpPr>
        <p:spPr>
          <a:xfrm>
            <a:off x="217599" y="2657030"/>
            <a:ext cx="11794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d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al 1925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cxnSp>
        <p:nvCxnSpPr>
          <p:cNvPr id="21" name="Connettore 2 20"/>
          <p:cNvCxnSpPr>
            <a:stCxn id="16" idx="0"/>
            <a:endCxn id="17" idx="1"/>
          </p:cNvCxnSpPr>
          <p:nvPr/>
        </p:nvCxnSpPr>
        <p:spPr>
          <a:xfrm>
            <a:off x="2247900" y="1989559"/>
            <a:ext cx="48641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>
            <a:stCxn id="17" idx="3"/>
            <a:endCxn id="18" idx="1"/>
          </p:cNvCxnSpPr>
          <p:nvPr/>
        </p:nvCxnSpPr>
        <p:spPr>
          <a:xfrm>
            <a:off x="4980306" y="1989559"/>
            <a:ext cx="7874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ttangolo 25"/>
          <p:cNvSpPr/>
          <p:nvPr/>
        </p:nvSpPr>
        <p:spPr>
          <a:xfrm>
            <a:off x="1995806" y="2657030"/>
            <a:ext cx="28682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causa dell’inflazione e della continua svalutazione della lira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2247900" y="3419030"/>
            <a:ext cx="2474594" cy="39225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o Stato iniziò a intervenire nell’economia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cxnSp>
        <p:nvCxnSpPr>
          <p:cNvPr id="29" name="Connettore 2 28"/>
          <p:cNvCxnSpPr/>
          <p:nvPr/>
        </p:nvCxnSpPr>
        <p:spPr>
          <a:xfrm>
            <a:off x="850900" y="2185688"/>
            <a:ext cx="0" cy="4713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>
            <a:stCxn id="19" idx="0"/>
            <a:endCxn id="26" idx="1"/>
          </p:cNvCxnSpPr>
          <p:nvPr/>
        </p:nvCxnSpPr>
        <p:spPr>
          <a:xfrm>
            <a:off x="1397000" y="2853159"/>
            <a:ext cx="59880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>
            <a:stCxn id="26" idx="2"/>
          </p:cNvCxnSpPr>
          <p:nvPr/>
        </p:nvCxnSpPr>
        <p:spPr>
          <a:xfrm flipH="1">
            <a:off x="3429000" y="3049288"/>
            <a:ext cx="953" cy="3697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ttangolo 39"/>
          <p:cNvSpPr/>
          <p:nvPr/>
        </p:nvSpPr>
        <p:spPr>
          <a:xfrm>
            <a:off x="4334512" y="3977830"/>
            <a:ext cx="22459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ivalutazione della lira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1" name="Rettangolo 40"/>
          <p:cNvSpPr/>
          <p:nvPr/>
        </p:nvSpPr>
        <p:spPr>
          <a:xfrm>
            <a:off x="7273609" y="3977830"/>
            <a:ext cx="1480182" cy="39225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«quota 90»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43" name="Connettore 2 42"/>
          <p:cNvCxnSpPr>
            <a:stCxn id="40" idx="3"/>
            <a:endCxn id="41" idx="1"/>
          </p:cNvCxnSpPr>
          <p:nvPr/>
        </p:nvCxnSpPr>
        <p:spPr>
          <a:xfrm>
            <a:off x="6580506" y="4173959"/>
            <a:ext cx="693103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ttangolo 44"/>
          <p:cNvSpPr/>
          <p:nvPr/>
        </p:nvSpPr>
        <p:spPr>
          <a:xfrm>
            <a:off x="4334512" y="4522488"/>
            <a:ext cx="22459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protezionismo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6" name="Rettangolo 45"/>
          <p:cNvSpPr/>
          <p:nvPr/>
        </p:nvSpPr>
        <p:spPr>
          <a:xfrm>
            <a:off x="5985512" y="5070030"/>
            <a:ext cx="2245994" cy="39225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l governo lanciò la «battaglia del </a:t>
            </a:r>
            <a:r>
              <a:rPr lang="it-IT" sz="1400" b="1" dirty="0">
                <a:solidFill>
                  <a:srgbClr val="FFFFFF"/>
                </a:solidFill>
                <a:latin typeface="Arial"/>
                <a:cs typeface="Arial"/>
              </a:rPr>
              <a:t>grano»</a:t>
            </a:r>
          </a:p>
        </p:txBody>
      </p:sp>
      <p:sp>
        <p:nvSpPr>
          <p:cNvPr id="47" name="Rounded Rectangle 14"/>
          <p:cNvSpPr/>
          <p:nvPr/>
        </p:nvSpPr>
        <p:spPr>
          <a:xfrm>
            <a:off x="4334512" y="5070030"/>
            <a:ext cx="11794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nel 1925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cxnSp>
        <p:nvCxnSpPr>
          <p:cNvPr id="49" name="Connettore 2 48"/>
          <p:cNvCxnSpPr>
            <a:stCxn id="47" idx="0"/>
            <a:endCxn id="46" idx="1"/>
          </p:cNvCxnSpPr>
          <p:nvPr/>
        </p:nvCxnSpPr>
        <p:spPr>
          <a:xfrm>
            <a:off x="5513913" y="5266159"/>
            <a:ext cx="4715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ttangolo 50"/>
          <p:cNvSpPr/>
          <p:nvPr/>
        </p:nvSpPr>
        <p:spPr>
          <a:xfrm>
            <a:off x="5789615" y="5888459"/>
            <a:ext cx="2637788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er ottenere l’autosufficienza nel settore cerealicolo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57" name="Connettore 2 56"/>
          <p:cNvCxnSpPr>
            <a:stCxn id="46" idx="2"/>
            <a:endCxn id="51" idx="0"/>
          </p:cNvCxnSpPr>
          <p:nvPr/>
        </p:nvCxnSpPr>
        <p:spPr>
          <a:xfrm>
            <a:off x="7108509" y="5462288"/>
            <a:ext cx="0" cy="42617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Pentagono 58"/>
          <p:cNvSpPr>
            <a:spLocks noChangeAspect="1"/>
          </p:cNvSpPr>
          <p:nvPr/>
        </p:nvSpPr>
        <p:spPr>
          <a:xfrm>
            <a:off x="8470900" y="6338434"/>
            <a:ext cx="514669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it-IT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0" name="Immagine 5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599" y="4164004"/>
            <a:ext cx="2766250" cy="1868496"/>
          </a:xfrm>
          <a:prstGeom prst="rect">
            <a:avLst/>
          </a:prstGeom>
        </p:spPr>
      </p:pic>
      <p:cxnSp>
        <p:nvCxnSpPr>
          <p:cNvPr id="62" name="Connettore 1 61"/>
          <p:cNvCxnSpPr>
            <a:stCxn id="27" idx="2"/>
          </p:cNvCxnSpPr>
          <p:nvPr/>
        </p:nvCxnSpPr>
        <p:spPr>
          <a:xfrm>
            <a:off x="3485197" y="3811288"/>
            <a:ext cx="0" cy="145487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2 66"/>
          <p:cNvCxnSpPr>
            <a:endCxn id="47" idx="2"/>
          </p:cNvCxnSpPr>
          <p:nvPr/>
        </p:nvCxnSpPr>
        <p:spPr>
          <a:xfrm>
            <a:off x="3485197" y="5266159"/>
            <a:ext cx="84931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2 69"/>
          <p:cNvCxnSpPr>
            <a:endCxn id="40" idx="1"/>
          </p:cNvCxnSpPr>
          <p:nvPr/>
        </p:nvCxnSpPr>
        <p:spPr>
          <a:xfrm>
            <a:off x="3485197" y="4164004"/>
            <a:ext cx="849315" cy="995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2 72"/>
          <p:cNvCxnSpPr>
            <a:endCxn id="45" idx="1"/>
          </p:cNvCxnSpPr>
          <p:nvPr/>
        </p:nvCxnSpPr>
        <p:spPr>
          <a:xfrm>
            <a:off x="3485197" y="4718617"/>
            <a:ext cx="84931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216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L’EUROPA E IL MONDO TRA DUE GUERRE, 1920-1940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L’ITALIA. IL PRIMO DOPOGUERRA, IL FASCISMO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2</a:t>
            </a:r>
          </a:p>
        </p:txBody>
      </p:sp>
      <p:sp>
        <p:nvSpPr>
          <p:cNvPr id="5" name="Rettangolo 4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5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ounded Rectangle 14"/>
          <p:cNvSpPr/>
          <p:nvPr/>
        </p:nvSpPr>
        <p:spPr>
          <a:xfrm>
            <a:off x="1235712" y="1006030"/>
            <a:ext cx="11794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el 1931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861312" y="1006030"/>
            <a:ext cx="2245994" cy="39225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u creato </a:t>
            </a:r>
            <a:r>
              <a:rPr lang="it-IT" sz="1400" b="1" dirty="0" err="1" smtClean="0">
                <a:solidFill>
                  <a:srgbClr val="FFFFFF"/>
                </a:solidFill>
                <a:latin typeface="Arial"/>
                <a:cs typeface="Arial"/>
              </a:rPr>
              <a:t>l’Imi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5628006" y="1006030"/>
            <a:ext cx="25761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nte statale che concedeva prestiti alle imprese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0" name="Connettore 2 9"/>
          <p:cNvCxnSpPr>
            <a:stCxn id="6" idx="0"/>
            <a:endCxn id="7" idx="1"/>
          </p:cNvCxnSpPr>
          <p:nvPr/>
        </p:nvCxnSpPr>
        <p:spPr>
          <a:xfrm>
            <a:off x="2415113" y="1202159"/>
            <a:ext cx="4461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>
            <a:stCxn id="7" idx="3"/>
            <a:endCxn id="8" idx="1"/>
          </p:cNvCxnSpPr>
          <p:nvPr/>
        </p:nvCxnSpPr>
        <p:spPr>
          <a:xfrm>
            <a:off x="5107306" y="1202159"/>
            <a:ext cx="5207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1235712" y="1550688"/>
            <a:ext cx="1964688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ra il 1931 e il 1934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3608706" y="1550688"/>
            <a:ext cx="25761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urono bonificate le paludi pontine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8" name="Connettore 2 17"/>
          <p:cNvCxnSpPr>
            <a:stCxn id="15" idx="0"/>
            <a:endCxn id="16" idx="1"/>
          </p:cNvCxnSpPr>
          <p:nvPr/>
        </p:nvCxnSpPr>
        <p:spPr>
          <a:xfrm>
            <a:off x="3200400" y="1746817"/>
            <a:ext cx="40830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4"/>
          <p:cNvSpPr/>
          <p:nvPr/>
        </p:nvSpPr>
        <p:spPr>
          <a:xfrm>
            <a:off x="1235712" y="2085530"/>
            <a:ext cx="11794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el 1933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2861312" y="2093889"/>
            <a:ext cx="2766694" cy="39225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u creato l’ Istituto per la ricostruzione industriale (Iri)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6072506" y="2093889"/>
            <a:ext cx="29317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nte statale per salvare banche e industrie dal fallimento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4" name="Connettore 2 23"/>
          <p:cNvCxnSpPr>
            <a:stCxn id="20" idx="0"/>
            <a:endCxn id="21" idx="1"/>
          </p:cNvCxnSpPr>
          <p:nvPr/>
        </p:nvCxnSpPr>
        <p:spPr>
          <a:xfrm>
            <a:off x="2415113" y="2281659"/>
            <a:ext cx="446199" cy="835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>
            <a:stCxn id="21" idx="3"/>
            <a:endCxn id="22" idx="1"/>
          </p:cNvCxnSpPr>
          <p:nvPr/>
        </p:nvCxnSpPr>
        <p:spPr>
          <a:xfrm>
            <a:off x="5628006" y="2290018"/>
            <a:ext cx="4445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14"/>
          <p:cNvSpPr/>
          <p:nvPr/>
        </p:nvSpPr>
        <p:spPr>
          <a:xfrm>
            <a:off x="1235712" y="4133129"/>
            <a:ext cx="11794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el 1935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2791462" y="4084217"/>
            <a:ext cx="2576194" cy="492334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n seguito ad alcune sanzioni avute per aver invaso l’Etiopia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1" name="Rettangolo 30"/>
          <p:cNvSpPr/>
          <p:nvPr/>
        </p:nvSpPr>
        <p:spPr>
          <a:xfrm>
            <a:off x="2696212" y="4921557"/>
            <a:ext cx="2766694" cy="39225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Mussolini lanciò l’autarchia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2692664" y="5846276"/>
            <a:ext cx="27666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er raggiungere l’autosufficienza produttiva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34" name="Connettore 2 33"/>
          <p:cNvCxnSpPr/>
          <p:nvPr/>
        </p:nvCxnSpPr>
        <p:spPr>
          <a:xfrm>
            <a:off x="3833812" y="5313815"/>
            <a:ext cx="0" cy="5324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14"/>
          <p:cNvSpPr/>
          <p:nvPr/>
        </p:nvSpPr>
        <p:spPr>
          <a:xfrm>
            <a:off x="1235712" y="2701065"/>
            <a:ext cx="11794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el 1934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7" name="Rettangolo 36"/>
          <p:cNvSpPr/>
          <p:nvPr/>
        </p:nvSpPr>
        <p:spPr>
          <a:xfrm>
            <a:off x="2970215" y="2702221"/>
            <a:ext cx="1926588" cy="39225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urono create le corporazioni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8" name="Rettangolo 37"/>
          <p:cNvSpPr/>
          <p:nvPr/>
        </p:nvSpPr>
        <p:spPr>
          <a:xfrm>
            <a:off x="5295900" y="2711643"/>
            <a:ext cx="37084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enti statali che disciplinavano i rapporti tra gli addetti dei vari settori produttivi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40" name="Connettore 2 39"/>
          <p:cNvCxnSpPr>
            <a:stCxn id="36" idx="0"/>
            <a:endCxn id="37" idx="1"/>
          </p:cNvCxnSpPr>
          <p:nvPr/>
        </p:nvCxnSpPr>
        <p:spPr>
          <a:xfrm>
            <a:off x="2415113" y="2897194"/>
            <a:ext cx="555102" cy="11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>
            <a:stCxn id="37" idx="3"/>
            <a:endCxn id="38" idx="1"/>
          </p:cNvCxnSpPr>
          <p:nvPr/>
        </p:nvCxnSpPr>
        <p:spPr>
          <a:xfrm>
            <a:off x="4896803" y="2898350"/>
            <a:ext cx="399097" cy="942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ttangolo 45"/>
          <p:cNvSpPr/>
          <p:nvPr/>
        </p:nvSpPr>
        <p:spPr>
          <a:xfrm>
            <a:off x="5766753" y="3427363"/>
            <a:ext cx="27666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er garantire l’armonia tra padroni e operai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48" name="Connettore 2 47"/>
          <p:cNvCxnSpPr>
            <a:stCxn id="38" idx="2"/>
            <a:endCxn id="46" idx="0"/>
          </p:cNvCxnSpPr>
          <p:nvPr/>
        </p:nvCxnSpPr>
        <p:spPr>
          <a:xfrm>
            <a:off x="7150100" y="3103901"/>
            <a:ext cx="0" cy="32346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ttangolo 53"/>
          <p:cNvSpPr/>
          <p:nvPr/>
        </p:nvSpPr>
        <p:spPr>
          <a:xfrm>
            <a:off x="5766753" y="4084217"/>
            <a:ext cx="2766694" cy="755083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m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ossa propagandistica; in realtà il potere rimase nelle mani dei capitalisti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56" name="Connettore 2 55"/>
          <p:cNvCxnSpPr>
            <a:stCxn id="46" idx="2"/>
            <a:endCxn id="54" idx="0"/>
          </p:cNvCxnSpPr>
          <p:nvPr/>
        </p:nvCxnSpPr>
        <p:spPr>
          <a:xfrm>
            <a:off x="7150100" y="3819621"/>
            <a:ext cx="0" cy="26459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Pentagono 57"/>
          <p:cNvSpPr>
            <a:spLocks noChangeAspect="1"/>
          </p:cNvSpPr>
          <p:nvPr/>
        </p:nvSpPr>
        <p:spPr>
          <a:xfrm>
            <a:off x="8470900" y="6338434"/>
            <a:ext cx="514669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it-IT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0" name="Connettore 1 59"/>
          <p:cNvCxnSpPr/>
          <p:nvPr/>
        </p:nvCxnSpPr>
        <p:spPr>
          <a:xfrm>
            <a:off x="520700" y="1202159"/>
            <a:ext cx="0" cy="313545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2 63"/>
          <p:cNvCxnSpPr>
            <a:endCxn id="36" idx="2"/>
          </p:cNvCxnSpPr>
          <p:nvPr/>
        </p:nvCxnSpPr>
        <p:spPr>
          <a:xfrm>
            <a:off x="520700" y="2897194"/>
            <a:ext cx="71501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2 66"/>
          <p:cNvCxnSpPr>
            <a:endCxn id="29" idx="2"/>
          </p:cNvCxnSpPr>
          <p:nvPr/>
        </p:nvCxnSpPr>
        <p:spPr>
          <a:xfrm flipV="1">
            <a:off x="520700" y="4329258"/>
            <a:ext cx="715012" cy="578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2 69"/>
          <p:cNvCxnSpPr>
            <a:endCxn id="20" idx="2"/>
          </p:cNvCxnSpPr>
          <p:nvPr/>
        </p:nvCxnSpPr>
        <p:spPr>
          <a:xfrm>
            <a:off x="520700" y="2281659"/>
            <a:ext cx="71501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2 72"/>
          <p:cNvCxnSpPr>
            <a:endCxn id="6" idx="2"/>
          </p:cNvCxnSpPr>
          <p:nvPr/>
        </p:nvCxnSpPr>
        <p:spPr>
          <a:xfrm>
            <a:off x="520700" y="1202159"/>
            <a:ext cx="71501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2 75"/>
          <p:cNvCxnSpPr>
            <a:endCxn id="15" idx="2"/>
          </p:cNvCxnSpPr>
          <p:nvPr/>
        </p:nvCxnSpPr>
        <p:spPr>
          <a:xfrm>
            <a:off x="520700" y="1746817"/>
            <a:ext cx="71501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8" name="Immagine 7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233" y="4787440"/>
            <a:ext cx="1219200" cy="1788160"/>
          </a:xfrm>
          <a:prstGeom prst="rect">
            <a:avLst/>
          </a:prstGeom>
        </p:spPr>
      </p:pic>
      <p:cxnSp>
        <p:nvCxnSpPr>
          <p:cNvPr id="81" name="Connettore 2 80"/>
          <p:cNvCxnSpPr>
            <a:stCxn id="29" idx="0"/>
            <a:endCxn id="30" idx="1"/>
          </p:cNvCxnSpPr>
          <p:nvPr/>
        </p:nvCxnSpPr>
        <p:spPr>
          <a:xfrm>
            <a:off x="2415113" y="4329258"/>
            <a:ext cx="376349" cy="112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2 83"/>
          <p:cNvCxnSpPr/>
          <p:nvPr/>
        </p:nvCxnSpPr>
        <p:spPr>
          <a:xfrm>
            <a:off x="3833812" y="4602254"/>
            <a:ext cx="0" cy="27821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477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L’EUROPA E IL MONDO TRA DUE GUERRE, 1920-1940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L’ITALIA. IL PRIMO DOPOGUERRA, IL FASCISMO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2</a:t>
            </a:r>
          </a:p>
        </p:txBody>
      </p:sp>
      <p:sp>
        <p:nvSpPr>
          <p:cNvPr id="6" name="Rettangolo 5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5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Rettangolo 6"/>
          <p:cNvSpPr>
            <a:spLocks noChangeAspect="1"/>
          </p:cNvSpPr>
          <p:nvPr/>
        </p:nvSpPr>
        <p:spPr>
          <a:xfrm>
            <a:off x="217599" y="1070974"/>
            <a:ext cx="435511" cy="396875"/>
          </a:xfrm>
          <a:prstGeom prst="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977899" y="1070974"/>
            <a:ext cx="3886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GLI OPPOSITORI DEL FASCISMO</a:t>
            </a:r>
            <a:endParaRPr lang="it-IT" b="1" i="1" dirty="0">
              <a:solidFill>
                <a:srgbClr val="E1468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14"/>
          <p:cNvSpPr/>
          <p:nvPr/>
        </p:nvSpPr>
        <p:spPr>
          <a:xfrm>
            <a:off x="217599" y="1806130"/>
            <a:ext cx="11794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Dal 1926 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097406" y="1807418"/>
            <a:ext cx="3033394" cy="39225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’opposizione al fascismo divenne un reato contro lo Stato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653110" y="2618930"/>
            <a:ext cx="25761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hi si opponeva direttamente alla dittatura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653110" y="3431730"/>
            <a:ext cx="25761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u incarcerato o mandato al confino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4" name="Connettore 2 13"/>
          <p:cNvCxnSpPr>
            <a:stCxn id="10" idx="2"/>
            <a:endCxn id="11" idx="0"/>
          </p:cNvCxnSpPr>
          <p:nvPr/>
        </p:nvCxnSpPr>
        <p:spPr>
          <a:xfrm flipH="1">
            <a:off x="1941207" y="2199676"/>
            <a:ext cx="1672896" cy="41925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>
            <a:stCxn id="9" idx="0"/>
            <a:endCxn id="10" idx="1"/>
          </p:cNvCxnSpPr>
          <p:nvPr/>
        </p:nvCxnSpPr>
        <p:spPr>
          <a:xfrm>
            <a:off x="1397000" y="2002259"/>
            <a:ext cx="700406" cy="12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>
            <a:stCxn id="11" idx="2"/>
            <a:endCxn id="12" idx="0"/>
          </p:cNvCxnSpPr>
          <p:nvPr/>
        </p:nvCxnSpPr>
        <p:spPr>
          <a:xfrm>
            <a:off x="1941207" y="3011188"/>
            <a:ext cx="0" cy="4205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ttangolo 22"/>
          <p:cNvSpPr/>
          <p:nvPr/>
        </p:nvSpPr>
        <p:spPr>
          <a:xfrm>
            <a:off x="653110" y="4206430"/>
            <a:ext cx="25761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Antonio Gramsci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5" name="Connettore 2 24"/>
          <p:cNvCxnSpPr>
            <a:stCxn id="12" idx="2"/>
            <a:endCxn id="23" idx="0"/>
          </p:cNvCxnSpPr>
          <p:nvPr/>
        </p:nvCxnSpPr>
        <p:spPr>
          <a:xfrm>
            <a:off x="1941207" y="3823988"/>
            <a:ext cx="0" cy="3824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ttangolo 26"/>
          <p:cNvSpPr/>
          <p:nvPr/>
        </p:nvSpPr>
        <p:spPr>
          <a:xfrm>
            <a:off x="3842703" y="2618930"/>
            <a:ext cx="25761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g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li esponenti dell’alta cultura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3842703" y="3431730"/>
            <a:ext cx="25761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urono tollerati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3842703" y="4206430"/>
            <a:ext cx="25761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Benedetto Croce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31" name="Connettore 2 30"/>
          <p:cNvCxnSpPr>
            <a:stCxn id="10" idx="2"/>
            <a:endCxn id="27" idx="0"/>
          </p:cNvCxnSpPr>
          <p:nvPr/>
        </p:nvCxnSpPr>
        <p:spPr>
          <a:xfrm>
            <a:off x="3614103" y="2199676"/>
            <a:ext cx="1516697" cy="41925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>
            <a:stCxn id="27" idx="2"/>
            <a:endCxn id="28" idx="0"/>
          </p:cNvCxnSpPr>
          <p:nvPr/>
        </p:nvCxnSpPr>
        <p:spPr>
          <a:xfrm>
            <a:off x="5130800" y="3011188"/>
            <a:ext cx="0" cy="4205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>
            <a:stCxn id="28" idx="2"/>
            <a:endCxn id="29" idx="0"/>
          </p:cNvCxnSpPr>
          <p:nvPr/>
        </p:nvCxnSpPr>
        <p:spPr>
          <a:xfrm>
            <a:off x="5130800" y="3823988"/>
            <a:ext cx="0" cy="3824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ttangolo 38"/>
          <p:cNvSpPr/>
          <p:nvPr/>
        </p:nvSpPr>
        <p:spPr>
          <a:xfrm>
            <a:off x="437210" y="5082086"/>
            <a:ext cx="25761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lcuni antifascisti emigrati all’estero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0" name="Rettangolo 39"/>
          <p:cNvSpPr/>
          <p:nvPr/>
        </p:nvSpPr>
        <p:spPr>
          <a:xfrm>
            <a:off x="3614103" y="4943030"/>
            <a:ext cx="2576194" cy="67037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rearono delle organizzazioni per fare propaganda contro il regime fuori dall’Italia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42" name="Connettore 2 41"/>
          <p:cNvCxnSpPr>
            <a:stCxn id="39" idx="3"/>
            <a:endCxn id="40" idx="1"/>
          </p:cNvCxnSpPr>
          <p:nvPr/>
        </p:nvCxnSpPr>
        <p:spPr>
          <a:xfrm>
            <a:off x="3013404" y="5278215"/>
            <a:ext cx="6006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ttangolo 44"/>
          <p:cNvSpPr/>
          <p:nvPr/>
        </p:nvSpPr>
        <p:spPr>
          <a:xfrm>
            <a:off x="6567806" y="5082086"/>
            <a:ext cx="20046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on scarsi risultati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47" name="Connettore 2 46"/>
          <p:cNvCxnSpPr>
            <a:stCxn id="40" idx="3"/>
            <a:endCxn id="45" idx="1"/>
          </p:cNvCxnSpPr>
          <p:nvPr/>
        </p:nvCxnSpPr>
        <p:spPr>
          <a:xfrm>
            <a:off x="6190297" y="5278215"/>
            <a:ext cx="37750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ttangolo 48"/>
          <p:cNvSpPr/>
          <p:nvPr/>
        </p:nvSpPr>
        <p:spPr>
          <a:xfrm>
            <a:off x="1580210" y="6073330"/>
            <a:ext cx="2576194" cy="39225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Concentrazione antifascista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50" name="Rettangolo 49"/>
          <p:cNvSpPr/>
          <p:nvPr/>
        </p:nvSpPr>
        <p:spPr>
          <a:xfrm>
            <a:off x="5466410" y="6073330"/>
            <a:ext cx="2576194" cy="39225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Giustizia e Libertà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cxnSp>
        <p:nvCxnSpPr>
          <p:cNvPr id="52" name="Connettore 2 51"/>
          <p:cNvCxnSpPr>
            <a:stCxn id="40" idx="2"/>
            <a:endCxn id="49" idx="0"/>
          </p:cNvCxnSpPr>
          <p:nvPr/>
        </p:nvCxnSpPr>
        <p:spPr>
          <a:xfrm flipH="1">
            <a:off x="2868307" y="5613400"/>
            <a:ext cx="2033893" cy="4599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2 54"/>
          <p:cNvCxnSpPr>
            <a:stCxn id="40" idx="2"/>
            <a:endCxn id="50" idx="0"/>
          </p:cNvCxnSpPr>
          <p:nvPr/>
        </p:nvCxnSpPr>
        <p:spPr>
          <a:xfrm>
            <a:off x="4902200" y="5613400"/>
            <a:ext cx="1852307" cy="4599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Pentagono 56"/>
          <p:cNvSpPr>
            <a:spLocks noChangeAspect="1"/>
          </p:cNvSpPr>
          <p:nvPr/>
        </p:nvSpPr>
        <p:spPr>
          <a:xfrm>
            <a:off x="8470900" y="6338434"/>
            <a:ext cx="514669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it-IT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11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L’EUROPA E IL MONDO TRA DUE GUERRE, 1920-1940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L’ITALIA. IL PRIMO DOPOGUERRA, IL FASCISMO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2</a:t>
            </a:r>
          </a:p>
        </p:txBody>
      </p:sp>
      <p:sp>
        <p:nvSpPr>
          <p:cNvPr id="5" name="Rettangolo 4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5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>
            <a:spLocks noChangeAspect="1"/>
          </p:cNvSpPr>
          <p:nvPr/>
        </p:nvSpPr>
        <p:spPr>
          <a:xfrm>
            <a:off x="217599" y="1070974"/>
            <a:ext cx="435511" cy="396875"/>
          </a:xfrm>
          <a:prstGeom prst="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977899" y="1070974"/>
            <a:ext cx="7848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IL FASCISMO: COSA FU, COSA SIGNIFICÒ. RISPOSTE, INTERPRETAZIONI, IPOTESI</a:t>
            </a:r>
            <a:endParaRPr lang="it-IT" b="1" i="1" dirty="0">
              <a:solidFill>
                <a:srgbClr val="E1468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17599" y="2047430"/>
            <a:ext cx="25761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Il fascismo ha ricevuto molte interpretazioni e spiegazioni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17599" y="2720530"/>
            <a:ext cx="2576194" cy="39225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nterpretazioni dei contemporanei (1920-1940)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417999" y="3368230"/>
            <a:ext cx="17890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tudiosi marxisti (Gramsci, Togliatti)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417999" y="3901630"/>
            <a:ext cx="25761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tudiosi liberali e radicali (Gobetti)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3417999" y="4435030"/>
            <a:ext cx="17890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toriografia liberale (Salvatorelli)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3417999" y="5064560"/>
            <a:ext cx="25761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ppositori rifugiati all’estero (Lussu, Rosselli, Tasca)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5600700" y="3368230"/>
            <a:ext cx="3456099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isposta del capitalismo alla nascita del movimento operaio e del comunismo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6480605" y="3901630"/>
            <a:ext cx="25761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ascismo frutto di una rivoluzione liberale incompiuta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5693205" y="4451902"/>
            <a:ext cx="33635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eazione della piccola borghesia alla rovina provocata dalla guerra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6493305" y="5058633"/>
            <a:ext cx="25761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ascismo come sintesi dei mali antichi dell’Italia 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9" name="Connettore 2 18"/>
          <p:cNvCxnSpPr>
            <a:stCxn id="10" idx="3"/>
            <a:endCxn id="14" idx="1"/>
          </p:cNvCxnSpPr>
          <p:nvPr/>
        </p:nvCxnSpPr>
        <p:spPr>
          <a:xfrm>
            <a:off x="5207000" y="3564359"/>
            <a:ext cx="3937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>
            <a:stCxn id="11" idx="3"/>
            <a:endCxn id="15" idx="1"/>
          </p:cNvCxnSpPr>
          <p:nvPr/>
        </p:nvCxnSpPr>
        <p:spPr>
          <a:xfrm>
            <a:off x="5994193" y="4097759"/>
            <a:ext cx="48641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stCxn id="12" idx="3"/>
            <a:endCxn id="16" idx="1"/>
          </p:cNvCxnSpPr>
          <p:nvPr/>
        </p:nvCxnSpPr>
        <p:spPr>
          <a:xfrm>
            <a:off x="5207000" y="4631159"/>
            <a:ext cx="486205" cy="1687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>
            <a:stCxn id="13" idx="3"/>
            <a:endCxn id="17" idx="1"/>
          </p:cNvCxnSpPr>
          <p:nvPr/>
        </p:nvCxnSpPr>
        <p:spPr>
          <a:xfrm flipV="1">
            <a:off x="5994193" y="5254762"/>
            <a:ext cx="499112" cy="592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>
            <a:stCxn id="9" idx="2"/>
          </p:cNvCxnSpPr>
          <p:nvPr/>
        </p:nvCxnSpPr>
        <p:spPr>
          <a:xfrm>
            <a:off x="1505696" y="3112788"/>
            <a:ext cx="0" cy="214197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>
            <a:endCxn id="10" idx="1"/>
          </p:cNvCxnSpPr>
          <p:nvPr/>
        </p:nvCxnSpPr>
        <p:spPr>
          <a:xfrm>
            <a:off x="1498600" y="3564359"/>
            <a:ext cx="19193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>
            <a:endCxn id="13" idx="1"/>
          </p:cNvCxnSpPr>
          <p:nvPr/>
        </p:nvCxnSpPr>
        <p:spPr>
          <a:xfrm>
            <a:off x="1505696" y="5260689"/>
            <a:ext cx="1912303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2 45"/>
          <p:cNvCxnSpPr>
            <a:endCxn id="11" idx="1"/>
          </p:cNvCxnSpPr>
          <p:nvPr/>
        </p:nvCxnSpPr>
        <p:spPr>
          <a:xfrm>
            <a:off x="1505696" y="4097759"/>
            <a:ext cx="1912303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2 48"/>
          <p:cNvCxnSpPr>
            <a:endCxn id="12" idx="1"/>
          </p:cNvCxnSpPr>
          <p:nvPr/>
        </p:nvCxnSpPr>
        <p:spPr>
          <a:xfrm>
            <a:off x="1505696" y="4631159"/>
            <a:ext cx="1912303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Pentagono 50"/>
          <p:cNvSpPr>
            <a:spLocks noChangeAspect="1"/>
          </p:cNvSpPr>
          <p:nvPr/>
        </p:nvSpPr>
        <p:spPr>
          <a:xfrm>
            <a:off x="8470900" y="6338434"/>
            <a:ext cx="514669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it-IT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3" name="Connettore 2 52"/>
          <p:cNvCxnSpPr>
            <a:stCxn id="8" idx="2"/>
            <a:endCxn id="9" idx="0"/>
          </p:cNvCxnSpPr>
          <p:nvPr/>
        </p:nvCxnSpPr>
        <p:spPr>
          <a:xfrm>
            <a:off x="1505696" y="2439688"/>
            <a:ext cx="0" cy="2808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7931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L’EUROPA E IL MONDO TRA DUE GUERRE, 1920-1940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L’ITALIA. IL PRIMO DOPOGUERRA, IL FASCISMO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2</a:t>
            </a:r>
          </a:p>
        </p:txBody>
      </p:sp>
      <p:sp>
        <p:nvSpPr>
          <p:cNvPr id="5" name="Rettangolo 4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5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17599" y="1069530"/>
            <a:ext cx="2576194" cy="39225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nterpretazioni dei decenni successivi (1940-oggi)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075099" y="1666430"/>
            <a:ext cx="17890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Benedetto Croce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5448300" y="1666430"/>
            <a:ext cx="3456099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escrisse il fascismo come «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una parentesi» 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della storia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3075099" y="2211088"/>
            <a:ext cx="17890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Federico </a:t>
            </a:r>
            <a:r>
              <a:rPr lang="it-IT" sz="1400" dirty="0" err="1" smtClean="0">
                <a:solidFill>
                  <a:schemeClr val="tx1"/>
                </a:solidFill>
                <a:latin typeface="Arial"/>
                <a:cs typeface="Arial"/>
              </a:rPr>
              <a:t>Chabod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075098" y="3698430"/>
            <a:ext cx="17890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Renzo De Felice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025998" y="5093973"/>
            <a:ext cx="17890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Gino Germani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3025998" y="6074772"/>
            <a:ext cx="17890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Emilio Gentile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5448301" y="2211088"/>
            <a:ext cx="3456098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rovò delle somiglianze tra l’Italia fascista e la Germania nazista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5448300" y="3698430"/>
            <a:ext cx="3456099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v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ide non solo la dittatura ma anche un elemento di modernizzazione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5448301" y="5093973"/>
            <a:ext cx="3456099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v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ittoria del ceto medio nella lotta contro il proletariato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6651366" y="4133334"/>
            <a:ext cx="1031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solidFill>
                  <a:schemeClr val="accent2"/>
                </a:solidFill>
                <a:latin typeface="Arial"/>
                <a:cs typeface="Arial"/>
              </a:rPr>
              <a:t>a</a:t>
            </a:r>
            <a:r>
              <a:rPr lang="it-IT" sz="1200" b="1" dirty="0" smtClean="0">
                <a:solidFill>
                  <a:schemeClr val="accent2"/>
                </a:solidFill>
                <a:latin typeface="Arial"/>
                <a:cs typeface="Arial"/>
              </a:rPr>
              <a:t>ccusato di</a:t>
            </a:r>
            <a:endParaRPr lang="it-IT" sz="1200" b="1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5206999" y="4564760"/>
            <a:ext cx="17890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revisionismo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7115398" y="4564760"/>
            <a:ext cx="17890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smtClean="0">
                <a:solidFill>
                  <a:schemeClr val="tx1"/>
                </a:solidFill>
                <a:latin typeface="Arial"/>
                <a:cs typeface="Arial"/>
              </a:rPr>
              <a:t>giustificazionismo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5448301" y="3087388"/>
            <a:ext cx="3456098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«predisposizione alla 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dittatura»</a:t>
            </a:r>
          </a:p>
        </p:txBody>
      </p:sp>
      <p:cxnSp>
        <p:nvCxnSpPr>
          <p:cNvPr id="23" name="Connettore 2 22"/>
          <p:cNvCxnSpPr>
            <a:stCxn id="7" idx="3"/>
            <a:endCxn id="8" idx="1"/>
          </p:cNvCxnSpPr>
          <p:nvPr/>
        </p:nvCxnSpPr>
        <p:spPr>
          <a:xfrm>
            <a:off x="4864100" y="1862559"/>
            <a:ext cx="5842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>
            <a:stCxn id="9" idx="3"/>
            <a:endCxn id="13" idx="1"/>
          </p:cNvCxnSpPr>
          <p:nvPr/>
        </p:nvCxnSpPr>
        <p:spPr>
          <a:xfrm>
            <a:off x="4864100" y="2407217"/>
            <a:ext cx="584201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>
            <a:stCxn id="13" idx="2"/>
            <a:endCxn id="21" idx="0"/>
          </p:cNvCxnSpPr>
          <p:nvPr/>
        </p:nvCxnSpPr>
        <p:spPr>
          <a:xfrm>
            <a:off x="7176350" y="2603346"/>
            <a:ext cx="0" cy="4840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>
            <a:stCxn id="10" idx="3"/>
            <a:endCxn id="14" idx="1"/>
          </p:cNvCxnSpPr>
          <p:nvPr/>
        </p:nvCxnSpPr>
        <p:spPr>
          <a:xfrm>
            <a:off x="4864099" y="3894559"/>
            <a:ext cx="584201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>
            <a:stCxn id="18" idx="2"/>
            <a:endCxn id="20" idx="0"/>
          </p:cNvCxnSpPr>
          <p:nvPr/>
        </p:nvCxnSpPr>
        <p:spPr>
          <a:xfrm>
            <a:off x="7167042" y="4410333"/>
            <a:ext cx="842857" cy="15442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>
            <a:stCxn id="18" idx="2"/>
            <a:endCxn id="19" idx="0"/>
          </p:cNvCxnSpPr>
          <p:nvPr/>
        </p:nvCxnSpPr>
        <p:spPr>
          <a:xfrm flipH="1">
            <a:off x="6101500" y="4410333"/>
            <a:ext cx="1065542" cy="15442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>
            <a:stCxn id="11" idx="3"/>
            <a:endCxn id="15" idx="1"/>
          </p:cNvCxnSpPr>
          <p:nvPr/>
        </p:nvCxnSpPr>
        <p:spPr>
          <a:xfrm>
            <a:off x="4814999" y="5290102"/>
            <a:ext cx="63330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ttangolo 44"/>
          <p:cNvSpPr/>
          <p:nvPr/>
        </p:nvSpPr>
        <p:spPr>
          <a:xfrm>
            <a:off x="5206999" y="6074772"/>
            <a:ext cx="16002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ndividuò tre aspetti congiunti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6" name="Rettangolo 45"/>
          <p:cNvSpPr/>
          <p:nvPr/>
        </p:nvSpPr>
        <p:spPr>
          <a:xfrm>
            <a:off x="7176350" y="5593614"/>
            <a:ext cx="1789001" cy="299186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ideologico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9" name="Rettangolo 48"/>
          <p:cNvSpPr/>
          <p:nvPr/>
        </p:nvSpPr>
        <p:spPr>
          <a:xfrm>
            <a:off x="7176350" y="6074772"/>
            <a:ext cx="1789001" cy="263662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organizzativo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5" name="Rettangolo 54"/>
          <p:cNvSpPr/>
          <p:nvPr/>
        </p:nvSpPr>
        <p:spPr>
          <a:xfrm>
            <a:off x="7176350" y="6465742"/>
            <a:ext cx="1789001" cy="26798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istituzionale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6" name="Pentagono 55"/>
          <p:cNvSpPr>
            <a:spLocks noChangeAspect="1"/>
          </p:cNvSpPr>
          <p:nvPr/>
        </p:nvSpPr>
        <p:spPr>
          <a:xfrm>
            <a:off x="8629331" y="6402088"/>
            <a:ext cx="514669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it-IT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8" name="Connettore 2 57"/>
          <p:cNvCxnSpPr>
            <a:stCxn id="45" idx="3"/>
            <a:endCxn id="55" idx="1"/>
          </p:cNvCxnSpPr>
          <p:nvPr/>
        </p:nvCxnSpPr>
        <p:spPr>
          <a:xfrm>
            <a:off x="6807200" y="6270901"/>
            <a:ext cx="369150" cy="32883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2 60"/>
          <p:cNvCxnSpPr>
            <a:stCxn id="45" idx="3"/>
            <a:endCxn id="49" idx="1"/>
          </p:cNvCxnSpPr>
          <p:nvPr/>
        </p:nvCxnSpPr>
        <p:spPr>
          <a:xfrm flipV="1">
            <a:off x="6807200" y="6206603"/>
            <a:ext cx="369150" cy="6429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2 63"/>
          <p:cNvCxnSpPr>
            <a:stCxn id="45" idx="3"/>
            <a:endCxn id="46" idx="1"/>
          </p:cNvCxnSpPr>
          <p:nvPr/>
        </p:nvCxnSpPr>
        <p:spPr>
          <a:xfrm flipV="1">
            <a:off x="6807200" y="5743207"/>
            <a:ext cx="369150" cy="5276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2 67"/>
          <p:cNvCxnSpPr>
            <a:stCxn id="12" idx="3"/>
            <a:endCxn id="45" idx="1"/>
          </p:cNvCxnSpPr>
          <p:nvPr/>
        </p:nvCxnSpPr>
        <p:spPr>
          <a:xfrm>
            <a:off x="4814999" y="6270901"/>
            <a:ext cx="3920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1 73"/>
          <p:cNvCxnSpPr>
            <a:stCxn id="6" idx="2"/>
          </p:cNvCxnSpPr>
          <p:nvPr/>
        </p:nvCxnSpPr>
        <p:spPr>
          <a:xfrm>
            <a:off x="1505696" y="1461788"/>
            <a:ext cx="0" cy="480911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2 77"/>
          <p:cNvCxnSpPr>
            <a:endCxn id="7" idx="1"/>
          </p:cNvCxnSpPr>
          <p:nvPr/>
        </p:nvCxnSpPr>
        <p:spPr>
          <a:xfrm>
            <a:off x="1505696" y="1862559"/>
            <a:ext cx="1569403" cy="0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1" name="Connettore 2 80"/>
          <p:cNvCxnSpPr>
            <a:endCxn id="9" idx="1"/>
          </p:cNvCxnSpPr>
          <p:nvPr/>
        </p:nvCxnSpPr>
        <p:spPr>
          <a:xfrm>
            <a:off x="1505696" y="2407217"/>
            <a:ext cx="1569403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2 83"/>
          <p:cNvCxnSpPr>
            <a:endCxn id="10" idx="1"/>
          </p:cNvCxnSpPr>
          <p:nvPr/>
        </p:nvCxnSpPr>
        <p:spPr>
          <a:xfrm>
            <a:off x="1505696" y="3894559"/>
            <a:ext cx="156940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2 86"/>
          <p:cNvCxnSpPr>
            <a:endCxn id="11" idx="1"/>
          </p:cNvCxnSpPr>
          <p:nvPr/>
        </p:nvCxnSpPr>
        <p:spPr>
          <a:xfrm>
            <a:off x="1505696" y="5290102"/>
            <a:ext cx="152030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2 89"/>
          <p:cNvCxnSpPr>
            <a:endCxn id="12" idx="1"/>
          </p:cNvCxnSpPr>
          <p:nvPr/>
        </p:nvCxnSpPr>
        <p:spPr>
          <a:xfrm>
            <a:off x="1505696" y="6270901"/>
            <a:ext cx="152030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6971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L’EUROPA E IL MONDO TRA DUE GUERRE, 1920-1940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2</a:t>
            </a:r>
          </a:p>
        </p:txBody>
      </p:sp>
      <p:sp>
        <p:nvSpPr>
          <p:cNvPr id="4" name="Rettangolo 3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L’ITALIA. IL PRIMO DOPOGUERRA, IL FASCISMO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5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>
            <a:spLocks noChangeAspect="1"/>
          </p:cNvSpPr>
          <p:nvPr/>
        </p:nvSpPr>
        <p:spPr>
          <a:xfrm>
            <a:off x="217599" y="1070974"/>
            <a:ext cx="435511" cy="396875"/>
          </a:xfrm>
          <a:prstGeom prst="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7" name="Pentagono 6"/>
          <p:cNvSpPr>
            <a:spLocks noChangeAspect="1"/>
          </p:cNvSpPr>
          <p:nvPr/>
        </p:nvSpPr>
        <p:spPr>
          <a:xfrm>
            <a:off x="8528050" y="62373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977899" y="1070974"/>
            <a:ext cx="6515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LA CRISI DEL PAESE E LA GENESI DEL FASCISMO</a:t>
            </a:r>
            <a:endParaRPr lang="it-IT" b="1" i="1" dirty="0">
              <a:solidFill>
                <a:srgbClr val="E1468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14"/>
          <p:cNvSpPr/>
          <p:nvPr/>
        </p:nvSpPr>
        <p:spPr>
          <a:xfrm>
            <a:off x="217599" y="1656552"/>
            <a:ext cx="20938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Alla fine della guerra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815591" y="1656552"/>
            <a:ext cx="1172210" cy="392258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l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’Italia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4432300" y="1656552"/>
            <a:ext cx="4491037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lla conferenza di pace fu trattata come una potenza di secondo rango, anche se era uno dei vincitori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4432300" y="2476423"/>
            <a:ext cx="4491037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 promesse territoriali sancite dal Patto di Londra furono disattese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4" name="Connettore 2 13"/>
          <p:cNvCxnSpPr>
            <a:stCxn id="9" idx="0"/>
            <a:endCxn id="10" idx="1"/>
          </p:cNvCxnSpPr>
          <p:nvPr/>
        </p:nvCxnSpPr>
        <p:spPr>
          <a:xfrm>
            <a:off x="2311400" y="1852681"/>
            <a:ext cx="504191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>
            <a:stCxn id="10" idx="3"/>
            <a:endCxn id="11" idx="1"/>
          </p:cNvCxnSpPr>
          <p:nvPr/>
        </p:nvCxnSpPr>
        <p:spPr>
          <a:xfrm>
            <a:off x="3987801" y="1852681"/>
            <a:ext cx="4444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>
            <a:stCxn id="11" idx="2"/>
            <a:endCxn id="12" idx="0"/>
          </p:cNvCxnSpPr>
          <p:nvPr/>
        </p:nvCxnSpPr>
        <p:spPr>
          <a:xfrm>
            <a:off x="6677819" y="2048810"/>
            <a:ext cx="0" cy="4276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ttangolo 21"/>
          <p:cNvSpPr/>
          <p:nvPr/>
        </p:nvSpPr>
        <p:spPr>
          <a:xfrm>
            <a:off x="6091714" y="3332952"/>
            <a:ext cx="1172210" cy="392258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«v</a:t>
            </a:r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ittoria mutilata»</a:t>
            </a:r>
          </a:p>
        </p:txBody>
      </p:sp>
      <p:cxnSp>
        <p:nvCxnSpPr>
          <p:cNvPr id="24" name="Connettore 2 23"/>
          <p:cNvCxnSpPr>
            <a:stCxn id="12" idx="2"/>
            <a:endCxn id="22" idx="0"/>
          </p:cNvCxnSpPr>
          <p:nvPr/>
        </p:nvCxnSpPr>
        <p:spPr>
          <a:xfrm>
            <a:off x="6677819" y="2868681"/>
            <a:ext cx="0" cy="46427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ttangolo 25"/>
          <p:cNvSpPr/>
          <p:nvPr/>
        </p:nvSpPr>
        <p:spPr>
          <a:xfrm>
            <a:off x="4432300" y="4013123"/>
            <a:ext cx="4491037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spressione di un nazionalismo ferito e umiliato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8" name="Connettore 2 27"/>
          <p:cNvCxnSpPr>
            <a:stCxn id="22" idx="2"/>
            <a:endCxn id="26" idx="0"/>
          </p:cNvCxnSpPr>
          <p:nvPr/>
        </p:nvCxnSpPr>
        <p:spPr>
          <a:xfrm>
            <a:off x="6677819" y="3725210"/>
            <a:ext cx="0" cy="2879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14"/>
          <p:cNvSpPr/>
          <p:nvPr/>
        </p:nvSpPr>
        <p:spPr>
          <a:xfrm>
            <a:off x="217599" y="4869652"/>
            <a:ext cx="20938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l 12 settembre 1919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1" name="Rettangolo 30"/>
          <p:cNvSpPr/>
          <p:nvPr/>
        </p:nvSpPr>
        <p:spPr>
          <a:xfrm>
            <a:off x="2957196" y="4869652"/>
            <a:ext cx="2061210" cy="392258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Gabriele d’Annunzio e alcuni soldati ribelli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5750163" y="4869652"/>
            <a:ext cx="1855311" cy="392258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o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ccuparono la città di Fiume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34" name="Connettore 2 33"/>
          <p:cNvCxnSpPr>
            <a:stCxn id="26" idx="2"/>
          </p:cNvCxnSpPr>
          <p:nvPr/>
        </p:nvCxnSpPr>
        <p:spPr>
          <a:xfrm>
            <a:off x="6677819" y="4405381"/>
            <a:ext cx="0" cy="46427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>
            <a:stCxn id="30" idx="0"/>
            <a:endCxn id="31" idx="1"/>
          </p:cNvCxnSpPr>
          <p:nvPr/>
        </p:nvCxnSpPr>
        <p:spPr>
          <a:xfrm>
            <a:off x="2311400" y="5065781"/>
            <a:ext cx="64579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>
            <a:stCxn id="31" idx="3"/>
            <a:endCxn id="32" idx="1"/>
          </p:cNvCxnSpPr>
          <p:nvPr/>
        </p:nvCxnSpPr>
        <p:spPr>
          <a:xfrm>
            <a:off x="5018406" y="5065781"/>
            <a:ext cx="73175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ttangolo 41"/>
          <p:cNvSpPr/>
          <p:nvPr/>
        </p:nvSpPr>
        <p:spPr>
          <a:xfrm>
            <a:off x="5750163" y="5613322"/>
            <a:ext cx="1855311" cy="623989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 governo si mostrò debole di fronte alla violenza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44" name="Connettore 2 43"/>
          <p:cNvCxnSpPr>
            <a:stCxn id="32" idx="2"/>
            <a:endCxn id="42" idx="0"/>
          </p:cNvCxnSpPr>
          <p:nvPr/>
        </p:nvCxnSpPr>
        <p:spPr>
          <a:xfrm>
            <a:off x="6677819" y="5261910"/>
            <a:ext cx="0" cy="3514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6" name="Immagine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033" y="2197100"/>
            <a:ext cx="1461732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9652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L’EUROPA E IL MONDO TRA DUE GUERRE, 1920-1940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2</a:t>
            </a:r>
          </a:p>
        </p:txBody>
      </p:sp>
      <p:sp>
        <p:nvSpPr>
          <p:cNvPr id="4" name="Rettangolo 3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L’ITALIA. IL PRIMO DOPOGUERRA, IL FASCISMO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5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79401" y="1553510"/>
            <a:ext cx="22479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situazione economica dell’Italia era disastrosa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895601" y="982010"/>
            <a:ext cx="22479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norme deficit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895601" y="1553510"/>
            <a:ext cx="22479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orte inflazione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895601" y="2098168"/>
            <a:ext cx="22479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ischio disoccupazione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2" name="Connettore 2 11"/>
          <p:cNvCxnSpPr>
            <a:stCxn id="6" idx="3"/>
            <a:endCxn id="8" idx="1"/>
          </p:cNvCxnSpPr>
          <p:nvPr/>
        </p:nvCxnSpPr>
        <p:spPr>
          <a:xfrm flipV="1">
            <a:off x="2527301" y="1178139"/>
            <a:ext cx="368300" cy="571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>
            <a:stCxn id="6" idx="3"/>
            <a:endCxn id="9" idx="1"/>
          </p:cNvCxnSpPr>
          <p:nvPr/>
        </p:nvCxnSpPr>
        <p:spPr>
          <a:xfrm>
            <a:off x="2527301" y="1749639"/>
            <a:ext cx="3683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>
            <a:stCxn id="6" idx="3"/>
            <a:endCxn id="10" idx="1"/>
          </p:cNvCxnSpPr>
          <p:nvPr/>
        </p:nvCxnSpPr>
        <p:spPr>
          <a:xfrm>
            <a:off x="2527301" y="1749639"/>
            <a:ext cx="368300" cy="54465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4"/>
          <p:cNvSpPr/>
          <p:nvPr/>
        </p:nvSpPr>
        <p:spPr>
          <a:xfrm>
            <a:off x="279401" y="2927994"/>
            <a:ext cx="1587499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el 1919-1920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2527301" y="2927994"/>
            <a:ext cx="2061210" cy="392258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c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i fu il </a:t>
            </a:r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«biennio rosso»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5143501" y="2927994"/>
            <a:ext cx="22479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orte mobilitazione di operai e contadini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4" name="Connettore 2 23"/>
          <p:cNvCxnSpPr>
            <a:stCxn id="20" idx="0"/>
            <a:endCxn id="21" idx="1"/>
          </p:cNvCxnSpPr>
          <p:nvPr/>
        </p:nvCxnSpPr>
        <p:spPr>
          <a:xfrm>
            <a:off x="1866900" y="3124123"/>
            <a:ext cx="660401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>
            <a:stCxn id="21" idx="3"/>
            <a:endCxn id="22" idx="1"/>
          </p:cNvCxnSpPr>
          <p:nvPr/>
        </p:nvCxnSpPr>
        <p:spPr>
          <a:xfrm>
            <a:off x="4588511" y="3124123"/>
            <a:ext cx="55499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ttangolo 28"/>
          <p:cNvSpPr/>
          <p:nvPr/>
        </p:nvSpPr>
        <p:spPr>
          <a:xfrm>
            <a:off x="279401" y="3888868"/>
            <a:ext cx="22479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ontro l’avanzata delle forza socialiste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0" name="Rounded Rectangle 14"/>
          <p:cNvSpPr/>
          <p:nvPr/>
        </p:nvSpPr>
        <p:spPr>
          <a:xfrm>
            <a:off x="3001012" y="3888868"/>
            <a:ext cx="2142489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el 1919 nacquero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1" name="Rettangolo 30"/>
          <p:cNvSpPr/>
          <p:nvPr/>
        </p:nvSpPr>
        <p:spPr>
          <a:xfrm>
            <a:off x="1397001" y="4871094"/>
            <a:ext cx="2061210" cy="392258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i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l </a:t>
            </a:r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P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artito popolare italiano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1397001" y="5603368"/>
            <a:ext cx="206121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cattolico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3" name="Rettangolo 32"/>
          <p:cNvSpPr/>
          <p:nvPr/>
        </p:nvSpPr>
        <p:spPr>
          <a:xfrm>
            <a:off x="1403351" y="6365368"/>
            <a:ext cx="205486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ondato da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Luigi Sturzo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35" name="Connettore 2 34"/>
          <p:cNvCxnSpPr>
            <a:stCxn id="29" idx="3"/>
            <a:endCxn id="30" idx="2"/>
          </p:cNvCxnSpPr>
          <p:nvPr/>
        </p:nvCxnSpPr>
        <p:spPr>
          <a:xfrm>
            <a:off x="2527301" y="4084997"/>
            <a:ext cx="473711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>
            <a:stCxn id="30" idx="1"/>
            <a:endCxn id="31" idx="0"/>
          </p:cNvCxnSpPr>
          <p:nvPr/>
        </p:nvCxnSpPr>
        <p:spPr>
          <a:xfrm flipH="1">
            <a:off x="2427606" y="4281126"/>
            <a:ext cx="1644651" cy="5899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>
            <a:stCxn id="31" idx="2"/>
            <a:endCxn id="32" idx="0"/>
          </p:cNvCxnSpPr>
          <p:nvPr/>
        </p:nvCxnSpPr>
        <p:spPr>
          <a:xfrm>
            <a:off x="2427606" y="5263352"/>
            <a:ext cx="0" cy="3400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/>
          <p:cNvCxnSpPr>
            <a:stCxn id="32" idx="2"/>
            <a:endCxn id="33" idx="0"/>
          </p:cNvCxnSpPr>
          <p:nvPr/>
        </p:nvCxnSpPr>
        <p:spPr>
          <a:xfrm>
            <a:off x="2427606" y="5995626"/>
            <a:ext cx="3175" cy="3697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ttangolo 45"/>
          <p:cNvSpPr/>
          <p:nvPr/>
        </p:nvSpPr>
        <p:spPr>
          <a:xfrm>
            <a:off x="4525012" y="4871094"/>
            <a:ext cx="2061210" cy="392258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i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 Fasci di combattimento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48" name="Connettore 2 47"/>
          <p:cNvCxnSpPr>
            <a:stCxn id="30" idx="1"/>
            <a:endCxn id="46" idx="0"/>
          </p:cNvCxnSpPr>
          <p:nvPr/>
        </p:nvCxnSpPr>
        <p:spPr>
          <a:xfrm>
            <a:off x="4072257" y="4281126"/>
            <a:ext cx="1483360" cy="5899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ttangolo 50"/>
          <p:cNvSpPr/>
          <p:nvPr/>
        </p:nvSpPr>
        <p:spPr>
          <a:xfrm>
            <a:off x="4528187" y="5603368"/>
            <a:ext cx="2054860" cy="39225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fondati da Benito Mussolini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52" name="Rettangolo 51"/>
          <p:cNvSpPr/>
          <p:nvPr/>
        </p:nvSpPr>
        <p:spPr>
          <a:xfrm>
            <a:off x="4525012" y="6365368"/>
            <a:ext cx="205486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x membro del Partito socialista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54" name="Connettore 2 53"/>
          <p:cNvCxnSpPr>
            <a:stCxn id="46" idx="2"/>
            <a:endCxn id="51" idx="0"/>
          </p:cNvCxnSpPr>
          <p:nvPr/>
        </p:nvCxnSpPr>
        <p:spPr>
          <a:xfrm>
            <a:off x="5555617" y="5263352"/>
            <a:ext cx="0" cy="3400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/>
          <p:cNvCxnSpPr>
            <a:stCxn id="51" idx="2"/>
            <a:endCxn id="52" idx="0"/>
          </p:cNvCxnSpPr>
          <p:nvPr/>
        </p:nvCxnSpPr>
        <p:spPr>
          <a:xfrm flipH="1">
            <a:off x="5552442" y="5995626"/>
            <a:ext cx="3175" cy="3697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Pentagono 58"/>
          <p:cNvSpPr>
            <a:spLocks noChangeAspect="1"/>
          </p:cNvSpPr>
          <p:nvPr/>
        </p:nvSpPr>
        <p:spPr>
          <a:xfrm>
            <a:off x="8666163" y="6395017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pic>
        <p:nvPicPr>
          <p:cNvPr id="60" name="Immagine 5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1401" y="3997460"/>
            <a:ext cx="1460500" cy="217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1647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66396" y="1162694"/>
            <a:ext cx="2061210" cy="392258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i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l </a:t>
            </a:r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P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artito socialista italiano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L’EUROPA E IL MONDO TRA DUE GUERRE, 1920-1940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L’ITALIA. IL PRIMO DOPOGUERRA, IL FASCISMO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2</a:t>
            </a:r>
          </a:p>
        </p:txBody>
      </p:sp>
      <p:sp>
        <p:nvSpPr>
          <p:cNvPr id="6" name="Rettangolo 5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5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895601" y="1162694"/>
            <a:ext cx="22479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imase il maggiore partito italiano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9" name="Connettore 2 8"/>
          <p:cNvCxnSpPr>
            <a:stCxn id="2" idx="3"/>
            <a:endCxn id="7" idx="1"/>
          </p:cNvCxnSpPr>
          <p:nvPr/>
        </p:nvCxnSpPr>
        <p:spPr>
          <a:xfrm>
            <a:off x="2427606" y="1358823"/>
            <a:ext cx="46799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894834" y="1555234"/>
            <a:ext cx="8088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solidFill>
                  <a:schemeClr val="accent2"/>
                </a:solidFill>
                <a:latin typeface="Arial"/>
                <a:cs typeface="Arial"/>
              </a:rPr>
              <a:t>d</a:t>
            </a:r>
            <a:r>
              <a:rPr lang="it-IT" sz="1200" b="1" dirty="0" smtClean="0">
                <a:solidFill>
                  <a:schemeClr val="accent2"/>
                </a:solidFill>
                <a:latin typeface="Arial"/>
                <a:cs typeface="Arial"/>
              </a:rPr>
              <a:t>iviso in </a:t>
            </a:r>
            <a:endParaRPr lang="it-IT" sz="1200" b="1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16207" y="2140594"/>
            <a:ext cx="1153793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massimalisti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1445896" y="2140594"/>
            <a:ext cx="1153793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riformisti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116207" y="2940694"/>
            <a:ext cx="1153793" cy="640706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avorevoli alla rivoluzione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1469392" y="2940694"/>
            <a:ext cx="1153793" cy="640706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avorevoli a riforme graduali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7" name="Connettore 2 16"/>
          <p:cNvCxnSpPr>
            <a:stCxn id="11" idx="2"/>
            <a:endCxn id="13" idx="0"/>
          </p:cNvCxnSpPr>
          <p:nvPr/>
        </p:nvCxnSpPr>
        <p:spPr>
          <a:xfrm>
            <a:off x="1299264" y="1832233"/>
            <a:ext cx="723529" cy="3083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>
            <a:stCxn id="11" idx="2"/>
            <a:endCxn id="12" idx="0"/>
          </p:cNvCxnSpPr>
          <p:nvPr/>
        </p:nvCxnSpPr>
        <p:spPr>
          <a:xfrm flipH="1">
            <a:off x="693104" y="1832233"/>
            <a:ext cx="606160" cy="3083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>
            <a:stCxn id="12" idx="2"/>
            <a:endCxn id="14" idx="0"/>
          </p:cNvCxnSpPr>
          <p:nvPr/>
        </p:nvCxnSpPr>
        <p:spPr>
          <a:xfrm>
            <a:off x="693104" y="2532852"/>
            <a:ext cx="0" cy="4078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>
            <a:stCxn id="13" idx="2"/>
          </p:cNvCxnSpPr>
          <p:nvPr/>
        </p:nvCxnSpPr>
        <p:spPr>
          <a:xfrm flipH="1">
            <a:off x="2011682" y="2532852"/>
            <a:ext cx="11111" cy="4078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14"/>
          <p:cNvSpPr/>
          <p:nvPr/>
        </p:nvSpPr>
        <p:spPr>
          <a:xfrm>
            <a:off x="366396" y="4070994"/>
            <a:ext cx="1656397" cy="626454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 novembre 1919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1" name="Rettangolo 30"/>
          <p:cNvSpPr/>
          <p:nvPr/>
        </p:nvSpPr>
        <p:spPr>
          <a:xfrm>
            <a:off x="2427606" y="4070994"/>
            <a:ext cx="19030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 furono le elezioni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2427606" y="4807594"/>
            <a:ext cx="19030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on il sistema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proporzionale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34" name="Connettore 2 33"/>
          <p:cNvCxnSpPr>
            <a:stCxn id="30" idx="0"/>
            <a:endCxn id="31" idx="1"/>
          </p:cNvCxnSpPr>
          <p:nvPr/>
        </p:nvCxnSpPr>
        <p:spPr>
          <a:xfrm flipV="1">
            <a:off x="2022793" y="4267123"/>
            <a:ext cx="404813" cy="11709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>
            <a:stCxn id="31" idx="2"/>
            <a:endCxn id="32" idx="0"/>
          </p:cNvCxnSpPr>
          <p:nvPr/>
        </p:nvCxnSpPr>
        <p:spPr>
          <a:xfrm>
            <a:off x="3379153" y="4463252"/>
            <a:ext cx="0" cy="3443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ttangolo 38"/>
          <p:cNvSpPr/>
          <p:nvPr/>
        </p:nvSpPr>
        <p:spPr>
          <a:xfrm>
            <a:off x="4764406" y="3505123"/>
            <a:ext cx="19030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ocialisti 156 deputati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0" name="Rettangolo 39"/>
          <p:cNvSpPr/>
          <p:nvPr/>
        </p:nvSpPr>
        <p:spPr>
          <a:xfrm>
            <a:off x="4764406" y="4070994"/>
            <a:ext cx="19030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popolari 100 deputati 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1" name="Rettangolo 40"/>
          <p:cNvSpPr/>
          <p:nvPr/>
        </p:nvSpPr>
        <p:spPr>
          <a:xfrm>
            <a:off x="4764406" y="4615652"/>
            <a:ext cx="19030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ascisti meno di 5000 voti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44" name="Connettore 2 43"/>
          <p:cNvCxnSpPr>
            <a:stCxn id="31" idx="3"/>
            <a:endCxn id="40" idx="1"/>
          </p:cNvCxnSpPr>
          <p:nvPr/>
        </p:nvCxnSpPr>
        <p:spPr>
          <a:xfrm>
            <a:off x="4330700" y="4267123"/>
            <a:ext cx="43370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2 46"/>
          <p:cNvCxnSpPr>
            <a:stCxn id="31" idx="3"/>
            <a:endCxn id="39" idx="1"/>
          </p:cNvCxnSpPr>
          <p:nvPr/>
        </p:nvCxnSpPr>
        <p:spPr>
          <a:xfrm flipV="1">
            <a:off x="4330700" y="3701252"/>
            <a:ext cx="433706" cy="56587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/>
          <p:cNvCxnSpPr>
            <a:stCxn id="31" idx="3"/>
            <a:endCxn id="41" idx="1"/>
          </p:cNvCxnSpPr>
          <p:nvPr/>
        </p:nvCxnSpPr>
        <p:spPr>
          <a:xfrm>
            <a:off x="4330700" y="4267123"/>
            <a:ext cx="433706" cy="54465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14"/>
          <p:cNvSpPr/>
          <p:nvPr/>
        </p:nvSpPr>
        <p:spPr>
          <a:xfrm>
            <a:off x="230189" y="5721994"/>
            <a:ext cx="1792604" cy="626454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D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al novembre 1920 a luglio 1921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3" name="Rettangolo 52"/>
          <p:cNvSpPr/>
          <p:nvPr/>
        </p:nvSpPr>
        <p:spPr>
          <a:xfrm>
            <a:off x="2427606" y="5839092"/>
            <a:ext cx="19030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ornò al governo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Giolitti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55" name="Connettore 2 54"/>
          <p:cNvCxnSpPr>
            <a:stCxn id="52" idx="0"/>
            <a:endCxn id="53" idx="1"/>
          </p:cNvCxnSpPr>
          <p:nvPr/>
        </p:nvCxnSpPr>
        <p:spPr>
          <a:xfrm>
            <a:off x="2022793" y="6035221"/>
            <a:ext cx="404813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Pentagono 57"/>
          <p:cNvSpPr>
            <a:spLocks noChangeAspect="1"/>
          </p:cNvSpPr>
          <p:nvPr/>
        </p:nvSpPr>
        <p:spPr>
          <a:xfrm>
            <a:off x="8666163" y="6395017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72313" y="3399376"/>
            <a:ext cx="1905266" cy="180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9606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L’EUROPA E IL MONDO TRA DUE GUERRE, 1920-1940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L’ITALIA. IL PRIMO DOPOGUERRA, IL FASCISMO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2</a:t>
            </a:r>
          </a:p>
        </p:txBody>
      </p:sp>
      <p:sp>
        <p:nvSpPr>
          <p:cNvPr id="5" name="Rettangolo 4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5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>
            <a:spLocks noChangeAspect="1"/>
          </p:cNvSpPr>
          <p:nvPr/>
        </p:nvSpPr>
        <p:spPr>
          <a:xfrm>
            <a:off x="217599" y="1070974"/>
            <a:ext cx="435511" cy="396875"/>
          </a:xfrm>
          <a:prstGeom prst="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977899" y="1070974"/>
            <a:ext cx="7759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L’OCCUPAZIONE DELLE FABBRICHE. MOVIMENTO OPERAIO E CONTROFFENSIVA FASCISTA</a:t>
            </a:r>
            <a:endParaRPr lang="it-IT" b="1" i="1" dirty="0">
              <a:solidFill>
                <a:srgbClr val="E1468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14"/>
          <p:cNvSpPr/>
          <p:nvPr/>
        </p:nvSpPr>
        <p:spPr>
          <a:xfrm>
            <a:off x="217599" y="1982565"/>
            <a:ext cx="11794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Nel 1920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057401" y="1982565"/>
            <a:ext cx="22479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g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li operai occuparono più di 300 stabilimenti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902201" y="1982565"/>
            <a:ext cx="1854199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Giolitti decise di non usare la forza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7175501" y="1982565"/>
            <a:ext cx="1562099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protesta si esaurì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3" name="Connettore 2 12"/>
          <p:cNvCxnSpPr>
            <a:stCxn id="8" idx="0"/>
            <a:endCxn id="9" idx="1"/>
          </p:cNvCxnSpPr>
          <p:nvPr/>
        </p:nvCxnSpPr>
        <p:spPr>
          <a:xfrm>
            <a:off x="1397000" y="2178694"/>
            <a:ext cx="660401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>
            <a:stCxn id="9" idx="3"/>
            <a:endCxn id="10" idx="1"/>
          </p:cNvCxnSpPr>
          <p:nvPr/>
        </p:nvCxnSpPr>
        <p:spPr>
          <a:xfrm>
            <a:off x="4305301" y="2178694"/>
            <a:ext cx="5969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>
            <a:stCxn id="10" idx="3"/>
            <a:endCxn id="11" idx="1"/>
          </p:cNvCxnSpPr>
          <p:nvPr/>
        </p:nvCxnSpPr>
        <p:spPr>
          <a:xfrm>
            <a:off x="6756400" y="2178694"/>
            <a:ext cx="419101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ttangolo 21"/>
          <p:cNvSpPr/>
          <p:nvPr/>
        </p:nvSpPr>
        <p:spPr>
          <a:xfrm>
            <a:off x="4711701" y="2737494"/>
            <a:ext cx="2247900" cy="805806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borghesia interpretò questa scelta come il segnale della debolezza dei liberali 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4" name="Connettore 2 23"/>
          <p:cNvCxnSpPr>
            <a:stCxn id="10" idx="2"/>
            <a:endCxn id="22" idx="0"/>
          </p:cNvCxnSpPr>
          <p:nvPr/>
        </p:nvCxnSpPr>
        <p:spPr>
          <a:xfrm>
            <a:off x="5829301" y="2374823"/>
            <a:ext cx="6350" cy="36267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ttangolo 25"/>
          <p:cNvSpPr/>
          <p:nvPr/>
        </p:nvSpPr>
        <p:spPr>
          <a:xfrm>
            <a:off x="4711701" y="3969394"/>
            <a:ext cx="2247900" cy="39225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i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niziò a guardare con interesse ai fascisti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28" name="Connettore 2 27"/>
          <p:cNvCxnSpPr>
            <a:stCxn id="22" idx="2"/>
            <a:endCxn id="26" idx="0"/>
          </p:cNvCxnSpPr>
          <p:nvPr/>
        </p:nvCxnSpPr>
        <p:spPr>
          <a:xfrm>
            <a:off x="5835651" y="3543300"/>
            <a:ext cx="0" cy="4260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ttangolo 29"/>
          <p:cNvSpPr/>
          <p:nvPr/>
        </p:nvSpPr>
        <p:spPr>
          <a:xfrm>
            <a:off x="6667501" y="4540894"/>
            <a:ext cx="22479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acceso nazionalismo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1" name="Rettangolo 30"/>
          <p:cNvSpPr/>
          <p:nvPr/>
        </p:nvSpPr>
        <p:spPr>
          <a:xfrm>
            <a:off x="6667501" y="5068742"/>
            <a:ext cx="22479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dio antisocialista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6692901" y="5596436"/>
            <a:ext cx="22479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antiparlamentarismo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3" name="Rettangolo 32"/>
          <p:cNvSpPr/>
          <p:nvPr/>
        </p:nvSpPr>
        <p:spPr>
          <a:xfrm>
            <a:off x="6692901" y="6139652"/>
            <a:ext cx="22479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v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iolenza come metodo politico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35" name="Connettore 1 34"/>
          <p:cNvCxnSpPr>
            <a:stCxn id="26" idx="2"/>
          </p:cNvCxnSpPr>
          <p:nvPr/>
        </p:nvCxnSpPr>
        <p:spPr>
          <a:xfrm flipH="1">
            <a:off x="5829301" y="4361652"/>
            <a:ext cx="6350" cy="19629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>
            <a:endCxn id="33" idx="1"/>
          </p:cNvCxnSpPr>
          <p:nvPr/>
        </p:nvCxnSpPr>
        <p:spPr>
          <a:xfrm>
            <a:off x="5829301" y="6324600"/>
            <a:ext cx="863600" cy="1118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>
            <a:endCxn id="30" idx="1"/>
          </p:cNvCxnSpPr>
          <p:nvPr/>
        </p:nvCxnSpPr>
        <p:spPr>
          <a:xfrm>
            <a:off x="5829301" y="4737023"/>
            <a:ext cx="8382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/>
          <p:cNvCxnSpPr>
            <a:endCxn id="31" idx="1"/>
          </p:cNvCxnSpPr>
          <p:nvPr/>
        </p:nvCxnSpPr>
        <p:spPr>
          <a:xfrm>
            <a:off x="5835651" y="5264871"/>
            <a:ext cx="83185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2 48"/>
          <p:cNvCxnSpPr>
            <a:endCxn id="32" idx="1"/>
          </p:cNvCxnSpPr>
          <p:nvPr/>
        </p:nvCxnSpPr>
        <p:spPr>
          <a:xfrm>
            <a:off x="5829301" y="5778500"/>
            <a:ext cx="863600" cy="1406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ttangolo 50"/>
          <p:cNvSpPr/>
          <p:nvPr/>
        </p:nvSpPr>
        <p:spPr>
          <a:xfrm>
            <a:off x="1168401" y="3969394"/>
            <a:ext cx="2247900" cy="1491606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niziarono a commettere violenze contro le organizzazioni del movimento operaio, i sindacati, le sedi del Partito socialista e i suoi esponenti 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53" name="Connettore 2 52"/>
          <p:cNvCxnSpPr>
            <a:stCxn id="26" idx="1"/>
          </p:cNvCxnSpPr>
          <p:nvPr/>
        </p:nvCxnSpPr>
        <p:spPr>
          <a:xfrm flipH="1">
            <a:off x="3416301" y="4165523"/>
            <a:ext cx="1295400" cy="1277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Pentagono 54"/>
          <p:cNvSpPr>
            <a:spLocks noChangeAspect="1"/>
          </p:cNvSpPr>
          <p:nvPr/>
        </p:nvSpPr>
        <p:spPr>
          <a:xfrm>
            <a:off x="8666163" y="6395017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xmlns="" val="184184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L’EUROPA E IL MONDO TRA DUE GUERRE, 1920-1940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L’ITALIA. IL PRIMO DOPOGUERRA, IL FASCISMO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2</a:t>
            </a:r>
          </a:p>
        </p:txBody>
      </p:sp>
      <p:sp>
        <p:nvSpPr>
          <p:cNvPr id="5" name="Rettangolo 4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5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ounded Rectangle 14"/>
          <p:cNvSpPr/>
          <p:nvPr/>
        </p:nvSpPr>
        <p:spPr>
          <a:xfrm>
            <a:off x="217599" y="1157065"/>
            <a:ext cx="11794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el 1921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968501" y="1157065"/>
            <a:ext cx="2247900" cy="39225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Amedeo Bordiga e Antonio Gramsci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802506" y="1157065"/>
            <a:ext cx="19030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u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scirono da Partito socialista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7050406" y="1157065"/>
            <a:ext cx="1903094" cy="39225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ondarono il Partito comunista italiano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cxnSp>
        <p:nvCxnSpPr>
          <p:cNvPr id="11" name="Connettore 2 10"/>
          <p:cNvCxnSpPr>
            <a:stCxn id="6" idx="0"/>
            <a:endCxn id="7" idx="1"/>
          </p:cNvCxnSpPr>
          <p:nvPr/>
        </p:nvCxnSpPr>
        <p:spPr>
          <a:xfrm>
            <a:off x="1397000" y="1353194"/>
            <a:ext cx="571501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>
            <a:stCxn id="7" idx="3"/>
            <a:endCxn id="8" idx="1"/>
          </p:cNvCxnSpPr>
          <p:nvPr/>
        </p:nvCxnSpPr>
        <p:spPr>
          <a:xfrm>
            <a:off x="4216401" y="1353194"/>
            <a:ext cx="5861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>
            <a:stCxn id="8" idx="3"/>
            <a:endCxn id="9" idx="1"/>
          </p:cNvCxnSpPr>
          <p:nvPr/>
        </p:nvCxnSpPr>
        <p:spPr>
          <a:xfrm>
            <a:off x="6705600" y="1353194"/>
            <a:ext cx="34480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ttangolo 18"/>
          <p:cNvSpPr/>
          <p:nvPr/>
        </p:nvSpPr>
        <p:spPr>
          <a:xfrm>
            <a:off x="1411573" y="3578169"/>
            <a:ext cx="19030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 furono nuove elezioni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0" name="Rounded Rectangle 14"/>
          <p:cNvSpPr/>
          <p:nvPr/>
        </p:nvSpPr>
        <p:spPr>
          <a:xfrm>
            <a:off x="217599" y="2134965"/>
            <a:ext cx="1903094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el maggio  1921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223778" y="2928606"/>
            <a:ext cx="19030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socialisti ottennero 122 seggi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1411573" y="4203770"/>
            <a:ext cx="19030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comunisti ottennero 16 seggi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1411573" y="4848242"/>
            <a:ext cx="19030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popolari ottennero 107 seggi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5" name="Rettangolo 24"/>
          <p:cNvSpPr/>
          <p:nvPr/>
        </p:nvSpPr>
        <p:spPr>
          <a:xfrm>
            <a:off x="1397000" y="5554244"/>
            <a:ext cx="19030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fascisti ottennero 35 seggi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7" name="Connettore 2 26"/>
          <p:cNvCxnSpPr/>
          <p:nvPr/>
        </p:nvCxnSpPr>
        <p:spPr>
          <a:xfrm>
            <a:off x="562526" y="2539093"/>
            <a:ext cx="0" cy="3895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/>
          <p:nvPr/>
        </p:nvCxnSpPr>
        <p:spPr>
          <a:xfrm flipV="1">
            <a:off x="535860" y="5750372"/>
            <a:ext cx="861139" cy="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/>
          <p:nvPr/>
        </p:nvCxnSpPr>
        <p:spPr>
          <a:xfrm>
            <a:off x="567662" y="3722075"/>
            <a:ext cx="82933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/>
          <p:cNvCxnSpPr/>
          <p:nvPr/>
        </p:nvCxnSpPr>
        <p:spPr>
          <a:xfrm>
            <a:off x="535861" y="4962763"/>
            <a:ext cx="861139" cy="70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>
          <a:xfrm>
            <a:off x="565014" y="4330017"/>
            <a:ext cx="83198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Pentagono 40"/>
          <p:cNvSpPr>
            <a:spLocks noChangeAspect="1"/>
          </p:cNvSpPr>
          <p:nvPr/>
        </p:nvSpPr>
        <p:spPr>
          <a:xfrm>
            <a:off x="8666163" y="6395017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02505" y="2134965"/>
            <a:ext cx="2008953" cy="3419279"/>
          </a:xfrm>
          <a:prstGeom prst="rect">
            <a:avLst/>
          </a:prstGeom>
        </p:spPr>
      </p:pic>
      <p:cxnSp>
        <p:nvCxnSpPr>
          <p:cNvPr id="58" name="Connettore 1 57"/>
          <p:cNvCxnSpPr/>
          <p:nvPr/>
        </p:nvCxnSpPr>
        <p:spPr>
          <a:xfrm flipH="1">
            <a:off x="521288" y="3320864"/>
            <a:ext cx="29153" cy="242950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6798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L’ITALIA. IL PRIMO DOPOGUERRA, IL FASCISMO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L’EUROPA E IL MONDO TRA DUE GUERRE, 1920-1940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2</a:t>
            </a:r>
          </a:p>
        </p:txBody>
      </p:sp>
      <p:sp>
        <p:nvSpPr>
          <p:cNvPr id="5" name="Rettangolo 4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5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>
            <a:spLocks noChangeAspect="1"/>
          </p:cNvSpPr>
          <p:nvPr/>
        </p:nvSpPr>
        <p:spPr>
          <a:xfrm>
            <a:off x="217599" y="1070974"/>
            <a:ext cx="435511" cy="396875"/>
          </a:xfrm>
          <a:prstGeom prst="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977899" y="1070974"/>
            <a:ext cx="7759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L’AVVENTO DEL FASCISMO: DAL GOVERNO AL REGIME</a:t>
            </a:r>
            <a:endParaRPr lang="it-IT" b="1" i="1" dirty="0">
              <a:solidFill>
                <a:srgbClr val="E1468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14"/>
          <p:cNvSpPr/>
          <p:nvPr/>
        </p:nvSpPr>
        <p:spPr>
          <a:xfrm>
            <a:off x="217598" y="1742707"/>
            <a:ext cx="23732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Dopo le elezioni del 1921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3024506" y="1742707"/>
            <a:ext cx="12680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Giolitti si dimise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715512" y="1742707"/>
            <a:ext cx="19030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eguirono i governi Bonomi e </a:t>
            </a:r>
            <a:r>
              <a:rPr lang="it-IT" sz="1400" dirty="0" err="1" smtClean="0">
                <a:solidFill>
                  <a:schemeClr val="tx1"/>
                </a:solidFill>
                <a:latin typeface="Arial"/>
                <a:cs typeface="Arial"/>
              </a:rPr>
              <a:t>Facta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7012306" y="1742707"/>
            <a:ext cx="19030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liberali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3" name="Connettore 2 12"/>
          <p:cNvCxnSpPr>
            <a:stCxn id="8" idx="0"/>
            <a:endCxn id="9" idx="1"/>
          </p:cNvCxnSpPr>
          <p:nvPr/>
        </p:nvCxnSpPr>
        <p:spPr>
          <a:xfrm>
            <a:off x="2590799" y="1938836"/>
            <a:ext cx="43370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>
            <a:stCxn id="9" idx="3"/>
            <a:endCxn id="10" idx="1"/>
          </p:cNvCxnSpPr>
          <p:nvPr/>
        </p:nvCxnSpPr>
        <p:spPr>
          <a:xfrm>
            <a:off x="4292600" y="1938836"/>
            <a:ext cx="42291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>
            <a:stCxn id="10" idx="3"/>
            <a:endCxn id="11" idx="1"/>
          </p:cNvCxnSpPr>
          <p:nvPr/>
        </p:nvCxnSpPr>
        <p:spPr>
          <a:xfrm>
            <a:off x="6618606" y="1938836"/>
            <a:ext cx="3937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14"/>
          <p:cNvSpPr/>
          <p:nvPr/>
        </p:nvSpPr>
        <p:spPr>
          <a:xfrm>
            <a:off x="217598" y="3241307"/>
            <a:ext cx="23732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el novembre 1921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3024506" y="3241307"/>
            <a:ext cx="1691006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 movimento fascista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5325112" y="3241307"/>
            <a:ext cx="1903094" cy="39225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ivenne </a:t>
            </a:r>
            <a:r>
              <a:rPr lang="it-IT" sz="1400" b="1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artito nazionale fascista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2095500" y="2504707"/>
            <a:ext cx="30607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veva sperato di assorbire il fascismo nelle altre forze politiche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6" name="Connettore 2 25"/>
          <p:cNvCxnSpPr>
            <a:stCxn id="9" idx="2"/>
          </p:cNvCxnSpPr>
          <p:nvPr/>
        </p:nvCxnSpPr>
        <p:spPr>
          <a:xfrm flipH="1">
            <a:off x="3657600" y="2134965"/>
            <a:ext cx="953" cy="3697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ttangolo 27"/>
          <p:cNvSpPr/>
          <p:nvPr/>
        </p:nvSpPr>
        <p:spPr>
          <a:xfrm>
            <a:off x="5667059" y="2504707"/>
            <a:ext cx="951547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fallì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30" name="Connettore 2 29"/>
          <p:cNvCxnSpPr>
            <a:stCxn id="24" idx="3"/>
            <a:endCxn id="28" idx="1"/>
          </p:cNvCxnSpPr>
          <p:nvPr/>
        </p:nvCxnSpPr>
        <p:spPr>
          <a:xfrm>
            <a:off x="5156200" y="2700836"/>
            <a:ext cx="51085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>
            <a:stCxn id="21" idx="0"/>
            <a:endCxn id="22" idx="1"/>
          </p:cNvCxnSpPr>
          <p:nvPr/>
        </p:nvCxnSpPr>
        <p:spPr>
          <a:xfrm>
            <a:off x="2590799" y="3437436"/>
            <a:ext cx="43370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/>
          <p:cNvCxnSpPr>
            <a:stCxn id="22" idx="3"/>
            <a:endCxn id="23" idx="1"/>
          </p:cNvCxnSpPr>
          <p:nvPr/>
        </p:nvCxnSpPr>
        <p:spPr>
          <a:xfrm>
            <a:off x="4715512" y="3437436"/>
            <a:ext cx="6096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14"/>
          <p:cNvSpPr/>
          <p:nvPr/>
        </p:nvSpPr>
        <p:spPr>
          <a:xfrm>
            <a:off x="223009" y="4092207"/>
            <a:ext cx="23732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Il 27 ottobre 1922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9" name="Rettangolo 38"/>
          <p:cNvSpPr/>
          <p:nvPr/>
        </p:nvSpPr>
        <p:spPr>
          <a:xfrm>
            <a:off x="3024506" y="4092207"/>
            <a:ext cx="2131694" cy="39225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ruppi di fascisti marciarono su Roma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40" name="Rettangolo 39"/>
          <p:cNvSpPr/>
          <p:nvPr/>
        </p:nvSpPr>
        <p:spPr>
          <a:xfrm>
            <a:off x="3024506" y="4879607"/>
            <a:ext cx="21316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 re non firmò lo Stato d’assedio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1" name="Rounded Rectangle 14"/>
          <p:cNvSpPr/>
          <p:nvPr/>
        </p:nvSpPr>
        <p:spPr>
          <a:xfrm>
            <a:off x="217598" y="5844807"/>
            <a:ext cx="23732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l 29 ottobre 1922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3" name="Rettangolo 42"/>
          <p:cNvSpPr/>
          <p:nvPr/>
        </p:nvSpPr>
        <p:spPr>
          <a:xfrm>
            <a:off x="3024506" y="5844807"/>
            <a:ext cx="3757294" cy="39225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Vittorio Emanuele III incaricò Mussolini di formare un nuovo governo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cxnSp>
        <p:nvCxnSpPr>
          <p:cNvPr id="45" name="Connettore 2 44"/>
          <p:cNvCxnSpPr>
            <a:stCxn id="38" idx="0"/>
            <a:endCxn id="39" idx="1"/>
          </p:cNvCxnSpPr>
          <p:nvPr/>
        </p:nvCxnSpPr>
        <p:spPr>
          <a:xfrm>
            <a:off x="2596210" y="4288336"/>
            <a:ext cx="42829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>
            <a:stCxn id="39" idx="2"/>
            <a:endCxn id="40" idx="0"/>
          </p:cNvCxnSpPr>
          <p:nvPr/>
        </p:nvCxnSpPr>
        <p:spPr>
          <a:xfrm>
            <a:off x="4090353" y="4484465"/>
            <a:ext cx="0" cy="3951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2 50"/>
          <p:cNvCxnSpPr>
            <a:stCxn id="40" idx="2"/>
          </p:cNvCxnSpPr>
          <p:nvPr/>
        </p:nvCxnSpPr>
        <p:spPr>
          <a:xfrm>
            <a:off x="4090353" y="5271865"/>
            <a:ext cx="0" cy="5729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2 53"/>
          <p:cNvCxnSpPr>
            <a:stCxn id="41" idx="0"/>
            <a:endCxn id="43" idx="1"/>
          </p:cNvCxnSpPr>
          <p:nvPr/>
        </p:nvCxnSpPr>
        <p:spPr>
          <a:xfrm>
            <a:off x="2590799" y="6040936"/>
            <a:ext cx="43370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Pentagono 55"/>
          <p:cNvSpPr>
            <a:spLocks noChangeAspect="1"/>
          </p:cNvSpPr>
          <p:nvPr/>
        </p:nvSpPr>
        <p:spPr>
          <a:xfrm>
            <a:off x="8666163" y="6395017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xmlns="" val="139984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L’EUROPA E IL MONDO TRA DUE GUERRE, 1920-1940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L’ITALIA. IL PRIMO DOPOGUERRA, IL FASCISMO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4" name="Rounded Rectangle 14"/>
          <p:cNvSpPr/>
          <p:nvPr/>
        </p:nvSpPr>
        <p:spPr>
          <a:xfrm>
            <a:off x="217599" y="1157065"/>
            <a:ext cx="11794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Nel 1922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5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2</a:t>
            </a:r>
          </a:p>
        </p:txBody>
      </p:sp>
      <p:sp>
        <p:nvSpPr>
          <p:cNvPr id="7" name="Rettangolo 6"/>
          <p:cNvSpPr/>
          <p:nvPr/>
        </p:nvSpPr>
        <p:spPr>
          <a:xfrm>
            <a:off x="2110106" y="1157065"/>
            <a:ext cx="22459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u creato il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Gran Consiglio del Fascismo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891406" y="1157065"/>
            <a:ext cx="24999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i="1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lang="it-IT" sz="1400" i="1" dirty="0" smtClean="0">
                <a:solidFill>
                  <a:schemeClr val="tx1"/>
                </a:solidFill>
                <a:latin typeface="Arial"/>
                <a:cs typeface="Arial"/>
              </a:rPr>
              <a:t>rait d’union 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tra governo e parlamento</a:t>
            </a:r>
            <a:endParaRPr lang="it-IT" sz="1400" i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0" name="Connettore 2 9"/>
          <p:cNvCxnSpPr>
            <a:stCxn id="4" idx="0"/>
            <a:endCxn id="7" idx="1"/>
          </p:cNvCxnSpPr>
          <p:nvPr/>
        </p:nvCxnSpPr>
        <p:spPr>
          <a:xfrm>
            <a:off x="1397000" y="1353194"/>
            <a:ext cx="71310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>
            <a:stCxn id="7" idx="3"/>
            <a:endCxn id="8" idx="1"/>
          </p:cNvCxnSpPr>
          <p:nvPr/>
        </p:nvCxnSpPr>
        <p:spPr>
          <a:xfrm>
            <a:off x="4356100" y="1353194"/>
            <a:ext cx="53530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217599" y="1969865"/>
            <a:ext cx="11794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Nel 1923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2110106" y="1969865"/>
            <a:ext cx="22459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u emanata la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Legge Acerbo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8" name="Connettore 2 17"/>
          <p:cNvCxnSpPr>
            <a:stCxn id="15" idx="0"/>
            <a:endCxn id="16" idx="1"/>
          </p:cNvCxnSpPr>
          <p:nvPr/>
        </p:nvCxnSpPr>
        <p:spPr>
          <a:xfrm>
            <a:off x="1397000" y="2165994"/>
            <a:ext cx="71310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ttangolo 19"/>
          <p:cNvSpPr/>
          <p:nvPr/>
        </p:nvSpPr>
        <p:spPr>
          <a:xfrm>
            <a:off x="4891406" y="1969865"/>
            <a:ext cx="22459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uova legge elettorale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2" name="Connettore 2 21"/>
          <p:cNvCxnSpPr>
            <a:stCxn id="16" idx="3"/>
            <a:endCxn id="20" idx="1"/>
          </p:cNvCxnSpPr>
          <p:nvPr/>
        </p:nvCxnSpPr>
        <p:spPr>
          <a:xfrm>
            <a:off x="4356100" y="2165994"/>
            <a:ext cx="53530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ttangolo 23"/>
          <p:cNvSpPr/>
          <p:nvPr/>
        </p:nvSpPr>
        <p:spPr>
          <a:xfrm>
            <a:off x="4891406" y="2757264"/>
            <a:ext cx="2245994" cy="73523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ssegnava i 2/3 dei seggi alla Camera alla lista che avesse superato il 25% dei voti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6" name="Connettore 2 25"/>
          <p:cNvCxnSpPr>
            <a:stCxn id="20" idx="2"/>
            <a:endCxn id="24" idx="0"/>
          </p:cNvCxnSpPr>
          <p:nvPr/>
        </p:nvCxnSpPr>
        <p:spPr>
          <a:xfrm>
            <a:off x="6014403" y="2362123"/>
            <a:ext cx="0" cy="3951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14"/>
          <p:cNvSpPr/>
          <p:nvPr/>
        </p:nvSpPr>
        <p:spPr>
          <a:xfrm>
            <a:off x="282798" y="3912965"/>
            <a:ext cx="1634902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Nell’aprile 1924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2440306" y="3912965"/>
            <a:ext cx="15347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 furono le elezioni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31" name="Connettore 2 30"/>
          <p:cNvCxnSpPr>
            <a:stCxn id="28" idx="0"/>
            <a:endCxn id="29" idx="1"/>
          </p:cNvCxnSpPr>
          <p:nvPr/>
        </p:nvCxnSpPr>
        <p:spPr>
          <a:xfrm>
            <a:off x="1917700" y="4109094"/>
            <a:ext cx="52260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ttangolo 32"/>
          <p:cNvSpPr/>
          <p:nvPr/>
        </p:nvSpPr>
        <p:spPr>
          <a:xfrm>
            <a:off x="4586606" y="3912965"/>
            <a:ext cx="37445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fascisti presentarono un «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listone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»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 (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fascisti, maggioranza liberale, cattolici moderati)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35" name="Connettore 2 34"/>
          <p:cNvCxnSpPr>
            <a:stCxn id="29" idx="3"/>
            <a:endCxn id="33" idx="1"/>
          </p:cNvCxnSpPr>
          <p:nvPr/>
        </p:nvCxnSpPr>
        <p:spPr>
          <a:xfrm>
            <a:off x="3975100" y="4109094"/>
            <a:ext cx="61150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ttangolo 36"/>
          <p:cNvSpPr/>
          <p:nvPr/>
        </p:nvSpPr>
        <p:spPr>
          <a:xfrm>
            <a:off x="1917700" y="4742770"/>
            <a:ext cx="25781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lima di intimidazione e violenza contro gli oppositori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8" name="Rettangolo 37"/>
          <p:cNvSpPr/>
          <p:nvPr/>
        </p:nvSpPr>
        <p:spPr>
          <a:xfrm>
            <a:off x="4586606" y="4878165"/>
            <a:ext cx="37445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 listone ottenne 375 seggi, di cui 275 andarono ai fascisti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40" name="Connettore 2 39"/>
          <p:cNvCxnSpPr>
            <a:stCxn id="33" idx="2"/>
            <a:endCxn id="38" idx="0"/>
          </p:cNvCxnSpPr>
          <p:nvPr/>
        </p:nvCxnSpPr>
        <p:spPr>
          <a:xfrm>
            <a:off x="6458903" y="4305223"/>
            <a:ext cx="0" cy="5729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>
            <a:stCxn id="29" idx="2"/>
          </p:cNvCxnSpPr>
          <p:nvPr/>
        </p:nvCxnSpPr>
        <p:spPr>
          <a:xfrm>
            <a:off x="3207703" y="4305223"/>
            <a:ext cx="5397" cy="5729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ttangolo 44"/>
          <p:cNvSpPr/>
          <p:nvPr/>
        </p:nvSpPr>
        <p:spPr>
          <a:xfrm>
            <a:off x="1909444" y="5518105"/>
            <a:ext cx="2578100" cy="81143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 deputato socialista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Giacomo Matteotti 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denunciò le violenze commesse dai fascisti 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47" name="Connettore 2 46"/>
          <p:cNvCxnSpPr>
            <a:stCxn id="37" idx="2"/>
            <a:endCxn id="45" idx="0"/>
          </p:cNvCxnSpPr>
          <p:nvPr/>
        </p:nvCxnSpPr>
        <p:spPr>
          <a:xfrm flipH="1">
            <a:off x="3198494" y="5135028"/>
            <a:ext cx="8256" cy="38307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ounded Rectangle 14"/>
          <p:cNvSpPr/>
          <p:nvPr/>
        </p:nvSpPr>
        <p:spPr>
          <a:xfrm>
            <a:off x="4719161" y="5727694"/>
            <a:ext cx="1427797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l 10 giugno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1" name="Rettangolo 50"/>
          <p:cNvSpPr/>
          <p:nvPr/>
        </p:nvSpPr>
        <p:spPr>
          <a:xfrm>
            <a:off x="6383655" y="5763951"/>
            <a:ext cx="2578100" cy="39225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Giacomo Matteotti fu sequestrato e assassinato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cxnSp>
        <p:nvCxnSpPr>
          <p:cNvPr id="53" name="Connettore 2 52"/>
          <p:cNvCxnSpPr>
            <a:stCxn id="45" idx="3"/>
            <a:endCxn id="50" idx="2"/>
          </p:cNvCxnSpPr>
          <p:nvPr/>
        </p:nvCxnSpPr>
        <p:spPr>
          <a:xfrm>
            <a:off x="4487544" y="5923823"/>
            <a:ext cx="23161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2 55"/>
          <p:cNvCxnSpPr>
            <a:stCxn id="50" idx="0"/>
            <a:endCxn id="51" idx="1"/>
          </p:cNvCxnSpPr>
          <p:nvPr/>
        </p:nvCxnSpPr>
        <p:spPr>
          <a:xfrm>
            <a:off x="6146958" y="5923823"/>
            <a:ext cx="236697" cy="3625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Pentagono 57"/>
          <p:cNvSpPr>
            <a:spLocks noChangeAspect="1"/>
          </p:cNvSpPr>
          <p:nvPr/>
        </p:nvSpPr>
        <p:spPr>
          <a:xfrm>
            <a:off x="8666163" y="6395017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856" y="4538705"/>
            <a:ext cx="1670050" cy="2094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7975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L’EUROPA E IL MONDO TRA DUE GUERRE, 1920-1940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L’ITALIA. IL PRIMO DOPOGUERRA, IL FASCISMO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2</a:t>
            </a:r>
          </a:p>
        </p:txBody>
      </p:sp>
      <p:sp>
        <p:nvSpPr>
          <p:cNvPr id="5" name="Rettangolo 4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5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ounded Rectangle 14"/>
          <p:cNvSpPr/>
          <p:nvPr/>
        </p:nvSpPr>
        <p:spPr>
          <a:xfrm>
            <a:off x="344806" y="1068165"/>
            <a:ext cx="1991994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l 18 giugno 1924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834006" y="1068165"/>
            <a:ext cx="22459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n segno di protesta contro il delitto 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M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atteotti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5666106" y="1068165"/>
            <a:ext cx="27666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deputati dell’opposizione abbandonarono il Parlamento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5666106" y="1792065"/>
            <a:ext cx="2766694" cy="39225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«</a:t>
            </a:r>
            <a:r>
              <a:rPr lang="it-IT" sz="1400" b="1" dirty="0">
                <a:solidFill>
                  <a:srgbClr val="FFFFFF"/>
                </a:solidFill>
                <a:latin typeface="Arial"/>
                <a:cs typeface="Arial"/>
              </a:rPr>
              <a:t>Secessione dell’Aventino»</a:t>
            </a:r>
          </a:p>
        </p:txBody>
      </p:sp>
      <p:cxnSp>
        <p:nvCxnSpPr>
          <p:cNvPr id="11" name="Connettore 2 10"/>
          <p:cNvCxnSpPr>
            <a:stCxn id="6" idx="0"/>
            <a:endCxn id="7" idx="1"/>
          </p:cNvCxnSpPr>
          <p:nvPr/>
        </p:nvCxnSpPr>
        <p:spPr>
          <a:xfrm>
            <a:off x="2336800" y="1264294"/>
            <a:ext cx="49720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>
            <a:stCxn id="7" idx="3"/>
            <a:endCxn id="8" idx="1"/>
          </p:cNvCxnSpPr>
          <p:nvPr/>
        </p:nvCxnSpPr>
        <p:spPr>
          <a:xfrm>
            <a:off x="5080000" y="1264294"/>
            <a:ext cx="58610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>
            <a:stCxn id="8" idx="2"/>
            <a:endCxn id="9" idx="0"/>
          </p:cNvCxnSpPr>
          <p:nvPr/>
        </p:nvCxnSpPr>
        <p:spPr>
          <a:xfrm>
            <a:off x="7049453" y="1460423"/>
            <a:ext cx="0" cy="3316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4"/>
          <p:cNvSpPr/>
          <p:nvPr/>
        </p:nvSpPr>
        <p:spPr>
          <a:xfrm>
            <a:off x="344806" y="2465165"/>
            <a:ext cx="1991994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ra il 1925 e il 1926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2834006" y="2465165"/>
            <a:ext cx="2245994" cy="39225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urono emanate le Leggi </a:t>
            </a:r>
            <a:r>
              <a:rPr lang="it-IT" sz="1400" b="1" dirty="0" err="1" smtClean="0">
                <a:solidFill>
                  <a:srgbClr val="FFFFFF"/>
                </a:solidFill>
                <a:latin typeface="Arial"/>
                <a:cs typeface="Arial"/>
              </a:rPr>
              <a:t>fascistissime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5666106" y="2465165"/>
            <a:ext cx="27666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rasformarono lo Stato italiano in un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regime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4" name="Connettore 2 23"/>
          <p:cNvCxnSpPr>
            <a:stCxn id="19" idx="0"/>
            <a:endCxn id="20" idx="1"/>
          </p:cNvCxnSpPr>
          <p:nvPr/>
        </p:nvCxnSpPr>
        <p:spPr>
          <a:xfrm>
            <a:off x="2336800" y="2661294"/>
            <a:ext cx="49720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>
            <a:stCxn id="20" idx="3"/>
            <a:endCxn id="22" idx="1"/>
          </p:cNvCxnSpPr>
          <p:nvPr/>
        </p:nvCxnSpPr>
        <p:spPr>
          <a:xfrm>
            <a:off x="5080000" y="2661294"/>
            <a:ext cx="58610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ttangolo 28"/>
          <p:cNvSpPr/>
          <p:nvPr/>
        </p:nvSpPr>
        <p:spPr>
          <a:xfrm>
            <a:off x="4586606" y="3062065"/>
            <a:ext cx="37191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urono ammessi solo i sindacati fascisti (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Corporazioni nazionali)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4586606" y="3544665"/>
            <a:ext cx="37191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u rafforzato il potere esecutivo a scapito di quello del Parlamento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1" name="Rettangolo 30"/>
          <p:cNvSpPr/>
          <p:nvPr/>
        </p:nvSpPr>
        <p:spPr>
          <a:xfrm>
            <a:off x="4586606" y="4027265"/>
            <a:ext cx="27666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le autonomia locali furono ridotte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4586606" y="4521123"/>
            <a:ext cx="27666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 sindaci furono sostituiti dai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podestà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3" name="Rettangolo 32"/>
          <p:cNvSpPr/>
          <p:nvPr/>
        </p:nvSpPr>
        <p:spPr>
          <a:xfrm>
            <a:off x="4586606" y="5030565"/>
            <a:ext cx="37191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giornali antifascisti furono aboliti, i partiti antifascisti sciolti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4" name="Rettangolo 33"/>
          <p:cNvSpPr/>
          <p:nvPr/>
        </p:nvSpPr>
        <p:spPr>
          <a:xfrm>
            <a:off x="4586606" y="5551265"/>
            <a:ext cx="27666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acque un tribunale speciale per la difesa dello Stato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4586606" y="6046565"/>
            <a:ext cx="276669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nacque la polizia politica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(</a:t>
            </a:r>
            <a:r>
              <a:rPr lang="it-IT" sz="1400" b="1" dirty="0" err="1" smtClean="0">
                <a:solidFill>
                  <a:schemeClr val="tx1"/>
                </a:solidFill>
                <a:latin typeface="Arial"/>
                <a:cs typeface="Arial"/>
              </a:rPr>
              <a:t>Ovra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)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6" name="Pentagono 35"/>
          <p:cNvSpPr>
            <a:spLocks noChangeAspect="1"/>
          </p:cNvSpPr>
          <p:nvPr/>
        </p:nvSpPr>
        <p:spPr>
          <a:xfrm>
            <a:off x="8666163" y="6395017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</a:t>
            </a:r>
          </a:p>
        </p:txBody>
      </p:sp>
      <p:cxnSp>
        <p:nvCxnSpPr>
          <p:cNvPr id="38" name="Connettore 1 37"/>
          <p:cNvCxnSpPr>
            <a:stCxn id="20" idx="2"/>
          </p:cNvCxnSpPr>
          <p:nvPr/>
        </p:nvCxnSpPr>
        <p:spPr>
          <a:xfrm flipH="1">
            <a:off x="3949700" y="2857423"/>
            <a:ext cx="7303" cy="337827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>
            <a:endCxn id="35" idx="1"/>
          </p:cNvCxnSpPr>
          <p:nvPr/>
        </p:nvCxnSpPr>
        <p:spPr>
          <a:xfrm>
            <a:off x="3949700" y="6235700"/>
            <a:ext cx="636906" cy="69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/>
          <p:cNvCxnSpPr>
            <a:endCxn id="34" idx="1"/>
          </p:cNvCxnSpPr>
          <p:nvPr/>
        </p:nvCxnSpPr>
        <p:spPr>
          <a:xfrm>
            <a:off x="3957003" y="5740400"/>
            <a:ext cx="629603" cy="69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2 46"/>
          <p:cNvCxnSpPr>
            <a:endCxn id="33" idx="1"/>
          </p:cNvCxnSpPr>
          <p:nvPr/>
        </p:nvCxnSpPr>
        <p:spPr>
          <a:xfrm>
            <a:off x="3949700" y="5226694"/>
            <a:ext cx="63690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2 50"/>
          <p:cNvCxnSpPr>
            <a:endCxn id="32" idx="1"/>
          </p:cNvCxnSpPr>
          <p:nvPr/>
        </p:nvCxnSpPr>
        <p:spPr>
          <a:xfrm>
            <a:off x="3949700" y="4717252"/>
            <a:ext cx="63690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2 54"/>
          <p:cNvCxnSpPr>
            <a:endCxn id="29" idx="1"/>
          </p:cNvCxnSpPr>
          <p:nvPr/>
        </p:nvCxnSpPr>
        <p:spPr>
          <a:xfrm>
            <a:off x="3949700" y="3258194"/>
            <a:ext cx="63690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2 58"/>
          <p:cNvCxnSpPr>
            <a:endCxn id="30" idx="1"/>
          </p:cNvCxnSpPr>
          <p:nvPr/>
        </p:nvCxnSpPr>
        <p:spPr>
          <a:xfrm>
            <a:off x="3957003" y="3740794"/>
            <a:ext cx="629603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2 62"/>
          <p:cNvCxnSpPr>
            <a:endCxn id="31" idx="1"/>
          </p:cNvCxnSpPr>
          <p:nvPr/>
        </p:nvCxnSpPr>
        <p:spPr>
          <a:xfrm>
            <a:off x="3949700" y="4203700"/>
            <a:ext cx="636906" cy="196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5" name="Immagine 6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708400"/>
            <a:ext cx="2895600" cy="252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0982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1524</Words>
  <Application>Microsoft Office PowerPoint</Application>
  <PresentationFormat>Presentazione su schermo (4:3)</PresentationFormat>
  <Paragraphs>304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Arianna Breda</dc:creator>
  <cp:lastModifiedBy>HOME</cp:lastModifiedBy>
  <cp:revision>61</cp:revision>
  <dcterms:created xsi:type="dcterms:W3CDTF">2018-05-08T13:48:36Z</dcterms:created>
  <dcterms:modified xsi:type="dcterms:W3CDTF">2020-04-28T11:48:42Z</dcterms:modified>
</cp:coreProperties>
</file>