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6" r:id="rId5"/>
    <p:sldId id="267" r:id="rId6"/>
    <p:sldId id="268" r:id="rId7"/>
    <p:sldId id="269" r:id="rId8"/>
    <p:sldId id="270" r:id="rId9"/>
    <p:sldId id="260" r:id="rId10"/>
    <p:sldId id="271" r:id="rId11"/>
    <p:sldId id="261" r:id="rId12"/>
    <p:sldId id="262" r:id="rId13"/>
    <p:sldId id="263" r:id="rId14"/>
    <p:sldId id="264" r:id="rId15"/>
    <p:sldId id="265" r:id="rId16"/>
    <p:sldId id="272" r:id="rId17"/>
    <p:sldId id="281"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257F3C07-F519-4BF0-80C0-C4A1938CFBF2}"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0DCBF7C-C197-4A0E-A1AD-1D6D244D1493}" type="slidenum">
              <a:rPr lang="tr-TR" smtClean="0"/>
              <a:t>‹#›</a:t>
            </a:fld>
            <a:endParaRPr lang="tr-TR"/>
          </a:p>
        </p:txBody>
      </p:sp>
    </p:spTree>
    <p:extLst>
      <p:ext uri="{BB962C8B-B14F-4D97-AF65-F5344CB8AC3E}">
        <p14:creationId xmlns:p14="http://schemas.microsoft.com/office/powerpoint/2010/main" val="3181667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57F3C07-F519-4BF0-80C0-C4A1938CFBF2}"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0DCBF7C-C197-4A0E-A1AD-1D6D244D1493}" type="slidenum">
              <a:rPr lang="tr-TR" smtClean="0"/>
              <a:t>‹#›</a:t>
            </a:fld>
            <a:endParaRPr lang="tr-TR"/>
          </a:p>
        </p:txBody>
      </p:sp>
    </p:spTree>
    <p:extLst>
      <p:ext uri="{BB962C8B-B14F-4D97-AF65-F5344CB8AC3E}">
        <p14:creationId xmlns:p14="http://schemas.microsoft.com/office/powerpoint/2010/main" val="2281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57F3C07-F519-4BF0-80C0-C4A1938CFBF2}"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0DCBF7C-C197-4A0E-A1AD-1D6D244D1493}" type="slidenum">
              <a:rPr lang="tr-TR" smtClean="0"/>
              <a:t>‹#›</a:t>
            </a:fld>
            <a:endParaRPr lang="tr-TR"/>
          </a:p>
        </p:txBody>
      </p:sp>
    </p:spTree>
    <p:extLst>
      <p:ext uri="{BB962C8B-B14F-4D97-AF65-F5344CB8AC3E}">
        <p14:creationId xmlns:p14="http://schemas.microsoft.com/office/powerpoint/2010/main" val="425025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57F3C07-F519-4BF0-80C0-C4A1938CFBF2}"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0DCBF7C-C197-4A0E-A1AD-1D6D244D1493}" type="slidenum">
              <a:rPr lang="tr-TR" smtClean="0"/>
              <a:t>‹#›</a:t>
            </a:fld>
            <a:endParaRPr lang="tr-TR"/>
          </a:p>
        </p:txBody>
      </p:sp>
    </p:spTree>
    <p:extLst>
      <p:ext uri="{BB962C8B-B14F-4D97-AF65-F5344CB8AC3E}">
        <p14:creationId xmlns:p14="http://schemas.microsoft.com/office/powerpoint/2010/main" val="217088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257F3C07-F519-4BF0-80C0-C4A1938CFBF2}"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0DCBF7C-C197-4A0E-A1AD-1D6D244D1493}" type="slidenum">
              <a:rPr lang="tr-TR" smtClean="0"/>
              <a:t>‹#›</a:t>
            </a:fld>
            <a:endParaRPr lang="tr-TR"/>
          </a:p>
        </p:txBody>
      </p:sp>
    </p:spTree>
    <p:extLst>
      <p:ext uri="{BB962C8B-B14F-4D97-AF65-F5344CB8AC3E}">
        <p14:creationId xmlns:p14="http://schemas.microsoft.com/office/powerpoint/2010/main" val="339063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57F3C07-F519-4BF0-80C0-C4A1938CFBF2}"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0DCBF7C-C197-4A0E-A1AD-1D6D244D1493}" type="slidenum">
              <a:rPr lang="tr-TR" smtClean="0"/>
              <a:t>‹#›</a:t>
            </a:fld>
            <a:endParaRPr lang="tr-TR"/>
          </a:p>
        </p:txBody>
      </p:sp>
    </p:spTree>
    <p:extLst>
      <p:ext uri="{BB962C8B-B14F-4D97-AF65-F5344CB8AC3E}">
        <p14:creationId xmlns:p14="http://schemas.microsoft.com/office/powerpoint/2010/main" val="2977144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57F3C07-F519-4BF0-80C0-C4A1938CFBF2}" type="datetimeFigureOut">
              <a:rPr lang="tr-TR" smtClean="0"/>
              <a:t>4.05.2020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0DCBF7C-C197-4A0E-A1AD-1D6D244D1493}" type="slidenum">
              <a:rPr lang="tr-TR" smtClean="0"/>
              <a:t>‹#›</a:t>
            </a:fld>
            <a:endParaRPr lang="tr-TR"/>
          </a:p>
        </p:txBody>
      </p:sp>
    </p:spTree>
    <p:extLst>
      <p:ext uri="{BB962C8B-B14F-4D97-AF65-F5344CB8AC3E}">
        <p14:creationId xmlns:p14="http://schemas.microsoft.com/office/powerpoint/2010/main" val="260166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57F3C07-F519-4BF0-80C0-C4A1938CFBF2}" type="datetimeFigureOut">
              <a:rPr lang="tr-TR" smtClean="0"/>
              <a:t>4.05.2020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0DCBF7C-C197-4A0E-A1AD-1D6D244D1493}" type="slidenum">
              <a:rPr lang="tr-TR" smtClean="0"/>
              <a:t>‹#›</a:t>
            </a:fld>
            <a:endParaRPr lang="tr-TR"/>
          </a:p>
        </p:txBody>
      </p:sp>
    </p:spTree>
    <p:extLst>
      <p:ext uri="{BB962C8B-B14F-4D97-AF65-F5344CB8AC3E}">
        <p14:creationId xmlns:p14="http://schemas.microsoft.com/office/powerpoint/2010/main" val="60201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57F3C07-F519-4BF0-80C0-C4A1938CFBF2}" type="datetimeFigureOut">
              <a:rPr lang="tr-TR" smtClean="0"/>
              <a:t>4.05.2020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0DCBF7C-C197-4A0E-A1AD-1D6D244D1493}" type="slidenum">
              <a:rPr lang="tr-TR" smtClean="0"/>
              <a:t>‹#›</a:t>
            </a:fld>
            <a:endParaRPr lang="tr-TR"/>
          </a:p>
        </p:txBody>
      </p:sp>
    </p:spTree>
    <p:extLst>
      <p:ext uri="{BB962C8B-B14F-4D97-AF65-F5344CB8AC3E}">
        <p14:creationId xmlns:p14="http://schemas.microsoft.com/office/powerpoint/2010/main" val="306612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57F3C07-F519-4BF0-80C0-C4A1938CFBF2}"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0DCBF7C-C197-4A0E-A1AD-1D6D244D1493}" type="slidenum">
              <a:rPr lang="tr-TR" smtClean="0"/>
              <a:t>‹#›</a:t>
            </a:fld>
            <a:endParaRPr lang="tr-TR"/>
          </a:p>
        </p:txBody>
      </p:sp>
    </p:spTree>
    <p:extLst>
      <p:ext uri="{BB962C8B-B14F-4D97-AF65-F5344CB8AC3E}">
        <p14:creationId xmlns:p14="http://schemas.microsoft.com/office/powerpoint/2010/main" val="110693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57F3C07-F519-4BF0-80C0-C4A1938CFBF2}"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0DCBF7C-C197-4A0E-A1AD-1D6D244D1493}" type="slidenum">
              <a:rPr lang="tr-TR" smtClean="0"/>
              <a:t>‹#›</a:t>
            </a:fld>
            <a:endParaRPr lang="tr-TR"/>
          </a:p>
        </p:txBody>
      </p:sp>
    </p:spTree>
    <p:extLst>
      <p:ext uri="{BB962C8B-B14F-4D97-AF65-F5344CB8AC3E}">
        <p14:creationId xmlns:p14="http://schemas.microsoft.com/office/powerpoint/2010/main" val="685997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F3C07-F519-4BF0-80C0-C4A1938CFBF2}" type="datetimeFigureOut">
              <a:rPr lang="tr-TR" smtClean="0"/>
              <a:t>4.05.2020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CBF7C-C197-4A0E-A1AD-1D6D244D1493}" type="slidenum">
              <a:rPr lang="tr-TR" smtClean="0"/>
              <a:t>‹#›</a:t>
            </a:fld>
            <a:endParaRPr lang="tr-TR"/>
          </a:p>
        </p:txBody>
      </p:sp>
    </p:spTree>
    <p:extLst>
      <p:ext uri="{BB962C8B-B14F-4D97-AF65-F5344CB8AC3E}">
        <p14:creationId xmlns:p14="http://schemas.microsoft.com/office/powerpoint/2010/main" val="41607741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671511" y="300038"/>
            <a:ext cx="3557400" cy="1980000"/>
          </a:xfrm>
          <a:prstGeom prst="rect">
            <a:avLst/>
          </a:prstGeom>
        </p:spPr>
      </p:pic>
      <p:pic>
        <p:nvPicPr>
          <p:cNvPr id="5" name="Resim 4"/>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9929308" y="228600"/>
            <a:ext cx="2391280" cy="2232000"/>
          </a:xfrm>
          <a:prstGeom prst="rect">
            <a:avLst/>
          </a:prstGeom>
        </p:spPr>
      </p:pic>
      <p:sp>
        <p:nvSpPr>
          <p:cNvPr id="6" name="Akış Çizelgesi: Delikli Teyp 5"/>
          <p:cNvSpPr/>
          <p:nvPr/>
        </p:nvSpPr>
        <p:spPr>
          <a:xfrm>
            <a:off x="2171700" y="442913"/>
            <a:ext cx="7729538" cy="1843087"/>
          </a:xfrm>
          <a:prstGeom prst="flowChartPunchedTape">
            <a:avLst/>
          </a:prstGeom>
          <a:solidFill>
            <a:srgbClr val="B2B2B2">
              <a:lumMod val="60000"/>
              <a:lumOff val="40000"/>
            </a:srgbClr>
          </a:solidFill>
          <a:ln w="12700" cap="flat" cmpd="sng" algn="ctr">
            <a:solidFill>
              <a:srgbClr val="DDDDDD">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1" i="0" u="none" strike="noStrike" kern="0" cap="none" spc="0" normalizeH="0" baseline="0" noProof="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sp>
        <p:nvSpPr>
          <p:cNvPr id="7" name="Dikdörtgen 6"/>
          <p:cNvSpPr/>
          <p:nvPr/>
        </p:nvSpPr>
        <p:spPr>
          <a:xfrm>
            <a:off x="2694411" y="781349"/>
            <a:ext cx="6774611" cy="1200329"/>
          </a:xfrm>
          <a:prstGeom prst="rect">
            <a:avLst/>
          </a:prstGeom>
          <a:noFill/>
        </p:spPr>
        <p:txBody>
          <a:bodyPr wrap="none" lIns="91440" tIns="45720" rIns="91440" bIns="45720">
            <a:spAutoFit/>
          </a:bodyPr>
          <a:lstStyle/>
          <a:p>
            <a:pPr algn="ctr"/>
            <a:r>
              <a:rPr lang="tr-TR" sz="7200" dirty="0">
                <a:ln w="0"/>
                <a:solidFill>
                  <a:prstClr val="black"/>
                </a:solidFill>
                <a:effectLst>
                  <a:outerShdw blurRad="38100" dist="19050" dir="2700000" algn="tl" rotWithShape="0">
                    <a:prstClr val="black">
                      <a:alpha val="40000"/>
                    </a:prstClr>
                  </a:outerShdw>
                </a:effectLst>
                <a:latin typeface="Jokerman" panose="04090605060D06020702" pitchFamily="82" charset="0"/>
              </a:rPr>
              <a:t>Çocuk ve Doğa</a:t>
            </a:r>
          </a:p>
        </p:txBody>
      </p:sp>
      <p:sp>
        <p:nvSpPr>
          <p:cNvPr id="8" name="Dikdörtgen 7"/>
          <p:cNvSpPr/>
          <p:nvPr/>
        </p:nvSpPr>
        <p:spPr>
          <a:xfrm>
            <a:off x="1892347" y="3065025"/>
            <a:ext cx="8493030" cy="175432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Rounded MT Bold" panose="020F0704030504030204" pitchFamily="34" charset="0"/>
              </a:rPr>
              <a:t>Sağlık Bilimleri Fakültesi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latin typeface="Arial Rounded MT Bold" panose="020F0704030504030204" pitchFamily="34" charset="0"/>
              </a:rPr>
              <a:t>Çocuk Gelişimi Bölümü</a:t>
            </a:r>
            <a:endParaRPr kumimoji="0" lang="tr-TR"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endParaRPr>
          </a:p>
        </p:txBody>
      </p:sp>
    </p:spTree>
    <p:extLst>
      <p:ext uri="{BB962C8B-B14F-4D97-AF65-F5344CB8AC3E}">
        <p14:creationId xmlns:p14="http://schemas.microsoft.com/office/powerpoint/2010/main" val="353352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öşeleri Yuvarlanmış Dikdörtgen Belirtme Çizgisi 1"/>
          <p:cNvSpPr/>
          <p:nvPr/>
        </p:nvSpPr>
        <p:spPr>
          <a:xfrm>
            <a:off x="328613" y="1257300"/>
            <a:ext cx="11515725" cy="44577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tr-TR" sz="3200" kern="0">
                <a:ln w="0"/>
                <a:solidFill>
                  <a:prstClr val="black"/>
                </a:solidFill>
                <a:effectLst>
                  <a:outerShdw blurRad="38100" dist="19050" dir="2700000" algn="tl" rotWithShape="0">
                    <a:prstClr val="black">
                      <a:alpha val="40000"/>
                    </a:prstClr>
                  </a:outerShdw>
                </a:effectLst>
              </a:rPr>
              <a:t>Ebeveynlerin  çocuklarına doğayı seven davranışlarıyla model olmaları gerekir ( bitki yetiştirme, çöpleri ayrıştırmak, hayvanlara nazik davranmak).Ebeveynlerin çevre merakı çocuğun çevre sevgisini körükler ve besler.</a:t>
            </a:r>
            <a:r>
              <a:rPr lang="tr-TR" sz="2800" b="1" kern="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rPr>
              <a:t> </a:t>
            </a:r>
            <a:endParaRPr lang="tr-TR" sz="2800" b="1" kern="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endParaRPr>
          </a:p>
        </p:txBody>
      </p:sp>
    </p:spTree>
    <p:extLst>
      <p:ext uri="{BB962C8B-B14F-4D97-AF65-F5344CB8AC3E}">
        <p14:creationId xmlns:p14="http://schemas.microsoft.com/office/powerpoint/2010/main" val="2770907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163" y="0"/>
            <a:ext cx="9172574" cy="59150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521515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336203"/>
            <a:ext cx="11991975" cy="954107"/>
          </a:xfrm>
          <a:prstGeom prst="rect">
            <a:avLst/>
          </a:prstGeom>
        </p:spPr>
        <p:txBody>
          <a:bodyPr wrap="square">
            <a:spAutoFit/>
          </a:bodyPr>
          <a:lstStyle/>
          <a:p>
            <a:pPr lvl="0" algn="ctr"/>
            <a:r>
              <a:rPr lang="tr-TR" sz="2800" dirty="0">
                <a:ln w="0"/>
                <a:effectLst>
                  <a:outerShdw blurRad="38100" dist="19050" dir="2700000" algn="tl" rotWithShape="0">
                    <a:schemeClr val="dk1">
                      <a:alpha val="40000"/>
                    </a:schemeClr>
                  </a:outerShdw>
                </a:effectLst>
                <a:latin typeface="Calibri" panose="020F0502020204030204"/>
              </a:rPr>
              <a:t>Çevre Eğitiminin Aile İçinde Başarı İle Uygulanması Bazı Faktörlere Bağlıdır. Bu Faktörler ;</a:t>
            </a:r>
          </a:p>
        </p:txBody>
      </p:sp>
      <p:grpSp>
        <p:nvGrpSpPr>
          <p:cNvPr id="6" name="Grup 5"/>
          <p:cNvGrpSpPr/>
          <p:nvPr/>
        </p:nvGrpSpPr>
        <p:grpSpPr>
          <a:xfrm>
            <a:off x="0" y="1134446"/>
            <a:ext cx="12192001" cy="3709019"/>
            <a:chOff x="2693226" y="720108"/>
            <a:chExt cx="6805546" cy="5417781"/>
          </a:xfrm>
        </p:grpSpPr>
        <p:sp>
          <p:nvSpPr>
            <p:cNvPr id="7" name="Serbest Form 6"/>
            <p:cNvSpPr/>
            <p:nvPr/>
          </p:nvSpPr>
          <p:spPr>
            <a:xfrm>
              <a:off x="2693227" y="720108"/>
              <a:ext cx="6315075" cy="574097"/>
            </a:xfrm>
            <a:custGeom>
              <a:avLst/>
              <a:gdLst>
                <a:gd name="connsiteX0" fmla="*/ 0 w 6315075"/>
                <a:gd name="connsiteY0" fmla="*/ 0 h 574097"/>
                <a:gd name="connsiteX1" fmla="*/ 6315075 w 6315075"/>
                <a:gd name="connsiteY1" fmla="*/ 0 h 574097"/>
                <a:gd name="connsiteX2" fmla="*/ 6315075 w 6315075"/>
                <a:gd name="connsiteY2" fmla="*/ 574097 h 574097"/>
                <a:gd name="connsiteX3" fmla="*/ 0 w 6315075"/>
                <a:gd name="connsiteY3" fmla="*/ 574097 h 574097"/>
                <a:gd name="connsiteX4" fmla="*/ 0 w 6315075"/>
                <a:gd name="connsiteY4" fmla="*/ 0 h 57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075" h="574097">
                  <a:moveTo>
                    <a:pt x="0" y="0"/>
                  </a:moveTo>
                  <a:lnTo>
                    <a:pt x="6315075" y="0"/>
                  </a:lnTo>
                  <a:lnTo>
                    <a:pt x="6315075" y="574097"/>
                  </a:lnTo>
                  <a:lnTo>
                    <a:pt x="0" y="574097"/>
                  </a:lnTo>
                  <a:lnTo>
                    <a:pt x="0" y="0"/>
                  </a:lnTo>
                  <a:close/>
                </a:path>
              </a:pathLst>
            </a:custGeom>
            <a:noFill/>
            <a:ln>
              <a:noFill/>
            </a:ln>
            <a:effectLst/>
          </p:spPr>
          <p:txBody>
            <a:bodyPr spcFirstLastPara="0" vert="horz" wrap="square" lIns="99060" tIns="99060" rIns="99060" bIns="99060" numCol="1" spcCol="1270" anchor="b" anchorCtr="0">
              <a:noAutofit/>
            </a:bodyPr>
            <a:lstStyle/>
            <a:p>
              <a:pPr marL="0" marR="0" lvl="0" indent="0" defTabSz="1155700" eaLnBrk="1" fontAlgn="auto" latinLnBrk="0" hangingPunct="1">
                <a:lnSpc>
                  <a:spcPct val="90000"/>
                </a:lnSpc>
                <a:spcBef>
                  <a:spcPct val="0"/>
                </a:spcBef>
                <a:spcAft>
                  <a:spcPct val="35000"/>
                </a:spcAft>
                <a:buClrTx/>
                <a:buSzTx/>
                <a:buFontTx/>
                <a:buNone/>
                <a:tabLst/>
                <a:defRPr/>
              </a:pPr>
              <a:endParaRPr kumimoji="0" lang="tr-TR" sz="26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8" name="Köşeli Çift Ayraç 7"/>
            <p:cNvSpPr/>
            <p:nvPr/>
          </p:nvSpPr>
          <p:spPr>
            <a:xfrm>
              <a:off x="2693227" y="1294206"/>
              <a:ext cx="1477727" cy="1169458"/>
            </a:xfrm>
            <a:prstGeom prst="chevron">
              <a:avLst>
                <a:gd name="adj" fmla="val 7061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p:spPr>
        </p:sp>
        <p:sp>
          <p:nvSpPr>
            <p:cNvPr id="9" name="Köşeli Çift Ayraç 8"/>
            <p:cNvSpPr/>
            <p:nvPr/>
          </p:nvSpPr>
          <p:spPr>
            <a:xfrm>
              <a:off x="3580845" y="1294206"/>
              <a:ext cx="1477727" cy="1169458"/>
            </a:xfrm>
            <a:prstGeom prst="chevron">
              <a:avLst>
                <a:gd name="adj" fmla="val 7061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p:spPr>
        </p:sp>
        <p:sp>
          <p:nvSpPr>
            <p:cNvPr id="10" name="Köşeli Çift Ayraç 9"/>
            <p:cNvSpPr/>
            <p:nvPr/>
          </p:nvSpPr>
          <p:spPr>
            <a:xfrm>
              <a:off x="4469166" y="1294206"/>
              <a:ext cx="1477727" cy="1169458"/>
            </a:xfrm>
            <a:prstGeom prst="chevron">
              <a:avLst>
                <a:gd name="adj" fmla="val 7061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p:spPr>
        </p:sp>
        <p:sp>
          <p:nvSpPr>
            <p:cNvPr id="11" name="Köşeli Çift Ayraç 10"/>
            <p:cNvSpPr/>
            <p:nvPr/>
          </p:nvSpPr>
          <p:spPr>
            <a:xfrm>
              <a:off x="5356785" y="1294206"/>
              <a:ext cx="1477727" cy="1169458"/>
            </a:xfrm>
            <a:prstGeom prst="chevron">
              <a:avLst>
                <a:gd name="adj" fmla="val 706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p:spPr>
        </p:sp>
        <p:sp>
          <p:nvSpPr>
            <p:cNvPr id="12" name="Köşeli Çift Ayraç 11"/>
            <p:cNvSpPr/>
            <p:nvPr/>
          </p:nvSpPr>
          <p:spPr>
            <a:xfrm>
              <a:off x="6245105" y="1294206"/>
              <a:ext cx="1477727" cy="1169458"/>
            </a:xfrm>
            <a:prstGeom prst="chevron">
              <a:avLst>
                <a:gd name="adj" fmla="val 70610"/>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p:spPr>
        </p:sp>
        <p:sp>
          <p:nvSpPr>
            <p:cNvPr id="13" name="Köşeli Çift Ayraç 12"/>
            <p:cNvSpPr/>
            <p:nvPr/>
          </p:nvSpPr>
          <p:spPr>
            <a:xfrm>
              <a:off x="7132724" y="1294206"/>
              <a:ext cx="1477727" cy="1169458"/>
            </a:xfrm>
            <a:prstGeom prst="chevron">
              <a:avLst>
                <a:gd name="adj" fmla="val 7061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p:spPr>
        </p:sp>
        <p:sp>
          <p:nvSpPr>
            <p:cNvPr id="14" name="Köşeli Çift Ayraç 13"/>
            <p:cNvSpPr/>
            <p:nvPr/>
          </p:nvSpPr>
          <p:spPr>
            <a:xfrm>
              <a:off x="8021045" y="1294206"/>
              <a:ext cx="1477727" cy="1169458"/>
            </a:xfrm>
            <a:prstGeom prst="chevron">
              <a:avLst>
                <a:gd name="adj" fmla="val 7061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p:spPr>
        </p:sp>
        <p:sp>
          <p:nvSpPr>
            <p:cNvPr id="15" name="Serbest Form 14"/>
            <p:cNvSpPr/>
            <p:nvPr/>
          </p:nvSpPr>
          <p:spPr>
            <a:xfrm>
              <a:off x="2693227" y="1411152"/>
              <a:ext cx="6397170" cy="935566"/>
            </a:xfrm>
            <a:custGeom>
              <a:avLst/>
              <a:gdLst>
                <a:gd name="connsiteX0" fmla="*/ 0 w 6397170"/>
                <a:gd name="connsiteY0" fmla="*/ 0 h 935566"/>
                <a:gd name="connsiteX1" fmla="*/ 6397170 w 6397170"/>
                <a:gd name="connsiteY1" fmla="*/ 0 h 935566"/>
                <a:gd name="connsiteX2" fmla="*/ 6397170 w 6397170"/>
                <a:gd name="connsiteY2" fmla="*/ 935566 h 935566"/>
                <a:gd name="connsiteX3" fmla="*/ 0 w 6397170"/>
                <a:gd name="connsiteY3" fmla="*/ 935566 h 935566"/>
                <a:gd name="connsiteX4" fmla="*/ 0 w 6397170"/>
                <a:gd name="connsiteY4" fmla="*/ 0 h 93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7170" h="935566">
                  <a:moveTo>
                    <a:pt x="0" y="0"/>
                  </a:moveTo>
                  <a:lnTo>
                    <a:pt x="6397170" y="0"/>
                  </a:lnTo>
                  <a:lnTo>
                    <a:pt x="6397170" y="935566"/>
                  </a:lnTo>
                  <a:lnTo>
                    <a:pt x="0" y="935566"/>
                  </a:lnTo>
                  <a:lnTo>
                    <a:pt x="0" y="0"/>
                  </a:lnTo>
                  <a:close/>
                </a:path>
              </a:pathLst>
            </a:cu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p:spPr>
          <p:txBody>
            <a:bodyPr spcFirstLastPara="0" vert="horz" wrap="square" lIns="60960" tIns="60960" rIns="60960" bIns="60960" numCol="1" spcCol="1270" anchor="ctr" anchorCtr="0">
              <a:noAutofit/>
            </a:bodyPr>
            <a:lstStyle/>
            <a:p>
              <a:pPr marL="0" marR="0" lvl="0" indent="0" defTabSz="1066800" eaLnBrk="1" fontAlgn="auto" latinLnBrk="0" hangingPunct="1">
                <a:lnSpc>
                  <a:spcPct val="90000"/>
                </a:lnSpc>
                <a:spcBef>
                  <a:spcPct val="0"/>
                </a:spcBef>
                <a:spcAft>
                  <a:spcPct val="35000"/>
                </a:spcAft>
                <a:buClrTx/>
                <a:buSzTx/>
                <a:buFontTx/>
                <a:buNone/>
                <a:tabLst/>
                <a:defRPr/>
              </a:pPr>
              <a:endParaRPr kumimoji="0" lang="tr-TR" sz="24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a:p>
              <a:pPr marL="0" marR="0" lvl="0" indent="0" defTabSz="1066800" eaLnBrk="1" fontAlgn="auto" latinLnBrk="0" hangingPunct="1">
                <a:lnSpc>
                  <a:spcPct val="90000"/>
                </a:lnSpc>
                <a:spcBef>
                  <a:spcPct val="0"/>
                </a:spcBef>
                <a:spcAft>
                  <a:spcPct val="35000"/>
                </a:spcAft>
                <a:buClrTx/>
                <a:buSzTx/>
                <a:buFontTx/>
                <a:buNone/>
                <a:tabLst/>
                <a:defRPr/>
              </a:pPr>
              <a:endParaRPr kumimoji="0" lang="tr-TR" sz="24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6" name="Serbest Form 15"/>
            <p:cNvSpPr/>
            <p:nvPr/>
          </p:nvSpPr>
          <p:spPr>
            <a:xfrm>
              <a:off x="2693227" y="2557221"/>
              <a:ext cx="6315075" cy="574097"/>
            </a:xfrm>
            <a:custGeom>
              <a:avLst/>
              <a:gdLst>
                <a:gd name="connsiteX0" fmla="*/ 0 w 6315075"/>
                <a:gd name="connsiteY0" fmla="*/ 0 h 574097"/>
                <a:gd name="connsiteX1" fmla="*/ 6315075 w 6315075"/>
                <a:gd name="connsiteY1" fmla="*/ 0 h 574097"/>
                <a:gd name="connsiteX2" fmla="*/ 6315075 w 6315075"/>
                <a:gd name="connsiteY2" fmla="*/ 574097 h 574097"/>
                <a:gd name="connsiteX3" fmla="*/ 0 w 6315075"/>
                <a:gd name="connsiteY3" fmla="*/ 574097 h 574097"/>
                <a:gd name="connsiteX4" fmla="*/ 0 w 6315075"/>
                <a:gd name="connsiteY4" fmla="*/ 0 h 57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075" h="574097">
                  <a:moveTo>
                    <a:pt x="0" y="0"/>
                  </a:moveTo>
                  <a:lnTo>
                    <a:pt x="6315075" y="0"/>
                  </a:lnTo>
                  <a:lnTo>
                    <a:pt x="6315075" y="574097"/>
                  </a:lnTo>
                  <a:lnTo>
                    <a:pt x="0" y="574097"/>
                  </a:lnTo>
                  <a:lnTo>
                    <a:pt x="0" y="0"/>
                  </a:lnTo>
                  <a:close/>
                </a:path>
              </a:pathLst>
            </a:custGeom>
            <a:noFill/>
            <a:ln>
              <a:noFill/>
            </a:ln>
            <a:effectLst/>
          </p:spPr>
          <p:txBody>
            <a:bodyPr spcFirstLastPara="0" vert="horz" wrap="square" lIns="99060" tIns="99060" rIns="99060" bIns="99060" numCol="1" spcCol="1270" anchor="b" anchorCtr="0">
              <a:noAutofit/>
            </a:bodyPr>
            <a:lstStyle/>
            <a:p>
              <a:pPr marL="0" marR="0" lvl="0" indent="0" defTabSz="1155700" eaLnBrk="1" fontAlgn="auto" latinLnBrk="0" hangingPunct="1">
                <a:lnSpc>
                  <a:spcPct val="90000"/>
                </a:lnSpc>
                <a:spcBef>
                  <a:spcPct val="0"/>
                </a:spcBef>
                <a:spcAft>
                  <a:spcPct val="35000"/>
                </a:spcAft>
                <a:buClrTx/>
                <a:buSzTx/>
                <a:buFontTx/>
                <a:buNone/>
                <a:tabLst/>
                <a:defRPr/>
              </a:pPr>
              <a:endParaRPr kumimoji="0" lang="tr-TR" sz="26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7" name="Köşeli Çift Ayraç 16"/>
            <p:cNvSpPr/>
            <p:nvPr/>
          </p:nvSpPr>
          <p:spPr>
            <a:xfrm>
              <a:off x="2693227" y="3131319"/>
              <a:ext cx="1477727" cy="1169458"/>
            </a:xfrm>
            <a:prstGeom prst="chevron">
              <a:avLst>
                <a:gd name="adj" fmla="val 7061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p:spPr>
        </p:sp>
        <p:sp>
          <p:nvSpPr>
            <p:cNvPr id="18" name="Köşeli Çift Ayraç 17"/>
            <p:cNvSpPr/>
            <p:nvPr/>
          </p:nvSpPr>
          <p:spPr>
            <a:xfrm>
              <a:off x="3580845" y="3131319"/>
              <a:ext cx="1477727" cy="1169458"/>
            </a:xfrm>
            <a:prstGeom prst="chevron">
              <a:avLst>
                <a:gd name="adj" fmla="val 706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p:spPr>
        </p:sp>
        <p:sp>
          <p:nvSpPr>
            <p:cNvPr id="19" name="Köşeli Çift Ayraç 18"/>
            <p:cNvSpPr/>
            <p:nvPr/>
          </p:nvSpPr>
          <p:spPr>
            <a:xfrm>
              <a:off x="4469166" y="3131319"/>
              <a:ext cx="1477727" cy="1169458"/>
            </a:xfrm>
            <a:prstGeom prst="chevron">
              <a:avLst>
                <a:gd name="adj" fmla="val 70610"/>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p:spPr>
        </p:sp>
        <p:sp>
          <p:nvSpPr>
            <p:cNvPr id="20" name="Köşeli Çift Ayraç 19"/>
            <p:cNvSpPr/>
            <p:nvPr/>
          </p:nvSpPr>
          <p:spPr>
            <a:xfrm>
              <a:off x="5356785" y="3131319"/>
              <a:ext cx="1477727" cy="1169458"/>
            </a:xfrm>
            <a:prstGeom prst="chevron">
              <a:avLst>
                <a:gd name="adj" fmla="val 7061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p:spPr>
        </p:sp>
        <p:sp>
          <p:nvSpPr>
            <p:cNvPr id="21" name="Köşeli Çift Ayraç 20"/>
            <p:cNvSpPr/>
            <p:nvPr/>
          </p:nvSpPr>
          <p:spPr>
            <a:xfrm>
              <a:off x="6245105" y="3131319"/>
              <a:ext cx="1477727" cy="1169458"/>
            </a:xfrm>
            <a:prstGeom prst="chevron">
              <a:avLst>
                <a:gd name="adj" fmla="val 7061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p:spPr>
        </p:sp>
        <p:sp>
          <p:nvSpPr>
            <p:cNvPr id="22" name="Köşeli Çift Ayraç 21"/>
            <p:cNvSpPr/>
            <p:nvPr/>
          </p:nvSpPr>
          <p:spPr>
            <a:xfrm>
              <a:off x="7132724" y="3131319"/>
              <a:ext cx="1477727" cy="1169458"/>
            </a:xfrm>
            <a:prstGeom prst="chevron">
              <a:avLst>
                <a:gd name="adj" fmla="val 7061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p:spPr>
        </p:sp>
        <p:sp>
          <p:nvSpPr>
            <p:cNvPr id="23" name="Köşeli Çift Ayraç 22"/>
            <p:cNvSpPr/>
            <p:nvPr/>
          </p:nvSpPr>
          <p:spPr>
            <a:xfrm>
              <a:off x="8021045" y="3131319"/>
              <a:ext cx="1477727" cy="1169458"/>
            </a:xfrm>
            <a:prstGeom prst="chevron">
              <a:avLst>
                <a:gd name="adj" fmla="val 706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p:spPr>
        </p:sp>
        <p:sp>
          <p:nvSpPr>
            <p:cNvPr id="24" name="Serbest Form 23"/>
            <p:cNvSpPr/>
            <p:nvPr/>
          </p:nvSpPr>
          <p:spPr>
            <a:xfrm>
              <a:off x="2693227" y="3248265"/>
              <a:ext cx="6397170" cy="935566"/>
            </a:xfrm>
            <a:custGeom>
              <a:avLst/>
              <a:gdLst>
                <a:gd name="connsiteX0" fmla="*/ 0 w 6397170"/>
                <a:gd name="connsiteY0" fmla="*/ 0 h 935566"/>
                <a:gd name="connsiteX1" fmla="*/ 6397170 w 6397170"/>
                <a:gd name="connsiteY1" fmla="*/ 0 h 935566"/>
                <a:gd name="connsiteX2" fmla="*/ 6397170 w 6397170"/>
                <a:gd name="connsiteY2" fmla="*/ 935566 h 935566"/>
                <a:gd name="connsiteX3" fmla="*/ 0 w 6397170"/>
                <a:gd name="connsiteY3" fmla="*/ 935566 h 935566"/>
                <a:gd name="connsiteX4" fmla="*/ 0 w 6397170"/>
                <a:gd name="connsiteY4" fmla="*/ 0 h 93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7170" h="935566">
                  <a:moveTo>
                    <a:pt x="0" y="0"/>
                  </a:moveTo>
                  <a:lnTo>
                    <a:pt x="6397170" y="0"/>
                  </a:lnTo>
                  <a:lnTo>
                    <a:pt x="6397170" y="935566"/>
                  </a:lnTo>
                  <a:lnTo>
                    <a:pt x="0" y="935566"/>
                  </a:lnTo>
                  <a:lnTo>
                    <a:pt x="0" y="0"/>
                  </a:lnTo>
                  <a:close/>
                </a:path>
              </a:pathLst>
            </a:cu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p:spPr>
          <p:txBody>
            <a:bodyPr spcFirstLastPara="0" vert="horz" wrap="square" lIns="60960" tIns="60960" rIns="60960" bIns="60960" numCol="1" spcCol="1270" anchor="ctr" anchorCtr="0">
              <a:noAutofit/>
            </a:bodyPr>
            <a:lstStyle/>
            <a:p>
              <a:pPr marL="342900" marR="0" lvl="0" indent="-342900" defTabSz="106680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tr-TR" sz="24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Anne, baba ve diğer aile bireyleri çocuğu çevre konularında alıştırma yapmaya teşvik etmeli; doğa, bitki ve hayvanlarla ilgili araştırmalarında katkıda bulunmalıdır.</a:t>
              </a:r>
            </a:p>
          </p:txBody>
        </p:sp>
        <p:sp>
          <p:nvSpPr>
            <p:cNvPr id="25" name="Serbest Form 24"/>
            <p:cNvSpPr/>
            <p:nvPr/>
          </p:nvSpPr>
          <p:spPr>
            <a:xfrm>
              <a:off x="2693227" y="4394334"/>
              <a:ext cx="6315075" cy="574097"/>
            </a:xfrm>
            <a:custGeom>
              <a:avLst/>
              <a:gdLst>
                <a:gd name="connsiteX0" fmla="*/ 0 w 6315075"/>
                <a:gd name="connsiteY0" fmla="*/ 0 h 574097"/>
                <a:gd name="connsiteX1" fmla="*/ 6315075 w 6315075"/>
                <a:gd name="connsiteY1" fmla="*/ 0 h 574097"/>
                <a:gd name="connsiteX2" fmla="*/ 6315075 w 6315075"/>
                <a:gd name="connsiteY2" fmla="*/ 574097 h 574097"/>
                <a:gd name="connsiteX3" fmla="*/ 0 w 6315075"/>
                <a:gd name="connsiteY3" fmla="*/ 574097 h 574097"/>
                <a:gd name="connsiteX4" fmla="*/ 0 w 6315075"/>
                <a:gd name="connsiteY4" fmla="*/ 0 h 57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075" h="574097">
                  <a:moveTo>
                    <a:pt x="0" y="0"/>
                  </a:moveTo>
                  <a:lnTo>
                    <a:pt x="6315075" y="0"/>
                  </a:lnTo>
                  <a:lnTo>
                    <a:pt x="6315075" y="574097"/>
                  </a:lnTo>
                  <a:lnTo>
                    <a:pt x="0" y="574097"/>
                  </a:lnTo>
                  <a:lnTo>
                    <a:pt x="0" y="0"/>
                  </a:lnTo>
                  <a:close/>
                </a:path>
              </a:pathLst>
            </a:custGeom>
            <a:noFill/>
            <a:ln>
              <a:noFill/>
            </a:ln>
            <a:effectLst/>
          </p:spPr>
          <p:txBody>
            <a:bodyPr spcFirstLastPara="0" vert="horz" wrap="square" lIns="99060" tIns="99060" rIns="99060" bIns="99060" numCol="1" spcCol="1270" anchor="b" anchorCtr="0">
              <a:noAutofit/>
            </a:bodyPr>
            <a:lstStyle/>
            <a:p>
              <a:pPr marL="0" marR="0" lvl="0" indent="0" defTabSz="1155700" eaLnBrk="1" fontAlgn="auto" latinLnBrk="0" hangingPunct="1">
                <a:lnSpc>
                  <a:spcPct val="90000"/>
                </a:lnSpc>
                <a:spcBef>
                  <a:spcPct val="0"/>
                </a:spcBef>
                <a:spcAft>
                  <a:spcPct val="35000"/>
                </a:spcAft>
                <a:buClrTx/>
                <a:buSzTx/>
                <a:buFontTx/>
                <a:buNone/>
                <a:tabLst/>
                <a:defRPr/>
              </a:pPr>
              <a:endParaRPr kumimoji="0" lang="tr-TR" sz="26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6" name="Köşeli Çift Ayraç 25"/>
            <p:cNvSpPr/>
            <p:nvPr/>
          </p:nvSpPr>
          <p:spPr>
            <a:xfrm>
              <a:off x="2693227" y="4968431"/>
              <a:ext cx="1477727" cy="1169458"/>
            </a:xfrm>
            <a:prstGeom prst="chevron">
              <a:avLst>
                <a:gd name="adj" fmla="val 70610"/>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p:spPr>
        </p:sp>
        <p:sp>
          <p:nvSpPr>
            <p:cNvPr id="27" name="Köşeli Çift Ayraç 26"/>
            <p:cNvSpPr/>
            <p:nvPr/>
          </p:nvSpPr>
          <p:spPr>
            <a:xfrm>
              <a:off x="3580845" y="4968431"/>
              <a:ext cx="1477727" cy="1169458"/>
            </a:xfrm>
            <a:prstGeom prst="chevron">
              <a:avLst>
                <a:gd name="adj" fmla="val 7061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p:spPr>
        </p:sp>
        <p:sp>
          <p:nvSpPr>
            <p:cNvPr id="28" name="Köşeli Çift Ayraç 27"/>
            <p:cNvSpPr/>
            <p:nvPr/>
          </p:nvSpPr>
          <p:spPr>
            <a:xfrm>
              <a:off x="4469166" y="4968431"/>
              <a:ext cx="1477727" cy="1169458"/>
            </a:xfrm>
            <a:prstGeom prst="chevron">
              <a:avLst>
                <a:gd name="adj" fmla="val 70610"/>
              </a:avLst>
            </a:prstGeom>
            <a:solidFill>
              <a:srgbClr val="A5A5A5">
                <a:hueOff val="0"/>
                <a:satOff val="0"/>
                <a:lumOff val="0"/>
                <a:alphaOff val="0"/>
              </a:srgbClr>
            </a:solidFill>
            <a:ln w="12700" cap="flat" cmpd="sng" algn="ctr">
              <a:solidFill>
                <a:srgbClr val="A5A5A5">
                  <a:hueOff val="0"/>
                  <a:satOff val="0"/>
                  <a:lumOff val="0"/>
                  <a:alphaOff val="0"/>
                </a:srgbClr>
              </a:solidFill>
              <a:prstDash val="solid"/>
              <a:miter lim="800000"/>
            </a:ln>
            <a:effectLst/>
          </p:spPr>
        </p:sp>
        <p:sp>
          <p:nvSpPr>
            <p:cNvPr id="29" name="Köşeli Çift Ayraç 28"/>
            <p:cNvSpPr/>
            <p:nvPr/>
          </p:nvSpPr>
          <p:spPr>
            <a:xfrm>
              <a:off x="5356785" y="4968431"/>
              <a:ext cx="1477727" cy="1169458"/>
            </a:xfrm>
            <a:prstGeom prst="chevron">
              <a:avLst>
                <a:gd name="adj" fmla="val 70610"/>
              </a:avLst>
            </a:prstGeom>
            <a:solidFill>
              <a:srgbClr val="FFC000">
                <a:hueOff val="0"/>
                <a:satOff val="0"/>
                <a:lumOff val="0"/>
                <a:alphaOff val="0"/>
              </a:srgbClr>
            </a:solidFill>
            <a:ln w="12700" cap="flat" cmpd="sng" algn="ctr">
              <a:solidFill>
                <a:srgbClr val="FFC000">
                  <a:hueOff val="0"/>
                  <a:satOff val="0"/>
                  <a:lumOff val="0"/>
                  <a:alphaOff val="0"/>
                </a:srgbClr>
              </a:solidFill>
              <a:prstDash val="solid"/>
              <a:miter lim="800000"/>
            </a:ln>
            <a:effectLst/>
          </p:spPr>
        </p:sp>
        <p:sp>
          <p:nvSpPr>
            <p:cNvPr id="30" name="Köşeli Çift Ayraç 29"/>
            <p:cNvSpPr/>
            <p:nvPr/>
          </p:nvSpPr>
          <p:spPr>
            <a:xfrm>
              <a:off x="6245105" y="4968431"/>
              <a:ext cx="1477727" cy="1169458"/>
            </a:xfrm>
            <a:prstGeom prst="chevron">
              <a:avLst>
                <a:gd name="adj" fmla="val 70610"/>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p:spPr>
        </p:sp>
        <p:sp>
          <p:nvSpPr>
            <p:cNvPr id="31" name="Köşeli Çift Ayraç 30"/>
            <p:cNvSpPr/>
            <p:nvPr/>
          </p:nvSpPr>
          <p:spPr>
            <a:xfrm>
              <a:off x="7132724" y="4968431"/>
              <a:ext cx="1477727" cy="1169458"/>
            </a:xfrm>
            <a:prstGeom prst="chevron">
              <a:avLst>
                <a:gd name="adj" fmla="val 70610"/>
              </a:avLst>
            </a:prstGeom>
            <a:solidFill>
              <a:srgbClr val="70AD47">
                <a:hueOff val="0"/>
                <a:satOff val="0"/>
                <a:lumOff val="0"/>
                <a:alphaOff val="0"/>
              </a:srgbClr>
            </a:solidFill>
            <a:ln w="12700" cap="flat" cmpd="sng" algn="ctr">
              <a:solidFill>
                <a:srgbClr val="70AD47">
                  <a:hueOff val="0"/>
                  <a:satOff val="0"/>
                  <a:lumOff val="0"/>
                  <a:alphaOff val="0"/>
                </a:srgbClr>
              </a:solidFill>
              <a:prstDash val="solid"/>
              <a:miter lim="800000"/>
            </a:ln>
            <a:effectLst/>
          </p:spPr>
        </p:sp>
        <p:sp>
          <p:nvSpPr>
            <p:cNvPr id="32" name="Köşeli Çift Ayraç 31"/>
            <p:cNvSpPr/>
            <p:nvPr/>
          </p:nvSpPr>
          <p:spPr>
            <a:xfrm>
              <a:off x="8021045" y="4968431"/>
              <a:ext cx="1477727" cy="1169458"/>
            </a:xfrm>
            <a:prstGeom prst="chevron">
              <a:avLst>
                <a:gd name="adj" fmla="val 70610"/>
              </a:avLst>
            </a:prstGeom>
            <a:solidFill>
              <a:srgbClr val="ED7D31">
                <a:hueOff val="0"/>
                <a:satOff val="0"/>
                <a:lumOff val="0"/>
                <a:alphaOff val="0"/>
              </a:srgbClr>
            </a:solidFill>
            <a:ln w="12700" cap="flat" cmpd="sng" algn="ctr">
              <a:solidFill>
                <a:srgbClr val="ED7D31">
                  <a:hueOff val="0"/>
                  <a:satOff val="0"/>
                  <a:lumOff val="0"/>
                  <a:alphaOff val="0"/>
                </a:srgbClr>
              </a:solidFill>
              <a:prstDash val="solid"/>
              <a:miter lim="800000"/>
            </a:ln>
            <a:effectLst/>
          </p:spPr>
        </p:sp>
        <p:sp>
          <p:nvSpPr>
            <p:cNvPr id="33" name="Serbest Form 32"/>
            <p:cNvSpPr/>
            <p:nvPr/>
          </p:nvSpPr>
          <p:spPr>
            <a:xfrm>
              <a:off x="2693226" y="5085375"/>
              <a:ext cx="6397170" cy="935565"/>
            </a:xfrm>
            <a:custGeom>
              <a:avLst/>
              <a:gdLst>
                <a:gd name="connsiteX0" fmla="*/ 0 w 6397170"/>
                <a:gd name="connsiteY0" fmla="*/ 0 h 935566"/>
                <a:gd name="connsiteX1" fmla="*/ 6397170 w 6397170"/>
                <a:gd name="connsiteY1" fmla="*/ 0 h 935566"/>
                <a:gd name="connsiteX2" fmla="*/ 6397170 w 6397170"/>
                <a:gd name="connsiteY2" fmla="*/ 935566 h 935566"/>
                <a:gd name="connsiteX3" fmla="*/ 0 w 6397170"/>
                <a:gd name="connsiteY3" fmla="*/ 935566 h 935566"/>
                <a:gd name="connsiteX4" fmla="*/ 0 w 6397170"/>
                <a:gd name="connsiteY4" fmla="*/ 0 h 93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7170" h="935566">
                  <a:moveTo>
                    <a:pt x="0" y="0"/>
                  </a:moveTo>
                  <a:lnTo>
                    <a:pt x="6397170" y="0"/>
                  </a:lnTo>
                  <a:lnTo>
                    <a:pt x="6397170" y="935566"/>
                  </a:lnTo>
                  <a:lnTo>
                    <a:pt x="0" y="935566"/>
                  </a:lnTo>
                  <a:lnTo>
                    <a:pt x="0" y="0"/>
                  </a:lnTo>
                  <a:close/>
                </a:path>
              </a:pathLst>
            </a:cu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p:spPr>
          <p:txBody>
            <a:bodyPr spcFirstLastPara="0" vert="horz" wrap="square" lIns="60960" tIns="60960" rIns="60960" bIns="60960" numCol="1" spcCol="1270" anchor="ctr" anchorCtr="0">
              <a:noAutofit/>
            </a:bodyPr>
            <a:lstStyle/>
            <a:p>
              <a:pPr marL="342900" marR="0" lvl="0" indent="-342900" defTabSz="106680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tr-TR" sz="24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Anne, baba ve çocuğun birlikte geçirebileceği eğitici çevre ortamları hazırlanmalıdır.</a:t>
              </a:r>
            </a:p>
          </p:txBody>
        </p:sp>
      </p:grpSp>
      <p:sp>
        <p:nvSpPr>
          <p:cNvPr id="34" name="Metin kutusu 33"/>
          <p:cNvSpPr txBox="1"/>
          <p:nvPr/>
        </p:nvSpPr>
        <p:spPr>
          <a:xfrm>
            <a:off x="-871537" y="1543051"/>
            <a:ext cx="11215687" cy="830997"/>
          </a:xfrm>
          <a:prstGeom prst="rect">
            <a:avLst/>
          </a:prstGeom>
          <a:noFill/>
        </p:spPr>
        <p:txBody>
          <a:bodyPr wrap="square" rtlCol="0">
            <a:spAutoFit/>
          </a:bodyPr>
          <a:lstStyle/>
          <a:p>
            <a:pPr marL="1257300" lvl="2" indent="-342900" algn="just">
              <a:buFont typeface="Arial" panose="020B0604020202020204" pitchFamily="34" charset="0"/>
              <a:buChar char="•"/>
            </a:pPr>
            <a:r>
              <a:rPr lang="tr-TR" sz="2400" dirty="0">
                <a:ln w="0"/>
                <a:effectLst>
                  <a:outerShdw blurRad="38100" dist="19050" dir="2700000" algn="tl" rotWithShape="0">
                    <a:schemeClr val="dk1">
                      <a:alpha val="40000"/>
                    </a:schemeClr>
                  </a:outerShdw>
                </a:effectLst>
                <a:latin typeface="Calibri" panose="020F0502020204030204"/>
              </a:rPr>
              <a:t>Çevresel deney ve araştırmaların evde yapılabilmesi için gerekli ortam ve alt yapının evde bulunması gerekir.</a:t>
            </a:r>
          </a:p>
        </p:txBody>
      </p:sp>
      <p:pic>
        <p:nvPicPr>
          <p:cNvPr id="37" name="Resim 36"/>
          <p:cNvPicPr>
            <a:picLocks noChangeAspect="1"/>
          </p:cNvPicPr>
          <p:nvPr/>
        </p:nvPicPr>
        <p:blipFill>
          <a:blip r:embed="rId2"/>
          <a:stretch>
            <a:fillRect/>
          </a:stretch>
        </p:blipFill>
        <p:spPr>
          <a:xfrm>
            <a:off x="0" y="5214937"/>
            <a:ext cx="12192000" cy="891194"/>
          </a:xfrm>
          <a:prstGeom prst="rect">
            <a:avLst/>
          </a:prstGeom>
        </p:spPr>
      </p:pic>
      <p:pic>
        <p:nvPicPr>
          <p:cNvPr id="35" name="Resim 34"/>
          <p:cNvPicPr>
            <a:picLocks noChangeAspect="1"/>
          </p:cNvPicPr>
          <p:nvPr/>
        </p:nvPicPr>
        <p:blipFill>
          <a:blip r:embed="rId3"/>
          <a:stretch>
            <a:fillRect/>
          </a:stretch>
        </p:blipFill>
        <p:spPr>
          <a:xfrm>
            <a:off x="142875" y="5274534"/>
            <a:ext cx="11566676" cy="652329"/>
          </a:xfrm>
          <a:prstGeom prst="rect">
            <a:avLst/>
          </a:prstGeom>
        </p:spPr>
      </p:pic>
      <p:sp>
        <p:nvSpPr>
          <p:cNvPr id="36" name="Metin kutusu 35"/>
          <p:cNvSpPr txBox="1"/>
          <p:nvPr/>
        </p:nvSpPr>
        <p:spPr>
          <a:xfrm>
            <a:off x="0" y="5314950"/>
            <a:ext cx="9495356" cy="461665"/>
          </a:xfrm>
          <a:prstGeom prst="rect">
            <a:avLst/>
          </a:prstGeom>
          <a:noFill/>
        </p:spPr>
        <p:txBody>
          <a:bodyPr wrap="none" rtlCol="0">
            <a:spAutoFit/>
          </a:bodyPr>
          <a:lstStyle/>
          <a:p>
            <a:pPr marL="285750" indent="-285750">
              <a:buFont typeface="Arial" panose="020B0604020202020204" pitchFamily="34" charset="0"/>
              <a:buChar char="•"/>
            </a:pPr>
            <a:r>
              <a:rPr lang="tr-TR" sz="2400" dirty="0">
                <a:ln w="0"/>
                <a:effectLst>
                  <a:outerShdw blurRad="38100" dist="19050" dir="2700000" algn="tl" rotWithShape="0">
                    <a:schemeClr val="dk1">
                      <a:alpha val="40000"/>
                    </a:schemeClr>
                  </a:outerShdw>
                </a:effectLst>
                <a:latin typeface="Calibri" panose="020F0502020204030204"/>
              </a:rPr>
              <a:t>Aile bireyleri enerji, su tasarrufu gibi konularda çocuğa örnek olmalıdır.</a:t>
            </a:r>
          </a:p>
        </p:txBody>
      </p:sp>
    </p:spTree>
    <p:extLst>
      <p:ext uri="{BB962C8B-B14F-4D97-AF65-F5344CB8AC3E}">
        <p14:creationId xmlns:p14="http://schemas.microsoft.com/office/powerpoint/2010/main" val="2126257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b="13322"/>
          <a:stretch/>
        </p:blipFill>
        <p:spPr>
          <a:xfrm>
            <a:off x="1000124" y="0"/>
            <a:ext cx="9810871" cy="56864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558252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öşeleri Yuvarlanmış Dikdörtgen Belirtme Çizgisi 4"/>
          <p:cNvSpPr/>
          <p:nvPr/>
        </p:nvSpPr>
        <p:spPr>
          <a:xfrm>
            <a:off x="200025" y="1243013"/>
            <a:ext cx="11658600" cy="4729162"/>
          </a:xfrm>
          <a:prstGeom prst="wedgeRoundRectCallout">
            <a:avLst/>
          </a:prstGeom>
          <a:solidFill>
            <a:schemeClr val="bg2">
              <a:lumMod val="90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32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Çocuğa çevreyi koruyucu davranışları kazandırmak amacıyla en önemli adımlardan biri de onlara savurganlıktan kaçınmayı öğretmektir. Bu önlemler arasında;</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tr-TR" sz="32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a:p>
            <a:pPr marL="342900" marR="0" lvl="0" indent="-342900" algn="just" defTabSz="914400" eaLnBrk="1" fontAlgn="auto" latinLnBrk="0" hangingPunct="1">
              <a:lnSpc>
                <a:spcPct val="100000"/>
              </a:lnSpc>
              <a:spcBef>
                <a:spcPts val="0"/>
              </a:spcBef>
              <a:spcAft>
                <a:spcPts val="0"/>
              </a:spcAft>
              <a:buClrTx/>
              <a:buSzTx/>
              <a:buFont typeface="+mj-lt"/>
              <a:buAutoNum type="arabicPeriod"/>
              <a:tabLst/>
              <a:defRPr/>
            </a:pPr>
            <a:r>
              <a:rPr kumimoji="0" lang="tr-TR" sz="32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Elektrik, su israfının azaltılması,</a:t>
            </a:r>
          </a:p>
          <a:p>
            <a:pPr marL="342900" marR="0" lvl="0" indent="-342900" algn="just" defTabSz="914400" eaLnBrk="1" fontAlgn="auto" latinLnBrk="0" hangingPunct="1">
              <a:lnSpc>
                <a:spcPct val="100000"/>
              </a:lnSpc>
              <a:spcBef>
                <a:spcPts val="0"/>
              </a:spcBef>
              <a:spcAft>
                <a:spcPts val="0"/>
              </a:spcAft>
              <a:buClrTx/>
              <a:buSzTx/>
              <a:buFont typeface="+mj-lt"/>
              <a:buAutoNum type="arabicPeriod"/>
              <a:tabLst/>
              <a:defRPr/>
            </a:pPr>
            <a:r>
              <a:rPr kumimoji="0" lang="tr-TR" sz="32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Geri dönüşümü mümkün olacak materyallerin kullanılması,</a:t>
            </a:r>
          </a:p>
          <a:p>
            <a:pPr marL="342900" marR="0" lvl="0" indent="-342900" algn="just" defTabSz="914400" eaLnBrk="1" fontAlgn="auto" latinLnBrk="0" hangingPunct="1">
              <a:lnSpc>
                <a:spcPct val="100000"/>
              </a:lnSpc>
              <a:spcBef>
                <a:spcPts val="0"/>
              </a:spcBef>
              <a:spcAft>
                <a:spcPts val="0"/>
              </a:spcAft>
              <a:buClrTx/>
              <a:buSzTx/>
              <a:buFont typeface="+mj-lt"/>
              <a:buAutoNum type="arabicPeriod"/>
              <a:tabLst/>
              <a:defRPr/>
            </a:pPr>
            <a:r>
              <a:rPr kumimoji="0" lang="tr-TR" sz="32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Üretiminde doğal çevreyi ez az zarar veren ürünlerin tüketilmesi.</a:t>
            </a:r>
          </a:p>
        </p:txBody>
      </p:sp>
    </p:spTree>
    <p:extLst>
      <p:ext uri="{BB962C8B-B14F-4D97-AF65-F5344CB8AC3E}">
        <p14:creationId xmlns:p14="http://schemas.microsoft.com/office/powerpoint/2010/main" val="1491872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b="7160"/>
          <a:stretch/>
        </p:blipFill>
        <p:spPr>
          <a:xfrm>
            <a:off x="657226" y="0"/>
            <a:ext cx="10344149" cy="55578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890367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karı Ok Belirtme Çizgisi 1"/>
          <p:cNvSpPr/>
          <p:nvPr/>
        </p:nvSpPr>
        <p:spPr>
          <a:xfrm>
            <a:off x="200026" y="1014413"/>
            <a:ext cx="11715750" cy="46577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rPr>
              <a:t>Anne babalar, tüm konu ve kavramların öğretiminde olduğu gibi </a:t>
            </a:r>
            <a:br>
              <a:rPr lang="tr-TR" sz="3200" dirty="0">
                <a:ln w="0"/>
                <a:solidFill>
                  <a:schemeClr val="tx1"/>
                </a:solidFill>
                <a:effectLst>
                  <a:outerShdw blurRad="38100" dist="19050" dir="2700000" algn="tl" rotWithShape="0">
                    <a:schemeClr val="dk1">
                      <a:alpha val="40000"/>
                    </a:schemeClr>
                  </a:outerShdw>
                </a:effectLst>
              </a:rPr>
            </a:br>
            <a:r>
              <a:rPr lang="tr-TR"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rPr>
              <a:t>çevrenin tanıtılması, sevdirilmesi ve çevre bilincinin oluşturulmasını da </a:t>
            </a:r>
            <a:r>
              <a:rPr lang="tr-TR" sz="3200" dirty="0">
                <a:ln w="0"/>
                <a:solidFill>
                  <a:schemeClr val="tx1"/>
                </a:solidFill>
                <a:effectLst>
                  <a:outerShdw blurRad="38100" dist="19050" dir="2700000" algn="tl" rotWithShape="0">
                    <a:schemeClr val="dk1">
                      <a:alpha val="40000"/>
                    </a:schemeClr>
                  </a:outerShdw>
                </a:effectLst>
              </a:rPr>
              <a:t> </a:t>
            </a:r>
            <a:r>
              <a:rPr lang="tr-TR"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rPr>
              <a:t>pekiştireceklerdir. Bu nedenle okul öncesi eğitimcileri anne-babaları da aile katılımı çalışmalarıyla hem bilgilendirmeli, hem de eğitim sürecinin devamlılığını sağlayıcılar haline getirmelidirler.</a:t>
            </a:r>
            <a:endParaRPr lang="tr-TR" sz="3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24916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B8851B-F055-0044-83D9-D8226F41C5E8}"/>
              </a:ext>
            </a:extLst>
          </p:cNvPr>
          <p:cNvSpPr>
            <a:spLocks noGrp="1"/>
          </p:cNvSpPr>
          <p:nvPr>
            <p:ph type="title"/>
          </p:nvPr>
        </p:nvSpPr>
        <p:spPr/>
        <p:txBody>
          <a:bodyPr/>
          <a:lstStyle/>
          <a:p>
            <a:r>
              <a:rPr lang="tr-TR" dirty="0"/>
              <a:t>Kaynakça</a:t>
            </a:r>
          </a:p>
        </p:txBody>
      </p:sp>
      <p:graphicFrame>
        <p:nvGraphicFramePr>
          <p:cNvPr id="3" name="Tablo 2">
            <a:extLst>
              <a:ext uri="{FF2B5EF4-FFF2-40B4-BE49-F238E27FC236}">
                <a16:creationId xmlns:a16="http://schemas.microsoft.com/office/drawing/2014/main" id="{A015A5CC-134D-D64E-A482-8EDB7549BFCB}"/>
              </a:ext>
            </a:extLst>
          </p:cNvPr>
          <p:cNvGraphicFramePr>
            <a:graphicFrameLocks noGrp="1"/>
          </p:cNvGraphicFramePr>
          <p:nvPr/>
        </p:nvGraphicFramePr>
        <p:xfrm>
          <a:off x="838200" y="3041174"/>
          <a:ext cx="10515600" cy="1920240"/>
        </p:xfrm>
        <a:graphic>
          <a:graphicData uri="http://schemas.openxmlformats.org/drawingml/2006/table">
            <a:tbl>
              <a:tblPr/>
              <a:tblGrid>
                <a:gridCol w="10515600">
                  <a:extLst>
                    <a:ext uri="{9D8B030D-6E8A-4147-A177-3AD203B41FA5}">
                      <a16:colId xmlns:a16="http://schemas.microsoft.com/office/drawing/2014/main" val="2159667174"/>
                    </a:ext>
                  </a:extLst>
                </a:gridCol>
              </a:tblGrid>
              <a:tr h="0">
                <a:tc>
                  <a:txBody>
                    <a:bodyPr/>
                    <a:lstStyle/>
                    <a:p>
                      <a:r>
                        <a:rPr lang="tr-TR">
                          <a:effectLst/>
                        </a:rPr>
                        <a:t>Atasoy, E. (2006). Çevre için eğitim: Çocuk doğa etkileşimi. Bursa: Ezgi Kitabevi. </a:t>
                      </a:r>
                    </a:p>
                  </a:txBody>
                  <a:tcPr marL="0" marR="0" marT="0" marB="0" anchor="ctr">
                    <a:lnL>
                      <a:noFill/>
                    </a:lnL>
                    <a:lnR>
                      <a:noFill/>
                    </a:lnR>
                    <a:lnT>
                      <a:noFill/>
                    </a:lnT>
                    <a:lnB>
                      <a:noFill/>
                    </a:lnB>
                  </a:tcPr>
                </a:tc>
                <a:extLst>
                  <a:ext uri="{0D108BD9-81ED-4DB2-BD59-A6C34878D82A}">
                    <a16:rowId xmlns:a16="http://schemas.microsoft.com/office/drawing/2014/main" val="4052185391"/>
                  </a:ext>
                </a:extLst>
              </a:tr>
              <a:tr h="0">
                <a:tc>
                  <a:txBody>
                    <a:bodyPr/>
                    <a:lstStyle/>
                    <a:p>
                      <a:r>
                        <a:rPr lang="tr-TR">
                          <a:effectLst/>
                        </a:rPr>
                        <a:t>Büyüktaşkapu, S., Öztürk Samur, A., Koçyiğit, S., ve Özenoğlu Kiremit, H. (2013). Çocuk ve çevre. Ankara: Vize Yayıncılık. </a:t>
                      </a:r>
                    </a:p>
                  </a:txBody>
                  <a:tcPr marL="0" marR="0" marT="0" marB="0" anchor="ctr">
                    <a:lnL>
                      <a:noFill/>
                    </a:lnL>
                    <a:lnR>
                      <a:noFill/>
                    </a:lnR>
                    <a:lnT>
                      <a:noFill/>
                    </a:lnT>
                    <a:lnB>
                      <a:noFill/>
                    </a:lnB>
                  </a:tcPr>
                </a:tc>
                <a:extLst>
                  <a:ext uri="{0D108BD9-81ED-4DB2-BD59-A6C34878D82A}">
                    <a16:rowId xmlns:a16="http://schemas.microsoft.com/office/drawing/2014/main" val="2192302795"/>
                  </a:ext>
                </a:extLst>
              </a:tr>
              <a:tr h="0">
                <a:tc>
                  <a:txBody>
                    <a:bodyPr/>
                    <a:lstStyle/>
                    <a:p>
                      <a:r>
                        <a:rPr lang="tr-TR">
                          <a:effectLst/>
                        </a:rPr>
                        <a:t>Kansu, N. (2012). Çocuğumla doğadayız. Ankara: Elma Yayınevi. </a:t>
                      </a:r>
                    </a:p>
                  </a:txBody>
                  <a:tcPr marL="0" marR="0" marT="0" marB="0" anchor="ctr">
                    <a:lnL>
                      <a:noFill/>
                    </a:lnL>
                    <a:lnR>
                      <a:noFill/>
                    </a:lnR>
                    <a:lnT>
                      <a:noFill/>
                    </a:lnT>
                    <a:lnB>
                      <a:noFill/>
                    </a:lnB>
                  </a:tcPr>
                </a:tc>
                <a:extLst>
                  <a:ext uri="{0D108BD9-81ED-4DB2-BD59-A6C34878D82A}">
                    <a16:rowId xmlns:a16="http://schemas.microsoft.com/office/drawing/2014/main" val="1585516800"/>
                  </a:ext>
                </a:extLst>
              </a:tr>
              <a:tr h="0">
                <a:tc>
                  <a:txBody>
                    <a:bodyPr/>
                    <a:lstStyle/>
                    <a:p>
                      <a:r>
                        <a:rPr lang="tr-TR">
                          <a:effectLst/>
                        </a:rPr>
                        <a:t>Louv, R. (2010). Doğadaki son çocuk. (Çev. C. Temürcü). Ankara: Tübitak Yayınları. </a:t>
                      </a:r>
                    </a:p>
                  </a:txBody>
                  <a:tcPr marL="0" marR="0" marT="0" marB="0" anchor="ctr">
                    <a:lnL>
                      <a:noFill/>
                    </a:lnL>
                    <a:lnR>
                      <a:noFill/>
                    </a:lnR>
                    <a:lnT>
                      <a:noFill/>
                    </a:lnT>
                    <a:lnB>
                      <a:noFill/>
                    </a:lnB>
                  </a:tcPr>
                </a:tc>
                <a:extLst>
                  <a:ext uri="{0D108BD9-81ED-4DB2-BD59-A6C34878D82A}">
                    <a16:rowId xmlns:a16="http://schemas.microsoft.com/office/drawing/2014/main" val="190482993"/>
                  </a:ext>
                </a:extLst>
              </a:tr>
              <a:tr h="0">
                <a:tc>
                  <a:txBody>
                    <a:bodyPr/>
                    <a:lstStyle/>
                    <a:p>
                      <a:r>
                        <a:rPr lang="tr-TR" dirty="0">
                          <a:effectLst/>
                        </a:rPr>
                        <a:t>Önder, A. ve Özkan, B. (2013). Sürdürülebilir çocuk gelişimi: Okul öncesinde etkinliklerle çevre eğitimi. Ankara: Anı Yayıncılık. </a:t>
                      </a:r>
                    </a:p>
                  </a:txBody>
                  <a:tcPr marL="0" marR="0" marT="0" marB="0" anchor="ctr">
                    <a:lnL>
                      <a:noFill/>
                    </a:lnL>
                    <a:lnR>
                      <a:noFill/>
                    </a:lnR>
                    <a:lnT>
                      <a:noFill/>
                    </a:lnT>
                    <a:lnB>
                      <a:noFill/>
                    </a:lnB>
                  </a:tcPr>
                </a:tc>
                <a:extLst>
                  <a:ext uri="{0D108BD9-81ED-4DB2-BD59-A6C34878D82A}">
                    <a16:rowId xmlns:a16="http://schemas.microsoft.com/office/drawing/2014/main" val="1263023871"/>
                  </a:ext>
                </a:extLst>
              </a:tr>
            </a:tbl>
          </a:graphicData>
        </a:graphic>
      </p:graphicFrame>
    </p:spTree>
    <p:extLst>
      <p:ext uri="{BB962C8B-B14F-4D97-AF65-F5344CB8AC3E}">
        <p14:creationId xmlns:p14="http://schemas.microsoft.com/office/powerpoint/2010/main" val="397066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Noktalı Yıldız 1"/>
          <p:cNvSpPr/>
          <p:nvPr/>
        </p:nvSpPr>
        <p:spPr>
          <a:xfrm>
            <a:off x="-1" y="0"/>
            <a:ext cx="12087225" cy="6272213"/>
          </a:xfrm>
          <a:prstGeom prst="star6">
            <a:avLst/>
          </a:prstGeom>
          <a:solidFill>
            <a:schemeClr val="bg2">
              <a:lumMod val="9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54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Anne-babanın Çocukta Çevre Duyarlılığı Geliştirmedeki Rolü</a:t>
            </a:r>
          </a:p>
        </p:txBody>
      </p:sp>
    </p:spTree>
    <p:extLst>
      <p:ext uri="{BB962C8B-B14F-4D97-AF65-F5344CB8AC3E}">
        <p14:creationId xmlns:p14="http://schemas.microsoft.com/office/powerpoint/2010/main" val="3042631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012" y="-185737"/>
            <a:ext cx="9158288" cy="61007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84510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öşeleri Yuvarlanmış Dikdörtgen Belirtme Çizgisi 1"/>
          <p:cNvSpPr/>
          <p:nvPr/>
        </p:nvSpPr>
        <p:spPr>
          <a:xfrm>
            <a:off x="357188" y="1243013"/>
            <a:ext cx="11530012" cy="44005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dirty="0">
                <a:ln w="0"/>
                <a:solidFill>
                  <a:schemeClr val="tx1"/>
                </a:solidFill>
                <a:effectLst>
                  <a:outerShdw blurRad="38100" dist="19050" dir="2700000" algn="tl" rotWithShape="0">
                    <a:schemeClr val="dk1">
                      <a:alpha val="40000"/>
                    </a:schemeClr>
                  </a:outerShdw>
                </a:effectLst>
              </a:rPr>
              <a:t>Çocukların örnek aldıkları modellerin, çocukların çevresel davranışlarını ve değerlerini etkileyebileceği görülmüştür. okulöncesinde ev, okulda öğrenilenlerin desteklenmesinde oldukça etkili bir ortamdır. Evin etkili bir öğrenme ortamını oluşturmak için 4 önemli faktörden söz etmek mümkündür. Bunlar;</a:t>
            </a:r>
          </a:p>
        </p:txBody>
      </p:sp>
    </p:spTree>
    <p:extLst>
      <p:ext uri="{BB962C8B-B14F-4D97-AF65-F5344CB8AC3E}">
        <p14:creationId xmlns:p14="http://schemas.microsoft.com/office/powerpoint/2010/main" val="59408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öşeleri Yuvarlanmış Dikdörtgen Belirtme Çizgisi 1"/>
          <p:cNvSpPr/>
          <p:nvPr/>
        </p:nvSpPr>
        <p:spPr>
          <a:xfrm>
            <a:off x="357189" y="1271588"/>
            <a:ext cx="11444286" cy="455771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u="sng" dirty="0">
                <a:ln w="0"/>
                <a:solidFill>
                  <a:schemeClr val="tx1"/>
                </a:solidFill>
                <a:effectLst>
                  <a:outerShdw blurRad="38100" dist="19050" dir="2700000" algn="tl" rotWithShape="0">
                    <a:schemeClr val="dk1">
                      <a:alpha val="40000"/>
                    </a:schemeClr>
                  </a:outerShdw>
                </a:effectLst>
              </a:rPr>
              <a:t>1. Ev içinde oluşan ve geniş bir yelpazeye yayılan etkinlikler: </a:t>
            </a:r>
            <a:r>
              <a:rPr lang="tr-TR" sz="3200" dirty="0">
                <a:ln w="0"/>
                <a:solidFill>
                  <a:schemeClr val="tx1"/>
                </a:solidFill>
                <a:effectLst>
                  <a:outerShdw blurRad="38100" dist="19050" dir="2700000" algn="tl" rotWithShape="0">
                    <a:schemeClr val="dk1">
                      <a:alpha val="40000"/>
                    </a:schemeClr>
                  </a:outerShdw>
                </a:effectLst>
              </a:rPr>
              <a:t>Bu etkinlikler bahçe ile ilgilenme, bir eve hayvanını taşıma, parka gitme, bunları organize etmeyi gerektiren etkinlikler.</a:t>
            </a:r>
          </a:p>
        </p:txBody>
      </p:sp>
    </p:spTree>
    <p:extLst>
      <p:ext uri="{BB962C8B-B14F-4D97-AF65-F5344CB8AC3E}">
        <p14:creationId xmlns:p14="http://schemas.microsoft.com/office/powerpoint/2010/main" val="356672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öşeleri Yuvarlanmış Dikdörtgen Belirtme Çizgisi 3"/>
          <p:cNvSpPr/>
          <p:nvPr/>
        </p:nvSpPr>
        <p:spPr>
          <a:xfrm>
            <a:off x="114299" y="585786"/>
            <a:ext cx="11834813" cy="450056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u="sng" dirty="0">
                <a:ln w="0"/>
                <a:solidFill>
                  <a:schemeClr val="tx1"/>
                </a:solidFill>
                <a:effectLst>
                  <a:outerShdw blurRad="38100" dist="19050" dir="2700000" algn="tl" rotWithShape="0">
                    <a:schemeClr val="dk1">
                      <a:alpha val="40000"/>
                    </a:schemeClr>
                  </a:outerShdw>
                </a:effectLst>
              </a:rPr>
              <a:t>2. Paylaşılan deneyimleri ve yetişkinle çocuk arasında sürdürülen etkileşimler: </a:t>
            </a:r>
            <a:r>
              <a:rPr lang="tr-TR" sz="3200" dirty="0">
                <a:ln w="0"/>
                <a:solidFill>
                  <a:schemeClr val="tx1"/>
                </a:solidFill>
                <a:effectLst>
                  <a:outerShdw blurRad="38100" dist="19050" dir="2700000" algn="tl" rotWithShape="0">
                    <a:schemeClr val="dk1">
                      <a:alpha val="40000"/>
                    </a:schemeClr>
                  </a:outerShdw>
                </a:effectLst>
              </a:rPr>
              <a:t>Çocuk, yetişkinle girdiği etkileşimler sayesinde çevreyi anlamaya çalışmaktadırlar. Sonraki aşamalarda tartışmalara ve soru-cevaplara dönüşen etkileşimler çocuğun bilimsel düşünmesinin gelişmesini sağlamaktadır.</a:t>
            </a:r>
          </a:p>
        </p:txBody>
      </p:sp>
    </p:spTree>
    <p:extLst>
      <p:ext uri="{BB962C8B-B14F-4D97-AF65-F5344CB8AC3E}">
        <p14:creationId xmlns:p14="http://schemas.microsoft.com/office/powerpoint/2010/main" val="277623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öşeleri Yuvarlanmış Dikdörtgen Belirtme Çizgisi 2"/>
          <p:cNvSpPr/>
          <p:nvPr/>
        </p:nvSpPr>
        <p:spPr>
          <a:xfrm>
            <a:off x="400050" y="1228724"/>
            <a:ext cx="11515725" cy="452913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u="sng" dirty="0">
                <a:ln w="0"/>
                <a:solidFill>
                  <a:schemeClr val="tx1"/>
                </a:solidFill>
                <a:effectLst>
                  <a:outerShdw blurRad="38100" dist="19050" dir="2700000" algn="tl" rotWithShape="0">
                    <a:schemeClr val="dk1">
                      <a:alpha val="40000"/>
                    </a:schemeClr>
                  </a:outerShdw>
                </a:effectLst>
              </a:rPr>
              <a:t>3. Evde öğrenme çocuğa anlamlı gelebilecek pek çok içeriği barındırır: </a:t>
            </a:r>
            <a:r>
              <a:rPr lang="tr-TR" sz="3200" dirty="0">
                <a:ln w="0"/>
                <a:solidFill>
                  <a:schemeClr val="tx1"/>
                </a:solidFill>
                <a:effectLst>
                  <a:outerShdw blurRad="38100" dist="19050" dir="2700000" algn="tl" rotWithShape="0">
                    <a:schemeClr val="dk1">
                      <a:alpha val="40000"/>
                    </a:schemeClr>
                  </a:outerShdw>
                </a:effectLst>
              </a:rPr>
              <a:t>Bu süreç çocuğa, sınıf içerisinde gerçekleştirilen etkinliklerin daha anlamlı hale gelmesini sağlamaktadır. Örneğin, annesinin omlet yaparken izleyen çocuğun tereyağının erimesini görmesi sonucunda bu durum hakkında annesine sorular sorarak bu durumu anlamlı hale dönüştürebilir.</a:t>
            </a:r>
          </a:p>
        </p:txBody>
      </p:sp>
    </p:spTree>
    <p:extLst>
      <p:ext uri="{BB962C8B-B14F-4D97-AF65-F5344CB8AC3E}">
        <p14:creationId xmlns:p14="http://schemas.microsoft.com/office/powerpoint/2010/main" val="1285692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öşeleri Yuvarlanmış Dikdörtgen Belirtme Çizgisi 2"/>
          <p:cNvSpPr/>
          <p:nvPr/>
        </p:nvSpPr>
        <p:spPr>
          <a:xfrm>
            <a:off x="171449" y="1300163"/>
            <a:ext cx="11744325" cy="44005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200" u="sng" dirty="0">
                <a:ln w="0"/>
                <a:solidFill>
                  <a:schemeClr val="tx1"/>
                </a:solidFill>
                <a:effectLst>
                  <a:outerShdw blurRad="38100" dist="19050" dir="2700000" algn="tl" rotWithShape="0">
                    <a:schemeClr val="dk1">
                      <a:alpha val="40000"/>
                    </a:schemeClr>
                  </a:outerShdw>
                </a:effectLst>
              </a:rPr>
              <a:t>4. Ev bir öğrenme ortamı olarak çocukla yetişkin arasında çok daha yakın bir ilişkiyi doğurmaktadır</a:t>
            </a:r>
            <a:r>
              <a:rPr lang="tr-TR" sz="3200" dirty="0">
                <a:ln w="0"/>
                <a:solidFill>
                  <a:schemeClr val="tx1"/>
                </a:solidFill>
                <a:effectLst>
                  <a:outerShdw blurRad="38100" dist="19050" dir="2700000" algn="tl" rotWithShape="0">
                    <a:schemeClr val="dk1">
                      <a:alpha val="40000"/>
                    </a:schemeClr>
                  </a:outerShdw>
                </a:effectLst>
              </a:rPr>
              <a:t>: Çocuk ev ortamında kendini rahat hissetmektedir ve kendini güvende hissettiği ortamlarda daha aktif olabilmektedir.</a:t>
            </a:r>
          </a:p>
        </p:txBody>
      </p:sp>
    </p:spTree>
    <p:extLst>
      <p:ext uri="{BB962C8B-B14F-4D97-AF65-F5344CB8AC3E}">
        <p14:creationId xmlns:p14="http://schemas.microsoft.com/office/powerpoint/2010/main" val="120485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öşeleri Yuvarlanmış Dikdörtgen Belirtme Çizgisi 2"/>
          <p:cNvSpPr/>
          <p:nvPr/>
        </p:nvSpPr>
        <p:spPr>
          <a:xfrm>
            <a:off x="285750" y="1271587"/>
            <a:ext cx="11687175" cy="4314825"/>
          </a:xfrm>
          <a:prstGeom prst="wedgeRoundRectCallout">
            <a:avLst>
              <a:gd name="adj1" fmla="val -21200"/>
              <a:gd name="adj2" fmla="val 67926"/>
              <a:gd name="adj3" fmla="val 16667"/>
            </a:avLst>
          </a:prstGeom>
          <a:solidFill>
            <a:schemeClr val="bg2">
              <a:lumMod val="90000"/>
            </a:schemeClr>
          </a:solidFill>
          <a:ln w="12700" cap="flat" cmpd="sng" algn="ctr">
            <a:solidFill>
              <a:srgbClr val="5B9BD5">
                <a:shade val="50000"/>
              </a:srgbClr>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3200"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Çevre eğitimi önce ailede başlar ve çocuğun yakın çevresinde ve okulda gelişir. Aile, okul ve yakın çevre, çevre eğitimini sağlamada üç temel unsurdur. Çocuk üzerinde anne ve babanın çok büyük etkisi bulunmaktadır. Dolayısıyla, çocukta olumlu çevre tutumunun oluşabilmesi için önce ebeveynlerin çevreden hoşlanmaları, ilgilenmeleri veya buna zaman ayırmaları gerekmektedir. </a:t>
            </a:r>
            <a:endParaRPr kumimoji="0" lang="tr-TR" sz="2800" b="1" i="0" u="none" strike="noStrike" kern="0" normalizeH="0" baseline="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Calibri" panose="020F0502020204030204"/>
              <a:ea typeface="+mn-ea"/>
              <a:cs typeface="+mn-cs"/>
            </a:endParaRPr>
          </a:p>
        </p:txBody>
      </p:sp>
    </p:spTree>
    <p:extLst>
      <p:ext uri="{BB962C8B-B14F-4D97-AF65-F5344CB8AC3E}">
        <p14:creationId xmlns:p14="http://schemas.microsoft.com/office/powerpoint/2010/main" val="3136033606"/>
      </p:ext>
    </p:extLst>
  </p:cSld>
  <p:clrMapOvr>
    <a:masterClrMapping/>
  </p:clrMapOvr>
</p:sld>
</file>

<file path=ppt/theme/theme1.xml><?xml version="1.0" encoding="utf-8"?>
<a:theme xmlns:a="http://schemas.openxmlformats.org/drawingml/2006/main" name="Office Teması">
  <a:themeElements>
    <a:clrScheme name="Özel 6">
      <a:dk1>
        <a:sysClr val="windowText" lastClr="000000"/>
      </a:dk1>
      <a:lt1>
        <a:sysClr val="window" lastClr="FFFFFF"/>
      </a:lt1>
      <a:dk2>
        <a:srgbClr val="000000"/>
      </a:dk2>
      <a:lt2>
        <a:srgbClr val="F8F8F8"/>
      </a:lt2>
      <a:accent1>
        <a:srgbClr val="DDDDDD"/>
      </a:accent1>
      <a:accent2>
        <a:srgbClr val="000000"/>
      </a:accent2>
      <a:accent3>
        <a:srgbClr val="000000"/>
      </a:accent3>
      <a:accent4>
        <a:srgbClr val="000000"/>
      </a:accent4>
      <a:accent5>
        <a:srgbClr val="000000"/>
      </a:accent5>
      <a:accent6>
        <a:srgbClr val="000000"/>
      </a:accent6>
      <a:hlink>
        <a:srgbClr val="000000"/>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TotalTime>
  <Words>571</Words>
  <Application>Microsoft Macintosh PowerPoint</Application>
  <PresentationFormat>Geniş ekran</PresentationFormat>
  <Paragraphs>28</Paragraphs>
  <Slides>17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17</vt:i4>
      </vt:variant>
    </vt:vector>
  </HeadingPairs>
  <TitlesOfParts>
    <vt:vector size="24" baseType="lpstr">
      <vt:lpstr>Arial</vt:lpstr>
      <vt:lpstr>Arial Rounded MT Bold</vt:lpstr>
      <vt:lpstr>Calibri</vt:lpstr>
      <vt:lpstr>Calibri Light</vt:lpstr>
      <vt:lpstr>Jokerman</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SeFa ÜnaL</dc:creator>
  <cp:lastModifiedBy>Taşkın TAŞTEPE</cp:lastModifiedBy>
  <cp:revision>14</cp:revision>
  <dcterms:created xsi:type="dcterms:W3CDTF">2017-12-02T18:03:58Z</dcterms:created>
  <dcterms:modified xsi:type="dcterms:W3CDTF">2020-05-04T20:27:14Z</dcterms:modified>
</cp:coreProperties>
</file>