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8" r:id="rId3"/>
    <p:sldId id="277" r:id="rId4"/>
    <p:sldId id="271" r:id="rId5"/>
    <p:sldId id="259" r:id="rId6"/>
    <p:sldId id="272" r:id="rId7"/>
    <p:sldId id="260" r:id="rId8"/>
    <p:sldId id="275" r:id="rId9"/>
    <p:sldId id="261" r:id="rId10"/>
    <p:sldId id="262" r:id="rId11"/>
    <p:sldId id="263" r:id="rId12"/>
    <p:sldId id="264" r:id="rId13"/>
    <p:sldId id="265" r:id="rId14"/>
    <p:sldId id="257" r:id="rId15"/>
    <p:sldId id="273" r:id="rId16"/>
    <p:sldId id="266" r:id="rId17"/>
    <p:sldId id="267" r:id="rId18"/>
    <p:sldId id="274" r:id="rId19"/>
    <p:sldId id="268" r:id="rId20"/>
    <p:sldId id="269" r:id="rId21"/>
    <p:sldId id="270" r:id="rId22"/>
    <p:sldId id="27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33" autoAdjust="0"/>
  </p:normalViewPr>
  <p:slideViewPr>
    <p:cSldViewPr>
      <p:cViewPr varScale="1">
        <p:scale>
          <a:sx n="71" d="100"/>
          <a:sy n="71" d="100"/>
        </p:scale>
        <p:origin x="-4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9FEB21-E71F-469E-ACC5-583EEF3FB1A2}" type="datetimeFigureOut">
              <a:rPr lang="tr-TR" smtClean="0"/>
              <a:pPr/>
              <a:t>07.03.2011</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1D0FFC-CD64-47E5-B323-F92B994B2F7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latin typeface="Times New Roman" pitchFamily="18" charset="0"/>
                <a:cs typeface="Times New Roman" pitchFamily="18" charset="0"/>
              </a:rPr>
              <a:t>İkinci cümledeki “neden olmak” eylemi  olumsuz anlamda kullanılır. Oysa maçın kazanılması olumlu bir durumdur. Öyleyse “neden oldu” sözü bu cümlede yanlış kullanılmıştır. Bunun yerine cümle “...gelmesini sağladı.” şeklinde bitirilebilir.</a:t>
            </a:r>
          </a:p>
        </p:txBody>
      </p:sp>
      <p:sp>
        <p:nvSpPr>
          <p:cNvPr id="4" name="3 Slayt Numarası Yer Tutucusu"/>
          <p:cNvSpPr>
            <a:spLocks noGrp="1"/>
          </p:cNvSpPr>
          <p:nvPr>
            <p:ph type="sldNum" sz="quarter" idx="10"/>
          </p:nvPr>
        </p:nvSpPr>
        <p:spPr/>
        <p:txBody>
          <a:bodyPr/>
          <a:lstStyle/>
          <a:p>
            <a:fld id="{771D0FFC-CD64-47E5-B323-F92B994B2F76}" type="slidenum">
              <a:rPr lang="tr-TR" smtClean="0"/>
              <a:pPr/>
              <a:t>5</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lgn="l"/>
            <a:r>
              <a:rPr lang="tr-TR" dirty="0" smtClean="0">
                <a:latin typeface="Times New Roman" pitchFamily="18" charset="0"/>
                <a:cs typeface="Times New Roman" pitchFamily="18" charset="0"/>
              </a:rPr>
              <a:t>Cümlesindeki “ çekimser ” sözcüğü görüş bildirmekten çekinmek anlamındadır. Oysa cümlede verilmek istenen anlam “ürkek, sıkılgan”dır. Öyleyse bu cümlede “çekingen” sözcüğü kullanılmalıdır.</a:t>
            </a:r>
          </a:p>
          <a:p>
            <a:pPr algn="l"/>
            <a:r>
              <a:rPr lang="tr-TR" dirty="0" smtClean="0">
                <a:latin typeface="Times New Roman" pitchFamily="18" charset="0"/>
                <a:cs typeface="Times New Roman" pitchFamily="18" charset="0"/>
              </a:rPr>
              <a:t>Karşılaştırılamayacak olmalıdır.</a:t>
            </a:r>
          </a:p>
          <a:p>
            <a:pPr algn="ctr"/>
            <a:endParaRPr lang="tr-TR" dirty="0" smtClean="0">
              <a:latin typeface="Times New Roman" pitchFamily="18" charset="0"/>
              <a:cs typeface="Times New Roman" pitchFamily="18" charset="0"/>
            </a:endParaRPr>
          </a:p>
        </p:txBody>
      </p:sp>
      <p:sp>
        <p:nvSpPr>
          <p:cNvPr id="4" name="3 Slayt Numarası Yer Tutucusu"/>
          <p:cNvSpPr>
            <a:spLocks noGrp="1"/>
          </p:cNvSpPr>
          <p:nvPr>
            <p:ph type="sldNum" sz="quarter" idx="10"/>
          </p:nvPr>
        </p:nvSpPr>
        <p:spPr/>
        <p:txBody>
          <a:bodyPr/>
          <a:lstStyle/>
          <a:p>
            <a:fld id="{771D0FFC-CD64-47E5-B323-F92B994B2F76}" type="slidenum">
              <a:rPr lang="tr-TR" smtClean="0"/>
              <a:pPr/>
              <a:t>6</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Times New Roman" pitchFamily="18" charset="0"/>
                <a:cs typeface="Times New Roman" pitchFamily="18" charset="0"/>
              </a:rPr>
              <a:t>Bu toplantıda düşünceler çekinmeden dile getirilmeli. </a:t>
            </a:r>
          </a:p>
          <a:p>
            <a:endParaRPr lang="tr-TR" dirty="0"/>
          </a:p>
        </p:txBody>
      </p:sp>
      <p:sp>
        <p:nvSpPr>
          <p:cNvPr id="4" name="3 Slayt Numarası Yer Tutucusu"/>
          <p:cNvSpPr>
            <a:spLocks noGrp="1"/>
          </p:cNvSpPr>
          <p:nvPr>
            <p:ph type="sldNum" sz="quarter" idx="10"/>
          </p:nvPr>
        </p:nvSpPr>
        <p:spPr/>
        <p:txBody>
          <a:bodyPr/>
          <a:lstStyle/>
          <a:p>
            <a:fld id="{771D0FFC-CD64-47E5-B323-F92B994B2F76}" type="slidenum">
              <a:rPr lang="tr-TR" smtClean="0"/>
              <a:pPr/>
              <a:t>18</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Kafadan kontak/çatlak</a:t>
            </a:r>
          </a:p>
          <a:p>
            <a:r>
              <a:rPr lang="tr-TR" dirty="0" smtClean="0"/>
              <a:t>Taş</a:t>
            </a:r>
            <a:r>
              <a:rPr lang="tr-TR" baseline="0" dirty="0" smtClean="0"/>
              <a:t> çıkartmak</a:t>
            </a:r>
            <a:endParaRPr lang="tr-TR" dirty="0" smtClean="0"/>
          </a:p>
          <a:p>
            <a:r>
              <a:rPr lang="tr-TR" dirty="0" smtClean="0"/>
              <a:t>İkilemeler bölünmez.</a:t>
            </a:r>
            <a:endParaRPr lang="tr-TR" dirty="0"/>
          </a:p>
        </p:txBody>
      </p:sp>
      <p:sp>
        <p:nvSpPr>
          <p:cNvPr id="4" name="3 Slayt Numarası Yer Tutucusu"/>
          <p:cNvSpPr>
            <a:spLocks noGrp="1"/>
          </p:cNvSpPr>
          <p:nvPr>
            <p:ph type="sldNum" sz="quarter" idx="10"/>
          </p:nvPr>
        </p:nvSpPr>
        <p:spPr/>
        <p:txBody>
          <a:bodyPr/>
          <a:lstStyle/>
          <a:p>
            <a:fld id="{771D0FFC-CD64-47E5-B323-F92B994B2F76}" type="slidenum">
              <a:rPr lang="tr-TR" smtClean="0"/>
              <a:pPr/>
              <a:t>22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D4A0BF3-F0C7-408E-931B-401007804CA6}" type="datetimeFigureOut">
              <a:rPr lang="tr-TR" smtClean="0"/>
              <a:pPr/>
              <a:t>07.03.2011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6C167BC-1D75-4B0D-8AF9-EBAE4AEE2A9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A0BF3-F0C7-408E-931B-401007804CA6}" type="datetimeFigureOut">
              <a:rPr lang="tr-TR" smtClean="0"/>
              <a:pPr/>
              <a:t>07.03.2011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167BC-1D75-4B0D-8AF9-EBAE4AEE2A9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9"/>
            <a:ext cx="7772400" cy="1224135"/>
          </a:xfrm>
        </p:spPr>
        <p:txBody>
          <a:bodyPr>
            <a:normAutofit/>
          </a:bodyPr>
          <a:lstStyle/>
          <a:p>
            <a:r>
              <a:rPr lang="tr-TR" sz="5400" dirty="0" smtClean="0">
                <a:solidFill>
                  <a:srgbClr val="FF0000"/>
                </a:solidFill>
              </a:rPr>
              <a:t>ANLATIM BOZUKLUKLARI</a:t>
            </a:r>
            <a:endParaRPr lang="tr-TR" sz="5400" dirty="0">
              <a:solidFill>
                <a:srgbClr val="FF0000"/>
              </a:solidFill>
            </a:endParaRPr>
          </a:p>
        </p:txBody>
      </p:sp>
      <p:sp>
        <p:nvSpPr>
          <p:cNvPr id="3" name="2 Alt Başlık"/>
          <p:cNvSpPr>
            <a:spLocks noGrp="1"/>
          </p:cNvSpPr>
          <p:nvPr>
            <p:ph type="subTitle" idx="1"/>
          </p:nvPr>
        </p:nvSpPr>
        <p:spPr>
          <a:xfrm>
            <a:off x="683568" y="2132856"/>
            <a:ext cx="7776864" cy="4176464"/>
          </a:xfrm>
        </p:spPr>
        <p:txBody>
          <a:bodyPr>
            <a:normAutofit/>
          </a:bodyPr>
          <a:lstStyle/>
          <a:p>
            <a:r>
              <a:rPr lang="tr-TR" sz="5400" dirty="0" smtClean="0">
                <a:solidFill>
                  <a:srgbClr val="0000CC"/>
                </a:solidFill>
                <a:latin typeface="Times New Roman" pitchFamily="18" charset="0"/>
                <a:cs typeface="Times New Roman" pitchFamily="18" charset="0"/>
              </a:rPr>
              <a:t>2. ANLAMLA İLGİLİ YANLIŞLAR</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rmAutofit/>
          </a:bodyPr>
          <a:lstStyle/>
          <a:p>
            <a:r>
              <a:rPr lang="tr-TR" sz="1400" dirty="0" smtClean="0"/>
              <a:t>Yineleme II</a:t>
            </a:r>
            <a:endParaRPr lang="tr-TR" sz="1400" dirty="0"/>
          </a:p>
        </p:txBody>
      </p:sp>
      <p:sp>
        <p:nvSpPr>
          <p:cNvPr id="3" name="2 İçerik Yer Tutucusu"/>
          <p:cNvSpPr>
            <a:spLocks noGrp="1"/>
          </p:cNvSpPr>
          <p:nvPr>
            <p:ph idx="1"/>
          </p:nvPr>
        </p:nvSpPr>
        <p:spPr>
          <a:xfrm>
            <a:off x="457200" y="908720"/>
            <a:ext cx="8229600" cy="5217443"/>
          </a:xfrm>
        </p:spPr>
        <p:txBody>
          <a:bodyPr>
            <a:normAutofit fontScale="85000" lnSpcReduction="10000"/>
          </a:bodyPr>
          <a:lstStyle/>
          <a:p>
            <a:r>
              <a:rPr lang="tr-TR" dirty="0" smtClean="0"/>
              <a:t>Doğrusu: </a:t>
            </a:r>
            <a:r>
              <a:rPr lang="tr-TR" dirty="0" smtClean="0">
                <a:solidFill>
                  <a:srgbClr val="7030A0"/>
                </a:solidFill>
              </a:rPr>
              <a:t>Önceki kuşaklar nasıl bizim geleceğimizi belirlemişse, biz de aynı biçimde sonraki kuşakların geleceğini belirleyeceğiz.</a:t>
            </a:r>
          </a:p>
          <a:p>
            <a:endParaRPr lang="tr-TR" dirty="0"/>
          </a:p>
          <a:p>
            <a:r>
              <a:rPr lang="tr-TR" dirty="0" smtClean="0"/>
              <a:t>KPSS sınavında istediğim puanı aldım.</a:t>
            </a:r>
          </a:p>
          <a:p>
            <a:r>
              <a:rPr lang="tr-TR" dirty="0" smtClean="0"/>
              <a:t>Doğrusu:</a:t>
            </a:r>
          </a:p>
          <a:p>
            <a:r>
              <a:rPr lang="tr-TR" dirty="0" smtClean="0">
                <a:solidFill>
                  <a:srgbClr val="FF0000"/>
                </a:solidFill>
              </a:rPr>
              <a:t>Bir öğrencinin başarılı olabilmesi için o öğrencinin her şeyden önce derslere düzenli bir biçimde devam etmesi ve derslerine çok çalışması mutlaka gereklidir</a:t>
            </a:r>
            <a:r>
              <a:rPr lang="tr-TR" dirty="0" smtClean="0">
                <a:solidFill>
                  <a:srgbClr val="FF0000"/>
                </a:solidFill>
              </a:rPr>
              <a:t>.</a:t>
            </a:r>
          </a:p>
          <a:p>
            <a:r>
              <a:rPr lang="tr-TR" dirty="0" smtClean="0">
                <a:solidFill>
                  <a:srgbClr val="7030A0"/>
                </a:solidFill>
              </a:rPr>
              <a:t>Doğrusu: Bir öğrencinin başarısı, her şeyden önce derslerine düzenli olarak devam etmesine ve çok çalışmasına bağlıdır.</a:t>
            </a:r>
            <a:endParaRPr lang="tr-TR" dirty="0" smtClean="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Gereksiz ya da Yanlış Yardımcı Eylem Kullanma</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Kimileri, hiç gerekmediği halde yardımcı eylem kullanmayı neredeyse alışkanlık haline getirmiştir. Oysa Türkçe kıvrak söyleyişlere, türlü anlatım yolları bulmaya son derece elverişli bir dildir.</a:t>
            </a:r>
          </a:p>
          <a:p>
            <a:r>
              <a:rPr lang="tr-TR" dirty="0" smtClean="0">
                <a:solidFill>
                  <a:srgbClr val="7030A0"/>
                </a:solidFill>
              </a:rPr>
              <a:t>Beni anlayacağınızdan hiç kuşku etmiyorum.</a:t>
            </a:r>
          </a:p>
          <a:p>
            <a:r>
              <a:rPr lang="tr-TR" dirty="0" smtClean="0">
                <a:solidFill>
                  <a:srgbClr val="7030A0"/>
                </a:solidFill>
              </a:rPr>
              <a:t>Doğrusu:</a:t>
            </a:r>
          </a:p>
          <a:p>
            <a:r>
              <a:rPr lang="tr-TR" dirty="0" smtClean="0">
                <a:solidFill>
                  <a:srgbClr val="FF0000"/>
                </a:solidFill>
              </a:rPr>
              <a:t>Pek çok kuruma başvuruda bulundu, ama hiçbirinden bir sonuç alamadı</a:t>
            </a:r>
            <a:r>
              <a:rPr lang="tr-TR" dirty="0" smtClean="0">
                <a:solidFill>
                  <a:srgbClr val="FF0000"/>
                </a:solidFill>
              </a:rPr>
              <a:t>.</a:t>
            </a:r>
          </a:p>
          <a:p>
            <a:r>
              <a:rPr lang="tr-TR" dirty="0" smtClean="0">
                <a:solidFill>
                  <a:srgbClr val="FF0000"/>
                </a:solidFill>
              </a:rPr>
              <a:t>Trafiğin akışını aksatmamak için, lütfen bekleme yapmayınız.</a:t>
            </a:r>
            <a:endParaRPr lang="tr-TR"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Zamanların Yanlış Kullanılması</a:t>
            </a:r>
            <a:endParaRPr lang="tr-TR" dirty="0"/>
          </a:p>
        </p:txBody>
      </p:sp>
      <p:sp>
        <p:nvSpPr>
          <p:cNvPr id="3" name="2 İçerik Yer Tutucusu"/>
          <p:cNvSpPr>
            <a:spLocks noGrp="1"/>
          </p:cNvSpPr>
          <p:nvPr>
            <p:ph idx="1"/>
          </p:nvPr>
        </p:nvSpPr>
        <p:spPr/>
        <p:txBody>
          <a:bodyPr>
            <a:normAutofit/>
          </a:bodyPr>
          <a:lstStyle/>
          <a:p>
            <a:r>
              <a:rPr lang="tr-TR" dirty="0" smtClean="0"/>
              <a:t>Anlatımda akıcılığın, anlamda tutarlılığın sağlanması bakımından hem tümce içindeki eylemler arasında hem de birbirini izleyen tümceler arasında zamansal uyumun sağlanması gerekir.</a:t>
            </a:r>
          </a:p>
          <a:p>
            <a:r>
              <a:rPr lang="tr-TR" dirty="0" smtClean="0">
                <a:solidFill>
                  <a:srgbClr val="7030A0"/>
                </a:solidFill>
              </a:rPr>
              <a:t>Sınava girecekken kapıdan döndüm; çünkü sınav giriş belgemi ve kimliğimi evde unuttum</a:t>
            </a:r>
            <a:r>
              <a:rPr lang="tr-TR" dirty="0" smtClean="0"/>
              <a:t>.</a:t>
            </a:r>
          </a:p>
          <a:p>
            <a:r>
              <a:rPr lang="tr-TR" dirty="0" smtClean="0"/>
              <a:t>Doğrusu: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rmAutofit/>
          </a:bodyPr>
          <a:lstStyle/>
          <a:p>
            <a:r>
              <a:rPr lang="tr-TR" sz="1400" dirty="0" smtClean="0"/>
              <a:t>Zamanların Yanlış Kullanılması II</a:t>
            </a:r>
            <a:endParaRPr lang="tr-TR" sz="1400" dirty="0"/>
          </a:p>
        </p:txBody>
      </p:sp>
      <p:sp>
        <p:nvSpPr>
          <p:cNvPr id="3" name="2 İçerik Yer Tutucusu"/>
          <p:cNvSpPr>
            <a:spLocks noGrp="1"/>
          </p:cNvSpPr>
          <p:nvPr>
            <p:ph idx="1"/>
          </p:nvPr>
        </p:nvSpPr>
        <p:spPr>
          <a:xfrm>
            <a:off x="457200" y="908720"/>
            <a:ext cx="8229600" cy="5217443"/>
          </a:xfrm>
        </p:spPr>
        <p:txBody>
          <a:bodyPr/>
          <a:lstStyle/>
          <a:p>
            <a:r>
              <a:rPr lang="tr-TR" dirty="0" smtClean="0">
                <a:solidFill>
                  <a:srgbClr val="7030A0"/>
                </a:solidFill>
              </a:rPr>
              <a:t>İstanbul’da küçük bir şirketi varmış; ama ekonomik kriz nedeniyle iflas ettiği için bu şirketi kapattı.</a:t>
            </a:r>
          </a:p>
          <a:p>
            <a:r>
              <a:rPr lang="tr-TR" dirty="0" smtClean="0"/>
              <a:t>Doğrusu:</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Tümcede Anlamsal Çelişki</a:t>
            </a:r>
            <a:endParaRPr lang="tr-TR" dirty="0"/>
          </a:p>
        </p:txBody>
      </p:sp>
      <p:sp>
        <p:nvSpPr>
          <p:cNvPr id="3" name="2 İçerik Yer Tutucusu"/>
          <p:cNvSpPr>
            <a:spLocks noGrp="1"/>
          </p:cNvSpPr>
          <p:nvPr>
            <p:ph idx="1"/>
          </p:nvPr>
        </p:nvSpPr>
        <p:spPr/>
        <p:txBody>
          <a:bodyPr>
            <a:normAutofit fontScale="92500" lnSpcReduction="20000"/>
          </a:bodyPr>
          <a:lstStyle/>
          <a:p>
            <a:pPr algn="just">
              <a:buFont typeface="Wingdings" pitchFamily="2" charset="2"/>
              <a:buChar char="ü"/>
            </a:pPr>
            <a:r>
              <a:rPr lang="tr-TR" dirty="0" smtClean="0">
                <a:solidFill>
                  <a:schemeClr val="tx1"/>
                </a:solidFill>
                <a:latin typeface="Times New Roman" pitchFamily="18" charset="0"/>
                <a:cs typeface="Times New Roman" pitchFamily="18" charset="0"/>
              </a:rPr>
              <a:t>Kesinlik bildiren sözcüklerle olasılık bildirenlerin; olumlu bağlamda kullanılması gereken sözcüklerle, olumsuz bağlamda kullanılması gerekenlerin aynı tümcede ve birbirlerini desteklemek üzere kullanılması bu tür anlatım bozukluğunun başlıca nedenidir.</a:t>
            </a:r>
          </a:p>
          <a:p>
            <a:pPr algn="just">
              <a:buFont typeface="Wingdings" pitchFamily="2" charset="2"/>
              <a:buChar char="ü"/>
            </a:pPr>
            <a:r>
              <a:rPr lang="tr-TR" u="sng" dirty="0" smtClean="0">
                <a:solidFill>
                  <a:srgbClr val="0000CC"/>
                </a:solidFill>
                <a:latin typeface="Times New Roman" pitchFamily="18" charset="0"/>
                <a:cs typeface="Times New Roman" pitchFamily="18" charset="0"/>
              </a:rPr>
              <a:t>Eminim</a:t>
            </a:r>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bu saatlerde eve gelmiş </a:t>
            </a:r>
            <a:r>
              <a:rPr lang="tr-TR" u="sng" dirty="0" smtClean="0">
                <a:solidFill>
                  <a:srgbClr val="0000CC"/>
                </a:solidFill>
                <a:latin typeface="Times New Roman" pitchFamily="18" charset="0"/>
                <a:cs typeface="Times New Roman" pitchFamily="18" charset="0"/>
              </a:rPr>
              <a:t>olmalı</a:t>
            </a:r>
            <a:r>
              <a:rPr lang="tr-TR" dirty="0" smtClean="0">
                <a:latin typeface="Times New Roman" pitchFamily="18" charset="0"/>
                <a:cs typeface="Times New Roman" pitchFamily="18" charset="0"/>
              </a:rPr>
              <a:t>.</a:t>
            </a:r>
          </a:p>
          <a:p>
            <a:pPr algn="just">
              <a:buFont typeface="Wingdings" pitchFamily="2" charset="2"/>
              <a:buChar char="ü"/>
            </a:pPr>
            <a:r>
              <a:rPr lang="tr-TR" u="sng" dirty="0" smtClean="0">
                <a:solidFill>
                  <a:srgbClr val="0000CC"/>
                </a:solidFill>
                <a:latin typeface="Times New Roman" pitchFamily="18" charset="0"/>
                <a:cs typeface="Times New Roman" pitchFamily="18" charset="0"/>
              </a:rPr>
              <a:t>Mutlaka</a:t>
            </a:r>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bir gün çocukluk arkadaşlarını </a:t>
            </a:r>
            <a:r>
              <a:rPr lang="tr-TR" u="sng" dirty="0" smtClean="0">
                <a:solidFill>
                  <a:srgbClr val="0000CC"/>
                </a:solidFill>
                <a:latin typeface="Times New Roman" pitchFamily="18" charset="0"/>
                <a:cs typeface="Times New Roman" pitchFamily="18" charset="0"/>
              </a:rPr>
              <a:t>belki</a:t>
            </a:r>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yine arayacak.</a:t>
            </a:r>
          </a:p>
          <a:p>
            <a:pPr algn="just">
              <a:buFont typeface="Wingdings" pitchFamily="2" charset="2"/>
              <a:buChar char="ü"/>
            </a:pPr>
            <a:r>
              <a:rPr lang="tr-TR" u="sng" dirty="0" smtClean="0">
                <a:solidFill>
                  <a:srgbClr val="0000CC"/>
                </a:solidFill>
                <a:latin typeface="Times New Roman" pitchFamily="18" charset="0"/>
                <a:cs typeface="Times New Roman" pitchFamily="18" charset="0"/>
              </a:rPr>
              <a:t>Kesinlikle</a:t>
            </a:r>
            <a:r>
              <a:rPr lang="tr-TR" dirty="0" smtClean="0">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yarın </a:t>
            </a:r>
            <a:r>
              <a:rPr lang="tr-TR" u="sng" dirty="0" smtClean="0">
                <a:solidFill>
                  <a:srgbClr val="0000CC"/>
                </a:solidFill>
                <a:latin typeface="Times New Roman" pitchFamily="18" charset="0"/>
                <a:cs typeface="Times New Roman" pitchFamily="18" charset="0"/>
              </a:rPr>
              <a:t>gelebilirler</a:t>
            </a:r>
            <a:r>
              <a:rPr lang="tr-TR" dirty="0" smtClean="0">
                <a:solidFill>
                  <a:srgbClr val="0000CC"/>
                </a:solidFill>
                <a:latin typeface="Times New Roman" pitchFamily="18" charset="0"/>
                <a:cs typeface="Times New Roman" pitchFamily="18" charset="0"/>
              </a:rPr>
              <a:t>.</a:t>
            </a:r>
          </a:p>
          <a:p>
            <a:pPr algn="just">
              <a:buFont typeface="Wingdings" pitchFamily="2" charset="2"/>
              <a:buChar char="ü"/>
            </a:pPr>
            <a:r>
              <a:rPr lang="tr-TR" u="sng" dirty="0" smtClean="0">
                <a:solidFill>
                  <a:srgbClr val="0000CC"/>
                </a:solidFill>
                <a:latin typeface="Times New Roman" pitchFamily="18" charset="0"/>
                <a:cs typeface="Times New Roman" pitchFamily="18" charset="0"/>
              </a:rPr>
              <a:t>Gelecek</a:t>
            </a:r>
            <a:r>
              <a:rPr lang="tr-TR" dirty="0" smtClean="0">
                <a:solidFill>
                  <a:srgbClr val="0000CC"/>
                </a:solidFill>
                <a:latin typeface="Times New Roman" pitchFamily="18" charset="0"/>
                <a:cs typeface="Times New Roman" pitchFamily="18" charset="0"/>
              </a:rPr>
              <a:t> güzel </a:t>
            </a:r>
            <a:r>
              <a:rPr lang="tr-TR" dirty="0" smtClean="0">
                <a:solidFill>
                  <a:schemeClr val="tx1"/>
                </a:solidFill>
                <a:latin typeface="Times New Roman" pitchFamily="18" charset="0"/>
                <a:cs typeface="Times New Roman" pitchFamily="18" charset="0"/>
              </a:rPr>
              <a:t>günlerimizi çok </a:t>
            </a:r>
            <a:r>
              <a:rPr lang="tr-TR" u="sng" dirty="0" smtClean="0">
                <a:solidFill>
                  <a:schemeClr val="tx1"/>
                </a:solidFill>
                <a:latin typeface="Times New Roman" pitchFamily="18" charset="0"/>
                <a:cs typeface="Times New Roman" pitchFamily="18" charset="0"/>
              </a:rPr>
              <a:t>özlüyorum.</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404664"/>
          </a:xfrm>
        </p:spPr>
        <p:txBody>
          <a:bodyPr>
            <a:normAutofit/>
          </a:bodyPr>
          <a:lstStyle/>
          <a:p>
            <a:r>
              <a:rPr lang="tr-TR" sz="1400" dirty="0" smtClean="0"/>
              <a:t>Tümcede Anlamsal Çelişki II</a:t>
            </a:r>
            <a:endParaRPr lang="tr-TR" sz="1400" dirty="0"/>
          </a:p>
        </p:txBody>
      </p:sp>
      <p:sp>
        <p:nvSpPr>
          <p:cNvPr id="3" name="2 İçerik Yer Tutucusu"/>
          <p:cNvSpPr>
            <a:spLocks noGrp="1"/>
          </p:cNvSpPr>
          <p:nvPr>
            <p:ph idx="1"/>
          </p:nvPr>
        </p:nvSpPr>
        <p:spPr>
          <a:xfrm>
            <a:off x="457200" y="620688"/>
            <a:ext cx="8229600" cy="5505475"/>
          </a:xfrm>
        </p:spPr>
        <p:txBody>
          <a:bodyPr/>
          <a:lstStyle/>
          <a:p>
            <a:pPr>
              <a:buFont typeface="Wingdings" pitchFamily="2" charset="2"/>
              <a:buChar char="ü"/>
            </a:pPr>
            <a:r>
              <a:rPr lang="tr-TR" u="sng" dirty="0" smtClean="0">
                <a:solidFill>
                  <a:srgbClr val="0000CC"/>
                </a:solidFill>
                <a:latin typeface="Times New Roman" pitchFamily="18" charset="0"/>
                <a:cs typeface="Times New Roman" pitchFamily="18" charset="0"/>
              </a:rPr>
              <a:t>Şüphesiz</a:t>
            </a:r>
            <a:r>
              <a:rPr lang="tr-TR" dirty="0" smtClean="0">
                <a:latin typeface="Times New Roman" pitchFamily="18" charset="0"/>
                <a:cs typeface="Times New Roman" pitchFamily="18" charset="0"/>
              </a:rPr>
              <a:t> bu sözleri bütün öğrenciler duymuş </a:t>
            </a:r>
            <a:r>
              <a:rPr lang="tr-TR" u="sng" dirty="0" smtClean="0">
                <a:solidFill>
                  <a:srgbClr val="0000CC"/>
                </a:solidFill>
                <a:latin typeface="Times New Roman" pitchFamily="18" charset="0"/>
                <a:cs typeface="Times New Roman" pitchFamily="18" charset="0"/>
              </a:rPr>
              <a:t>olmalı</a:t>
            </a:r>
            <a:r>
              <a:rPr lang="tr-TR" dirty="0" smtClean="0">
                <a:latin typeface="Times New Roman" pitchFamily="18" charset="0"/>
                <a:cs typeface="Times New Roman" pitchFamily="18" charset="0"/>
              </a:rPr>
              <a:t>.</a:t>
            </a:r>
          </a:p>
          <a:p>
            <a:pPr>
              <a:buFont typeface="Wingdings" pitchFamily="2" charset="2"/>
              <a:buChar char="ü"/>
            </a:pPr>
            <a:r>
              <a:rPr lang="tr-TR" u="sng" dirty="0" smtClean="0">
                <a:solidFill>
                  <a:srgbClr val="0000CC"/>
                </a:solidFill>
                <a:latin typeface="Times New Roman" pitchFamily="18" charset="0"/>
                <a:cs typeface="Times New Roman" pitchFamily="18" charset="0"/>
              </a:rPr>
              <a:t>Aşağı yukarı</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bundan </a:t>
            </a:r>
            <a:r>
              <a:rPr lang="tr-TR" u="sng" dirty="0" smtClean="0">
                <a:solidFill>
                  <a:srgbClr val="0000CC"/>
                </a:solidFill>
                <a:latin typeface="Times New Roman" pitchFamily="18" charset="0"/>
                <a:cs typeface="Times New Roman" pitchFamily="18" charset="0"/>
              </a:rPr>
              <a:t>tam</a:t>
            </a:r>
            <a:r>
              <a:rPr lang="tr-TR" dirty="0" smtClean="0">
                <a:latin typeface="Times New Roman" pitchFamily="18" charset="0"/>
                <a:cs typeface="Times New Roman" pitchFamily="18" charset="0"/>
              </a:rPr>
              <a:t> yirmi yıl önceydi.</a:t>
            </a:r>
          </a:p>
          <a:p>
            <a:pPr>
              <a:buFont typeface="Wingdings" pitchFamily="2" charset="2"/>
              <a:buChar char="ü"/>
            </a:pPr>
            <a:r>
              <a:rPr lang="tr-TR" dirty="0" smtClean="0">
                <a:latin typeface="Times New Roman" pitchFamily="18" charset="0"/>
                <a:cs typeface="Times New Roman" pitchFamily="18" charset="0"/>
              </a:rPr>
              <a:t>Sözünü ettiğiniz şairin </a:t>
            </a:r>
            <a:r>
              <a:rPr lang="tr-TR" u="sng" dirty="0" smtClean="0">
                <a:solidFill>
                  <a:srgbClr val="0000CC"/>
                </a:solidFill>
                <a:latin typeface="Times New Roman" pitchFamily="18" charset="0"/>
                <a:cs typeface="Times New Roman" pitchFamily="18" charset="0"/>
              </a:rPr>
              <a:t>herhâlde</a:t>
            </a:r>
            <a:r>
              <a:rPr lang="tr-TR" dirty="0" smtClean="0">
                <a:latin typeface="Times New Roman" pitchFamily="18" charset="0"/>
                <a:cs typeface="Times New Roman" pitchFamily="18" charset="0"/>
              </a:rPr>
              <a:t> on altıncı asırda yaşadığını </a:t>
            </a:r>
            <a:r>
              <a:rPr lang="tr-TR" u="sng" dirty="0" smtClean="0">
                <a:solidFill>
                  <a:srgbClr val="0000CC"/>
                </a:solidFill>
                <a:latin typeface="Times New Roman" pitchFamily="18" charset="0"/>
                <a:cs typeface="Times New Roman" pitchFamily="18" charset="0"/>
              </a:rPr>
              <a:t>zannediyorum</a:t>
            </a:r>
            <a:r>
              <a:rPr lang="tr-TR" dirty="0" smtClean="0">
                <a:latin typeface="Times New Roman" pitchFamily="18" charset="0"/>
                <a:cs typeface="Times New Roman" pitchFamily="18" charset="0"/>
              </a:rPr>
              <a:t>.</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0"/>
            <a:ext cx="8435280" cy="1052736"/>
          </a:xfrm>
        </p:spPr>
        <p:txBody>
          <a:bodyPr>
            <a:normAutofit fontScale="90000"/>
          </a:bodyPr>
          <a:lstStyle/>
          <a:p>
            <a:r>
              <a:rPr lang="tr-TR" dirty="0" smtClean="0">
                <a:solidFill>
                  <a:srgbClr val="FF0000"/>
                </a:solidFill>
              </a:rPr>
              <a:t>Kavram ve Terimlerin Yanlış Kullanılması</a:t>
            </a:r>
            <a:endParaRPr lang="tr-TR" dirty="0">
              <a:solidFill>
                <a:srgbClr val="FF0000"/>
              </a:solidFill>
            </a:endParaRPr>
          </a:p>
        </p:txBody>
      </p:sp>
      <p:sp>
        <p:nvSpPr>
          <p:cNvPr id="3" name="2 İçerik Yer Tutucusu"/>
          <p:cNvSpPr>
            <a:spLocks noGrp="1"/>
          </p:cNvSpPr>
          <p:nvPr>
            <p:ph idx="1"/>
          </p:nvPr>
        </p:nvSpPr>
        <p:spPr>
          <a:xfrm>
            <a:off x="179512" y="1196752"/>
            <a:ext cx="8712968" cy="5501208"/>
          </a:xfrm>
        </p:spPr>
        <p:txBody>
          <a:bodyPr>
            <a:normAutofit fontScale="92500" lnSpcReduction="20000"/>
          </a:bodyPr>
          <a:lstStyle/>
          <a:p>
            <a:r>
              <a:rPr lang="tr-TR" dirty="0" smtClean="0"/>
              <a:t>Kavram ve terimleri yerli yerinde kullanmak, ancak belli bir bilgi birikimine sahip olmakla mümkündür. Bunları yeterince araştırmadan ya da rastgele kullanmak, hem anlatım bozukluğuna yol açar hem de inandırıcılığımızı yitirmemize neden olur. Bir kavramı ya da terimi doğru kullandığımızdan emin değilsek mutlaka sözlüklere başvurmalı, bunların anlamlarını ve kullanıldıkları yerleri öğrenmeliyiz.</a:t>
            </a:r>
          </a:p>
          <a:p>
            <a:r>
              <a:rPr lang="tr-TR" dirty="0" smtClean="0">
                <a:solidFill>
                  <a:srgbClr val="7030A0"/>
                </a:solidFill>
              </a:rPr>
              <a:t>Yazar, öykülerinde öz Türkçe bir üslup kullanmaya özen göstermiştir.</a:t>
            </a:r>
          </a:p>
          <a:p>
            <a:r>
              <a:rPr lang="tr-TR" dirty="0" smtClean="0"/>
              <a:t>Doğrusu:</a:t>
            </a:r>
          </a:p>
          <a:p>
            <a:r>
              <a:rPr lang="tr-TR" dirty="0" smtClean="0">
                <a:solidFill>
                  <a:srgbClr val="FF0000"/>
                </a:solidFill>
              </a:rPr>
              <a:t>Vatandaşların güvenliğini sağlamak, polise verilmiş bir haktır.</a:t>
            </a:r>
            <a:endParaRPr lang="tr-TR"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Sıralama Yanlışları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Tümcede sözcüklerin doğru yerde bulunmaması anlatım bozukluğuna yol açar. Bu tür anlatım bozukluklarından kaçınmak için, kurduğumuz tümcenin her bakımdan sözdizimine uygun olmasına özen göstermeliyiz.</a:t>
            </a:r>
          </a:p>
          <a:p>
            <a:r>
              <a:rPr lang="tr-TR" dirty="0" smtClean="0">
                <a:solidFill>
                  <a:schemeClr val="accent6">
                    <a:lumMod val="50000"/>
                  </a:schemeClr>
                </a:solidFill>
              </a:rPr>
              <a:t>Çok dışarıda kaldığın için üşümüşsün.</a:t>
            </a:r>
          </a:p>
          <a:p>
            <a:r>
              <a:rPr lang="tr-TR" dirty="0" smtClean="0"/>
              <a:t>Doğrusu: Dışarıda çok kaldığın için üşümüşsün.</a:t>
            </a:r>
          </a:p>
          <a:p>
            <a:r>
              <a:rPr lang="tr-TR" dirty="0" smtClean="0"/>
              <a:t>Yeni gara varmıştım ki tren geldi.</a:t>
            </a:r>
          </a:p>
          <a:p>
            <a:r>
              <a:rPr lang="tr-TR" dirty="0" smtClean="0"/>
              <a:t>Gara yeni varmıştım ki tren geldi.</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404664"/>
          </a:xfrm>
        </p:spPr>
        <p:txBody>
          <a:bodyPr>
            <a:normAutofit/>
          </a:bodyPr>
          <a:lstStyle/>
          <a:p>
            <a:r>
              <a:rPr lang="tr-TR" sz="1400" dirty="0" smtClean="0"/>
              <a:t>Sıralama Yanlışları II</a:t>
            </a:r>
            <a:endParaRPr lang="tr-TR" sz="1400" dirty="0"/>
          </a:p>
        </p:txBody>
      </p:sp>
      <p:sp>
        <p:nvSpPr>
          <p:cNvPr id="3" name="2 İçerik Yer Tutucusu"/>
          <p:cNvSpPr>
            <a:spLocks noGrp="1"/>
          </p:cNvSpPr>
          <p:nvPr>
            <p:ph idx="1"/>
          </p:nvPr>
        </p:nvSpPr>
        <p:spPr>
          <a:xfrm>
            <a:off x="457200" y="836712"/>
            <a:ext cx="8229600" cy="5289451"/>
          </a:xfrm>
        </p:spPr>
        <p:txBody>
          <a:bodyPr/>
          <a:lstStyle/>
          <a:p>
            <a:pPr>
              <a:buFont typeface="Wingdings" pitchFamily="2" charset="2"/>
              <a:buChar char="ü"/>
            </a:pPr>
            <a:r>
              <a:rPr lang="tr-TR" dirty="0" smtClean="0">
                <a:latin typeface="Times New Roman" pitchFamily="18" charset="0"/>
                <a:cs typeface="Times New Roman" pitchFamily="18" charset="0"/>
              </a:rPr>
              <a:t>Bu toplantıda çekinmeden düşünceler dile getirilmeli. </a:t>
            </a:r>
          </a:p>
          <a:p>
            <a:pPr>
              <a:buFont typeface="Wingdings" pitchFamily="2" charset="2"/>
              <a:buChar char="ü"/>
            </a:pPr>
            <a:r>
              <a:rPr lang="tr-TR" dirty="0" smtClean="0">
                <a:latin typeface="Times New Roman" pitchFamily="18" charset="0"/>
                <a:cs typeface="Times New Roman" pitchFamily="18" charset="0"/>
              </a:rPr>
              <a:t>Kova kova denizden şu çekerek, siyahlaşmış tahtaları ovardı.</a:t>
            </a:r>
          </a:p>
          <a:p>
            <a:pPr>
              <a:buFont typeface="Wingdings" pitchFamily="2" charset="2"/>
              <a:buChar char="ü"/>
            </a:pPr>
            <a:r>
              <a:rPr lang="tr-TR" dirty="0" smtClean="0">
                <a:latin typeface="Times New Roman" pitchFamily="18" charset="0"/>
                <a:cs typeface="Times New Roman" pitchFamily="18" charset="0"/>
              </a:rPr>
              <a:t>Yeni sokaktan gelmişti.</a:t>
            </a:r>
          </a:p>
          <a:p>
            <a:pPr>
              <a:buFont typeface="Wingdings" pitchFamily="2" charset="2"/>
              <a:buChar char="ü"/>
            </a:pPr>
            <a:r>
              <a:rPr lang="tr-TR" dirty="0" smtClean="0">
                <a:latin typeface="Times New Roman" pitchFamily="18" charset="0"/>
                <a:cs typeface="Times New Roman" pitchFamily="18" charset="0"/>
              </a:rPr>
              <a:t>İstanbul’da çok yangın olur.</a:t>
            </a:r>
          </a:p>
          <a:p>
            <a:pPr>
              <a:buFont typeface="Wingdings" pitchFamily="2" charset="2"/>
              <a:buChar char="ü"/>
            </a:pPr>
            <a:r>
              <a:rPr lang="tr-TR" dirty="0" smtClean="0">
                <a:latin typeface="Times New Roman" pitchFamily="18" charset="0"/>
                <a:cs typeface="Times New Roman" pitchFamily="18" charset="0"/>
              </a:rPr>
              <a:t>Annesini kaybettiğinden beri bu kadar yalnızlıktan korkmamıştı.</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Birbirini İzleyen Sözcüklerin Türdeş Olmaması</a:t>
            </a:r>
            <a:endParaRPr lang="tr-TR" dirty="0"/>
          </a:p>
        </p:txBody>
      </p:sp>
      <p:sp>
        <p:nvSpPr>
          <p:cNvPr id="3" name="2 İçerik Yer Tutucusu"/>
          <p:cNvSpPr>
            <a:spLocks noGrp="1"/>
          </p:cNvSpPr>
          <p:nvPr>
            <p:ph idx="1"/>
          </p:nvPr>
        </p:nvSpPr>
        <p:spPr>
          <a:xfrm>
            <a:off x="467544" y="1700808"/>
            <a:ext cx="8229600" cy="4525963"/>
          </a:xfrm>
        </p:spPr>
        <p:txBody>
          <a:bodyPr>
            <a:normAutofit fontScale="92500"/>
          </a:bodyPr>
          <a:lstStyle/>
          <a:p>
            <a:r>
              <a:rPr lang="tr-TR" dirty="0" smtClean="0"/>
              <a:t>Art arda gelen sözcüklerin türdeş olmaması, bir sözcük ya da sözcük grubunu niteleyen sıfatların aynı yapı ve özellikte olmaması anlatım bozukluğuna yol açar.</a:t>
            </a:r>
          </a:p>
          <a:p>
            <a:r>
              <a:rPr lang="tr-TR" dirty="0" smtClean="0">
                <a:solidFill>
                  <a:srgbClr val="FF0000"/>
                </a:solidFill>
              </a:rPr>
              <a:t>Toplantıda, sosyolojik, tarihsel ve ekonomi konuları tartışıldı</a:t>
            </a:r>
            <a:r>
              <a:rPr lang="tr-TR" dirty="0" smtClean="0">
                <a:solidFill>
                  <a:srgbClr val="FF0000"/>
                </a:solidFill>
              </a:rPr>
              <a:t>.</a:t>
            </a:r>
          </a:p>
          <a:p>
            <a:r>
              <a:rPr lang="tr-TR" dirty="0" smtClean="0"/>
              <a:t>Doğrusu</a:t>
            </a:r>
            <a:r>
              <a:rPr lang="tr-TR" dirty="0" smtClean="0"/>
              <a:t>: </a:t>
            </a:r>
          </a:p>
          <a:p>
            <a:r>
              <a:rPr lang="tr-TR" dirty="0" smtClean="0">
                <a:solidFill>
                  <a:srgbClr val="FF0000"/>
                </a:solidFill>
              </a:rPr>
              <a:t>Mühendislik, tıp ve öğretmen yetiştiren okullarda yeni bir düzenlemeye gitmek gerekiyor</a:t>
            </a:r>
            <a:r>
              <a:rPr lang="tr-TR" dirty="0" smtClean="0">
                <a:solidFill>
                  <a:srgbClr val="FF0000"/>
                </a:solidFill>
              </a:rPr>
              <a:t>.</a:t>
            </a:r>
          </a:p>
          <a:p>
            <a:endParaRPr lang="tr-TR" dirty="0" smtClean="0">
              <a:solidFill>
                <a:srgbClr val="FF0000"/>
              </a:solidFill>
            </a:endParaRP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Gereksiz Sözcük Kullanma</a:t>
            </a:r>
            <a:endParaRPr lang="tr-TR" dirty="0"/>
          </a:p>
        </p:txBody>
      </p:sp>
      <p:sp>
        <p:nvSpPr>
          <p:cNvPr id="3" name="2 İçerik Yer Tutucusu"/>
          <p:cNvSpPr>
            <a:spLocks noGrp="1"/>
          </p:cNvSpPr>
          <p:nvPr>
            <p:ph idx="1"/>
          </p:nvPr>
        </p:nvSpPr>
        <p:spPr>
          <a:xfrm>
            <a:off x="179512" y="1600200"/>
            <a:ext cx="8507288" cy="4525963"/>
          </a:xfrm>
        </p:spPr>
        <p:txBody>
          <a:bodyPr>
            <a:normAutofit/>
          </a:bodyPr>
          <a:lstStyle/>
          <a:p>
            <a:r>
              <a:rPr lang="tr-TR" dirty="0" smtClean="0"/>
              <a:t>Gereksiz yere kullanılan sözcükler, yazının akıcılığını önler, anlatımda yoğunluğun yitmesine neden olur. Kullandığımız her sözcüğü anlatımımıza katkısı yönünden sorgulamalı, gereksiz olanları tümcelerimizden çıkarmalıyız. İyi bir yazının gereklerinden biri de “sözcük </a:t>
            </a:r>
            <a:r>
              <a:rPr lang="tr-TR" dirty="0" err="1" smtClean="0"/>
              <a:t>ekonomisi”dir</a:t>
            </a:r>
            <a:r>
              <a:rPr lang="tr-TR" dirty="0" smtClean="0"/>
              <a:t>.</a:t>
            </a:r>
          </a:p>
          <a:p>
            <a:r>
              <a:rPr lang="tr-TR" dirty="0" smtClean="0">
                <a:solidFill>
                  <a:srgbClr val="FF0000"/>
                </a:solidFill>
              </a:rPr>
              <a:t>Sorunu çözmek için dört saat </a:t>
            </a:r>
            <a:r>
              <a:rPr lang="tr-TR" dirty="0" smtClean="0"/>
              <a:t>süreyle</a:t>
            </a:r>
            <a:r>
              <a:rPr lang="tr-TR" dirty="0" smtClean="0">
                <a:solidFill>
                  <a:srgbClr val="FF0000"/>
                </a:solidFill>
              </a:rPr>
              <a:t> tartıştılar</a:t>
            </a:r>
            <a:r>
              <a:rPr lang="tr-TR" dirty="0" smtClean="0">
                <a:solidFill>
                  <a:srgbClr val="FF0000"/>
                </a:solidFill>
              </a:rPr>
              <a:t>.</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Boş ve Doldurma Sözler</a:t>
            </a:r>
            <a:endParaRPr lang="tr-TR" dirty="0"/>
          </a:p>
        </p:txBody>
      </p:sp>
      <p:sp>
        <p:nvSpPr>
          <p:cNvPr id="3" name="2 İçerik Yer Tutucusu"/>
          <p:cNvSpPr>
            <a:spLocks noGrp="1"/>
          </p:cNvSpPr>
          <p:nvPr>
            <p:ph idx="1"/>
          </p:nvPr>
        </p:nvSpPr>
        <p:spPr/>
        <p:txBody>
          <a:bodyPr>
            <a:normAutofit fontScale="92500"/>
          </a:bodyPr>
          <a:lstStyle/>
          <a:p>
            <a:r>
              <a:rPr lang="tr-TR" dirty="0" smtClean="0"/>
              <a:t>Anlattığımız bir olay, öne sürdüğümüz bir düşünce, verdiğimiz bir örnek, yazıdaki gereğini mutlaka hissettirmeli, okuyanda hiçbir zaman “gereksizlik” duygusu uyandırmamalıdır. Tümcelerimizde boş ve doldurma sözlere yer vermek hem anlatımda niteliği düşürür, hem de karşımızdakini rahatsız eder:</a:t>
            </a:r>
          </a:p>
          <a:p>
            <a:r>
              <a:rPr lang="tr-TR" dirty="0" smtClean="0">
                <a:solidFill>
                  <a:srgbClr val="002060"/>
                </a:solidFill>
              </a:rPr>
              <a:t>Dünyaya</a:t>
            </a:r>
            <a:r>
              <a:rPr lang="tr-TR" dirty="0" smtClean="0">
                <a:solidFill>
                  <a:srgbClr val="FF0000"/>
                </a:solidFill>
              </a:rPr>
              <a:t>, şirin mi şirin bir sahil kasabasında, Ege’nin incisi denen İzmir’in Urla ilçesinde </a:t>
            </a:r>
            <a:r>
              <a:rPr lang="tr-TR" dirty="0" smtClean="0">
                <a:solidFill>
                  <a:srgbClr val="002060"/>
                </a:solidFill>
              </a:rPr>
              <a:t>geldim.</a:t>
            </a:r>
            <a:endParaRPr lang="tr-TR" dirty="0">
              <a:solidFill>
                <a:srgbClr val="00206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Deyim ve Atasözü Yanlışları</a:t>
            </a:r>
            <a:br>
              <a:rPr lang="tr-TR" dirty="0" smtClean="0"/>
            </a:br>
            <a:r>
              <a:rPr lang="tr-TR" dirty="0" smtClean="0"/>
              <a:t>Kalıbı Bozulan Sözler</a:t>
            </a:r>
            <a:endParaRPr lang="tr-TR" dirty="0"/>
          </a:p>
        </p:txBody>
      </p:sp>
      <p:sp>
        <p:nvSpPr>
          <p:cNvPr id="3" name="2 İçerik Yer Tutucusu"/>
          <p:cNvSpPr>
            <a:spLocks noGrp="1"/>
          </p:cNvSpPr>
          <p:nvPr>
            <p:ph idx="1"/>
          </p:nvPr>
        </p:nvSpPr>
        <p:spPr/>
        <p:txBody>
          <a:bodyPr>
            <a:normAutofit lnSpcReduction="10000"/>
          </a:bodyPr>
          <a:lstStyle/>
          <a:p>
            <a:r>
              <a:rPr lang="tr-TR" dirty="0" smtClean="0"/>
              <a:t>Deyimler ve atasözleri kalıplaşmışlardır. Bu yüzden, bunların sözcüklerini değiştirmek ya da sözcüklerinin yerlerini değiştirmek anlatım bozukluğuna neden olur. Ayrıca, tümcenin bağlamı açısından yanlış atasözü ya da deyim kullanmak da anlatım bozukluğu nedenleri arasında yer alır.</a:t>
            </a:r>
          </a:p>
          <a:p>
            <a:r>
              <a:rPr lang="tr-TR" dirty="0" smtClean="0">
                <a:solidFill>
                  <a:srgbClr val="FF0000"/>
                </a:solidFill>
              </a:rPr>
              <a:t>Ağzından rüzgâr alsın, o nasıl söz öyle!</a:t>
            </a:r>
          </a:p>
          <a:p>
            <a:r>
              <a:rPr lang="tr-TR" dirty="0" smtClean="0">
                <a:solidFill>
                  <a:srgbClr val="FF0000"/>
                </a:solidFill>
              </a:rPr>
              <a:t>Dilim damağım tutulmuştu.</a:t>
            </a:r>
            <a:endParaRPr lang="tr-TR"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548680"/>
          </a:xfrm>
        </p:spPr>
        <p:txBody>
          <a:bodyPr>
            <a:normAutofit/>
          </a:bodyPr>
          <a:lstStyle/>
          <a:p>
            <a:r>
              <a:rPr lang="tr-TR" sz="1400" dirty="0" smtClean="0"/>
              <a:t>Deyim ve Atasözü yanlışları</a:t>
            </a:r>
            <a:br>
              <a:rPr lang="tr-TR" sz="1400" dirty="0" smtClean="0"/>
            </a:br>
            <a:r>
              <a:rPr lang="tr-TR" sz="1400" dirty="0" smtClean="0"/>
              <a:t>Kalıbı Bozulan Sözler</a:t>
            </a:r>
            <a:endParaRPr lang="tr-TR" sz="1400" dirty="0"/>
          </a:p>
        </p:txBody>
      </p:sp>
      <p:sp>
        <p:nvSpPr>
          <p:cNvPr id="3" name="2 İçerik Yer Tutucusu"/>
          <p:cNvSpPr>
            <a:spLocks noGrp="1"/>
          </p:cNvSpPr>
          <p:nvPr>
            <p:ph idx="1"/>
          </p:nvPr>
        </p:nvSpPr>
        <p:spPr>
          <a:xfrm>
            <a:off x="457200" y="836712"/>
            <a:ext cx="8229600" cy="5289451"/>
          </a:xfrm>
        </p:spPr>
        <p:txBody>
          <a:bodyPr/>
          <a:lstStyle/>
          <a:p>
            <a:r>
              <a:rPr lang="tr-TR" dirty="0" smtClean="0">
                <a:solidFill>
                  <a:srgbClr val="FF0000"/>
                </a:solidFill>
              </a:rPr>
              <a:t>Başı çatlak </a:t>
            </a:r>
            <a:r>
              <a:rPr lang="tr-TR" dirty="0" smtClean="0"/>
              <a:t>olduğu kanısında olanlar, deniz kıyısında </a:t>
            </a:r>
            <a:r>
              <a:rPr lang="tr-TR" dirty="0" err="1" smtClean="0"/>
              <a:t>çardakaltı</a:t>
            </a:r>
            <a:r>
              <a:rPr lang="tr-TR" dirty="0" smtClean="0"/>
              <a:t> kahvesinde toplanınca, onun sözlerini can kulağıyla dinlerlerdi</a:t>
            </a:r>
            <a:r>
              <a:rPr lang="tr-TR" dirty="0" smtClean="0"/>
              <a:t>.</a:t>
            </a:r>
          </a:p>
          <a:p>
            <a:r>
              <a:rPr lang="tr-TR" dirty="0" smtClean="0"/>
              <a:t>Doğrusu:</a:t>
            </a:r>
            <a:endParaRPr lang="tr-TR" dirty="0" smtClean="0"/>
          </a:p>
          <a:p>
            <a:r>
              <a:rPr lang="tr-TR" dirty="0" smtClean="0"/>
              <a:t>Hem maşallah, sen bu gidişle anana da</a:t>
            </a:r>
            <a:r>
              <a:rPr lang="tr-TR" dirty="0" smtClean="0">
                <a:solidFill>
                  <a:srgbClr val="FF0000"/>
                </a:solidFill>
              </a:rPr>
              <a:t> taş </a:t>
            </a:r>
            <a:r>
              <a:rPr lang="tr-TR" dirty="0" smtClean="0">
                <a:solidFill>
                  <a:srgbClr val="FF0000"/>
                </a:solidFill>
              </a:rPr>
              <a:t>çıkaracaksın.</a:t>
            </a:r>
          </a:p>
          <a:p>
            <a:r>
              <a:rPr lang="tr-TR" dirty="0" smtClean="0"/>
              <a:t>Doğrusu:</a:t>
            </a:r>
            <a:endParaRPr lang="tr-TR" dirty="0" smtClean="0"/>
          </a:p>
          <a:p>
            <a:r>
              <a:rPr lang="tr-TR" dirty="0" smtClean="0">
                <a:solidFill>
                  <a:srgbClr val="FF0000"/>
                </a:solidFill>
              </a:rPr>
              <a:t>Selamsız, sabahsız </a:t>
            </a:r>
            <a:r>
              <a:rPr lang="tr-TR" dirty="0" smtClean="0"/>
              <a:t>içeri </a:t>
            </a:r>
            <a:r>
              <a:rPr lang="tr-TR" dirty="0" smtClean="0"/>
              <a:t>girdi.</a:t>
            </a:r>
          </a:p>
          <a:p>
            <a:r>
              <a:rPr lang="tr-TR" dirty="0" smtClean="0"/>
              <a:t>Doğrusu:</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908720"/>
          </a:xfrm>
        </p:spPr>
        <p:txBody>
          <a:bodyPr>
            <a:normAutofit/>
          </a:bodyPr>
          <a:lstStyle/>
          <a:p>
            <a:r>
              <a:rPr lang="tr-TR" sz="1400" dirty="0" smtClean="0"/>
              <a:t>Gereksiz Sözcük Kullanma </a:t>
            </a:r>
            <a:r>
              <a:rPr lang="tr-TR" sz="1400" dirty="0" err="1" smtClean="0"/>
              <a:t>ıı</a:t>
            </a:r>
            <a:endParaRPr lang="tr-TR" sz="1400" dirty="0"/>
          </a:p>
        </p:txBody>
      </p:sp>
      <p:sp>
        <p:nvSpPr>
          <p:cNvPr id="3" name="2 İçerik Yer Tutucusu"/>
          <p:cNvSpPr>
            <a:spLocks noGrp="1"/>
          </p:cNvSpPr>
          <p:nvPr>
            <p:ph idx="1"/>
          </p:nvPr>
        </p:nvSpPr>
        <p:spPr/>
        <p:txBody>
          <a:bodyPr/>
          <a:lstStyle/>
          <a:p>
            <a:r>
              <a:rPr lang="tr-TR" dirty="0" smtClean="0"/>
              <a:t>Buralarda </a:t>
            </a:r>
            <a:r>
              <a:rPr lang="tr-TR" dirty="0" smtClean="0"/>
              <a:t>sonbahar mevsimi bir </a:t>
            </a:r>
            <a:r>
              <a:rPr lang="tr-TR" dirty="0" smtClean="0"/>
              <a:t>başka olur.</a:t>
            </a:r>
          </a:p>
          <a:p>
            <a:r>
              <a:rPr lang="tr-TR" dirty="0" smtClean="0"/>
              <a:t>Üç yıl </a:t>
            </a:r>
            <a:r>
              <a:rPr lang="tr-TR" dirty="0" smtClean="0"/>
              <a:t>karşılıklı mektuplaştık</a:t>
            </a:r>
            <a:r>
              <a:rPr lang="tr-TR" dirty="0" smtClean="0"/>
              <a:t>.</a:t>
            </a:r>
          </a:p>
          <a:p>
            <a:r>
              <a:rPr lang="tr-TR" dirty="0" smtClean="0"/>
              <a:t>Filmin sonu hüzünlü </a:t>
            </a:r>
            <a:r>
              <a:rPr lang="tr-TR" dirty="0" smtClean="0"/>
              <a:t>bitti.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Font typeface="Wingdings" pitchFamily="2" charset="2"/>
              <a:buChar char="ü"/>
            </a:pPr>
            <a:r>
              <a:rPr lang="tr-TR" dirty="0" smtClean="0">
                <a:latin typeface="Times New Roman" pitchFamily="18" charset="0"/>
                <a:cs typeface="Times New Roman" pitchFamily="18" charset="0"/>
              </a:rPr>
              <a:t>Satıcı </a:t>
            </a:r>
            <a:r>
              <a:rPr lang="tr-TR" u="sng" dirty="0" smtClean="0">
                <a:solidFill>
                  <a:srgbClr val="0000CC"/>
                </a:solidFill>
                <a:latin typeface="Times New Roman" pitchFamily="18" charset="0"/>
                <a:cs typeface="Times New Roman" pitchFamily="18" charset="0"/>
              </a:rPr>
              <a:t>burnu havada</a:t>
            </a:r>
            <a:r>
              <a:rPr lang="tr-TR" dirty="0" smtClean="0">
                <a:solidFill>
                  <a:srgbClr val="0000CC"/>
                </a:solidFill>
                <a:latin typeface="Times New Roman" pitchFamily="18" charset="0"/>
                <a:cs typeface="Times New Roman" pitchFamily="18" charset="0"/>
              </a:rPr>
              <a:t>, </a:t>
            </a:r>
            <a:r>
              <a:rPr lang="tr-TR" u="sng" dirty="0" smtClean="0">
                <a:solidFill>
                  <a:srgbClr val="0000CC"/>
                </a:solidFill>
                <a:latin typeface="Times New Roman" pitchFamily="18" charset="0"/>
                <a:cs typeface="Times New Roman" pitchFamily="18" charset="0"/>
              </a:rPr>
              <a:t>kendini beğenmiş</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biri.</a:t>
            </a:r>
          </a:p>
          <a:p>
            <a:pPr>
              <a:buFont typeface="Wingdings" pitchFamily="2" charset="2"/>
              <a:buChar char="ü"/>
            </a:pPr>
            <a:r>
              <a:rPr lang="tr-TR" u="sng" dirty="0" smtClean="0">
                <a:solidFill>
                  <a:srgbClr val="0000CC"/>
                </a:solidFill>
                <a:latin typeface="Times New Roman" pitchFamily="18" charset="0"/>
                <a:cs typeface="Times New Roman" pitchFamily="18" charset="0"/>
              </a:rPr>
              <a:t>Yaklaşık</a:t>
            </a:r>
            <a:r>
              <a:rPr lang="tr-TR" dirty="0" smtClean="0">
                <a:latin typeface="Times New Roman" pitchFamily="18" charset="0"/>
                <a:cs typeface="Times New Roman" pitchFamily="18" charset="0"/>
              </a:rPr>
              <a:t> beş yıl </a:t>
            </a:r>
            <a:r>
              <a:rPr lang="tr-TR" dirty="0" smtClean="0">
                <a:solidFill>
                  <a:srgbClr val="0070C0"/>
                </a:solidFill>
                <a:latin typeface="Times New Roman" pitchFamily="18" charset="0"/>
                <a:cs typeface="Times New Roman" pitchFamily="18" charset="0"/>
              </a:rPr>
              <a:t>kadar </a:t>
            </a:r>
            <a:r>
              <a:rPr lang="tr-TR" dirty="0" smtClean="0">
                <a:latin typeface="Times New Roman" pitchFamily="18" charset="0"/>
                <a:cs typeface="Times New Roman" pitchFamily="18" charset="0"/>
              </a:rPr>
              <a:t>bu evde oturduk.</a:t>
            </a:r>
          </a:p>
          <a:p>
            <a:pPr>
              <a:buFont typeface="Wingdings" pitchFamily="2" charset="2"/>
              <a:buChar char="ü"/>
            </a:pPr>
            <a:r>
              <a:rPr lang="tr-TR" dirty="0" smtClean="0">
                <a:latin typeface="Times New Roman" pitchFamily="18" charset="0"/>
                <a:cs typeface="Times New Roman" pitchFamily="18" charset="0"/>
              </a:rPr>
              <a:t>Dışarı çıkmak istediğini kulağıma </a:t>
            </a:r>
            <a:r>
              <a:rPr lang="tr-TR" u="sng" dirty="0" smtClean="0">
                <a:solidFill>
                  <a:srgbClr val="0000CC"/>
                </a:solidFill>
                <a:latin typeface="Times New Roman" pitchFamily="18" charset="0"/>
                <a:cs typeface="Times New Roman" pitchFamily="18" charset="0"/>
              </a:rPr>
              <a:t>alçak sesle fısıldadı</a:t>
            </a:r>
            <a:r>
              <a:rPr lang="tr-TR" dirty="0" smtClean="0">
                <a:latin typeface="Times New Roman" pitchFamily="18" charset="0"/>
                <a:cs typeface="Times New Roman" pitchFamily="18" charset="0"/>
              </a:rPr>
              <a:t>.</a:t>
            </a:r>
          </a:p>
          <a:p>
            <a:pPr>
              <a:buFont typeface="Wingdings" pitchFamily="2" charset="2"/>
              <a:buChar char="ü"/>
            </a:pPr>
            <a:r>
              <a:rPr lang="tr-TR" dirty="0" smtClean="0">
                <a:latin typeface="Times New Roman" pitchFamily="18" charset="0"/>
                <a:cs typeface="Times New Roman" pitchFamily="18" charset="0"/>
              </a:rPr>
              <a:t>Eve arkadaşı </a:t>
            </a:r>
            <a:r>
              <a:rPr lang="tr-TR" u="sng" dirty="0" smtClean="0">
                <a:solidFill>
                  <a:srgbClr val="0000CC"/>
                </a:solidFill>
                <a:latin typeface="Times New Roman" pitchFamily="18" charset="0"/>
                <a:cs typeface="Times New Roman" pitchFamily="18" charset="0"/>
              </a:rPr>
              <a:t>ile</a:t>
            </a:r>
            <a:r>
              <a:rPr lang="tr-TR" dirty="0" smtClean="0">
                <a:solidFill>
                  <a:srgbClr val="0000CC"/>
                </a:solidFill>
                <a:latin typeface="Times New Roman" pitchFamily="18" charset="0"/>
                <a:cs typeface="Times New Roman" pitchFamily="18" charset="0"/>
              </a:rPr>
              <a:t> </a:t>
            </a:r>
            <a:r>
              <a:rPr lang="tr-TR" u="sng" dirty="0" smtClean="0">
                <a:solidFill>
                  <a:srgbClr val="0000CC"/>
                </a:solidFill>
                <a:latin typeface="Times New Roman" pitchFamily="18" charset="0"/>
                <a:cs typeface="Times New Roman" pitchFamily="18" charset="0"/>
              </a:rPr>
              <a:t>birlikte</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geldi</a:t>
            </a:r>
            <a:r>
              <a:rPr lang="tr-TR" dirty="0" smtClean="0">
                <a:latin typeface="Times New Roman" pitchFamily="18" charset="0"/>
                <a:cs typeface="Times New Roman" pitchFamily="18" charset="0"/>
              </a:rPr>
              <a:t>.</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1124744"/>
          </a:xfrm>
        </p:spPr>
        <p:txBody>
          <a:bodyPr/>
          <a:lstStyle/>
          <a:p>
            <a:r>
              <a:rPr lang="tr-TR" dirty="0" smtClean="0">
                <a:solidFill>
                  <a:srgbClr val="FF0000"/>
                </a:solidFill>
              </a:rPr>
              <a:t>Yanlış Sözcük Seçimi</a:t>
            </a:r>
            <a:endParaRPr lang="tr-TR" dirty="0">
              <a:solidFill>
                <a:srgbClr val="FF0000"/>
              </a:solidFill>
            </a:endParaRPr>
          </a:p>
        </p:txBody>
      </p:sp>
      <p:sp>
        <p:nvSpPr>
          <p:cNvPr id="3" name="2 İçerik Yer Tutucusu"/>
          <p:cNvSpPr>
            <a:spLocks noGrp="1"/>
          </p:cNvSpPr>
          <p:nvPr>
            <p:ph idx="1"/>
          </p:nvPr>
        </p:nvSpPr>
        <p:spPr>
          <a:xfrm>
            <a:off x="179512" y="1124744"/>
            <a:ext cx="8784976" cy="5328592"/>
          </a:xfrm>
          <a:ln>
            <a:solidFill>
              <a:schemeClr val="accent1"/>
            </a:solidFill>
          </a:ln>
        </p:spPr>
        <p:txBody>
          <a:bodyPr>
            <a:normAutofit fontScale="70000" lnSpcReduction="20000"/>
          </a:bodyPr>
          <a:lstStyle/>
          <a:p>
            <a:r>
              <a:rPr lang="tr-TR" dirty="0" smtClean="0"/>
              <a:t>Dili doğru kullanmanın, doğru yazmanın bir koşulu da sözcük seçimini doğru yapabilmektir. Yanlış sözcük seçiminden kaynaklanan anlatım bozukluğu, genellikle üzerinde yeterince düşünülmeden, aceleye getirilerek kurulan tümcelerde ya da bilgi eksikliğinden dolayı benzer sözcükler arasında doğru seçimin yapılamadığı anlatımlarda karşımıza çıkar. </a:t>
            </a:r>
          </a:p>
          <a:p>
            <a:r>
              <a:rPr lang="tr-TR" dirty="0" smtClean="0"/>
              <a:t>Aşağıdaki aynı kökten türeme sözcükler sık sık birbirine karıştırılmaktadır:</a:t>
            </a:r>
          </a:p>
          <a:p>
            <a:r>
              <a:rPr lang="tr-TR" dirty="0" smtClean="0"/>
              <a:t>Ayrıntı-ayrım, çokluk-çoğunluk, etkin-etken, öğretim-öğrenim, özgü-özel, özgü-özge, süre-süreç, yakın-yaklaşık, yaşam-yaşantı, yayım-yayın…</a:t>
            </a:r>
          </a:p>
          <a:p>
            <a:r>
              <a:rPr lang="tr-TR" dirty="0" smtClean="0"/>
              <a:t>Anlamca birbirine benzeyen sözcükler de birbiriyle karıştırılmaktadır:</a:t>
            </a:r>
          </a:p>
          <a:p>
            <a:r>
              <a:rPr lang="tr-TR" dirty="0" smtClean="0"/>
              <a:t>Sağlamak-neden olmak (yol açmak), ekmek-dikmek, eğitim-öğretim, uyarmak-anımsatmak, izlemek-dinlemek, kabullenmek-kabul etmek…</a:t>
            </a:r>
          </a:p>
          <a:p>
            <a:r>
              <a:rPr lang="tr-TR" dirty="0" smtClean="0"/>
              <a:t>Ses benzerliği olan yabancı sözcükler de karıştırılmaktadır: </a:t>
            </a:r>
          </a:p>
          <a:p>
            <a:r>
              <a:rPr lang="tr-TR" dirty="0" smtClean="0">
                <a:solidFill>
                  <a:schemeClr val="accent3">
                    <a:lumMod val="50000"/>
                  </a:schemeClr>
                </a:solidFill>
              </a:rPr>
              <a:t>Ebedi-edebi, nüfus-nüfuz, </a:t>
            </a:r>
            <a:r>
              <a:rPr lang="tr-TR" dirty="0" err="1" smtClean="0">
                <a:solidFill>
                  <a:schemeClr val="accent3">
                    <a:lumMod val="50000"/>
                  </a:schemeClr>
                </a:solidFill>
              </a:rPr>
              <a:t>mahsun</a:t>
            </a:r>
            <a:r>
              <a:rPr lang="tr-TR" dirty="0" smtClean="0">
                <a:solidFill>
                  <a:schemeClr val="accent3">
                    <a:lumMod val="50000"/>
                  </a:schemeClr>
                </a:solidFill>
              </a:rPr>
              <a:t>-mahzun, mütehassıs-mütehassis, muharebe-muhabere, hareket-harekât, mahsur-mahzur…</a:t>
            </a:r>
          </a:p>
          <a:p>
            <a:r>
              <a:rPr lang="tr-TR" dirty="0" smtClean="0">
                <a:solidFill>
                  <a:srgbClr val="002060"/>
                </a:solidFill>
              </a:rPr>
              <a:t>Çıkan olaylarda polis üç kişiyi gözlem altına aldı.</a:t>
            </a:r>
          </a:p>
          <a:p>
            <a:r>
              <a:rPr lang="tr-TR" dirty="0" smtClean="0">
                <a:solidFill>
                  <a:srgbClr val="FF0000"/>
                </a:solidFill>
                <a:latin typeface="Times New Roman" pitchFamily="18" charset="0"/>
                <a:cs typeface="Times New Roman" pitchFamily="18" charset="0"/>
              </a:rPr>
              <a:t>Futbolcu, attığı muhteşem golle takımının galip gelmesine neden oldu.</a:t>
            </a:r>
          </a:p>
          <a:p>
            <a:endParaRPr lang="tr-TR" dirty="0">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476672"/>
          </a:xfrm>
        </p:spPr>
        <p:txBody>
          <a:bodyPr>
            <a:normAutofit/>
          </a:bodyPr>
          <a:lstStyle/>
          <a:p>
            <a:r>
              <a:rPr lang="tr-TR" sz="1400" dirty="0" smtClean="0"/>
              <a:t>Yanlış Sözcük Seçimi II</a:t>
            </a:r>
            <a:endParaRPr lang="tr-TR" sz="1400" dirty="0"/>
          </a:p>
        </p:txBody>
      </p:sp>
      <p:sp>
        <p:nvSpPr>
          <p:cNvPr id="3" name="2 İçerik Yer Tutucusu"/>
          <p:cNvSpPr>
            <a:spLocks noGrp="1"/>
          </p:cNvSpPr>
          <p:nvPr>
            <p:ph idx="1"/>
          </p:nvPr>
        </p:nvSpPr>
        <p:spPr>
          <a:xfrm>
            <a:off x="467544" y="692696"/>
            <a:ext cx="8229600" cy="5462067"/>
          </a:xfrm>
        </p:spPr>
        <p:txBody>
          <a:bodyPr/>
          <a:lstStyle/>
          <a:p>
            <a:r>
              <a:rPr lang="tr-TR" dirty="0" smtClean="0">
                <a:latin typeface="Times New Roman" pitchFamily="18" charset="0"/>
                <a:cs typeface="Times New Roman" pitchFamily="18" charset="0"/>
              </a:rPr>
              <a:t>Tanımadıkları bir ortama gelen kişiler ilk başlarda </a:t>
            </a:r>
            <a:r>
              <a:rPr lang="tr-TR" dirty="0" smtClean="0">
                <a:solidFill>
                  <a:srgbClr val="FF0000"/>
                </a:solidFill>
                <a:latin typeface="Times New Roman" pitchFamily="18" charset="0"/>
                <a:cs typeface="Times New Roman" pitchFamily="18" charset="0"/>
              </a:rPr>
              <a:t>çekimser</a:t>
            </a:r>
            <a:r>
              <a:rPr lang="tr-TR" dirty="0" smtClean="0">
                <a:latin typeface="Times New Roman" pitchFamily="18" charset="0"/>
                <a:cs typeface="Times New Roman" pitchFamily="18" charset="0"/>
              </a:rPr>
              <a:t> olur.</a:t>
            </a:r>
          </a:p>
          <a:p>
            <a:r>
              <a:rPr lang="tr-TR" dirty="0" smtClean="0">
                <a:latin typeface="Times New Roman" pitchFamily="18" charset="0"/>
                <a:cs typeface="Times New Roman" pitchFamily="18" charset="0"/>
              </a:rPr>
              <a:t>Beş </a:t>
            </a:r>
            <a:r>
              <a:rPr lang="tr-TR" dirty="0" smtClean="0">
                <a:solidFill>
                  <a:srgbClr val="FF0000"/>
                </a:solidFill>
                <a:latin typeface="Times New Roman" pitchFamily="18" charset="0"/>
                <a:cs typeface="Times New Roman" pitchFamily="18" charset="0"/>
              </a:rPr>
              <a:t>duygu</a:t>
            </a:r>
            <a:r>
              <a:rPr lang="tr-TR" dirty="0" smtClean="0">
                <a:latin typeface="Times New Roman" pitchFamily="18" charset="0"/>
                <a:cs typeface="Times New Roman" pitchFamily="18" charset="0"/>
              </a:rPr>
              <a:t>suna birden hareket gelmişti.</a:t>
            </a:r>
          </a:p>
          <a:p>
            <a:r>
              <a:rPr lang="tr-TR" dirty="0" smtClean="0">
                <a:latin typeface="Times New Roman" pitchFamily="18" charset="0"/>
                <a:cs typeface="Times New Roman" pitchFamily="18" charset="0"/>
              </a:rPr>
              <a:t>Yetkin, Ataç’la </a:t>
            </a:r>
            <a:r>
              <a:rPr lang="tr-TR" dirty="0" smtClean="0">
                <a:solidFill>
                  <a:srgbClr val="FF0000"/>
                </a:solidFill>
                <a:latin typeface="Times New Roman" pitchFamily="18" charset="0"/>
                <a:cs typeface="Times New Roman" pitchFamily="18" charset="0"/>
              </a:rPr>
              <a:t>ölçülemeyecek</a:t>
            </a:r>
            <a:r>
              <a:rPr lang="tr-TR" dirty="0" smtClean="0">
                <a:latin typeface="Times New Roman" pitchFamily="18" charset="0"/>
                <a:cs typeface="Times New Roman" pitchFamily="18" charset="0"/>
              </a:rPr>
              <a:t> oranda yetersizdi.</a:t>
            </a:r>
          </a:p>
          <a:p>
            <a:r>
              <a:rPr lang="tr-TR" dirty="0" smtClean="0">
                <a:latin typeface="Times New Roman" pitchFamily="18" charset="0"/>
                <a:cs typeface="Times New Roman" pitchFamily="18" charset="0"/>
              </a:rPr>
              <a:t>Halk edebiyatı,Cumhuriyet döneminde de </a:t>
            </a:r>
            <a:r>
              <a:rPr lang="tr-TR" dirty="0" smtClean="0">
                <a:solidFill>
                  <a:srgbClr val="FF0000"/>
                </a:solidFill>
                <a:latin typeface="Times New Roman" pitchFamily="18" charset="0"/>
                <a:cs typeface="Times New Roman" pitchFamily="18" charset="0"/>
              </a:rPr>
              <a:t>kullanılmıştır.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Eşanlamlı Sözcüklerin Bir Arada Kullanılması</a:t>
            </a:r>
            <a:endParaRPr lang="tr-TR" b="1" dirty="0"/>
          </a:p>
        </p:txBody>
      </p:sp>
      <p:sp>
        <p:nvSpPr>
          <p:cNvPr id="3" name="2 İçerik Yer Tutucusu"/>
          <p:cNvSpPr>
            <a:spLocks noGrp="1"/>
          </p:cNvSpPr>
          <p:nvPr>
            <p:ph idx="1"/>
          </p:nvPr>
        </p:nvSpPr>
        <p:spPr/>
        <p:txBody>
          <a:bodyPr>
            <a:normAutofit fontScale="92500" lnSpcReduction="10000"/>
          </a:bodyPr>
          <a:lstStyle/>
          <a:p>
            <a:r>
              <a:rPr lang="tr-TR" dirty="0" smtClean="0"/>
              <a:t>Bu tür anlatım bozukluklarına, genellikle Türkçeye başka dillerden girmiş sözcüklerle bunların Türkçe karşılıklarının bir arada kullanılması neden olmaktadır. Dilimizde karşılığı bulunan yabancı sözcükler yerine Türkçe sözcükleri kullanmaya ne denli özen gösterirsek, bu tür yanlışlara düşme olasılığımız da o oranda azalır.</a:t>
            </a:r>
          </a:p>
          <a:p>
            <a:r>
              <a:rPr lang="tr-TR" dirty="0" smtClean="0">
                <a:solidFill>
                  <a:srgbClr val="7030A0"/>
                </a:solidFill>
              </a:rPr>
              <a:t>Öyle varsıl, zengin biri de sayılmazdı.</a:t>
            </a:r>
          </a:p>
          <a:p>
            <a:r>
              <a:rPr lang="tr-TR" dirty="0" smtClean="0">
                <a:solidFill>
                  <a:srgbClr val="7030A0"/>
                </a:solidFill>
              </a:rPr>
              <a:t>Kavram ve terimleri rastgele, gelişigüzel kullanıyordu.</a:t>
            </a:r>
            <a:endParaRPr lang="tr-TR"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476672"/>
          </a:xfrm>
        </p:spPr>
        <p:txBody>
          <a:bodyPr>
            <a:normAutofit/>
          </a:bodyPr>
          <a:lstStyle/>
          <a:p>
            <a:r>
              <a:rPr lang="tr-TR" sz="1400" dirty="0" smtClean="0"/>
              <a:t>Eşanlamlı Sözcüklerin Bir Arada Kullanılması II</a:t>
            </a:r>
            <a:endParaRPr lang="tr-TR" sz="1400" dirty="0"/>
          </a:p>
        </p:txBody>
      </p:sp>
      <p:sp>
        <p:nvSpPr>
          <p:cNvPr id="3" name="2 İçerik Yer Tutucusu"/>
          <p:cNvSpPr>
            <a:spLocks noGrp="1"/>
          </p:cNvSpPr>
          <p:nvPr>
            <p:ph idx="1"/>
          </p:nvPr>
        </p:nvSpPr>
        <p:spPr/>
        <p:txBody>
          <a:bodyPr>
            <a:normAutofit lnSpcReduction="10000"/>
          </a:bodyPr>
          <a:lstStyle/>
          <a:p>
            <a:pPr>
              <a:buFont typeface="Wingdings" pitchFamily="2" charset="2"/>
              <a:buChar char="ü"/>
            </a:pPr>
            <a:r>
              <a:rPr lang="tr-TR" u="sng" dirty="0" smtClean="0">
                <a:solidFill>
                  <a:srgbClr val="0000CC"/>
                </a:solidFill>
                <a:latin typeface="Times New Roman" pitchFamily="18" charset="0"/>
                <a:cs typeface="Times New Roman" pitchFamily="18" charset="0"/>
              </a:rPr>
              <a:t>Neşeli</a:t>
            </a:r>
            <a:r>
              <a:rPr lang="tr-TR" dirty="0" smtClean="0">
                <a:latin typeface="Times New Roman" pitchFamily="18" charset="0"/>
                <a:cs typeface="Times New Roman" pitchFamily="18" charset="0"/>
              </a:rPr>
              <a:t>, sağlıklı, </a:t>
            </a:r>
            <a:r>
              <a:rPr lang="tr-TR" u="sng" dirty="0" smtClean="0">
                <a:solidFill>
                  <a:srgbClr val="0000CC"/>
                </a:solidFill>
                <a:latin typeface="Times New Roman" pitchFamily="18" charset="0"/>
                <a:cs typeface="Times New Roman" pitchFamily="18" charset="0"/>
              </a:rPr>
              <a:t>şen</a:t>
            </a:r>
            <a:r>
              <a:rPr lang="tr-TR" dirty="0" smtClean="0">
                <a:latin typeface="Times New Roman" pitchFamily="18" charset="0"/>
                <a:cs typeface="Times New Roman" pitchFamily="18" charset="0"/>
              </a:rPr>
              <a:t> bir görünüşü vardı.</a:t>
            </a:r>
          </a:p>
          <a:p>
            <a:pPr>
              <a:buFont typeface="Wingdings" pitchFamily="2" charset="2"/>
              <a:buChar char="ü"/>
            </a:pPr>
            <a:r>
              <a:rPr lang="tr-TR" dirty="0" smtClean="0">
                <a:latin typeface="Times New Roman" pitchFamily="18" charset="0"/>
                <a:cs typeface="Times New Roman" pitchFamily="18" charset="0"/>
              </a:rPr>
              <a:t>Yirmi dakika geçmesine rağmen program </a:t>
            </a:r>
            <a:r>
              <a:rPr lang="tr-TR" u="sng" dirty="0" smtClean="0">
                <a:solidFill>
                  <a:srgbClr val="0000CC"/>
                </a:solidFill>
                <a:latin typeface="Times New Roman" pitchFamily="18" charset="0"/>
                <a:cs typeface="Times New Roman" pitchFamily="18" charset="0"/>
              </a:rPr>
              <a:t>henüz, hâlâ</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başlamadı.</a:t>
            </a:r>
          </a:p>
          <a:p>
            <a:pPr>
              <a:buFont typeface="Wingdings" pitchFamily="2" charset="2"/>
              <a:buChar char="ü"/>
            </a:pPr>
            <a:r>
              <a:rPr lang="tr-TR" u="sng" dirty="0" smtClean="0">
                <a:solidFill>
                  <a:srgbClr val="0000CC"/>
                </a:solidFill>
                <a:latin typeface="Times New Roman" pitchFamily="18" charset="0"/>
                <a:cs typeface="Times New Roman" pitchFamily="18" charset="0"/>
              </a:rPr>
              <a:t>Güç ve müşkül</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zamanlarda üstüne düşeni yerine getirir.</a:t>
            </a:r>
          </a:p>
          <a:p>
            <a:pPr>
              <a:buFont typeface="Wingdings" pitchFamily="2" charset="2"/>
              <a:buChar char="ü"/>
            </a:pPr>
            <a:r>
              <a:rPr lang="tr-TR" dirty="0" smtClean="0">
                <a:latin typeface="Times New Roman" pitchFamily="18" charset="0"/>
                <a:cs typeface="Times New Roman" pitchFamily="18" charset="0"/>
              </a:rPr>
              <a:t>Bu konuda herkesin </a:t>
            </a:r>
            <a:r>
              <a:rPr lang="tr-TR" u="sng" dirty="0" smtClean="0">
                <a:solidFill>
                  <a:srgbClr val="0000CC"/>
                </a:solidFill>
                <a:latin typeface="Times New Roman" pitchFamily="18" charset="0"/>
                <a:cs typeface="Times New Roman" pitchFamily="18" charset="0"/>
              </a:rPr>
              <a:t>fikir</a:t>
            </a:r>
            <a:r>
              <a:rPr lang="tr-TR" dirty="0" smtClean="0">
                <a:latin typeface="Times New Roman" pitchFamily="18" charset="0"/>
                <a:cs typeface="Times New Roman" pitchFamily="18" charset="0"/>
              </a:rPr>
              <a:t> ve </a:t>
            </a:r>
            <a:r>
              <a:rPr lang="tr-TR" u="sng" dirty="0" smtClean="0">
                <a:solidFill>
                  <a:srgbClr val="0000CC"/>
                </a:solidFill>
                <a:latin typeface="Times New Roman" pitchFamily="18" charset="0"/>
                <a:cs typeface="Times New Roman" pitchFamily="18" charset="0"/>
              </a:rPr>
              <a:t>görüşünü</a:t>
            </a:r>
            <a:r>
              <a:rPr lang="tr-TR" dirty="0" smtClean="0">
                <a:latin typeface="Times New Roman" pitchFamily="18" charset="0"/>
                <a:cs typeface="Times New Roman" pitchFamily="18" charset="0"/>
              </a:rPr>
              <a:t> almalısınız.</a:t>
            </a:r>
          </a:p>
          <a:p>
            <a:pPr>
              <a:buFont typeface="Wingdings" pitchFamily="2" charset="2"/>
              <a:buChar char="ü"/>
            </a:pPr>
            <a:r>
              <a:rPr lang="tr-TR" dirty="0" smtClean="0">
                <a:latin typeface="Times New Roman" pitchFamily="18" charset="0"/>
                <a:cs typeface="Times New Roman" pitchFamily="18" charset="0"/>
              </a:rPr>
              <a:t>Hava sıcaklığı </a:t>
            </a:r>
            <a:r>
              <a:rPr lang="tr-TR" u="sng" dirty="0" smtClean="0">
                <a:solidFill>
                  <a:srgbClr val="0000CC"/>
                </a:solidFill>
                <a:latin typeface="Times New Roman" pitchFamily="18" charset="0"/>
                <a:cs typeface="Times New Roman" pitchFamily="18" charset="0"/>
              </a:rPr>
              <a:t>sıfırın altında eksi sekiz</a:t>
            </a:r>
            <a:r>
              <a:rPr lang="tr-TR" dirty="0" smtClean="0">
                <a:solidFill>
                  <a:srgbClr val="0000CC"/>
                </a:solidFill>
                <a:latin typeface="Times New Roman" pitchFamily="18" charset="0"/>
                <a:cs typeface="Times New Roman" pitchFamily="18" charset="0"/>
              </a:rPr>
              <a:t> </a:t>
            </a:r>
            <a:r>
              <a:rPr lang="tr-TR" dirty="0" smtClean="0">
                <a:latin typeface="Times New Roman" pitchFamily="18" charset="0"/>
                <a:cs typeface="Times New Roman" pitchFamily="18" charset="0"/>
              </a:rPr>
              <a:t>derece imiş.</a:t>
            </a:r>
          </a:p>
          <a:p>
            <a:pPr>
              <a:buFont typeface="Wingdings" pitchFamily="2" charset="2"/>
              <a:buChar char="ü"/>
            </a:pPr>
            <a:endParaRPr lang="tr-TR" dirty="0" smtClean="0">
              <a:latin typeface="Times New Roman" pitchFamily="18" charset="0"/>
              <a:cs typeface="Times New Roman" pitchFamily="18" charset="0"/>
            </a:endParaRP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Yineleme</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Yineleme, bir yazının okunmasını güçleştiren nedenlerden biridir. Bir yazıda sürekli aynı sözcüklere karşılaşmak, okuyanda bıkkınlık yaratır. Unutmamalı ki savruk dil kullanımı, tümcenin anlam dokusunu da zayıflatarak yazının niteliğini düşürür.</a:t>
            </a:r>
          </a:p>
          <a:p>
            <a:r>
              <a:rPr lang="tr-TR" dirty="0" smtClean="0">
                <a:solidFill>
                  <a:srgbClr val="FF0000"/>
                </a:solidFill>
              </a:rPr>
              <a:t>Bizden önce gelen kuşaklar nasıl bizim geleceğimizi belirlemişlerse, bizim kuşağımız da aynı biçimde bizden sonra gelecek kuşağın geleceğini belirleyecek</a:t>
            </a:r>
            <a:r>
              <a:rPr lang="tr-TR" dirty="0" smtClean="0">
                <a:solidFill>
                  <a:srgbClr val="FF0000"/>
                </a:solidFill>
              </a:rPr>
              <a:t>.</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1235</Words>
  <Application>Microsoft Office PowerPoint</Application>
  <PresentationFormat>Ekran Gösterisi (4:3)</PresentationFormat>
  <Paragraphs>118</Paragraphs>
  <Slides>22</Slides>
  <Notes>4</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Ofis Teması</vt:lpstr>
      <vt:lpstr>ANLATIM BOZUKLUKLARI</vt:lpstr>
      <vt:lpstr>Gereksiz Sözcük Kullanma</vt:lpstr>
      <vt:lpstr>Gereksiz Sözcük Kullanma ıı</vt:lpstr>
      <vt:lpstr>Slayt 4</vt:lpstr>
      <vt:lpstr>Yanlış Sözcük Seçimi</vt:lpstr>
      <vt:lpstr>Yanlış Sözcük Seçimi II</vt:lpstr>
      <vt:lpstr>Eşanlamlı Sözcüklerin Bir Arada Kullanılması</vt:lpstr>
      <vt:lpstr>Eşanlamlı Sözcüklerin Bir Arada Kullanılması II</vt:lpstr>
      <vt:lpstr>Yineleme</vt:lpstr>
      <vt:lpstr>Yineleme II</vt:lpstr>
      <vt:lpstr>Gereksiz ya da Yanlış Yardımcı Eylem Kullanma</vt:lpstr>
      <vt:lpstr>Zamanların Yanlış Kullanılması</vt:lpstr>
      <vt:lpstr>Zamanların Yanlış Kullanılması II</vt:lpstr>
      <vt:lpstr>Tümcede Anlamsal Çelişki</vt:lpstr>
      <vt:lpstr>Tümcede Anlamsal Çelişki II</vt:lpstr>
      <vt:lpstr>Kavram ve Terimlerin Yanlış Kullanılması</vt:lpstr>
      <vt:lpstr>Sıralama Yanlışları</vt:lpstr>
      <vt:lpstr>Sıralama Yanlışları II</vt:lpstr>
      <vt:lpstr>Birbirini İzleyen Sözcüklerin Türdeş Olmaması</vt:lpstr>
      <vt:lpstr>Boş ve Doldurma Sözler</vt:lpstr>
      <vt:lpstr>Deyim ve Atasözü Yanlışları Kalıbı Bozulan Sözler</vt:lpstr>
      <vt:lpstr>Deyim ve Atasözü yanlışları Kalıbı Bozulan Sözler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 BOZUKLUKLARI</dc:title>
  <dc:creator>CASPER</dc:creator>
  <cp:lastModifiedBy>CASPER</cp:lastModifiedBy>
  <cp:revision>34</cp:revision>
  <dcterms:created xsi:type="dcterms:W3CDTF">2011-03-06T18:09:56Z</dcterms:created>
  <dcterms:modified xsi:type="dcterms:W3CDTF">2011-03-07T15:03:26Z</dcterms:modified>
</cp:coreProperties>
</file>