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1F8754-1D72-42FE-8F34-A152B5845685}"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406A34-8750-4F4A-BCF2-96A6262C65F1}" type="slidenum">
              <a:rPr lang="tr-TR" smtClean="0"/>
              <a:t>‹#›</a:t>
            </a:fld>
            <a:endParaRPr lang="tr-TR"/>
          </a:p>
        </p:txBody>
      </p:sp>
    </p:spTree>
    <p:extLst>
      <p:ext uri="{BB962C8B-B14F-4D97-AF65-F5344CB8AC3E}">
        <p14:creationId xmlns:p14="http://schemas.microsoft.com/office/powerpoint/2010/main" val="1724543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566B25D-9C62-4E10-88AB-A452899A8AD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7987" name="Rectangle 2050"/>
          <p:cNvSpPr>
            <a:spLocks noGrp="1" noRot="1" noChangeAspect="1" noChangeArrowheads="1" noTextEdit="1"/>
          </p:cNvSpPr>
          <p:nvPr>
            <p:ph type="sldImg"/>
          </p:nvPr>
        </p:nvSpPr>
        <p:spPr>
          <a:ln/>
        </p:spPr>
      </p:sp>
      <p:sp>
        <p:nvSpPr>
          <p:cNvPr id="297988"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0080225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9F37E5-FCCA-43EA-91BC-550D7D48053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2563" name="Rectangle 2"/>
          <p:cNvSpPr>
            <a:spLocks noGrp="1" noRot="1" noChangeAspect="1" noChangeArrowheads="1" noTextEdit="1"/>
          </p:cNvSpPr>
          <p:nvPr>
            <p:ph type="sldImg"/>
          </p:nvPr>
        </p:nvSpPr>
        <p:spPr>
          <a:ln/>
        </p:spPr>
      </p:sp>
      <p:sp>
        <p:nvSpPr>
          <p:cNvPr id="3225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862379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9A066C3-E0FB-4C8E-9379-63B344D40BD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4611" name="Rectangle 2"/>
          <p:cNvSpPr>
            <a:spLocks noGrp="1" noRot="1" noChangeAspect="1" noChangeArrowheads="1" noTextEdit="1"/>
          </p:cNvSpPr>
          <p:nvPr>
            <p:ph type="sldImg"/>
          </p:nvPr>
        </p:nvSpPr>
        <p:spPr>
          <a:ln/>
        </p:spPr>
      </p:sp>
      <p:sp>
        <p:nvSpPr>
          <p:cNvPr id="3246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517994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77796E9-A00E-4DE0-A3DF-7523F49DF54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6659" name="Rectangle 1026"/>
          <p:cNvSpPr>
            <a:spLocks noGrp="1" noRot="1" noChangeAspect="1" noChangeArrowheads="1" noTextEdit="1"/>
          </p:cNvSpPr>
          <p:nvPr>
            <p:ph type="sldImg"/>
          </p:nvPr>
        </p:nvSpPr>
        <p:spPr>
          <a:ln/>
        </p:spPr>
      </p:sp>
      <p:sp>
        <p:nvSpPr>
          <p:cNvPr id="326660"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546120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6316A65-0BB2-4682-A304-F1136678536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8707" name="Rectangle 1026"/>
          <p:cNvSpPr>
            <a:spLocks noGrp="1" noRot="1" noChangeAspect="1" noChangeArrowheads="1" noTextEdit="1"/>
          </p:cNvSpPr>
          <p:nvPr>
            <p:ph type="sldImg"/>
          </p:nvPr>
        </p:nvSpPr>
        <p:spPr>
          <a:ln/>
        </p:spPr>
      </p:sp>
      <p:sp>
        <p:nvSpPr>
          <p:cNvPr id="32870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246448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Slide Image Placeholder 1"/>
          <p:cNvSpPr>
            <a:spLocks noGrp="1" noRot="1" noChangeAspect="1" noTextEdit="1"/>
          </p:cNvSpPr>
          <p:nvPr>
            <p:ph type="sldImg"/>
          </p:nvPr>
        </p:nvSpPr>
        <p:spPr>
          <a:ln/>
        </p:spPr>
      </p:sp>
      <p:sp>
        <p:nvSpPr>
          <p:cNvPr id="3338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338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1E70906-685B-4446-A4AB-9AE4CC021FE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571333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Slide Image Placeholder 1"/>
          <p:cNvSpPr>
            <a:spLocks noGrp="1" noRot="1" noChangeAspect="1" noTextEdit="1"/>
          </p:cNvSpPr>
          <p:nvPr>
            <p:ph type="sldImg"/>
          </p:nvPr>
        </p:nvSpPr>
        <p:spPr>
          <a:ln/>
        </p:spPr>
      </p:sp>
      <p:sp>
        <p:nvSpPr>
          <p:cNvPr id="3358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358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EE636A-C0F7-4975-B733-43E43787E50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152617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C7A1289-A5AE-401C-9584-E1C1F3AC736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37923" name="Rectangle 2"/>
          <p:cNvSpPr>
            <a:spLocks noGrp="1" noRot="1" noChangeAspect="1" noChangeArrowheads="1" noTextEdit="1"/>
          </p:cNvSpPr>
          <p:nvPr>
            <p:ph type="sldImg"/>
          </p:nvPr>
        </p:nvSpPr>
        <p:spPr>
          <a:ln/>
        </p:spPr>
      </p:sp>
      <p:sp>
        <p:nvSpPr>
          <p:cNvPr id="33792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3453759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DBA6C77-4D0D-4249-A402-DD283B341E2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39971" name="Rectangle 2"/>
          <p:cNvSpPr>
            <a:spLocks noGrp="1" noRot="1" noChangeAspect="1" noChangeArrowheads="1" noTextEdit="1"/>
          </p:cNvSpPr>
          <p:nvPr>
            <p:ph type="sldImg"/>
          </p:nvPr>
        </p:nvSpPr>
        <p:spPr>
          <a:ln/>
        </p:spPr>
      </p:sp>
      <p:sp>
        <p:nvSpPr>
          <p:cNvPr id="3399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6512394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70DAA04-BA3E-4D7B-AEEB-75A1B4C4AFA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42019" name="Rectangle 2"/>
          <p:cNvSpPr>
            <a:spLocks noGrp="1" noRot="1" noChangeAspect="1" noChangeArrowheads="1" noTextEdit="1"/>
          </p:cNvSpPr>
          <p:nvPr>
            <p:ph type="sldImg"/>
          </p:nvPr>
        </p:nvSpPr>
        <p:spPr>
          <a:ln/>
        </p:spPr>
      </p:sp>
      <p:sp>
        <p:nvSpPr>
          <p:cNvPr id="3420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8775251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D77321A-F93A-4B99-AB91-E76982C5873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44067" name="Rectangle 2"/>
          <p:cNvSpPr>
            <a:spLocks noGrp="1" noRot="1" noChangeAspect="1" noChangeArrowheads="1" noTextEdit="1"/>
          </p:cNvSpPr>
          <p:nvPr>
            <p:ph type="sldImg"/>
          </p:nvPr>
        </p:nvSpPr>
        <p:spPr>
          <a:ln/>
        </p:spPr>
      </p:sp>
      <p:sp>
        <p:nvSpPr>
          <p:cNvPr id="3440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76256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Slide Image Placeholder 1"/>
          <p:cNvSpPr>
            <a:spLocks noGrp="1" noRot="1" noChangeAspect="1" noTextEdit="1"/>
          </p:cNvSpPr>
          <p:nvPr>
            <p:ph type="sldImg"/>
          </p:nvPr>
        </p:nvSpPr>
        <p:spPr>
          <a:ln/>
        </p:spPr>
      </p:sp>
      <p:sp>
        <p:nvSpPr>
          <p:cNvPr id="3000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000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35EAF6-AF17-4A78-A99F-1F6BC74CCC8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7256659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Slide Image Placeholder 1"/>
          <p:cNvSpPr>
            <a:spLocks noGrp="1" noRot="1" noChangeAspect="1" noTextEdit="1"/>
          </p:cNvSpPr>
          <p:nvPr>
            <p:ph type="sldImg"/>
          </p:nvPr>
        </p:nvSpPr>
        <p:spPr>
          <a:ln/>
        </p:spPr>
      </p:sp>
      <p:sp>
        <p:nvSpPr>
          <p:cNvPr id="3461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461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92209A5-1A06-4D0F-BE88-A40533530C7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642522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112C728-DC77-4972-9BE6-5499AF61539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48163" name="Rectangle 2"/>
          <p:cNvSpPr>
            <a:spLocks noGrp="1" noRot="1" noChangeAspect="1" noChangeArrowheads="1" noTextEdit="1"/>
          </p:cNvSpPr>
          <p:nvPr>
            <p:ph type="sldImg"/>
          </p:nvPr>
        </p:nvSpPr>
        <p:spPr>
          <a:ln/>
        </p:spPr>
      </p:sp>
      <p:sp>
        <p:nvSpPr>
          <p:cNvPr id="3481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8186986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Slide Image Placeholder 1"/>
          <p:cNvSpPr>
            <a:spLocks noGrp="1" noRot="1" noChangeAspect="1" noTextEdit="1"/>
          </p:cNvSpPr>
          <p:nvPr>
            <p:ph type="sldImg"/>
          </p:nvPr>
        </p:nvSpPr>
        <p:spPr>
          <a:ln/>
        </p:spPr>
      </p:sp>
      <p:sp>
        <p:nvSpPr>
          <p:cNvPr id="3502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502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F2647DC-4110-457B-A01E-535D42DD441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6835561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BECC4A-041D-495A-9AA6-E88E272699B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52259" name="Rectangle 2"/>
          <p:cNvSpPr>
            <a:spLocks noGrp="1" noRot="1" noChangeAspect="1" noChangeArrowheads="1" noTextEdit="1"/>
          </p:cNvSpPr>
          <p:nvPr>
            <p:ph type="sldImg"/>
          </p:nvPr>
        </p:nvSpPr>
        <p:spPr>
          <a:ln/>
        </p:spPr>
      </p:sp>
      <p:sp>
        <p:nvSpPr>
          <p:cNvPr id="3522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814857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1628A3-2400-4943-BCBD-5FF1AF86207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56355" name="Rectangle 2"/>
          <p:cNvSpPr>
            <a:spLocks noGrp="1" noRot="1" noChangeAspect="1" noChangeArrowheads="1" noTextEdit="1"/>
          </p:cNvSpPr>
          <p:nvPr>
            <p:ph type="sldImg"/>
          </p:nvPr>
        </p:nvSpPr>
        <p:spPr>
          <a:ln/>
        </p:spPr>
      </p:sp>
      <p:sp>
        <p:nvSpPr>
          <p:cNvPr id="3563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0590981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Slide Image Placeholder 1"/>
          <p:cNvSpPr>
            <a:spLocks noGrp="1" noRot="1" noChangeAspect="1" noTextEdit="1"/>
          </p:cNvSpPr>
          <p:nvPr>
            <p:ph type="sldImg"/>
          </p:nvPr>
        </p:nvSpPr>
        <p:spPr>
          <a:ln/>
        </p:spPr>
      </p:sp>
      <p:sp>
        <p:nvSpPr>
          <p:cNvPr id="35840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5840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16DD6E5-CE0F-4754-9036-4486A8E83C7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925122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Slide Image Placeholder 1"/>
          <p:cNvSpPr>
            <a:spLocks noGrp="1" noRot="1" noChangeAspect="1" noTextEdit="1"/>
          </p:cNvSpPr>
          <p:nvPr>
            <p:ph type="sldImg"/>
          </p:nvPr>
        </p:nvSpPr>
        <p:spPr>
          <a:ln/>
        </p:spPr>
      </p:sp>
      <p:sp>
        <p:nvSpPr>
          <p:cNvPr id="3645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645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CE25FAB-3138-4794-81A1-7BFE4527195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324076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D08978-30BC-4281-9B90-185FB0B72BB3}"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68643" name="Rectangle 2"/>
          <p:cNvSpPr>
            <a:spLocks noGrp="1" noRot="1" noChangeAspect="1" noChangeArrowheads="1" noTextEdit="1"/>
          </p:cNvSpPr>
          <p:nvPr>
            <p:ph type="sldImg"/>
          </p:nvPr>
        </p:nvSpPr>
        <p:spPr>
          <a:ln/>
        </p:spPr>
      </p:sp>
      <p:sp>
        <p:nvSpPr>
          <p:cNvPr id="368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8644120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Slide Image Placeholder 1"/>
          <p:cNvSpPr>
            <a:spLocks noGrp="1" noRot="1" noChangeAspect="1" noTextEdit="1"/>
          </p:cNvSpPr>
          <p:nvPr>
            <p:ph type="sldImg"/>
          </p:nvPr>
        </p:nvSpPr>
        <p:spPr>
          <a:ln/>
        </p:spPr>
      </p:sp>
      <p:sp>
        <p:nvSpPr>
          <p:cNvPr id="3747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747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2E232FF-AEA4-4145-A7F5-807947FCA7E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2545506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Slide Image Placeholder 1"/>
          <p:cNvSpPr>
            <a:spLocks noGrp="1" noRot="1" noChangeAspect="1" noTextEdit="1"/>
          </p:cNvSpPr>
          <p:nvPr>
            <p:ph type="sldImg"/>
          </p:nvPr>
        </p:nvSpPr>
        <p:spPr>
          <a:ln/>
        </p:spPr>
      </p:sp>
      <p:sp>
        <p:nvSpPr>
          <p:cNvPr id="3768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768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2E610F9-3424-4F20-92ED-6F909B0A371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30450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lide Image Placeholder 1"/>
          <p:cNvSpPr>
            <a:spLocks noGrp="1" noRot="1" noChangeAspect="1" noTextEdit="1"/>
          </p:cNvSpPr>
          <p:nvPr>
            <p:ph type="sldImg"/>
          </p:nvPr>
        </p:nvSpPr>
        <p:spPr>
          <a:ln/>
        </p:spPr>
      </p:sp>
      <p:sp>
        <p:nvSpPr>
          <p:cNvPr id="3020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020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83F0625-0F96-4BB6-9776-9E1530A6170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065691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Slide Image Placeholder 1"/>
          <p:cNvSpPr>
            <a:spLocks noGrp="1" noRot="1" noChangeAspect="1" noTextEdit="1"/>
          </p:cNvSpPr>
          <p:nvPr>
            <p:ph type="sldImg"/>
          </p:nvPr>
        </p:nvSpPr>
        <p:spPr>
          <a:ln/>
        </p:spPr>
      </p:sp>
      <p:sp>
        <p:nvSpPr>
          <p:cNvPr id="3788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788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D9EE2A7-F6DE-4A36-B24C-F1DB6B8D60E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7127970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Slide Image Placeholder 1"/>
          <p:cNvSpPr>
            <a:spLocks noGrp="1" noRot="1" noChangeAspect="1" noTextEdit="1"/>
          </p:cNvSpPr>
          <p:nvPr>
            <p:ph type="sldImg"/>
          </p:nvPr>
        </p:nvSpPr>
        <p:spPr>
          <a:ln/>
        </p:spPr>
      </p:sp>
      <p:sp>
        <p:nvSpPr>
          <p:cNvPr id="3809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8093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80159D-6106-4C37-A654-CCFC0CF92FC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576862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2130230-13F8-4628-ADAB-6761C047F9E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82979" name="Rectangle 2"/>
          <p:cNvSpPr>
            <a:spLocks noGrp="1" noRot="1" noChangeAspect="1" noChangeArrowheads="1" noTextEdit="1"/>
          </p:cNvSpPr>
          <p:nvPr>
            <p:ph type="sldImg"/>
          </p:nvPr>
        </p:nvSpPr>
        <p:spPr>
          <a:ln/>
        </p:spPr>
      </p:sp>
      <p:sp>
        <p:nvSpPr>
          <p:cNvPr id="3829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0941633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87937D1-72DF-40E9-BB1E-47D1E7CA45D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85027" name="Rectangle 1026"/>
          <p:cNvSpPr>
            <a:spLocks noGrp="1" noRot="1" noChangeAspect="1" noChangeArrowheads="1" noTextEdit="1"/>
          </p:cNvSpPr>
          <p:nvPr>
            <p:ph type="sldImg"/>
          </p:nvPr>
        </p:nvSpPr>
        <p:spPr>
          <a:ln/>
        </p:spPr>
      </p:sp>
      <p:sp>
        <p:nvSpPr>
          <p:cNvPr id="38502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8369911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Slide Image Placeholder 1"/>
          <p:cNvSpPr>
            <a:spLocks noGrp="1" noRot="1" noChangeAspect="1" noTextEdit="1"/>
          </p:cNvSpPr>
          <p:nvPr>
            <p:ph type="sldImg"/>
          </p:nvPr>
        </p:nvSpPr>
        <p:spPr>
          <a:ln/>
        </p:spPr>
      </p:sp>
      <p:sp>
        <p:nvSpPr>
          <p:cNvPr id="3870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870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9DCD4AA-5332-4F45-A9DB-C7CCA450641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9784561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3C273B5-4729-45E6-81F5-218830874BE4}"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89123" name="Rectangle 1026"/>
          <p:cNvSpPr>
            <a:spLocks noGrp="1" noRot="1" noChangeAspect="1" noChangeArrowheads="1" noTextEdit="1"/>
          </p:cNvSpPr>
          <p:nvPr>
            <p:ph type="sldImg"/>
          </p:nvPr>
        </p:nvSpPr>
        <p:spPr>
          <a:ln/>
        </p:spPr>
      </p:sp>
      <p:sp>
        <p:nvSpPr>
          <p:cNvPr id="389124"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4556453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C05AAA-6158-4BD0-AA7B-20CAA4002B3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91171" name="Rectangle 2"/>
          <p:cNvSpPr>
            <a:spLocks noGrp="1" noRot="1" noChangeAspect="1" noChangeArrowheads="1" noTextEdit="1"/>
          </p:cNvSpPr>
          <p:nvPr>
            <p:ph type="sldImg"/>
          </p:nvPr>
        </p:nvSpPr>
        <p:spPr>
          <a:ln/>
        </p:spPr>
      </p:sp>
      <p:sp>
        <p:nvSpPr>
          <p:cNvPr id="3911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9733348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F52E37-BEC0-469D-BC49-B65640BD3F5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93219" name="Rectangle 2"/>
          <p:cNvSpPr>
            <a:spLocks noGrp="1" noRot="1" noChangeAspect="1" noChangeArrowheads="1" noTextEdit="1"/>
          </p:cNvSpPr>
          <p:nvPr>
            <p:ph type="sldImg"/>
          </p:nvPr>
        </p:nvSpPr>
        <p:spPr>
          <a:ln/>
        </p:spPr>
      </p:sp>
      <p:sp>
        <p:nvSpPr>
          <p:cNvPr id="3932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9209683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4EFA993-F7C9-4C80-BAEE-064F199CA08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95267" name="Rectangle 2"/>
          <p:cNvSpPr>
            <a:spLocks noGrp="1" noRot="1" noChangeAspect="1" noChangeArrowheads="1" noTextEdit="1"/>
          </p:cNvSpPr>
          <p:nvPr>
            <p:ph type="sldImg"/>
          </p:nvPr>
        </p:nvSpPr>
        <p:spPr>
          <a:ln/>
        </p:spPr>
      </p:sp>
      <p:sp>
        <p:nvSpPr>
          <p:cNvPr id="3952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924499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2AF031-C111-4352-96AC-8C60D96396C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01411" name="Rectangle 2"/>
          <p:cNvSpPr>
            <a:spLocks noGrp="1" noRot="1" noChangeAspect="1" noChangeArrowheads="1" noTextEdit="1"/>
          </p:cNvSpPr>
          <p:nvPr>
            <p:ph type="sldImg"/>
          </p:nvPr>
        </p:nvSpPr>
        <p:spPr>
          <a:ln/>
        </p:spPr>
      </p:sp>
      <p:sp>
        <p:nvSpPr>
          <p:cNvPr id="4014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897922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Slide Image Placeholder 1"/>
          <p:cNvSpPr>
            <a:spLocks noGrp="1" noRot="1" noChangeAspect="1" noTextEdit="1"/>
          </p:cNvSpPr>
          <p:nvPr>
            <p:ph type="sldImg"/>
          </p:nvPr>
        </p:nvSpPr>
        <p:spPr>
          <a:ln/>
        </p:spPr>
      </p:sp>
      <p:sp>
        <p:nvSpPr>
          <p:cNvPr id="3041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30413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AF2BDCD-6C04-4BCA-9C7F-B0D235A1351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8402443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D773FF8-97A8-4283-B205-06501D7CA5E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03459" name="Rectangle 2"/>
          <p:cNvSpPr>
            <a:spLocks noGrp="1" noRot="1" noChangeAspect="1" noChangeArrowheads="1" noTextEdit="1"/>
          </p:cNvSpPr>
          <p:nvPr>
            <p:ph type="sldImg"/>
          </p:nvPr>
        </p:nvSpPr>
        <p:spPr>
          <a:ln/>
        </p:spPr>
      </p:sp>
      <p:sp>
        <p:nvSpPr>
          <p:cNvPr id="4034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9914651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8620E06-0AE4-48DB-95BD-61589DC0099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405507" name="Rectangle 2"/>
          <p:cNvSpPr>
            <a:spLocks noGrp="1" noRot="1" noChangeAspect="1" noChangeArrowheads="1" noTextEdit="1"/>
          </p:cNvSpPr>
          <p:nvPr>
            <p:ph type="sldImg"/>
          </p:nvPr>
        </p:nvSpPr>
        <p:spPr>
          <a:ln/>
        </p:spPr>
      </p:sp>
      <p:sp>
        <p:nvSpPr>
          <p:cNvPr id="4055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958733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96CB543-98B6-4FE7-BC84-C3D04785385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8227" name="Rectangle 1026"/>
          <p:cNvSpPr>
            <a:spLocks noGrp="1" noRot="1" noChangeAspect="1" noChangeArrowheads="1" noTextEdit="1"/>
          </p:cNvSpPr>
          <p:nvPr>
            <p:ph type="sldImg"/>
          </p:nvPr>
        </p:nvSpPr>
        <p:spPr>
          <a:ln/>
        </p:spPr>
      </p:sp>
      <p:sp>
        <p:nvSpPr>
          <p:cNvPr id="30822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269746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C447CB-40C5-413D-8020-729E4220B73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4371" name="Rectangle 3074"/>
          <p:cNvSpPr>
            <a:spLocks noGrp="1" noRot="1" noChangeAspect="1" noChangeArrowheads="1" noTextEdit="1"/>
          </p:cNvSpPr>
          <p:nvPr>
            <p:ph type="sldImg"/>
          </p:nvPr>
        </p:nvSpPr>
        <p:spPr>
          <a:xfrm>
            <a:off x="411163" y="698500"/>
            <a:ext cx="6134100" cy="3451225"/>
          </a:xfrm>
          <a:ln w="12700" cap="flat">
            <a:solidFill>
              <a:schemeClr val="tx1"/>
            </a:solidFill>
          </a:ln>
        </p:spPr>
      </p:sp>
      <p:sp>
        <p:nvSpPr>
          <p:cNvPr id="314372" name="Rectangle 3075"/>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lIns="92075" tIns="46038" rIns="92075" bIns="46038"/>
          <a:lstStyle/>
          <a:p>
            <a:endParaRPr lang="en-GB" altLang="tr-TR" smtClean="0"/>
          </a:p>
        </p:txBody>
      </p:sp>
    </p:spTree>
    <p:extLst>
      <p:ext uri="{BB962C8B-B14F-4D97-AF65-F5344CB8AC3E}">
        <p14:creationId xmlns:p14="http://schemas.microsoft.com/office/powerpoint/2010/main" val="1359244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C9CDF82-A81A-4016-A68A-82497668B3F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6419" name="Rectangle 2"/>
          <p:cNvSpPr>
            <a:spLocks noGrp="1" noRot="1" noChangeAspect="1" noChangeArrowheads="1" noTextEdit="1"/>
          </p:cNvSpPr>
          <p:nvPr>
            <p:ph type="sldImg"/>
          </p:nvPr>
        </p:nvSpPr>
        <p:spPr>
          <a:ln/>
        </p:spPr>
      </p:sp>
      <p:sp>
        <p:nvSpPr>
          <p:cNvPr id="3164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945385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0DBAD97-9570-48D4-B60E-AFB3A2A5E4B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632654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61D0CE7-8B34-4E62-B3C6-845F9AA69CD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0515" name="Rectangle 2050"/>
          <p:cNvSpPr>
            <a:spLocks noGrp="1" noRot="1" noChangeAspect="1" noChangeArrowheads="1" noTextEdit="1"/>
          </p:cNvSpPr>
          <p:nvPr>
            <p:ph type="sldImg"/>
          </p:nvPr>
        </p:nvSpPr>
        <p:spPr>
          <a:ln/>
        </p:spPr>
      </p:sp>
      <p:sp>
        <p:nvSpPr>
          <p:cNvPr id="320516"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951896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321D199-12F1-4BCE-AE04-68E36D4EE2B1}"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4013397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21D199-12F1-4BCE-AE04-68E36D4EE2B1}"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315652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21D199-12F1-4BCE-AE04-68E36D4EE2B1}"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2052559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25831630"/>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16150266"/>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29877409"/>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84572603"/>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6560069"/>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63882055"/>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72098135"/>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57038854"/>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21D199-12F1-4BCE-AE04-68E36D4EE2B1}"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837794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00727368"/>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039846"/>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96877473"/>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83242607"/>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319494"/>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82260968"/>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321D199-12F1-4BCE-AE04-68E36D4EE2B1}"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2609238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21D199-12F1-4BCE-AE04-68E36D4EE2B1}"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2690185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21D199-12F1-4BCE-AE04-68E36D4EE2B1}"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70320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21D199-12F1-4BCE-AE04-68E36D4EE2B1}"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1353354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21D199-12F1-4BCE-AE04-68E36D4EE2B1}"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1435471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21D199-12F1-4BCE-AE04-68E36D4EE2B1}"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1522766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21D199-12F1-4BCE-AE04-68E36D4EE2B1}"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7299A8-288D-4426-9FB8-A972AAEE215A}" type="slidenum">
              <a:rPr lang="tr-TR" smtClean="0"/>
              <a:t>‹#›</a:t>
            </a:fld>
            <a:endParaRPr lang="tr-TR"/>
          </a:p>
        </p:txBody>
      </p:sp>
    </p:spTree>
    <p:extLst>
      <p:ext uri="{BB962C8B-B14F-4D97-AF65-F5344CB8AC3E}">
        <p14:creationId xmlns:p14="http://schemas.microsoft.com/office/powerpoint/2010/main" val="2207255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1D199-12F1-4BCE-AE04-68E36D4EE2B1}"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299A8-288D-4426-9FB8-A972AAEE215A}" type="slidenum">
              <a:rPr lang="tr-TR" smtClean="0"/>
              <a:t>‹#›</a:t>
            </a:fld>
            <a:endParaRPr lang="tr-TR"/>
          </a:p>
        </p:txBody>
      </p:sp>
    </p:spTree>
    <p:extLst>
      <p:ext uri="{BB962C8B-B14F-4D97-AF65-F5344CB8AC3E}">
        <p14:creationId xmlns:p14="http://schemas.microsoft.com/office/powerpoint/2010/main" val="3748740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115656975"/>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wmf"/></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08706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idx="1"/>
          </p:nvPr>
        </p:nvSpPr>
        <p:spPr>
          <a:xfrm>
            <a:off x="1631950" y="549276"/>
            <a:ext cx="9036050" cy="6119813"/>
          </a:xfrm>
        </p:spPr>
        <p:txBody>
          <a:bodyPr/>
          <a:lstStyle/>
          <a:p>
            <a:pPr algn="just" eaLnBrk="1" hangingPunct="1">
              <a:defRPr/>
            </a:pPr>
            <a:r>
              <a:rPr lang="tr-TR" sz="3000" dirty="0"/>
              <a:t>Afyondaki </a:t>
            </a:r>
            <a:r>
              <a:rPr lang="tr-TR" sz="3000" b="1" dirty="0"/>
              <a:t>fenantren</a:t>
            </a:r>
            <a:r>
              <a:rPr lang="tr-TR" sz="3000" dirty="0"/>
              <a:t> gurubu alkaloitler şiddetli bağımlılık yapma özelliğinde olup uluslararası ve ulusal kontrol altındadır. </a:t>
            </a:r>
            <a:r>
              <a:rPr lang="tr-TR" sz="3000" b="1" dirty="0"/>
              <a:t>Benzilizokinolein</a:t>
            </a:r>
            <a:r>
              <a:rPr lang="tr-TR" sz="3000" dirty="0"/>
              <a:t> gurubu alkaloitlerin ise bağımlılık yapma özelliği yoktur ve kolay kolay da bağımlılığa yol açan maddelere dönüştürülemezler. Bu guruptakiler kontrol altında değildir.</a:t>
            </a:r>
          </a:p>
          <a:p>
            <a:pPr eaLnBrk="1" hangingPunct="1">
              <a:defRPr/>
            </a:pPr>
            <a:endParaRPr lang="tr-TR" sz="3000" dirty="0"/>
          </a:p>
          <a:p>
            <a:pPr algn="just" eaLnBrk="1" hangingPunct="1">
              <a:defRPr/>
            </a:pPr>
            <a:r>
              <a:rPr lang="tr-TR" sz="3000" dirty="0"/>
              <a:t>Bulunuş miktarları itibarı ile </a:t>
            </a:r>
            <a:r>
              <a:rPr lang="tr-TR" sz="3000" b="1" dirty="0"/>
              <a:t>morfin, kodein, tebain, papaverin, noskapin ve narsein</a:t>
            </a:r>
            <a:r>
              <a:rPr lang="tr-TR" sz="3000" dirty="0"/>
              <a:t> afyondaki en önemli alkaloitlerdir. </a:t>
            </a:r>
            <a:endParaRPr lang="en-US" sz="3000" dirty="0"/>
          </a:p>
        </p:txBody>
      </p:sp>
      <p:sp>
        <p:nvSpPr>
          <p:cNvPr id="31949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46027EB-7FBB-4523-A1FA-B3AFA1026DD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68843724"/>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6" name="Rectangle 1028"/>
          <p:cNvSpPr>
            <a:spLocks noGrp="1" noChangeArrowheads="1"/>
          </p:cNvSpPr>
          <p:nvPr>
            <p:ph type="title"/>
          </p:nvPr>
        </p:nvSpPr>
        <p:spPr>
          <a:xfrm>
            <a:off x="1524000" y="457200"/>
            <a:ext cx="9144000" cy="1143000"/>
          </a:xfrm>
        </p:spPr>
        <p:txBody>
          <a:bodyPr/>
          <a:lstStyle/>
          <a:p>
            <a:pPr algn="ctr" eaLnBrk="1" hangingPunct="1">
              <a:defRPr/>
            </a:pPr>
            <a:r>
              <a:rPr lang="tr-TR" sz="2800" b="1"/>
              <a:t>Ham afyondaki bazı alkaloitlerin bulunuş yüzdesi</a:t>
            </a:r>
            <a:endParaRPr lang="en-US" sz="2800" b="1"/>
          </a:p>
        </p:txBody>
      </p:sp>
      <p:sp>
        <p:nvSpPr>
          <p:cNvPr id="131075" name="Rectangle 1027"/>
          <p:cNvSpPr>
            <a:spLocks noGrp="1" noChangeArrowheads="1"/>
          </p:cNvSpPr>
          <p:nvPr>
            <p:ph idx="1"/>
          </p:nvPr>
        </p:nvSpPr>
        <p:spPr/>
        <p:txBody>
          <a:bodyPr/>
          <a:lstStyle/>
          <a:p>
            <a:pPr eaLnBrk="1" hangingPunct="1">
              <a:defRPr/>
            </a:pPr>
            <a:r>
              <a:rPr lang="tr-TR" dirty="0" smtClean="0"/>
              <a:t>Morfin                                    	5-20</a:t>
            </a:r>
          </a:p>
          <a:p>
            <a:pPr eaLnBrk="1" hangingPunct="1">
              <a:defRPr/>
            </a:pPr>
            <a:r>
              <a:rPr lang="tr-TR" dirty="0" smtClean="0"/>
              <a:t>Kodein                                     	1-5</a:t>
            </a:r>
          </a:p>
          <a:p>
            <a:pPr eaLnBrk="1" hangingPunct="1">
              <a:defRPr/>
            </a:pPr>
            <a:r>
              <a:rPr lang="tr-TR" dirty="0" err="1" smtClean="0"/>
              <a:t>Narsein</a:t>
            </a:r>
            <a:r>
              <a:rPr lang="tr-TR" dirty="0" smtClean="0"/>
              <a:t>                                  	0,1-1</a:t>
            </a:r>
          </a:p>
          <a:p>
            <a:pPr eaLnBrk="1" hangingPunct="1">
              <a:defRPr/>
            </a:pPr>
            <a:r>
              <a:rPr lang="tr-TR" dirty="0" err="1" smtClean="0"/>
              <a:t>Tebain</a:t>
            </a:r>
            <a:r>
              <a:rPr lang="tr-TR" dirty="0" smtClean="0"/>
              <a:t>                                 	1-4</a:t>
            </a:r>
          </a:p>
          <a:p>
            <a:pPr eaLnBrk="1" hangingPunct="1">
              <a:defRPr/>
            </a:pPr>
            <a:r>
              <a:rPr lang="tr-TR" dirty="0" err="1" smtClean="0"/>
              <a:t>Papaverin</a:t>
            </a:r>
            <a:r>
              <a:rPr lang="tr-TR" dirty="0" smtClean="0"/>
              <a:t>                             	1-6</a:t>
            </a:r>
          </a:p>
          <a:p>
            <a:pPr eaLnBrk="1" hangingPunct="1">
              <a:defRPr/>
            </a:pPr>
            <a:r>
              <a:rPr lang="tr-TR" dirty="0" err="1" smtClean="0"/>
              <a:t>Noskapin</a:t>
            </a:r>
            <a:r>
              <a:rPr lang="tr-TR" dirty="0" smtClean="0"/>
              <a:t>                              	5-15</a:t>
            </a:r>
            <a:endParaRPr lang="en-US" dirty="0" smtClean="0"/>
          </a:p>
        </p:txBody>
      </p:sp>
      <p:sp>
        <p:nvSpPr>
          <p:cNvPr id="32154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0FD02F4-12D8-4722-AD6F-4FE35F81E8C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04672126"/>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1524001" y="476250"/>
            <a:ext cx="8964613" cy="6121400"/>
          </a:xfrm>
        </p:spPr>
        <p:txBody>
          <a:bodyPr/>
          <a:lstStyle/>
          <a:p>
            <a:pPr algn="just" eaLnBrk="1" hangingPunct="1">
              <a:lnSpc>
                <a:spcPct val="90000"/>
              </a:lnSpc>
              <a:defRPr/>
            </a:pPr>
            <a:r>
              <a:rPr lang="tr-TR" sz="3000" dirty="0"/>
              <a:t>Ham afyondaki alkaloitlerin miktarları değişiklik göstermektedir. Bunda </a:t>
            </a:r>
            <a:r>
              <a:rPr lang="tr-TR" sz="3000" b="1" dirty="0"/>
              <a:t>nem</a:t>
            </a:r>
            <a:r>
              <a:rPr lang="tr-TR" sz="3000" dirty="0"/>
              <a:t>, </a:t>
            </a:r>
            <a:r>
              <a:rPr lang="tr-TR" sz="3000" b="1" dirty="0"/>
              <a:t>toprak</a:t>
            </a:r>
            <a:r>
              <a:rPr lang="tr-TR" sz="3000" dirty="0"/>
              <a:t>, </a:t>
            </a:r>
            <a:r>
              <a:rPr lang="tr-TR" sz="3000" b="1" dirty="0"/>
              <a:t>iklim</a:t>
            </a:r>
            <a:r>
              <a:rPr lang="tr-TR" sz="3000" dirty="0"/>
              <a:t>  </a:t>
            </a:r>
            <a:r>
              <a:rPr lang="tr-TR" sz="3000" b="1" dirty="0"/>
              <a:t>koşullarındaki</a:t>
            </a:r>
            <a:r>
              <a:rPr lang="tr-TR" sz="3000" dirty="0"/>
              <a:t> farklılıkların önemli ölçüde etkisi vardır. Diğer bir etkin faktör de </a:t>
            </a:r>
            <a:r>
              <a:rPr lang="tr-TR" sz="3000" b="1" dirty="0"/>
              <a:t>hasat zamanı</a:t>
            </a:r>
            <a:r>
              <a:rPr lang="tr-TR" sz="3000" dirty="0"/>
              <a:t>dır. Mesela afyonun erken alınması, ham afyondaki kodein miktarının daha yüksek, morfin miktarının daha düşük olmasına neden olur. </a:t>
            </a:r>
          </a:p>
          <a:p>
            <a:pPr algn="just" eaLnBrk="1" hangingPunct="1">
              <a:lnSpc>
                <a:spcPct val="90000"/>
              </a:lnSpc>
              <a:defRPr/>
            </a:pPr>
            <a:r>
              <a:rPr lang="tr-TR" sz="3000" dirty="0" err="1"/>
              <a:t>Tebain</a:t>
            </a:r>
            <a:r>
              <a:rPr lang="tr-TR" sz="3000" dirty="0"/>
              <a:t> </a:t>
            </a:r>
            <a:r>
              <a:rPr lang="tr-TR" sz="3000" dirty="0">
                <a:sym typeface="Wingdings" panose="05000000000000000000" pitchFamily="2" charset="2"/>
              </a:rPr>
              <a:t> kodein  morfin</a:t>
            </a:r>
            <a:endParaRPr lang="tr-TR" sz="3000" dirty="0"/>
          </a:p>
          <a:p>
            <a:pPr algn="just" eaLnBrk="1" hangingPunct="1">
              <a:lnSpc>
                <a:spcPct val="90000"/>
              </a:lnSpc>
              <a:defRPr/>
            </a:pPr>
            <a:r>
              <a:rPr lang="tr-TR" sz="3000" dirty="0" err="1"/>
              <a:t>Fenantren</a:t>
            </a:r>
            <a:r>
              <a:rPr lang="tr-TR" sz="3000" dirty="0"/>
              <a:t> gurubu alkoloitlerin biyosentezinde ilk oluşan temel alkoloit tebaindir. Bu kodeine dönüşür, kodein de daha sonra morfine dönüşür.</a:t>
            </a:r>
            <a:endParaRPr lang="en-US" sz="3000" dirty="0"/>
          </a:p>
        </p:txBody>
      </p:sp>
      <p:sp>
        <p:nvSpPr>
          <p:cNvPr id="3235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EDF9A61-5F4F-41BD-BEDD-CEF911AC760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63325335"/>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5634" name="Picture 1027"/>
          <p:cNvPicPr>
            <a:picLocks noChangeAspect="1" noChangeArrowheads="1"/>
          </p:cNvPicPr>
          <p:nvPr/>
        </p:nvPicPr>
        <p:blipFill>
          <a:blip r:embed="rId4" cstate="print">
            <a:lum bright="70000" contrast="-70000"/>
            <a:extLst>
              <a:ext uri="{28A0092B-C50C-407E-A947-70E740481C1C}">
                <a14:useLocalDpi xmlns:a14="http://schemas.microsoft.com/office/drawing/2010/main" val="0"/>
              </a:ext>
            </a:extLst>
          </a:blip>
          <a:srcRect/>
          <a:stretch>
            <a:fillRect/>
          </a:stretch>
        </p:blipFill>
        <p:spPr bwMode="auto">
          <a:xfrm>
            <a:off x="1668463" y="1168401"/>
            <a:ext cx="8748712"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5635" name="TextBox 1"/>
          <p:cNvSpPr txBox="1">
            <a:spLocks noChangeArrowheads="1"/>
          </p:cNvSpPr>
          <p:nvPr/>
        </p:nvSpPr>
        <p:spPr bwMode="auto">
          <a:xfrm>
            <a:off x="3287714" y="2606676"/>
            <a:ext cx="1152525" cy="461963"/>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Tebain</a:t>
            </a:r>
          </a:p>
        </p:txBody>
      </p:sp>
      <p:sp>
        <p:nvSpPr>
          <p:cNvPr id="325636" name="TextBox 1"/>
          <p:cNvSpPr txBox="1">
            <a:spLocks noChangeArrowheads="1"/>
          </p:cNvSpPr>
          <p:nvPr/>
        </p:nvSpPr>
        <p:spPr bwMode="auto">
          <a:xfrm>
            <a:off x="6167439" y="2636838"/>
            <a:ext cx="1152525" cy="46196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Kodein</a:t>
            </a:r>
          </a:p>
        </p:txBody>
      </p:sp>
      <p:sp>
        <p:nvSpPr>
          <p:cNvPr id="325637" name="TextBox 1"/>
          <p:cNvSpPr txBox="1">
            <a:spLocks noChangeArrowheads="1"/>
          </p:cNvSpPr>
          <p:nvPr/>
        </p:nvSpPr>
        <p:spPr bwMode="auto">
          <a:xfrm>
            <a:off x="8975726" y="2636838"/>
            <a:ext cx="1152525" cy="46196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Morfin</a:t>
            </a:r>
          </a:p>
        </p:txBody>
      </p:sp>
      <p:sp>
        <p:nvSpPr>
          <p:cNvPr id="325638" name="TextBox 1"/>
          <p:cNvSpPr txBox="1">
            <a:spLocks noChangeArrowheads="1"/>
          </p:cNvSpPr>
          <p:nvPr/>
        </p:nvSpPr>
        <p:spPr bwMode="auto">
          <a:xfrm>
            <a:off x="6600826" y="5157789"/>
            <a:ext cx="1871663" cy="46037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Oksikodon</a:t>
            </a:r>
          </a:p>
        </p:txBody>
      </p:sp>
      <p:sp>
        <p:nvSpPr>
          <p:cNvPr id="325639"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FEEFE33-22B5-4FF1-8280-BFD32022B16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325640" name="Metin kutusu 1"/>
          <p:cNvSpPr txBox="1">
            <a:spLocks noChangeArrowheads="1"/>
          </p:cNvSpPr>
          <p:nvPr/>
        </p:nvSpPr>
        <p:spPr bwMode="auto">
          <a:xfrm>
            <a:off x="1524000" y="1628776"/>
            <a:ext cx="12588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79489104"/>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1703388" y="692151"/>
            <a:ext cx="8748712" cy="5832475"/>
          </a:xfrm>
        </p:spPr>
        <p:txBody>
          <a:bodyPr/>
          <a:lstStyle/>
          <a:p>
            <a:pPr algn="just" eaLnBrk="1" hangingPunct="1">
              <a:defRPr/>
            </a:pPr>
            <a:r>
              <a:rPr lang="tr-TR" sz="3000" dirty="0"/>
              <a:t>Opium düşük dozda solunumu çabuklaştırırken yüksek dozda solunumu deprese eder ve durdurur. Yine düşük dozda ağrı kesicidir, yüksek dozda sarhoşluk yapar.</a:t>
            </a:r>
          </a:p>
          <a:p>
            <a:pPr algn="just" eaLnBrk="1" hangingPunct="1">
              <a:defRPr/>
            </a:pPr>
            <a:endParaRPr lang="tr-TR" sz="3000" dirty="0"/>
          </a:p>
          <a:p>
            <a:pPr algn="just" eaLnBrk="1" hangingPunct="1">
              <a:defRPr/>
            </a:pPr>
            <a:r>
              <a:rPr lang="tr-TR" sz="3000" dirty="0"/>
              <a:t>Tıbbi olarak şiddetli ağrıları azaltmak ve uyku hali getirmede kullanıldığı kadar öksürük ve ishale karşı kullanılmıştır.</a:t>
            </a:r>
          </a:p>
          <a:p>
            <a:pPr algn="just" eaLnBrk="1" hangingPunct="1">
              <a:defRPr/>
            </a:pPr>
            <a:endParaRPr lang="tr-TR" sz="3000" dirty="0"/>
          </a:p>
          <a:p>
            <a:pPr algn="just" eaLnBrk="1" hangingPunct="1">
              <a:defRPr/>
            </a:pPr>
            <a:r>
              <a:rPr lang="tr-TR" sz="3000" dirty="0"/>
              <a:t>Afyon; morfin ve kodeinin imali için önemli bir hammadde olmuştur.</a:t>
            </a:r>
          </a:p>
          <a:p>
            <a:pPr algn="just" eaLnBrk="1" hangingPunct="1">
              <a:defRPr/>
            </a:pPr>
            <a:endParaRPr lang="en-US" sz="3000" dirty="0"/>
          </a:p>
        </p:txBody>
      </p:sp>
      <p:sp>
        <p:nvSpPr>
          <p:cNvPr id="32768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43111FA-F633-44D5-BDAF-661E4628710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42382749"/>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Afyon - Türkiye</a:t>
            </a:r>
            <a:endParaRPr lang="tr-TR" dirty="0"/>
          </a:p>
        </p:txBody>
      </p:sp>
      <p:sp>
        <p:nvSpPr>
          <p:cNvPr id="3" name="Content Placeholder 2"/>
          <p:cNvSpPr>
            <a:spLocks noGrp="1"/>
          </p:cNvSpPr>
          <p:nvPr>
            <p:ph idx="1"/>
          </p:nvPr>
        </p:nvSpPr>
        <p:spPr>
          <a:xfrm>
            <a:off x="1992314" y="1981200"/>
            <a:ext cx="7989887" cy="4114800"/>
          </a:xfrm>
        </p:spPr>
        <p:txBody>
          <a:bodyPr/>
          <a:lstStyle/>
          <a:p>
            <a:pPr algn="just">
              <a:defRPr/>
            </a:pPr>
            <a:r>
              <a:rPr lang="tr-TR" sz="2400" dirty="0"/>
              <a:t>Haşhaş ekimi 1971 yılında yasaklanmış ise de yine kontrollü olarak serbest bırakılmıştır. 1900 yıllarından önce afyonda hiçbir kanuni kısıtlama yoktu. O zamanlarda pek çok tıbbi ilaç etiketinde hiçbir uyarıda bulunmadan afyon ihtiva etmekteydi. Fakat bugün hem Türkiye'de hem de dünyada uyuşturucu maddelerin kullanımı kanuni kontrol altındadır. Afyondan 20 çeşit alkaloit elde edilir. Bunların insan vücudunda değişik şekilde etkileri olmaktadır.</a:t>
            </a:r>
            <a:endParaRPr lang="en-US" sz="2400" dirty="0"/>
          </a:p>
          <a:p>
            <a:pPr algn="just">
              <a:defRPr/>
            </a:pPr>
            <a:endParaRPr lang="tr-TR" sz="2400" dirty="0"/>
          </a:p>
        </p:txBody>
      </p:sp>
      <p:sp>
        <p:nvSpPr>
          <p:cNvPr id="3328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6AA52D5-30B1-4620-AC89-1DC73E9035C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52613902"/>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9288" y="1981200"/>
            <a:ext cx="8062912" cy="4114800"/>
          </a:xfrm>
        </p:spPr>
        <p:txBody>
          <a:bodyPr/>
          <a:lstStyle/>
          <a:p>
            <a:pPr eaLnBrk="1" hangingPunct="1">
              <a:defRPr/>
            </a:pPr>
            <a:r>
              <a:rPr lang="tr-TR" sz="2800" dirty="0"/>
              <a:t>Morfin, afyonda (opium) bulunan major alkaloitdir. </a:t>
            </a:r>
            <a:endParaRPr lang="tr-TR" sz="2800" dirty="0"/>
          </a:p>
          <a:p>
            <a:pPr eaLnBrk="1" hangingPunct="1">
              <a:defRPr/>
            </a:pPr>
            <a:endParaRPr lang="tr-TR" sz="2800" dirty="0"/>
          </a:p>
          <a:p>
            <a:pPr eaLnBrk="1" hangingPunct="1">
              <a:defRPr/>
            </a:pPr>
            <a:r>
              <a:rPr lang="en-US" sz="2800" dirty="0"/>
              <a:t>1805: </a:t>
            </a:r>
            <a:r>
              <a:rPr lang="tr-TR" sz="2800" dirty="0"/>
              <a:t>Morfin opium’dan izole </a:t>
            </a:r>
            <a:r>
              <a:rPr lang="tr-TR" sz="2800" dirty="0"/>
              <a:t>edildi - Sertürner</a:t>
            </a:r>
            <a:r>
              <a:rPr lang="en-US" sz="2800" dirty="0"/>
              <a:t> </a:t>
            </a:r>
            <a:r>
              <a:rPr lang="en-US" sz="2800" dirty="0"/>
              <a:t>(</a:t>
            </a:r>
            <a:r>
              <a:rPr lang="tr-TR" sz="2800" dirty="0"/>
              <a:t>1935’de yapısı belirlendi</a:t>
            </a:r>
            <a:r>
              <a:rPr lang="en-US" sz="2800" dirty="0"/>
              <a:t>, 1952</a:t>
            </a:r>
            <a:r>
              <a:rPr lang="tr-TR" sz="2800" dirty="0"/>
              <a:t>’de sentez edildi</a:t>
            </a:r>
            <a:r>
              <a:rPr lang="en-US" sz="2800" dirty="0"/>
              <a:t>)</a:t>
            </a:r>
          </a:p>
          <a:p>
            <a:pPr>
              <a:defRPr/>
            </a:pPr>
            <a:endParaRPr lang="tr-TR" sz="2800" dirty="0"/>
          </a:p>
        </p:txBody>
      </p:sp>
      <p:sp>
        <p:nvSpPr>
          <p:cNvPr id="4" name="Rectangle 2"/>
          <p:cNvSpPr>
            <a:spLocks noGrp="1" noChangeArrowheads="1"/>
          </p:cNvSpPr>
          <p:nvPr>
            <p:ph type="title"/>
          </p:nvPr>
        </p:nvSpPr>
        <p:spPr/>
        <p:txBody>
          <a:bodyPr/>
          <a:lstStyle/>
          <a:p>
            <a:pPr algn="ctr" eaLnBrk="1" hangingPunct="1">
              <a:defRPr/>
            </a:pPr>
            <a:r>
              <a:rPr lang="tr-TR" b="1" dirty="0" smtClean="0"/>
              <a:t>Morfin</a:t>
            </a:r>
            <a:endParaRPr lang="en-US" b="1" dirty="0" smtClean="0"/>
          </a:p>
        </p:txBody>
      </p:sp>
      <p:sp>
        <p:nvSpPr>
          <p:cNvPr id="334855"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66099B2-8D4A-4617-A774-535B9FCD383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85292161"/>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defRPr/>
            </a:pPr>
            <a:r>
              <a:rPr lang="tr-TR" b="1" dirty="0" smtClean="0"/>
              <a:t>Morfin</a:t>
            </a:r>
            <a:endParaRPr lang="en-US" b="1" dirty="0" smtClean="0"/>
          </a:p>
        </p:txBody>
      </p:sp>
      <p:sp>
        <p:nvSpPr>
          <p:cNvPr id="32771" name="Rectangle 3"/>
          <p:cNvSpPr>
            <a:spLocks noGrp="1" noChangeArrowheads="1"/>
          </p:cNvSpPr>
          <p:nvPr>
            <p:ph idx="1"/>
          </p:nvPr>
        </p:nvSpPr>
        <p:spPr>
          <a:xfrm>
            <a:off x="1524000" y="1916113"/>
            <a:ext cx="9144000" cy="4114800"/>
          </a:xfrm>
        </p:spPr>
        <p:txBody>
          <a:bodyPr/>
          <a:lstStyle/>
          <a:p>
            <a:pPr algn="just" eaLnBrk="1" hangingPunct="1">
              <a:defRPr/>
            </a:pPr>
            <a:r>
              <a:rPr lang="tr-TR" dirty="0" smtClean="0"/>
              <a:t>Morfin, tek başına değerli bir ağrı kesicidir ve özellikle kodein ve eroin gibi türevleri bakımından da önemlidir. Beyaz kristaller halinde tabletler ve deri altına enjekte edilebilecek ambalajlar şekline piyasaya sunulmaktadır.</a:t>
            </a:r>
            <a:r>
              <a:rPr lang="en-US" dirty="0" smtClean="0"/>
              <a:t> </a:t>
            </a:r>
          </a:p>
        </p:txBody>
      </p:sp>
      <p:sp>
        <p:nvSpPr>
          <p:cNvPr id="336903" name="6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E9F54A9-94BD-4000-8182-70BD7960DC8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dirty="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10783869"/>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1524001" y="692150"/>
            <a:ext cx="8964613" cy="5403850"/>
          </a:xfrm>
        </p:spPr>
        <p:txBody>
          <a:bodyPr/>
          <a:lstStyle/>
          <a:p>
            <a:pPr algn="just" eaLnBrk="1" hangingPunct="1">
              <a:defRPr/>
            </a:pPr>
            <a:r>
              <a:rPr lang="tr-TR" sz="2400"/>
              <a:t>Kokusuzdur ve rengi zamanla koyulaşır. Ameliyat, kırıklar, yanıklar vs. den doğan kısa süreli şiddetli ağrılarda ve kanser gibi öldürücü hastalıkların son aşamalarında büyük ölçüde kullanılmaktaydı. Sentetik uyuşturucu maddeler ve diğer ağrı kesici (analjezik) uyuşturucu maddelerin ortaya çıkması ile morfinin önemi büyük ölçüde azalmıştır. </a:t>
            </a:r>
          </a:p>
          <a:p>
            <a:pPr algn="just" eaLnBrk="1" hangingPunct="1">
              <a:defRPr/>
            </a:pPr>
            <a:endParaRPr lang="tr-TR" sz="2400"/>
          </a:p>
          <a:p>
            <a:pPr algn="just" eaLnBrk="1" hangingPunct="1">
              <a:defRPr/>
            </a:pPr>
            <a:r>
              <a:rPr lang="tr-TR" sz="2400"/>
              <a:t>Morfin halen bütün uyuşturucu maddelerin en eski tipi olarak sayılmaktadır. Morfin diğer uyuşturucu maddelerin ölçüldüğü bir ağrı giderme standardını da teşkil eder. Morfin müptelalarının birçoğu, morfinle yapılan uzun süreli tedavilerde morfine bağımlı hale gelmişlerdir. Fakat bu madde özellikle eroin elde edilmesinin güç olduğu zamanlarda eroin müptelalarınca kullanılır.</a:t>
            </a:r>
            <a:endParaRPr lang="en-US" sz="2400"/>
          </a:p>
        </p:txBody>
      </p:sp>
      <p:sp>
        <p:nvSpPr>
          <p:cNvPr id="3389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D92BE9D-7474-487B-B084-7808BBEE548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66162818"/>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0" y="1122364"/>
            <a:ext cx="9144000" cy="5043487"/>
          </a:xfrm>
        </p:spPr>
        <p:txBody>
          <a:bodyPr/>
          <a:lstStyle/>
          <a:p>
            <a:pPr eaLnBrk="1" hangingPunct="1">
              <a:defRPr/>
            </a:pPr>
            <a:r>
              <a:rPr lang="tr-TR" smtClean="0"/>
              <a:t>Morfin, kodein, morfin türevi yarı sentetik ilaçlar ve farmakolojik etkileri yönünden morfine benzeyen sentetik ilaçlar farmakolojide narkotik analjezikler veya opioidler diye adlandırılırlar. Bu gurup ilaçlardan bağımlılar yönünden en fazla kullanılanlar morfin, eroin, afyon, oksikadon ve meperidin'dir. </a:t>
            </a:r>
            <a:endParaRPr lang="en-US" smtClean="0"/>
          </a:p>
        </p:txBody>
      </p:sp>
      <p:sp>
        <p:nvSpPr>
          <p:cNvPr id="34099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9DD9449-F439-4B6E-B97C-982B7F3AF8F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23459853"/>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ctr" eaLnBrk="1" hangingPunct="1">
              <a:defRPr/>
            </a:pPr>
            <a:r>
              <a:rPr lang="tr-TR" dirty="0" smtClean="0">
                <a:solidFill>
                  <a:srgbClr val="FFFF00"/>
                </a:solidFill>
              </a:rPr>
              <a:t>3. Narkotikler (uyku vericiler)</a:t>
            </a:r>
            <a:endParaRPr lang="en-US" dirty="0" smtClean="0">
              <a:solidFill>
                <a:srgbClr val="FFFF00"/>
              </a:solidFill>
            </a:endParaRPr>
          </a:p>
        </p:txBody>
      </p:sp>
      <p:sp>
        <p:nvSpPr>
          <p:cNvPr id="72707" name="Rectangle 3"/>
          <p:cNvSpPr>
            <a:spLocks noGrp="1" noChangeArrowheads="1"/>
          </p:cNvSpPr>
          <p:nvPr>
            <p:ph idx="1"/>
          </p:nvPr>
        </p:nvSpPr>
        <p:spPr/>
        <p:txBody>
          <a:bodyPr/>
          <a:lstStyle/>
          <a:p>
            <a:pPr algn="just" eaLnBrk="1" hangingPunct="1">
              <a:defRPr/>
            </a:pPr>
            <a:r>
              <a:rPr lang="tr-TR" dirty="0" smtClean="0"/>
              <a:t>Narkotik uyuşturucular; merkezi sinir sistemini uyuşturucu etkisiyle ağrı kesen analjezik maddelerdir. Bunlar da üç gurupta incelenir.</a:t>
            </a:r>
          </a:p>
          <a:p>
            <a:pPr marL="514350" indent="-514350" algn="just" eaLnBrk="1" hangingPunct="1">
              <a:buFont typeface="+mj-lt"/>
              <a:buAutoNum type="arabicPeriod"/>
              <a:defRPr/>
            </a:pPr>
            <a:r>
              <a:rPr lang="tr-TR" dirty="0" smtClean="0"/>
              <a:t>Afyon alkaloitleri</a:t>
            </a:r>
          </a:p>
          <a:p>
            <a:pPr marL="514350" indent="-514350" algn="just" eaLnBrk="1" hangingPunct="1">
              <a:buFont typeface="+mj-lt"/>
              <a:buAutoNum type="arabicPeriod"/>
              <a:defRPr/>
            </a:pPr>
            <a:r>
              <a:rPr lang="tr-TR" dirty="0" smtClean="0"/>
              <a:t>Afyon türevleri</a:t>
            </a:r>
          </a:p>
          <a:p>
            <a:pPr marL="514350" indent="-514350" algn="just" eaLnBrk="1" hangingPunct="1">
              <a:buFont typeface="+mj-lt"/>
              <a:buAutoNum type="arabicPeriod"/>
              <a:defRPr/>
            </a:pPr>
            <a:r>
              <a:rPr lang="tr-TR" dirty="0" smtClean="0"/>
              <a:t>Opiyatlar</a:t>
            </a:r>
            <a:endParaRPr lang="en-US" dirty="0" smtClean="0"/>
          </a:p>
        </p:txBody>
      </p:sp>
      <p:sp>
        <p:nvSpPr>
          <p:cNvPr id="29696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DC4344D-7F88-42D5-9805-90431994526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58095466"/>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1524000" y="836614"/>
            <a:ext cx="9144000" cy="5259387"/>
          </a:xfrm>
        </p:spPr>
        <p:txBody>
          <a:bodyPr/>
          <a:lstStyle/>
          <a:p>
            <a:pPr eaLnBrk="1" hangingPunct="1">
              <a:defRPr/>
            </a:pPr>
            <a:r>
              <a:rPr lang="tr-TR" dirty="0" smtClean="0"/>
              <a:t>Genellikle konvulsiyon (nöbet) derecesinde ilacı alma isteği/yoksunluk ve dolayısıyla güçlü psişik bağımlılık vardır. </a:t>
            </a:r>
          </a:p>
          <a:p>
            <a:pPr eaLnBrk="1" hangingPunct="1">
              <a:defRPr/>
            </a:pPr>
            <a:r>
              <a:rPr lang="tr-TR" dirty="0" smtClean="0"/>
              <a:t>Tolerans ve fiziksel bağımlılık hızlı oluşur. Damara enjeksiyon suretiyle kullanılır. 0,2 gramı öldürücüdür. Morfin kaslarda ve sinir sisteminde dokularda toplanır, bir kısmı idrarla dışarı atılır. </a:t>
            </a:r>
            <a:endParaRPr lang="en-US" dirty="0" smtClean="0"/>
          </a:p>
        </p:txBody>
      </p:sp>
      <p:sp>
        <p:nvSpPr>
          <p:cNvPr id="34304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5061592-E6EF-4FC4-93C7-F0529F5D873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5894697"/>
      </p:ext>
    </p:extLst>
  </p:cSld>
  <p:clrMapOvr>
    <a:masterClrMapping/>
  </p:clrMapOvr>
  <p:transition>
    <p:random/>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dirty="0" smtClean="0"/>
              <a:t>Kullanılış</a:t>
            </a:r>
            <a:endParaRPr lang="tr-TR" dirty="0"/>
          </a:p>
        </p:txBody>
      </p:sp>
      <p:sp>
        <p:nvSpPr>
          <p:cNvPr id="3" name="Content Placeholder 2"/>
          <p:cNvSpPr>
            <a:spLocks noGrp="1"/>
          </p:cNvSpPr>
          <p:nvPr>
            <p:ph idx="1"/>
          </p:nvPr>
        </p:nvSpPr>
        <p:spPr/>
        <p:txBody>
          <a:bodyPr/>
          <a:lstStyle/>
          <a:p>
            <a:pPr>
              <a:defRPr/>
            </a:pPr>
            <a:r>
              <a:rPr lang="tr-TR" sz="3000" dirty="0">
                <a:effectLst>
                  <a:outerShdw blurRad="38100" dist="38100" dir="2700000" algn="tl">
                    <a:srgbClr val="000000">
                      <a:alpha val="43137"/>
                    </a:srgbClr>
                  </a:outerShdw>
                </a:effectLst>
              </a:rPr>
              <a:t>Postoperatif ağrılar, kırık, yaralanma ve diğer tür travmalar sonrasında oluşan ağrılar; terminal kanser olguları, akut miyokard enfarktüsünde hastada meydana gelen şiddetli ağrı, ölüm korkusu, anksiyete ve panik hali gibi durumlarda endikedir.</a:t>
            </a:r>
          </a:p>
        </p:txBody>
      </p:sp>
      <p:sp>
        <p:nvSpPr>
          <p:cNvPr id="34509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3B1DE16-D00E-402E-8F2A-E142BDB0095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14019938"/>
      </p:ext>
    </p:extLst>
  </p:cSld>
  <p:clrMapOvr>
    <a:masterClrMapping/>
  </p:clrMapOvr>
  <p:transition>
    <p:random/>
    <p:sndAc>
      <p:stSnd>
        <p:snd r:embed="rId3" name="WHOO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424114" y="457201"/>
            <a:ext cx="7100887" cy="523875"/>
          </a:xfrm>
        </p:spPr>
        <p:txBody>
          <a:bodyPr/>
          <a:lstStyle/>
          <a:p>
            <a:pPr algn="ctr" eaLnBrk="1" hangingPunct="1">
              <a:defRPr/>
            </a:pPr>
            <a:r>
              <a:rPr lang="tr-TR" sz="4000" b="1" dirty="0"/>
              <a:t>Kodein</a:t>
            </a:r>
            <a:endParaRPr lang="en-US" sz="4000" b="1" dirty="0"/>
          </a:p>
        </p:txBody>
      </p:sp>
      <p:sp>
        <p:nvSpPr>
          <p:cNvPr id="61443" name="Rectangle 3"/>
          <p:cNvSpPr>
            <a:spLocks noGrp="1" noChangeArrowheads="1"/>
          </p:cNvSpPr>
          <p:nvPr>
            <p:ph idx="1"/>
          </p:nvPr>
        </p:nvSpPr>
        <p:spPr>
          <a:xfrm>
            <a:off x="1703388" y="1125539"/>
            <a:ext cx="8964612" cy="5399087"/>
          </a:xfrm>
        </p:spPr>
        <p:txBody>
          <a:bodyPr/>
          <a:lstStyle/>
          <a:p>
            <a:pPr algn="just" eaLnBrk="1" hangingPunct="1">
              <a:lnSpc>
                <a:spcPct val="90000"/>
              </a:lnSpc>
              <a:defRPr/>
            </a:pPr>
            <a:endParaRPr lang="tr-TR" sz="2800" dirty="0"/>
          </a:p>
          <a:p>
            <a:pPr algn="just" eaLnBrk="1" hangingPunct="1">
              <a:lnSpc>
                <a:spcPct val="90000"/>
              </a:lnSpc>
              <a:defRPr/>
            </a:pPr>
            <a:endParaRPr lang="tr-TR" sz="2800" dirty="0"/>
          </a:p>
          <a:p>
            <a:pPr algn="just" eaLnBrk="1" hangingPunct="1">
              <a:lnSpc>
                <a:spcPct val="90000"/>
              </a:lnSpc>
              <a:defRPr/>
            </a:pPr>
            <a:r>
              <a:rPr lang="tr-TR" sz="2800" dirty="0"/>
              <a:t>1832'de keşfedilmiştir. Kodein kokusuz, beyaz kristaller halinde bir tozdur. Ham afyonun içinde % 0,7 - 2,5 arasında bulunur. Afyonun içinde tabii olarak bulunursa da bundan daha fazlası morfinden elde edilir. Ağrı kesici olarak morfinin 1/10'u kadar etkilidir. </a:t>
            </a:r>
          </a:p>
          <a:p>
            <a:pPr algn="just" eaLnBrk="1" hangingPunct="1">
              <a:lnSpc>
                <a:spcPct val="90000"/>
              </a:lnSpc>
              <a:defRPr/>
            </a:pPr>
            <a:endParaRPr lang="tr-TR" sz="2800" dirty="0"/>
          </a:p>
        </p:txBody>
      </p:sp>
      <p:sp>
        <p:nvSpPr>
          <p:cNvPr id="34714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4574ABA-784A-4BD5-B033-07B1593CC52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81004306"/>
      </p:ext>
    </p:extLst>
  </p:cSld>
  <p:clrMapOvr>
    <a:masterClrMapping/>
  </p:clrMapOvr>
  <p:transition>
    <p:random/>
    <p:sndAc>
      <p:stSnd>
        <p:snd r:embed="rId3" name="WHOO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eaLnBrk="1" hangingPunct="1">
              <a:lnSpc>
                <a:spcPct val="90000"/>
              </a:lnSpc>
              <a:defRPr/>
            </a:pPr>
            <a:r>
              <a:rPr lang="tr-TR" dirty="0"/>
              <a:t>Yatıştırıcı ve solunum zayıflaması etkileri morfine göre daha azdır. Ağrı kesici olarak aspirin, asetaminofen vb.ile birlikte kullanılır. Ağrı kesici olarak daha küçük dozlarda enjekte edilebilir. Kodeinin öksürük kesici etkisi vardır. Fiziksel ve psikolojik bağımlılık yapar</a:t>
            </a:r>
            <a:r>
              <a:rPr lang="tr-TR" dirty="0" smtClean="0"/>
              <a:t>.</a:t>
            </a:r>
          </a:p>
          <a:p>
            <a:pPr algn="just" eaLnBrk="1" hangingPunct="1">
              <a:lnSpc>
                <a:spcPct val="90000"/>
              </a:lnSpc>
              <a:defRPr/>
            </a:pPr>
            <a:endParaRPr lang="tr-TR" dirty="0"/>
          </a:p>
          <a:p>
            <a:pPr algn="just" eaLnBrk="1" hangingPunct="1">
              <a:lnSpc>
                <a:spcPct val="90000"/>
              </a:lnSpc>
              <a:defRPr/>
            </a:pPr>
            <a:r>
              <a:rPr lang="tr-TR" dirty="0"/>
              <a:t>KIRMIZI REÇETE!</a:t>
            </a:r>
            <a:endParaRPr lang="en-US" dirty="0"/>
          </a:p>
          <a:p>
            <a:pPr>
              <a:defRPr/>
            </a:pPr>
            <a:endParaRPr lang="tr-TR" dirty="0"/>
          </a:p>
        </p:txBody>
      </p:sp>
      <p:sp>
        <p:nvSpPr>
          <p:cNvPr id="4" name="Rectangle 2"/>
          <p:cNvSpPr>
            <a:spLocks noGrp="1" noChangeArrowheads="1"/>
          </p:cNvSpPr>
          <p:nvPr>
            <p:ph type="title"/>
          </p:nvPr>
        </p:nvSpPr>
        <p:spPr/>
        <p:txBody>
          <a:bodyPr/>
          <a:lstStyle/>
          <a:p>
            <a:pPr algn="ctr" eaLnBrk="1" hangingPunct="1">
              <a:defRPr/>
            </a:pPr>
            <a:r>
              <a:rPr lang="tr-TR" sz="4000" b="1" dirty="0"/>
              <a:t>Kodein</a:t>
            </a:r>
            <a:endParaRPr lang="en-US" sz="4000" b="1" dirty="0"/>
          </a:p>
        </p:txBody>
      </p:sp>
      <p:sp>
        <p:nvSpPr>
          <p:cNvPr id="349188"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7B9A9B0-4C34-4D1A-B027-85A514DC970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43498398"/>
      </p:ext>
    </p:extLst>
  </p:cSld>
  <p:clrMapOvr>
    <a:masterClrMapping/>
  </p:clrMapOvr>
  <p:transition>
    <p:random/>
    <p:sndAc>
      <p:stSnd>
        <p:snd r:embed="rId3" name="WHOO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defRPr/>
            </a:pPr>
            <a:r>
              <a:rPr lang="tr-TR" b="1" smtClean="0"/>
              <a:t>Tebain </a:t>
            </a:r>
            <a:endParaRPr lang="en-US" smtClean="0"/>
          </a:p>
        </p:txBody>
      </p:sp>
      <p:sp>
        <p:nvSpPr>
          <p:cNvPr id="35843" name="Rectangle 3"/>
          <p:cNvSpPr>
            <a:spLocks noGrp="1" noChangeArrowheads="1"/>
          </p:cNvSpPr>
          <p:nvPr>
            <p:ph idx="1"/>
          </p:nvPr>
        </p:nvSpPr>
        <p:spPr>
          <a:xfrm>
            <a:off x="1847850" y="1981200"/>
            <a:ext cx="8820150" cy="4114800"/>
          </a:xfrm>
        </p:spPr>
        <p:txBody>
          <a:bodyPr/>
          <a:lstStyle/>
          <a:p>
            <a:pPr eaLnBrk="1" hangingPunct="1">
              <a:defRPr/>
            </a:pPr>
            <a:r>
              <a:rPr lang="tr-TR" dirty="0" smtClean="0"/>
              <a:t>Kimyasal olarak kodein ve morfine benzer. Depresan etkilerinden daha ziyade stimulan etkileri vardır. </a:t>
            </a:r>
          </a:p>
          <a:p>
            <a:pPr eaLnBrk="1" hangingPunct="1">
              <a:defRPr/>
            </a:pPr>
            <a:r>
              <a:rPr lang="tr-TR" dirty="0" smtClean="0"/>
              <a:t>Tebain genellikle tıbbi amaçlarla kullanılmaz. Kodein, hidrokodon, oksikodon ve nalokson gibi önemli bileşiklerin yarı sentezinde kullanılır.</a:t>
            </a:r>
            <a:endParaRPr lang="en-US" dirty="0" smtClean="0"/>
          </a:p>
        </p:txBody>
      </p:sp>
      <p:sp>
        <p:nvSpPr>
          <p:cNvPr id="3512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EED29D0-6116-4FC8-8E30-C4EF4363766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63157385"/>
      </p:ext>
    </p:extLst>
  </p:cSld>
  <p:clrMapOvr>
    <a:masterClrMapping/>
  </p:clrMapOvr>
  <p:transition>
    <p:random/>
    <p:sndAc>
      <p:stSnd>
        <p:snd r:embed="rId3" name="WHOOSH.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idx="1"/>
          </p:nvPr>
        </p:nvSpPr>
        <p:spPr>
          <a:xfrm>
            <a:off x="1752601" y="457200"/>
            <a:ext cx="8664575" cy="5995988"/>
          </a:xfrm>
        </p:spPr>
        <p:txBody>
          <a:bodyPr/>
          <a:lstStyle/>
          <a:p>
            <a:pPr algn="just" eaLnBrk="1" hangingPunct="1">
              <a:lnSpc>
                <a:spcPct val="80000"/>
              </a:lnSpc>
              <a:defRPr/>
            </a:pPr>
            <a:r>
              <a:rPr lang="en-US" sz="2400" dirty="0"/>
              <a:t>Tıbbi </a:t>
            </a:r>
            <a:r>
              <a:rPr lang="en-US" sz="2400" dirty="0" err="1"/>
              <a:t>amaçla</a:t>
            </a:r>
            <a:r>
              <a:rPr lang="en-US" sz="2400" dirty="0"/>
              <a:t> </a:t>
            </a:r>
            <a:r>
              <a:rPr lang="en-US" sz="2400" dirty="0" err="1"/>
              <a:t>kullanılmak</a:t>
            </a:r>
            <a:r>
              <a:rPr lang="en-US" sz="2400" dirty="0"/>
              <a:t> </a:t>
            </a:r>
            <a:r>
              <a:rPr lang="en-US" sz="2400" dirty="0" err="1"/>
              <a:t>üzere</a:t>
            </a:r>
            <a:r>
              <a:rPr lang="en-US" sz="2400" dirty="0"/>
              <a:t> </a:t>
            </a:r>
            <a:r>
              <a:rPr lang="en-US" sz="2400" dirty="0" err="1"/>
              <a:t>yapılan</a:t>
            </a:r>
            <a:r>
              <a:rPr lang="en-US" sz="2400" dirty="0"/>
              <a:t> </a:t>
            </a:r>
            <a:r>
              <a:rPr lang="en-US" sz="2400" dirty="0" err="1"/>
              <a:t>araştırmalar</a:t>
            </a:r>
            <a:r>
              <a:rPr lang="en-US" sz="2400" dirty="0"/>
              <a:t> </a:t>
            </a:r>
            <a:r>
              <a:rPr lang="en-US" sz="2400" dirty="0" err="1"/>
              <a:t>sonucu</a:t>
            </a:r>
            <a:r>
              <a:rPr lang="en-US" sz="2400" dirty="0"/>
              <a:t>, 18</a:t>
            </a:r>
            <a:r>
              <a:rPr lang="tr-TR" sz="2400" dirty="0"/>
              <a:t>05</a:t>
            </a:r>
            <a:r>
              <a:rPr lang="en-US" sz="2400" dirty="0"/>
              <a:t>`</a:t>
            </a:r>
            <a:r>
              <a:rPr lang="tr-TR" sz="2400" dirty="0"/>
              <a:t>de </a:t>
            </a:r>
            <a:r>
              <a:rPr lang="en-US" sz="2400" dirty="0"/>
              <a:t>Friedrich Helm </a:t>
            </a:r>
            <a:r>
              <a:rPr lang="en-US" sz="2400" dirty="0" err="1"/>
              <a:t>Sertu</a:t>
            </a:r>
            <a:r>
              <a:rPr lang="tr-TR" sz="2400" dirty="0"/>
              <a:t>r</a:t>
            </a:r>
            <a:r>
              <a:rPr lang="en-US" sz="2400" dirty="0" err="1"/>
              <a:t>ner`in</a:t>
            </a:r>
            <a:r>
              <a:rPr lang="en-US" sz="2400" dirty="0"/>
              <a:t> </a:t>
            </a:r>
            <a:r>
              <a:rPr lang="en-US" sz="2400" dirty="0" err="1"/>
              <a:t>morfini</a:t>
            </a:r>
            <a:r>
              <a:rPr lang="en-US" sz="2400" dirty="0"/>
              <a:t> </a:t>
            </a:r>
            <a:r>
              <a:rPr lang="en-US" sz="2400" dirty="0" err="1"/>
              <a:t>bulmasından</a:t>
            </a:r>
            <a:r>
              <a:rPr lang="en-US" sz="2400" dirty="0"/>
              <a:t> </a:t>
            </a:r>
            <a:r>
              <a:rPr lang="en-US" sz="2400" dirty="0" err="1"/>
              <a:t>sonra</a:t>
            </a:r>
            <a:r>
              <a:rPr lang="en-US" sz="2400" dirty="0"/>
              <a:t> </a:t>
            </a:r>
            <a:r>
              <a:rPr lang="en-US" sz="2400" dirty="0" err="1"/>
              <a:t>bu</a:t>
            </a:r>
            <a:r>
              <a:rPr lang="en-US" sz="2400" dirty="0"/>
              <a:t> </a:t>
            </a:r>
            <a:r>
              <a:rPr lang="en-US" sz="2400" dirty="0" err="1"/>
              <a:t>madde</a:t>
            </a:r>
            <a:r>
              <a:rPr lang="en-US" sz="2400" dirty="0"/>
              <a:t> </a:t>
            </a:r>
            <a:r>
              <a:rPr lang="en-US" sz="2400" dirty="0" err="1"/>
              <a:t>tıp</a:t>
            </a:r>
            <a:r>
              <a:rPr lang="en-US" sz="2400" dirty="0"/>
              <a:t> </a:t>
            </a:r>
            <a:r>
              <a:rPr lang="en-US" sz="2400" dirty="0" err="1"/>
              <a:t>alanında</a:t>
            </a:r>
            <a:r>
              <a:rPr lang="en-US" sz="2400" dirty="0"/>
              <a:t> </a:t>
            </a:r>
            <a:r>
              <a:rPr lang="en-US" sz="2400" dirty="0" err="1"/>
              <a:t>yaygın</a:t>
            </a:r>
            <a:r>
              <a:rPr lang="en-US" sz="2400" dirty="0"/>
              <a:t> </a:t>
            </a:r>
            <a:r>
              <a:rPr lang="en-US" sz="2400" dirty="0" err="1"/>
              <a:t>bir</a:t>
            </a:r>
            <a:r>
              <a:rPr lang="en-US" sz="2400" dirty="0"/>
              <a:t> </a:t>
            </a:r>
            <a:r>
              <a:rPr lang="en-US" sz="2400" dirty="0" err="1"/>
              <a:t>kullanım</a:t>
            </a:r>
            <a:r>
              <a:rPr lang="en-US" sz="2400" dirty="0"/>
              <a:t> </a:t>
            </a:r>
            <a:r>
              <a:rPr lang="en-US" sz="2400" dirty="0" err="1"/>
              <a:t>alanı</a:t>
            </a:r>
            <a:r>
              <a:rPr lang="en-US" sz="2400" dirty="0"/>
              <a:t> </a:t>
            </a:r>
            <a:r>
              <a:rPr lang="en-US" sz="2400" dirty="0" err="1"/>
              <a:t>bulmuştur</a:t>
            </a:r>
            <a:r>
              <a:rPr lang="en-US" sz="2400" dirty="0"/>
              <a:t>. </a:t>
            </a:r>
            <a:endParaRPr lang="tr-TR" sz="2400" dirty="0"/>
          </a:p>
          <a:p>
            <a:pPr algn="just" eaLnBrk="1" hangingPunct="1">
              <a:lnSpc>
                <a:spcPct val="80000"/>
              </a:lnSpc>
              <a:defRPr/>
            </a:pPr>
            <a:endParaRPr lang="tr-TR" sz="2400" dirty="0"/>
          </a:p>
          <a:p>
            <a:pPr algn="just" eaLnBrk="1" hangingPunct="1">
              <a:lnSpc>
                <a:spcPct val="80000"/>
              </a:lnSpc>
              <a:defRPr/>
            </a:pPr>
            <a:r>
              <a:rPr lang="en-US" sz="2400" dirty="0" err="1"/>
              <a:t>Özellikle</a:t>
            </a:r>
            <a:r>
              <a:rPr lang="en-US" sz="2400" dirty="0"/>
              <a:t> 1865 </a:t>
            </a:r>
            <a:r>
              <a:rPr lang="en-US" sz="2400" dirty="0" err="1"/>
              <a:t>Amerikan</a:t>
            </a:r>
            <a:r>
              <a:rPr lang="en-US" sz="2400" dirty="0"/>
              <a:t> </a:t>
            </a:r>
            <a:r>
              <a:rPr lang="en-US" sz="2400" dirty="0" err="1"/>
              <a:t>İç</a:t>
            </a:r>
            <a:r>
              <a:rPr lang="en-US" sz="2400" dirty="0"/>
              <a:t> </a:t>
            </a:r>
            <a:r>
              <a:rPr lang="en-US" sz="2400" dirty="0" err="1"/>
              <a:t>Savaşı`nda</a:t>
            </a:r>
            <a:r>
              <a:rPr lang="en-US" sz="2400" dirty="0"/>
              <a:t>, 1860 </a:t>
            </a:r>
            <a:r>
              <a:rPr lang="en-US" sz="2400" dirty="0" err="1"/>
              <a:t>Prusya-Avusturya</a:t>
            </a:r>
            <a:r>
              <a:rPr lang="en-US" sz="2400" dirty="0"/>
              <a:t> </a:t>
            </a:r>
            <a:r>
              <a:rPr lang="en-US" sz="2400" dirty="0" err="1"/>
              <a:t>Savaşı`nda</a:t>
            </a:r>
            <a:r>
              <a:rPr lang="en-US" sz="2400" dirty="0"/>
              <a:t>, 1870-1871 </a:t>
            </a:r>
            <a:r>
              <a:rPr lang="en-US" sz="2400" dirty="0" err="1"/>
              <a:t>Fransa-Almanya</a:t>
            </a:r>
            <a:r>
              <a:rPr lang="en-US" sz="2400" dirty="0"/>
              <a:t> </a:t>
            </a:r>
            <a:r>
              <a:rPr lang="en-US" sz="2400" dirty="0" err="1"/>
              <a:t>Savaşı`nda</a:t>
            </a:r>
            <a:r>
              <a:rPr lang="en-US" sz="2400" dirty="0"/>
              <a:t> </a:t>
            </a:r>
            <a:r>
              <a:rPr lang="en-US" sz="2400" dirty="0" err="1"/>
              <a:t>yaralı</a:t>
            </a:r>
            <a:r>
              <a:rPr lang="en-US" sz="2400" dirty="0"/>
              <a:t> </a:t>
            </a:r>
            <a:r>
              <a:rPr lang="en-US" sz="2400" dirty="0" err="1"/>
              <a:t>askerlerin</a:t>
            </a:r>
            <a:r>
              <a:rPr lang="en-US" sz="2400" dirty="0"/>
              <a:t> </a:t>
            </a:r>
            <a:r>
              <a:rPr lang="en-US" sz="2400" dirty="0" err="1"/>
              <a:t>ağrılarını</a:t>
            </a:r>
            <a:r>
              <a:rPr lang="en-US" sz="2400" dirty="0"/>
              <a:t> </a:t>
            </a:r>
            <a:r>
              <a:rPr lang="en-US" sz="2400" dirty="0" err="1"/>
              <a:t>dindirmek</a:t>
            </a:r>
            <a:r>
              <a:rPr lang="en-US" sz="2400" dirty="0"/>
              <a:t> </a:t>
            </a:r>
            <a:r>
              <a:rPr lang="en-US" sz="2400" dirty="0" err="1"/>
              <a:t>amacıyla</a:t>
            </a:r>
            <a:r>
              <a:rPr lang="en-US" sz="2400" dirty="0"/>
              <a:t> </a:t>
            </a:r>
            <a:r>
              <a:rPr lang="en-US" sz="2400" dirty="0" err="1"/>
              <a:t>morfin</a:t>
            </a:r>
            <a:r>
              <a:rPr lang="en-US" sz="2400" dirty="0"/>
              <a:t> </a:t>
            </a:r>
            <a:r>
              <a:rPr lang="en-US" sz="2400" dirty="0" err="1"/>
              <a:t>kullanılmış</a:t>
            </a:r>
            <a:r>
              <a:rPr lang="en-US" sz="2400" dirty="0"/>
              <a:t>, </a:t>
            </a:r>
            <a:r>
              <a:rPr lang="en-US" sz="2400" dirty="0" err="1"/>
              <a:t>askerlerin</a:t>
            </a:r>
            <a:r>
              <a:rPr lang="en-US" sz="2400" dirty="0"/>
              <a:t> </a:t>
            </a:r>
            <a:r>
              <a:rPr lang="en-US" sz="2400" dirty="0" err="1"/>
              <a:t>tedavileri</a:t>
            </a:r>
            <a:r>
              <a:rPr lang="en-US" sz="2400" dirty="0"/>
              <a:t> </a:t>
            </a:r>
            <a:r>
              <a:rPr lang="en-US" sz="2400" dirty="0" err="1"/>
              <a:t>sonunda</a:t>
            </a:r>
            <a:r>
              <a:rPr lang="en-US" sz="2400" dirty="0"/>
              <a:t> </a:t>
            </a:r>
            <a:r>
              <a:rPr lang="en-US" sz="2400" dirty="0" err="1"/>
              <a:t>yoksunluk</a:t>
            </a:r>
            <a:r>
              <a:rPr lang="en-US" sz="2400" dirty="0"/>
              <a:t> </a:t>
            </a:r>
            <a:r>
              <a:rPr lang="en-US" sz="2400" dirty="0" err="1"/>
              <a:t>krizine</a:t>
            </a:r>
            <a:r>
              <a:rPr lang="en-US" sz="2400" dirty="0"/>
              <a:t> </a:t>
            </a:r>
            <a:r>
              <a:rPr lang="en-US" sz="2400" dirty="0" err="1"/>
              <a:t>girmeleri</a:t>
            </a:r>
            <a:r>
              <a:rPr lang="en-US" sz="2400" dirty="0"/>
              <a:t> </a:t>
            </a:r>
            <a:r>
              <a:rPr lang="en-US" sz="2400" dirty="0" err="1"/>
              <a:t>üzerine</a:t>
            </a:r>
            <a:r>
              <a:rPr lang="en-US" sz="2400" dirty="0"/>
              <a:t> </a:t>
            </a:r>
            <a:r>
              <a:rPr lang="en-US" sz="2400" dirty="0" err="1"/>
              <a:t>bu</a:t>
            </a:r>
            <a:r>
              <a:rPr lang="en-US" sz="2400" dirty="0"/>
              <a:t> durum asker </a:t>
            </a:r>
            <a:r>
              <a:rPr lang="en-US" sz="2400" dirty="0" err="1"/>
              <a:t>hastalığı</a:t>
            </a:r>
            <a:r>
              <a:rPr lang="en-US" sz="2400" dirty="0"/>
              <a:t> </a:t>
            </a:r>
            <a:r>
              <a:rPr lang="en-US" sz="2400" dirty="0" err="1"/>
              <a:t>olarak</a:t>
            </a:r>
            <a:r>
              <a:rPr lang="en-US" sz="2400" dirty="0"/>
              <a:t> </a:t>
            </a:r>
            <a:r>
              <a:rPr lang="en-US" sz="2400" dirty="0" err="1"/>
              <a:t>adlandırılmıştır</a:t>
            </a:r>
            <a:r>
              <a:rPr lang="en-US" sz="2400" dirty="0"/>
              <a:t>. </a:t>
            </a:r>
            <a:endParaRPr lang="tr-TR" sz="2400" dirty="0"/>
          </a:p>
          <a:p>
            <a:pPr algn="just" eaLnBrk="1" hangingPunct="1">
              <a:lnSpc>
                <a:spcPct val="80000"/>
              </a:lnSpc>
              <a:defRPr/>
            </a:pPr>
            <a:endParaRPr lang="tr-TR" sz="2400" dirty="0"/>
          </a:p>
          <a:p>
            <a:pPr algn="just" eaLnBrk="1" hangingPunct="1">
              <a:lnSpc>
                <a:spcPct val="80000"/>
              </a:lnSpc>
              <a:defRPr/>
            </a:pPr>
            <a:r>
              <a:rPr lang="en-US" sz="2400" dirty="0"/>
              <a:t>1879 </a:t>
            </a:r>
            <a:r>
              <a:rPr lang="en-US" sz="2400" dirty="0" err="1"/>
              <a:t>yılında</a:t>
            </a:r>
            <a:r>
              <a:rPr lang="en-US" sz="2400" dirty="0"/>
              <a:t> </a:t>
            </a:r>
            <a:r>
              <a:rPr lang="en-US" sz="2400" dirty="0" err="1"/>
              <a:t>yapılan</a:t>
            </a:r>
            <a:r>
              <a:rPr lang="en-US" sz="2400" dirty="0"/>
              <a:t> </a:t>
            </a:r>
            <a:r>
              <a:rPr lang="en-US" sz="2400" dirty="0" err="1"/>
              <a:t>araştırma</a:t>
            </a:r>
            <a:r>
              <a:rPr lang="en-US" sz="2400" dirty="0"/>
              <a:t> </a:t>
            </a:r>
            <a:r>
              <a:rPr lang="en-US" sz="2400" dirty="0" err="1"/>
              <a:t>sonucu</a:t>
            </a:r>
            <a:r>
              <a:rPr lang="en-US" sz="2400" dirty="0"/>
              <a:t> </a:t>
            </a:r>
            <a:r>
              <a:rPr lang="en-US" sz="2400" dirty="0" err="1"/>
              <a:t>bu</a:t>
            </a:r>
            <a:r>
              <a:rPr lang="en-US" sz="2400" dirty="0"/>
              <a:t> durum </a:t>
            </a:r>
            <a:r>
              <a:rPr lang="en-US" sz="2400" dirty="0" err="1"/>
              <a:t>morfinmani</a:t>
            </a:r>
            <a:r>
              <a:rPr lang="en-US" sz="2400" dirty="0"/>
              <a:t> </a:t>
            </a:r>
            <a:r>
              <a:rPr lang="en-US" sz="2400" dirty="0" err="1"/>
              <a:t>sendromu</a:t>
            </a:r>
            <a:r>
              <a:rPr lang="en-US" sz="2400" dirty="0"/>
              <a:t> </a:t>
            </a:r>
            <a:r>
              <a:rPr lang="en-US" sz="2400" dirty="0" err="1"/>
              <a:t>olarak</a:t>
            </a:r>
            <a:r>
              <a:rPr lang="en-US" sz="2400" dirty="0"/>
              <a:t> </a:t>
            </a:r>
            <a:r>
              <a:rPr lang="en-US" sz="2400" dirty="0" err="1"/>
              <a:t>tanımlanmıştır</a:t>
            </a:r>
            <a:r>
              <a:rPr lang="en-US" sz="2400" dirty="0"/>
              <a:t>. </a:t>
            </a:r>
            <a:r>
              <a:rPr lang="en-US" sz="2400" dirty="0" err="1"/>
              <a:t>Askerlerin</a:t>
            </a:r>
            <a:r>
              <a:rPr lang="en-US" sz="2400" dirty="0"/>
              <a:t> </a:t>
            </a:r>
            <a:r>
              <a:rPr lang="en-US" sz="2400" dirty="0" err="1"/>
              <a:t>terhislerinden</a:t>
            </a:r>
            <a:r>
              <a:rPr lang="en-US" sz="2400" dirty="0"/>
              <a:t> </a:t>
            </a:r>
            <a:r>
              <a:rPr lang="en-US" sz="2400" dirty="0" err="1"/>
              <a:t>sonra</a:t>
            </a:r>
            <a:r>
              <a:rPr lang="en-US" sz="2400" dirty="0"/>
              <a:t> </a:t>
            </a:r>
            <a:r>
              <a:rPr lang="en-US" sz="2400" dirty="0" err="1"/>
              <a:t>sivil</a:t>
            </a:r>
            <a:r>
              <a:rPr lang="en-US" sz="2400" dirty="0"/>
              <a:t> </a:t>
            </a:r>
            <a:r>
              <a:rPr lang="en-US" sz="2400" dirty="0" err="1"/>
              <a:t>hayatta</a:t>
            </a:r>
            <a:r>
              <a:rPr lang="en-US" sz="2400" dirty="0"/>
              <a:t> </a:t>
            </a:r>
            <a:r>
              <a:rPr lang="en-US" sz="2400" dirty="0" err="1"/>
              <a:t>morfinden</a:t>
            </a:r>
            <a:r>
              <a:rPr lang="en-US" sz="2400" dirty="0"/>
              <a:t> </a:t>
            </a:r>
            <a:r>
              <a:rPr lang="en-US" sz="2400" dirty="0" err="1"/>
              <a:t>övgüyle</a:t>
            </a:r>
            <a:r>
              <a:rPr lang="en-US" sz="2400" dirty="0"/>
              <a:t> </a:t>
            </a:r>
            <a:r>
              <a:rPr lang="en-US" sz="2400" dirty="0" err="1"/>
              <a:t>bahsetmeleri</a:t>
            </a:r>
            <a:r>
              <a:rPr lang="en-US" sz="2400" dirty="0"/>
              <a:t> </a:t>
            </a:r>
            <a:r>
              <a:rPr lang="en-US" sz="2400" dirty="0" err="1"/>
              <a:t>üzerine</a:t>
            </a:r>
            <a:r>
              <a:rPr lang="en-US" sz="2400" dirty="0"/>
              <a:t> </a:t>
            </a:r>
            <a:r>
              <a:rPr lang="en-US" sz="2400" dirty="0" err="1"/>
              <a:t>Avrupa`nın</a:t>
            </a:r>
            <a:r>
              <a:rPr lang="en-US" sz="2400" dirty="0"/>
              <a:t> </a:t>
            </a:r>
            <a:r>
              <a:rPr lang="en-US" sz="2400" dirty="0" err="1"/>
              <a:t>büyük</a:t>
            </a:r>
            <a:r>
              <a:rPr lang="en-US" sz="2400" dirty="0"/>
              <a:t> </a:t>
            </a:r>
            <a:r>
              <a:rPr lang="en-US" sz="2400" dirty="0" err="1"/>
              <a:t>şehirlerinde</a:t>
            </a:r>
            <a:r>
              <a:rPr lang="en-US" sz="2400" dirty="0"/>
              <a:t> </a:t>
            </a:r>
            <a:r>
              <a:rPr lang="en-US" sz="2400" dirty="0" err="1"/>
              <a:t>zengin</a:t>
            </a:r>
            <a:r>
              <a:rPr lang="en-US" sz="2400" dirty="0"/>
              <a:t> </a:t>
            </a:r>
            <a:r>
              <a:rPr lang="en-US" sz="2400" dirty="0" err="1"/>
              <a:t>tabakaya</a:t>
            </a:r>
            <a:r>
              <a:rPr lang="en-US" sz="2400" dirty="0"/>
              <a:t> </a:t>
            </a:r>
            <a:r>
              <a:rPr lang="en-US" sz="2400" dirty="0" err="1"/>
              <a:t>mensup</a:t>
            </a:r>
            <a:r>
              <a:rPr lang="en-US" sz="2400" dirty="0"/>
              <a:t> </a:t>
            </a:r>
            <a:r>
              <a:rPr lang="en-US" sz="2400" dirty="0" err="1"/>
              <a:t>olan</a:t>
            </a:r>
            <a:r>
              <a:rPr lang="en-US" sz="2400" dirty="0"/>
              <a:t> </a:t>
            </a:r>
            <a:r>
              <a:rPr lang="en-US" sz="2400" dirty="0" err="1"/>
              <a:t>kişiler</a:t>
            </a:r>
            <a:r>
              <a:rPr lang="en-US" sz="2400" dirty="0"/>
              <a:t> </a:t>
            </a:r>
            <a:r>
              <a:rPr lang="en-US" sz="2400" dirty="0" err="1"/>
              <a:t>arasında</a:t>
            </a:r>
            <a:r>
              <a:rPr lang="en-US" sz="2400" dirty="0"/>
              <a:t> </a:t>
            </a:r>
            <a:r>
              <a:rPr lang="en-US" sz="2400" dirty="0" err="1"/>
              <a:t>yaygın</a:t>
            </a:r>
            <a:r>
              <a:rPr lang="en-US" sz="2400" dirty="0"/>
              <a:t> </a:t>
            </a:r>
            <a:r>
              <a:rPr lang="en-US" sz="2400" dirty="0" err="1"/>
              <a:t>olarak</a:t>
            </a:r>
            <a:r>
              <a:rPr lang="en-US" sz="2400" dirty="0"/>
              <a:t> </a:t>
            </a:r>
            <a:r>
              <a:rPr lang="en-US" sz="2400" dirty="0" err="1"/>
              <a:t>kullanılmaya</a:t>
            </a:r>
            <a:r>
              <a:rPr lang="en-US" sz="2400" dirty="0"/>
              <a:t> </a:t>
            </a:r>
            <a:r>
              <a:rPr lang="en-US" sz="2400" dirty="0" err="1"/>
              <a:t>başlanmıştır</a:t>
            </a:r>
            <a:r>
              <a:rPr lang="en-US" sz="2400" dirty="0"/>
              <a:t>. </a:t>
            </a:r>
          </a:p>
        </p:txBody>
      </p:sp>
      <p:sp>
        <p:nvSpPr>
          <p:cNvPr id="35533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0F0E0C9-3E24-461E-9BE0-709C44B574B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77612122"/>
      </p:ext>
    </p:extLst>
  </p:cSld>
  <p:clrMapOvr>
    <a:masterClrMapping/>
  </p:clrMapOvr>
  <p:transition>
    <p:random/>
    <p:sndAc>
      <p:stSnd>
        <p:snd r:embed="rId3" name="WHOOSH.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1" name="Rectangle 1027"/>
          <p:cNvSpPr>
            <a:spLocks noGrp="1" noChangeArrowheads="1"/>
          </p:cNvSpPr>
          <p:nvPr>
            <p:ph idx="1"/>
          </p:nvPr>
        </p:nvSpPr>
        <p:spPr>
          <a:xfrm>
            <a:off x="1703388" y="115889"/>
            <a:ext cx="8856662" cy="6408737"/>
          </a:xfrm>
        </p:spPr>
        <p:txBody>
          <a:bodyPr/>
          <a:lstStyle/>
          <a:p>
            <a:pPr algn="just" eaLnBrk="1" hangingPunct="1">
              <a:lnSpc>
                <a:spcPct val="80000"/>
              </a:lnSpc>
              <a:defRPr/>
            </a:pPr>
            <a:r>
              <a:rPr lang="tr-TR" sz="2400" dirty="0"/>
              <a:t>1868’de </a:t>
            </a:r>
            <a:r>
              <a:rPr lang="tr-TR" sz="2400" dirty="0" err="1"/>
              <a:t>Ludwigsburg’da</a:t>
            </a:r>
            <a:r>
              <a:rPr lang="tr-TR" sz="2400" dirty="0"/>
              <a:t> doğan </a:t>
            </a:r>
            <a:r>
              <a:rPr lang="tr-TR" sz="2400" dirty="0" err="1"/>
              <a:t>Felix</a:t>
            </a:r>
            <a:r>
              <a:rPr lang="tr-TR" sz="2400" dirty="0"/>
              <a:t> </a:t>
            </a:r>
            <a:r>
              <a:rPr lang="tr-TR" sz="2400" dirty="0" err="1"/>
              <a:t>Hoffmann</a:t>
            </a:r>
            <a:r>
              <a:rPr lang="tr-TR" sz="2400" dirty="0"/>
              <a:t>, Cenevre’de kimya, Münih’te Farmakoloji okuyor. Aldığı yüksek notlarla hocalarının dikkatini çekiyor. Alman ilaç </a:t>
            </a:r>
            <a:r>
              <a:rPr lang="tr-TR" sz="2400" dirty="0" err="1"/>
              <a:t>sanayiinin</a:t>
            </a:r>
            <a:r>
              <a:rPr lang="tr-TR" sz="2400" dirty="0"/>
              <a:t> liderlerinden </a:t>
            </a:r>
            <a:r>
              <a:rPr lang="tr-TR" sz="2400" dirty="0" err="1"/>
              <a:t>Friedrich</a:t>
            </a:r>
            <a:r>
              <a:rPr lang="tr-TR" sz="2400" dirty="0"/>
              <a:t> </a:t>
            </a:r>
            <a:r>
              <a:rPr lang="tr-TR" sz="2400" dirty="0" err="1"/>
              <a:t>Bayer</a:t>
            </a:r>
            <a:r>
              <a:rPr lang="tr-TR" sz="2400" dirty="0"/>
              <a:t> genç kimyageri keşfedip işe alıyor.</a:t>
            </a:r>
          </a:p>
          <a:p>
            <a:pPr algn="just" eaLnBrk="1" hangingPunct="1">
              <a:lnSpc>
                <a:spcPct val="80000"/>
              </a:lnSpc>
              <a:defRPr/>
            </a:pPr>
            <a:endParaRPr lang="tr-TR" sz="2400" dirty="0"/>
          </a:p>
          <a:p>
            <a:pPr algn="just" eaLnBrk="1" hangingPunct="1">
              <a:lnSpc>
                <a:spcPct val="80000"/>
              </a:lnSpc>
              <a:defRPr/>
            </a:pPr>
            <a:r>
              <a:rPr lang="tr-TR" sz="2400" dirty="0" err="1"/>
              <a:t>Felix</a:t>
            </a:r>
            <a:r>
              <a:rPr lang="tr-TR" sz="2400" dirty="0"/>
              <a:t> işe eski mısır papirüslerinde bile yazılı olan bir </a:t>
            </a:r>
            <a:r>
              <a:rPr lang="tr-TR" sz="2400" b="1" dirty="0"/>
              <a:t>ağrı kesici ile başlamak istiyor.</a:t>
            </a:r>
            <a:r>
              <a:rPr lang="tr-TR" sz="2400" dirty="0"/>
              <a:t> Zira o günlerde babası romatizma ağrılarından şikayetçi. Müslümanların sulak yerde yetişen ağaçların kabuklarını sirkeyle kaynatıp ağrı kesici yaptıklarını iyi biliyor. </a:t>
            </a:r>
          </a:p>
          <a:p>
            <a:pPr algn="just" eaLnBrk="1" hangingPunct="1">
              <a:lnSpc>
                <a:spcPct val="80000"/>
              </a:lnSpc>
              <a:defRPr/>
            </a:pPr>
            <a:endParaRPr lang="tr-TR" sz="2400" dirty="0"/>
          </a:p>
          <a:p>
            <a:pPr algn="just" eaLnBrk="1" hangingPunct="1">
              <a:lnSpc>
                <a:spcPct val="80000"/>
              </a:lnSpc>
              <a:defRPr/>
            </a:pPr>
            <a:r>
              <a:rPr lang="tr-TR" sz="2400" dirty="0"/>
              <a:t>Özellikle söğüt ağacının kabuklarında bulunan “</a:t>
            </a:r>
            <a:r>
              <a:rPr lang="tr-TR" sz="2400" dirty="0" err="1"/>
              <a:t>salicin</a:t>
            </a:r>
            <a:r>
              <a:rPr lang="tr-TR" sz="2400" dirty="0"/>
              <a:t>” şiş indiriyor, ağrı dindiriyor ve vücuda direnç kazandırıyor. Bundan hareketle yaptığı ilaç bayağı bayağı iş görüyor, lâkin ihtiva ettiği sodyum salisilat </a:t>
            </a:r>
            <a:r>
              <a:rPr lang="tr-TR" sz="2400" b="1" dirty="0"/>
              <a:t>mideyi tahriş ediyor</a:t>
            </a:r>
            <a:r>
              <a:rPr lang="tr-TR" sz="2400" dirty="0"/>
              <a:t>. </a:t>
            </a:r>
          </a:p>
          <a:p>
            <a:pPr algn="just" eaLnBrk="1" hangingPunct="1">
              <a:lnSpc>
                <a:spcPct val="80000"/>
              </a:lnSpc>
              <a:defRPr/>
            </a:pPr>
            <a:endParaRPr lang="tr-TR" sz="2400" dirty="0"/>
          </a:p>
          <a:p>
            <a:pPr algn="just" eaLnBrk="1" hangingPunct="1">
              <a:lnSpc>
                <a:spcPct val="80000"/>
              </a:lnSpc>
              <a:defRPr/>
            </a:pPr>
            <a:r>
              <a:rPr lang="tr-TR" sz="2400" dirty="0"/>
              <a:t>Genç eczacı daha az asitli formüller üzerinde çalışıyor ve “</a:t>
            </a:r>
            <a:r>
              <a:rPr lang="tr-TR" sz="2400" dirty="0" err="1"/>
              <a:t>asetilsalisilik</a:t>
            </a:r>
            <a:r>
              <a:rPr lang="tr-TR" sz="2400" dirty="0"/>
              <a:t> asit”i sentezliyor. F. Bayer bu ilaca “aspirin” gibi kulağa hoş gelen bir isim takıyor ve hızla imalata başlıyor..</a:t>
            </a:r>
          </a:p>
        </p:txBody>
      </p:sp>
      <p:sp>
        <p:nvSpPr>
          <p:cNvPr id="35737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2292393-F703-4C28-A5DD-A81066C6E85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71419207"/>
      </p:ext>
    </p:extLst>
  </p:cSld>
  <p:clrMapOvr>
    <a:masterClrMapping/>
  </p:clrMapOvr>
  <p:transition>
    <p:random/>
    <p:sndAc>
      <p:stSnd>
        <p:snd r:embed="rId3" name="WHOOSH.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5" name="Rectangle 3"/>
          <p:cNvSpPr>
            <a:spLocks noGrp="1" noChangeArrowheads="1"/>
          </p:cNvSpPr>
          <p:nvPr>
            <p:ph idx="1"/>
          </p:nvPr>
        </p:nvSpPr>
        <p:spPr>
          <a:xfrm>
            <a:off x="1703389" y="692150"/>
            <a:ext cx="8713787" cy="5403850"/>
          </a:xfrm>
        </p:spPr>
        <p:txBody>
          <a:bodyPr/>
          <a:lstStyle/>
          <a:p>
            <a:pPr algn="just" eaLnBrk="1" hangingPunct="1">
              <a:defRPr/>
            </a:pPr>
            <a:r>
              <a:rPr lang="tr-TR" sz="2000" b="1" dirty="0"/>
              <a:t>Beyaz toz</a:t>
            </a:r>
          </a:p>
          <a:p>
            <a:pPr algn="just" eaLnBrk="1" hangingPunct="1">
              <a:defRPr/>
            </a:pPr>
            <a:r>
              <a:rPr lang="tr-TR" sz="2000" dirty="0"/>
              <a:t>Ama </a:t>
            </a:r>
            <a:r>
              <a:rPr lang="tr-TR" sz="2000" dirty="0" err="1"/>
              <a:t>Felix</a:t>
            </a:r>
            <a:r>
              <a:rPr lang="tr-TR" sz="2000" dirty="0"/>
              <a:t> durmuyor, daha güçlü bir ağrı kesici için kolları sıvıyor. Verem ve kanser gibi hastalıklarda hem ağrı dindirebilen, hem de tedavi edebilen bir ilaç keşfedebilmek için </a:t>
            </a:r>
            <a:r>
              <a:rPr lang="tr-TR" sz="2000" dirty="0" err="1"/>
              <a:t>laboratuvara</a:t>
            </a:r>
            <a:r>
              <a:rPr lang="tr-TR" sz="2000" dirty="0"/>
              <a:t> kapanıyor. O Ağustos sıcağında fokur fokur kaynayan tüplerin başında </a:t>
            </a:r>
            <a:r>
              <a:rPr lang="tr-TR" sz="2000" b="1" dirty="0"/>
              <a:t>saf morfini asit anhidritle işliyor </a:t>
            </a:r>
            <a:r>
              <a:rPr lang="tr-TR" sz="2000" dirty="0"/>
              <a:t>ve yorucu bir çalışmanın ardından “</a:t>
            </a:r>
            <a:r>
              <a:rPr lang="tr-TR" sz="2000" b="1" dirty="0"/>
              <a:t>eroin </a:t>
            </a:r>
            <a:r>
              <a:rPr lang="tr-TR" sz="2000" b="1" dirty="0" err="1"/>
              <a:t>hidroklor</a:t>
            </a:r>
            <a:r>
              <a:rPr lang="tr-TR" sz="2000" dirty="0"/>
              <a:t>” adlı beyaz tozu yakalıyor. </a:t>
            </a:r>
            <a:r>
              <a:rPr lang="tr-TR" sz="2000" dirty="0" err="1"/>
              <a:t>Bayer</a:t>
            </a:r>
            <a:r>
              <a:rPr lang="tr-TR" sz="2000" dirty="0"/>
              <a:t> firması aspirinden sadece 11 gün sonra keşfedilen (</a:t>
            </a:r>
            <a:r>
              <a:rPr lang="en-US" sz="2000" dirty="0"/>
              <a:t>21 </a:t>
            </a:r>
            <a:r>
              <a:rPr lang="en-US" sz="2000" dirty="0" err="1"/>
              <a:t>Ağustos</a:t>
            </a:r>
            <a:r>
              <a:rPr lang="en-US" sz="2000" dirty="0"/>
              <a:t> 1897 </a:t>
            </a:r>
            <a:r>
              <a:rPr lang="en-US" sz="2000" dirty="0" err="1"/>
              <a:t>tarihinde</a:t>
            </a:r>
            <a:r>
              <a:rPr lang="tr-TR" sz="2000" dirty="0"/>
              <a:t>) ilacı tam bir yıl boyunca kobaylar üzerinde deniyor, baz morfinden </a:t>
            </a:r>
            <a:r>
              <a:rPr lang="tr-TR" sz="2000" b="1" dirty="0"/>
              <a:t>8 kat güçlü olan ilaç en dayanılmaz acıları bile dindiriyor. </a:t>
            </a:r>
          </a:p>
          <a:p>
            <a:pPr algn="just" eaLnBrk="1" hangingPunct="1">
              <a:defRPr/>
            </a:pPr>
            <a:endParaRPr lang="tr-TR" sz="2000" b="1" dirty="0"/>
          </a:p>
          <a:p>
            <a:pPr algn="just" eaLnBrk="1" hangingPunct="1">
              <a:defRPr/>
            </a:pPr>
            <a:r>
              <a:rPr lang="en-US" sz="2000" dirty="0"/>
              <a:t>Firma </a:t>
            </a:r>
            <a:r>
              <a:rPr lang="en-US" sz="2000" dirty="0" err="1"/>
              <a:t>bu</a:t>
            </a:r>
            <a:r>
              <a:rPr lang="en-US" sz="2000" dirty="0"/>
              <a:t> </a:t>
            </a:r>
            <a:r>
              <a:rPr lang="en-US" sz="2000" dirty="0" err="1"/>
              <a:t>maddenin</a:t>
            </a:r>
            <a:r>
              <a:rPr lang="en-US" sz="2000" dirty="0"/>
              <a:t> </a:t>
            </a:r>
            <a:r>
              <a:rPr lang="en-US" sz="2000" dirty="0" err="1"/>
              <a:t>üzerinde</a:t>
            </a:r>
            <a:r>
              <a:rPr lang="en-US" sz="2000" dirty="0"/>
              <a:t> </a:t>
            </a:r>
            <a:r>
              <a:rPr lang="en-US" sz="2000" dirty="0" err="1"/>
              <a:t>çalışarak</a:t>
            </a:r>
            <a:r>
              <a:rPr lang="en-US" sz="2000" dirty="0"/>
              <a:t> </a:t>
            </a:r>
            <a:r>
              <a:rPr lang="en-US" sz="2000" dirty="0" err="1"/>
              <a:t>denemeye</a:t>
            </a:r>
            <a:r>
              <a:rPr lang="en-US" sz="2000" dirty="0"/>
              <a:t> </a:t>
            </a:r>
            <a:r>
              <a:rPr lang="en-US" sz="2000" dirty="0" err="1"/>
              <a:t>karar</a:t>
            </a:r>
            <a:r>
              <a:rPr lang="en-US" sz="2000" dirty="0"/>
              <a:t> </a:t>
            </a:r>
            <a:r>
              <a:rPr lang="en-US" sz="2000" dirty="0" err="1"/>
              <a:t>vermiştir</a:t>
            </a:r>
            <a:r>
              <a:rPr lang="en-US" sz="2000" dirty="0"/>
              <a:t>. </a:t>
            </a:r>
            <a:r>
              <a:rPr lang="en-US" sz="2000" dirty="0" err="1"/>
              <a:t>İçinde</a:t>
            </a:r>
            <a:r>
              <a:rPr lang="en-US" sz="2000" dirty="0"/>
              <a:t> </a:t>
            </a:r>
            <a:r>
              <a:rPr lang="en-US" sz="2000" dirty="0" err="1"/>
              <a:t>ağırlıklı</a:t>
            </a:r>
            <a:r>
              <a:rPr lang="en-US" sz="2000" dirty="0"/>
              <a:t> </a:t>
            </a:r>
            <a:r>
              <a:rPr lang="en-US" sz="2000" dirty="0" err="1"/>
              <a:t>olarak</a:t>
            </a:r>
            <a:r>
              <a:rPr lang="en-US" sz="2000" dirty="0"/>
              <a:t> </a:t>
            </a:r>
            <a:r>
              <a:rPr lang="en-US" sz="2000" dirty="0" err="1"/>
              <a:t>morfin</a:t>
            </a:r>
            <a:r>
              <a:rPr lang="en-US" sz="2000" dirty="0"/>
              <a:t> </a:t>
            </a:r>
            <a:r>
              <a:rPr lang="en-US" sz="2000" dirty="0" err="1"/>
              <a:t>olan</a:t>
            </a:r>
            <a:r>
              <a:rPr lang="en-US" sz="2000" dirty="0"/>
              <a:t> ilaç, </a:t>
            </a:r>
            <a:r>
              <a:rPr lang="en-US" sz="2000" dirty="0" err="1"/>
              <a:t>ağrıları</a:t>
            </a:r>
            <a:r>
              <a:rPr lang="en-US" sz="2000" dirty="0"/>
              <a:t> </a:t>
            </a:r>
            <a:r>
              <a:rPr lang="en-US" sz="2000" dirty="0" err="1"/>
              <a:t>kısa</a:t>
            </a:r>
            <a:r>
              <a:rPr lang="en-US" sz="2000" dirty="0"/>
              <a:t> </a:t>
            </a:r>
            <a:r>
              <a:rPr lang="en-US" sz="2000" dirty="0" err="1"/>
              <a:t>sürede</a:t>
            </a:r>
            <a:r>
              <a:rPr lang="en-US" sz="2000" dirty="0"/>
              <a:t> </a:t>
            </a:r>
            <a:r>
              <a:rPr lang="en-US" sz="2000" dirty="0" err="1"/>
              <a:t>kesmekteydi</a:t>
            </a:r>
            <a:r>
              <a:rPr lang="en-US" sz="2000" dirty="0"/>
              <a:t>. </a:t>
            </a:r>
            <a:r>
              <a:rPr lang="en-US" sz="2000" dirty="0" err="1"/>
              <a:t>Uzun</a:t>
            </a:r>
            <a:r>
              <a:rPr lang="en-US" sz="2000" dirty="0"/>
              <a:t> </a:t>
            </a:r>
            <a:r>
              <a:rPr lang="en-US" sz="2000" dirty="0" err="1"/>
              <a:t>süren</a:t>
            </a:r>
            <a:r>
              <a:rPr lang="en-US" sz="2000" dirty="0"/>
              <a:t> </a:t>
            </a:r>
            <a:r>
              <a:rPr lang="en-US" sz="2000" dirty="0" err="1"/>
              <a:t>denemelerinin</a:t>
            </a:r>
            <a:r>
              <a:rPr lang="en-US" sz="2000" dirty="0"/>
              <a:t> </a:t>
            </a:r>
            <a:r>
              <a:rPr lang="en-US" sz="2000" dirty="0" err="1"/>
              <a:t>ardından</a:t>
            </a:r>
            <a:r>
              <a:rPr lang="en-US" sz="2000" dirty="0"/>
              <a:t> Bayer, </a:t>
            </a:r>
            <a:r>
              <a:rPr lang="en-US" sz="2000" dirty="0" err="1"/>
              <a:t>ilacı</a:t>
            </a:r>
            <a:r>
              <a:rPr lang="en-US" sz="2000" dirty="0"/>
              <a:t> </a:t>
            </a:r>
            <a:r>
              <a:rPr lang="en-US" sz="2000" dirty="0" err="1"/>
              <a:t>eroin</a:t>
            </a:r>
            <a:r>
              <a:rPr lang="en-US" sz="2000" dirty="0"/>
              <a:t> </a:t>
            </a:r>
            <a:r>
              <a:rPr lang="en-US" sz="2000" dirty="0" err="1"/>
              <a:t>adıyla</a:t>
            </a:r>
            <a:r>
              <a:rPr lang="en-US" sz="2000" dirty="0"/>
              <a:t> </a:t>
            </a:r>
            <a:r>
              <a:rPr lang="en-US" sz="2000" dirty="0" err="1"/>
              <a:t>piyasaya</a:t>
            </a:r>
            <a:r>
              <a:rPr lang="en-US" sz="2000" dirty="0"/>
              <a:t> </a:t>
            </a:r>
            <a:r>
              <a:rPr lang="en-US" sz="2000" dirty="0" err="1"/>
              <a:t>sürmeye</a:t>
            </a:r>
            <a:r>
              <a:rPr lang="en-US" sz="2000" dirty="0"/>
              <a:t> </a:t>
            </a:r>
            <a:r>
              <a:rPr lang="en-US" sz="2000" dirty="0" err="1"/>
              <a:t>karar</a:t>
            </a:r>
            <a:r>
              <a:rPr lang="en-US" sz="2000" dirty="0"/>
              <a:t> </a:t>
            </a:r>
            <a:r>
              <a:rPr lang="en-US" sz="2000" dirty="0" err="1"/>
              <a:t>vermiştir</a:t>
            </a:r>
            <a:r>
              <a:rPr lang="en-US" sz="2000" dirty="0"/>
              <a:t>. </a:t>
            </a:r>
            <a:r>
              <a:rPr lang="en-US" sz="2000" dirty="0" err="1"/>
              <a:t>Olumlu</a:t>
            </a:r>
            <a:r>
              <a:rPr lang="en-US" sz="2000" dirty="0"/>
              <a:t> </a:t>
            </a:r>
            <a:r>
              <a:rPr lang="en-US" sz="2000" dirty="0" err="1"/>
              <a:t>tepki</a:t>
            </a:r>
            <a:r>
              <a:rPr lang="en-US" sz="2000" dirty="0"/>
              <a:t> </a:t>
            </a:r>
            <a:r>
              <a:rPr lang="en-US" sz="2000" dirty="0" err="1"/>
              <a:t>alan</a:t>
            </a:r>
            <a:r>
              <a:rPr lang="en-US" sz="2000" dirty="0"/>
              <a:t> ve 25 </a:t>
            </a:r>
            <a:r>
              <a:rPr lang="en-US" sz="2000" dirty="0" err="1"/>
              <a:t>gr`lık</a:t>
            </a:r>
            <a:r>
              <a:rPr lang="en-US" sz="2000" dirty="0"/>
              <a:t> </a:t>
            </a:r>
            <a:r>
              <a:rPr lang="en-US" sz="2000" dirty="0" err="1"/>
              <a:t>paketler</a:t>
            </a:r>
            <a:r>
              <a:rPr lang="en-US" sz="2000" dirty="0"/>
              <a:t> </a:t>
            </a:r>
            <a:r>
              <a:rPr lang="en-US" sz="2000" dirty="0" err="1"/>
              <a:t>halinde</a:t>
            </a:r>
            <a:r>
              <a:rPr lang="en-US" sz="2000" dirty="0"/>
              <a:t> </a:t>
            </a:r>
            <a:r>
              <a:rPr lang="en-US" sz="2000" dirty="0" err="1"/>
              <a:t>satılan</a:t>
            </a:r>
            <a:r>
              <a:rPr lang="en-US" sz="2000" dirty="0"/>
              <a:t> "</a:t>
            </a:r>
            <a:r>
              <a:rPr lang="en-US" sz="2000" dirty="0" err="1"/>
              <a:t>Eroin</a:t>
            </a:r>
            <a:r>
              <a:rPr lang="en-US" sz="2000" dirty="0"/>
              <a:t>" </a:t>
            </a:r>
            <a:r>
              <a:rPr lang="en-US" sz="2000" dirty="0" err="1"/>
              <a:t>eczanelere</a:t>
            </a:r>
            <a:r>
              <a:rPr lang="en-US" sz="2000" dirty="0"/>
              <a:t> </a:t>
            </a:r>
            <a:r>
              <a:rPr lang="en-US" sz="2000" dirty="0" err="1"/>
              <a:t>geldiği</a:t>
            </a:r>
            <a:r>
              <a:rPr lang="en-US" sz="2000" dirty="0"/>
              <a:t> </a:t>
            </a:r>
            <a:r>
              <a:rPr lang="en-US" sz="2000" dirty="0" err="1"/>
              <a:t>gün</a:t>
            </a:r>
            <a:r>
              <a:rPr lang="en-US" sz="2000" dirty="0"/>
              <a:t> </a:t>
            </a:r>
            <a:r>
              <a:rPr lang="en-US" sz="2000" dirty="0" err="1"/>
              <a:t>tükeniyordu</a:t>
            </a:r>
            <a:r>
              <a:rPr lang="en-US" sz="2000" dirty="0"/>
              <a:t>. </a:t>
            </a:r>
            <a:endParaRPr lang="tr-TR" sz="2000" dirty="0"/>
          </a:p>
        </p:txBody>
      </p:sp>
      <p:sp>
        <p:nvSpPr>
          <p:cNvPr id="36352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2F50A6-528B-473B-A9BB-EEA5B20D342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75671589"/>
      </p:ext>
    </p:extLst>
  </p:cSld>
  <p:clrMapOvr>
    <a:masterClrMapping/>
  </p:clrMapOvr>
  <p:transition>
    <p:random/>
    <p:sndAc>
      <p:stSnd>
        <p:snd r:embed="rId3" name="WHOOSH.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43" name="Rectangle 35"/>
          <p:cNvSpPr>
            <a:spLocks noChangeArrowheads="1"/>
          </p:cNvSpPr>
          <p:nvPr/>
        </p:nvSpPr>
        <p:spPr bwMode="auto">
          <a:xfrm>
            <a:off x="1703389" y="333376"/>
            <a:ext cx="8785225" cy="5762625"/>
          </a:xfrm>
          <a:prstGeom prst="rect">
            <a:avLst/>
          </a:prstGeom>
          <a:noFill/>
          <a:ln w="9525">
            <a:noFill/>
            <a:miter lim="800000"/>
            <a:headEnd/>
            <a:tailEnd/>
          </a:ln>
        </p:spPr>
        <p:txBody>
          <a:bodyPr/>
          <a:lstStyle/>
          <a:p>
            <a:pPr marL="342900" indent="-342900" fontAlgn="base">
              <a:spcBef>
                <a:spcPct val="20000"/>
              </a:spcBef>
              <a:spcAft>
                <a:spcPct val="0"/>
              </a:spcAft>
              <a:buClr>
                <a:srgbClr val="CC99FF"/>
              </a:buClr>
              <a:buSzPct val="80000"/>
              <a:buFont typeface="Wingdings" pitchFamily="2" charset="2"/>
              <a:buChar char="n"/>
              <a:defRPr/>
            </a:pPr>
            <a:endParaRPr lang="tr-TR" sz="2400">
              <a:solidFill>
                <a:srgbClr val="FFFFFF"/>
              </a:solidFill>
              <a:effectLst>
                <a:outerShdw blurRad="38100" dist="38100" dir="2700000" algn="tl">
                  <a:srgbClr val="000000"/>
                </a:outerShdw>
              </a:effectLst>
              <a:latin typeface="Tahoma" pitchFamily="34" charset="0"/>
              <a:cs typeface="Arial" panose="020B0604020202020204" pitchFamily="34" charset="0"/>
            </a:endParaRPr>
          </a:p>
          <a:p>
            <a:pPr marL="342900" indent="-342900" fontAlgn="base">
              <a:spcBef>
                <a:spcPct val="20000"/>
              </a:spcBef>
              <a:spcAft>
                <a:spcPct val="0"/>
              </a:spcAft>
              <a:buClr>
                <a:srgbClr val="CC99FF"/>
              </a:buClr>
              <a:buSzPct val="80000"/>
              <a:buFont typeface="Wingdings" pitchFamily="2" charset="2"/>
              <a:buChar char="n"/>
              <a:defRPr/>
            </a:pPr>
            <a:endParaRPr lang="tr-TR" sz="2400">
              <a:solidFill>
                <a:srgbClr val="FFFFFF"/>
              </a:solidFill>
              <a:effectLst>
                <a:outerShdw blurRad="38100" dist="38100" dir="2700000" algn="tl">
                  <a:srgbClr val="000000"/>
                </a:outerShdw>
              </a:effectLst>
              <a:latin typeface="Tahoma" pitchFamily="34" charset="0"/>
              <a:cs typeface="Arial" panose="020B0604020202020204" pitchFamily="34" charset="0"/>
            </a:endParaRPr>
          </a:p>
        </p:txBody>
      </p:sp>
      <p:sp>
        <p:nvSpPr>
          <p:cNvPr id="273445" name="Rectangle 37"/>
          <p:cNvSpPr>
            <a:spLocks noChangeArrowheads="1"/>
          </p:cNvSpPr>
          <p:nvPr/>
        </p:nvSpPr>
        <p:spPr bwMode="auto">
          <a:xfrm>
            <a:off x="1919289" y="692151"/>
            <a:ext cx="8243887" cy="5705475"/>
          </a:xfrm>
          <a:prstGeom prst="rect">
            <a:avLst/>
          </a:prstGeom>
          <a:noFill/>
          <a:ln w="12700">
            <a:noFill/>
            <a:miter lim="800000"/>
            <a:headEnd type="none" w="sm" len="sm"/>
            <a:tailEnd type="none" w="sm" len="sm"/>
          </a:ln>
          <a:effec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fontAlgn="base" hangingPunct="1">
              <a:spcBef>
                <a:spcPct val="0"/>
              </a:spcBef>
              <a:spcAft>
                <a:spcPct val="0"/>
              </a:spcAft>
              <a:defRPr/>
            </a:pPr>
            <a:r>
              <a:rPr lang="tr-TR" altLang="tr-TR">
                <a:solidFill>
                  <a:srgbClr val="FFFFFF"/>
                </a:solidFill>
                <a:effectLst>
                  <a:outerShdw blurRad="38100" dist="38100" dir="2700000" algn="tl">
                    <a:srgbClr val="000000"/>
                  </a:outerShdw>
                </a:effectLst>
                <a:latin typeface="Tahoma" pitchFamily="34" charset="0"/>
                <a:cs typeface="Tahoma" pitchFamily="34" charset="0"/>
              </a:rPr>
              <a:t>“</a:t>
            </a:r>
            <a:r>
              <a:rPr lang="tr-TR" altLang="tr-TR" b="1">
                <a:solidFill>
                  <a:srgbClr val="FFFFFF"/>
                </a:solidFill>
                <a:effectLst>
                  <a:outerShdw blurRad="38100" dist="38100" dir="2700000" algn="tl">
                    <a:srgbClr val="000000"/>
                  </a:outerShdw>
                </a:effectLst>
                <a:latin typeface="Tahoma" pitchFamily="34" charset="0"/>
                <a:cs typeface="Tahoma" pitchFamily="34" charset="0"/>
              </a:rPr>
              <a:t>Heroin</a:t>
            </a:r>
            <a:r>
              <a:rPr lang="tr-TR" altLang="tr-TR">
                <a:solidFill>
                  <a:srgbClr val="FFFFFF"/>
                </a:solidFill>
                <a:effectLst>
                  <a:outerShdw blurRad="38100" dist="38100" dir="2700000" algn="tl">
                    <a:srgbClr val="000000"/>
                  </a:outerShdw>
                </a:effectLst>
                <a:latin typeface="Tahoma" pitchFamily="34" charset="0"/>
                <a:cs typeface="Tahoma" pitchFamily="34" charset="0"/>
              </a:rPr>
              <a:t>” adıyla piyasaya sürülen toza ilk tepkiler çok olumlu çıkıyor, ızdıraptan kıvranan hastaları bile mutlu oluyor. 1. Dünya Savaşında kolu bacağı kopan askerler bununla rahatlıyor, iç organları dağılanlar bile huzura kavuşuyor.</a:t>
            </a:r>
          </a:p>
          <a:p>
            <a:pPr algn="just" eaLnBrk="1" fontAlgn="base" hangingPunct="1">
              <a:spcBef>
                <a:spcPct val="0"/>
              </a:spcBef>
              <a:spcAft>
                <a:spcPct val="0"/>
              </a:spcAft>
              <a:defRPr/>
            </a:pPr>
            <a:endParaRPr lang="tr-TR" altLang="tr-TR">
              <a:solidFill>
                <a:srgbClr val="FFFFFF"/>
              </a:solidFill>
              <a:effectLst>
                <a:outerShdw blurRad="38100" dist="38100" dir="2700000" algn="tl">
                  <a:srgbClr val="000000"/>
                </a:outerShdw>
              </a:effectLst>
              <a:latin typeface="Tahoma" pitchFamily="34" charset="0"/>
              <a:cs typeface="Tahoma" pitchFamily="34" charset="0"/>
            </a:endParaRPr>
          </a:p>
          <a:p>
            <a:pPr algn="just" eaLnBrk="1" fontAlgn="base" hangingPunct="1">
              <a:spcBef>
                <a:spcPct val="0"/>
              </a:spcBef>
              <a:spcAft>
                <a:spcPct val="0"/>
              </a:spcAft>
              <a:defRPr/>
            </a:pPr>
            <a:r>
              <a:rPr lang="tr-TR" altLang="tr-TR">
                <a:solidFill>
                  <a:srgbClr val="FFFFFF"/>
                </a:solidFill>
                <a:effectLst>
                  <a:outerShdw blurRad="38100" dist="38100" dir="2700000" algn="tl">
                    <a:srgbClr val="000000"/>
                  </a:outerShdw>
                </a:effectLst>
                <a:latin typeface="Tahoma" pitchFamily="34" charset="0"/>
                <a:cs typeface="Tahoma" pitchFamily="34" charset="0"/>
              </a:rPr>
              <a:t>Bayer böylesine cazip bir malı pazarlamanın rahatlığı ile </a:t>
            </a:r>
            <a:r>
              <a:rPr lang="tr-TR" altLang="tr-TR" b="1">
                <a:solidFill>
                  <a:srgbClr val="FFFFFF"/>
                </a:solidFill>
                <a:effectLst>
                  <a:outerShdw blurRad="38100" dist="38100" dir="2700000" algn="tl">
                    <a:srgbClr val="000000"/>
                  </a:outerShdw>
                </a:effectLst>
                <a:latin typeface="Tahoma" pitchFamily="34" charset="0"/>
                <a:cs typeface="Tahoma" pitchFamily="34" charset="0"/>
              </a:rPr>
              <a:t>aspirinleri ambara kaldırıyor.</a:t>
            </a:r>
            <a:r>
              <a:rPr lang="tr-TR" altLang="tr-TR">
                <a:solidFill>
                  <a:srgbClr val="FFFFFF"/>
                </a:solidFill>
                <a:effectLst>
                  <a:outerShdw blurRad="38100" dist="38100" dir="2700000" algn="tl">
                    <a:srgbClr val="000000"/>
                  </a:outerShdw>
                </a:effectLst>
                <a:latin typeface="Tahoma" pitchFamily="34" charset="0"/>
                <a:cs typeface="Tahoma" pitchFamily="34" charset="0"/>
              </a:rPr>
              <a:t> Artık kimse o acı ve ekşi tabletleri görmek istemiyor.</a:t>
            </a:r>
          </a:p>
          <a:p>
            <a:pPr algn="just" eaLnBrk="1" fontAlgn="base" hangingPunct="1">
              <a:spcBef>
                <a:spcPct val="0"/>
              </a:spcBef>
              <a:spcAft>
                <a:spcPct val="0"/>
              </a:spcAft>
              <a:defRPr/>
            </a:pPr>
            <a:endParaRPr lang="tr-TR" altLang="tr-TR">
              <a:solidFill>
                <a:srgbClr val="FFFFFF"/>
              </a:solidFill>
              <a:effectLst>
                <a:outerShdw blurRad="38100" dist="38100" dir="2700000" algn="tl">
                  <a:srgbClr val="000000"/>
                </a:outerShdw>
              </a:effectLst>
              <a:latin typeface="Tahoma" pitchFamily="34" charset="0"/>
              <a:cs typeface="Tahoma" pitchFamily="34" charset="0"/>
            </a:endParaRPr>
          </a:p>
          <a:p>
            <a:pPr algn="just" eaLnBrk="1" fontAlgn="base" hangingPunct="1">
              <a:lnSpc>
                <a:spcPct val="80000"/>
              </a:lnSpc>
              <a:spcBef>
                <a:spcPct val="20000"/>
              </a:spcBef>
              <a:spcAft>
                <a:spcPct val="0"/>
              </a:spcAft>
              <a:buClr>
                <a:srgbClr val="CC99FF"/>
              </a:buClr>
              <a:buSzPct val="80000"/>
              <a:buFont typeface="Wingdings" pitchFamily="2" charset="2"/>
              <a:buChar char="n"/>
              <a:defRPr/>
            </a:pPr>
            <a:r>
              <a:rPr lang="tr-TR" altLang="tr-TR" b="1">
                <a:solidFill>
                  <a:srgbClr val="FFFFFF"/>
                </a:solidFill>
                <a:effectLst>
                  <a:outerShdw blurRad="38100" dist="38100" dir="2700000" algn="tl">
                    <a:srgbClr val="000000"/>
                  </a:outerShdw>
                </a:effectLst>
                <a:latin typeface="Tahoma" pitchFamily="34" charset="0"/>
                <a:cs typeface="Tahoma" pitchFamily="34" charset="0"/>
              </a:rPr>
              <a:t> Derken heroinin şurubu da yapılıyor</a:t>
            </a:r>
            <a:r>
              <a:rPr lang="tr-TR" altLang="tr-TR">
                <a:solidFill>
                  <a:srgbClr val="FFFFFF"/>
                </a:solidFill>
                <a:effectLst>
                  <a:outerShdw blurRad="38100" dist="38100" dir="2700000" algn="tl">
                    <a:srgbClr val="000000"/>
                  </a:outerShdw>
                </a:effectLst>
                <a:latin typeface="Tahoma" pitchFamily="34" charset="0"/>
                <a:cs typeface="Tahoma" pitchFamily="34" charset="0"/>
              </a:rPr>
              <a:t>, başı dişi ağrıyan ilacı alır almaz gülücükler dağıtıyor. Alan memnun, satan memnun, eczanelere mal yetişmiyor. Gel gelelim hasta olmayanların bile eroine meyli Amerikan sağlık dairesini şüphelendiriyor.</a:t>
            </a:r>
          </a:p>
          <a:p>
            <a:pPr algn="just" eaLnBrk="1" fontAlgn="base" hangingPunct="1">
              <a:spcBef>
                <a:spcPct val="0"/>
              </a:spcBef>
              <a:spcAft>
                <a:spcPct val="0"/>
              </a:spcAft>
              <a:defRPr/>
            </a:pPr>
            <a:endParaRPr lang="tr-TR" altLang="tr-TR">
              <a:solidFill>
                <a:srgbClr val="FFFFFF"/>
              </a:solidFill>
              <a:effectLst>
                <a:outerShdw blurRad="38100" dist="38100" dir="2700000" algn="tl">
                  <a:srgbClr val="000000"/>
                </a:outerShdw>
              </a:effectLst>
              <a:latin typeface="Tahoma" pitchFamily="34" charset="0"/>
              <a:cs typeface="Tahoma" pitchFamily="34" charset="0"/>
            </a:endParaRPr>
          </a:p>
        </p:txBody>
      </p:sp>
      <p:sp>
        <p:nvSpPr>
          <p:cNvPr id="36762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DB6C482-8C7B-4E07-91AC-23210666BA0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4835982"/>
      </p:ext>
    </p:extLst>
  </p:cSld>
  <p:clrMapOvr>
    <a:masterClrMapping/>
  </p:clrMapOvr>
  <p:transition>
    <p:random/>
    <p:sndAc>
      <p:stSnd>
        <p:snd r:embed="rId3" name="WHOOSH.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7" name="Rectangle 1027"/>
          <p:cNvSpPr>
            <a:spLocks noGrp="1" noChangeArrowheads="1"/>
          </p:cNvSpPr>
          <p:nvPr>
            <p:ph idx="1"/>
          </p:nvPr>
        </p:nvSpPr>
        <p:spPr>
          <a:xfrm>
            <a:off x="1703389" y="1125538"/>
            <a:ext cx="8353425" cy="4114800"/>
          </a:xfrm>
        </p:spPr>
        <p:txBody>
          <a:bodyPr/>
          <a:lstStyle/>
          <a:p>
            <a:pPr algn="just" eaLnBrk="1" hangingPunct="1">
              <a:defRPr/>
            </a:pPr>
            <a:r>
              <a:rPr lang="en-US" sz="2800" dirty="0" err="1"/>
              <a:t>Bayer`in</a:t>
            </a:r>
            <a:r>
              <a:rPr lang="en-US" sz="2800" dirty="0"/>
              <a:t> en </a:t>
            </a:r>
            <a:r>
              <a:rPr lang="en-US" sz="2800" dirty="0" err="1"/>
              <a:t>iyi</a:t>
            </a:r>
            <a:r>
              <a:rPr lang="en-US" sz="2800" dirty="0"/>
              <a:t> </a:t>
            </a:r>
            <a:r>
              <a:rPr lang="en-US" sz="2800" dirty="0" err="1"/>
              <a:t>müşterisi</a:t>
            </a:r>
            <a:r>
              <a:rPr lang="en-US" sz="2800" dirty="0"/>
              <a:t> </a:t>
            </a:r>
            <a:r>
              <a:rPr lang="en-US" sz="2800" dirty="0" err="1"/>
              <a:t>Amerika</a:t>
            </a:r>
            <a:r>
              <a:rPr lang="en-US" sz="2800" dirty="0"/>
              <a:t> </a:t>
            </a:r>
            <a:r>
              <a:rPr lang="en-US" sz="2800" dirty="0" err="1"/>
              <a:t>ise</a:t>
            </a:r>
            <a:r>
              <a:rPr lang="en-US" sz="2800" dirty="0"/>
              <a:t>, </a:t>
            </a:r>
            <a:r>
              <a:rPr lang="en-US" sz="2800" dirty="0" err="1"/>
              <a:t>herkesin</a:t>
            </a:r>
            <a:r>
              <a:rPr lang="en-US" sz="2800" dirty="0"/>
              <a:t> "</a:t>
            </a:r>
            <a:r>
              <a:rPr lang="en-US" sz="2800" dirty="0" err="1"/>
              <a:t>Eroin"den</a:t>
            </a:r>
            <a:r>
              <a:rPr lang="en-US" sz="2800" dirty="0"/>
              <a:t> </a:t>
            </a:r>
            <a:r>
              <a:rPr lang="en-US" sz="2800" dirty="0" err="1"/>
              <a:t>bahsetmesi</a:t>
            </a:r>
            <a:r>
              <a:rPr lang="en-US" sz="2800" dirty="0"/>
              <a:t> </a:t>
            </a:r>
            <a:r>
              <a:rPr lang="en-US" sz="2800" dirty="0" err="1"/>
              <a:t>üzerine</a:t>
            </a:r>
            <a:r>
              <a:rPr lang="en-US" sz="2800" dirty="0"/>
              <a:t> </a:t>
            </a:r>
            <a:r>
              <a:rPr lang="en-US" sz="2800" dirty="0" err="1"/>
              <a:t>ilacı</a:t>
            </a:r>
            <a:r>
              <a:rPr lang="en-US" sz="2800" dirty="0"/>
              <a:t> </a:t>
            </a:r>
            <a:r>
              <a:rPr lang="en-US" sz="2800" dirty="0" err="1"/>
              <a:t>araştırmaya</a:t>
            </a:r>
            <a:r>
              <a:rPr lang="en-US" sz="2800" dirty="0"/>
              <a:t> </a:t>
            </a:r>
            <a:r>
              <a:rPr lang="en-US" sz="2800" dirty="0" err="1"/>
              <a:t>başladığında</a:t>
            </a:r>
            <a:r>
              <a:rPr lang="en-US" sz="2800" dirty="0"/>
              <a:t>, </a:t>
            </a:r>
            <a:r>
              <a:rPr lang="en-US" sz="2800" dirty="0" err="1"/>
              <a:t>aşırı</a:t>
            </a:r>
            <a:r>
              <a:rPr lang="en-US" sz="2800" dirty="0"/>
              <a:t> </a:t>
            </a:r>
            <a:r>
              <a:rPr lang="en-US" sz="2800" dirty="0" err="1"/>
              <a:t>dozda</a:t>
            </a:r>
            <a:r>
              <a:rPr lang="en-US" sz="2800" dirty="0"/>
              <a:t> </a:t>
            </a:r>
            <a:r>
              <a:rPr lang="en-US" sz="2800" dirty="0" err="1"/>
              <a:t>alındığında</a:t>
            </a:r>
            <a:r>
              <a:rPr lang="en-US" sz="2800" dirty="0"/>
              <a:t> </a:t>
            </a:r>
            <a:r>
              <a:rPr lang="en-US" sz="2800" dirty="0" err="1"/>
              <a:t>ölüme</a:t>
            </a:r>
            <a:r>
              <a:rPr lang="en-US" sz="2800" dirty="0"/>
              <a:t> </a:t>
            </a:r>
            <a:r>
              <a:rPr lang="en-US" sz="2800" dirty="0" err="1"/>
              <a:t>yol</a:t>
            </a:r>
            <a:r>
              <a:rPr lang="en-US" sz="2800" dirty="0"/>
              <a:t> </a:t>
            </a:r>
            <a:r>
              <a:rPr lang="en-US" sz="2800" dirty="0" err="1"/>
              <a:t>açtığını</a:t>
            </a:r>
            <a:r>
              <a:rPr lang="en-US" sz="2800" dirty="0"/>
              <a:t> ve </a:t>
            </a:r>
            <a:r>
              <a:rPr lang="en-US" sz="2800" dirty="0" err="1"/>
              <a:t>bağımlılık</a:t>
            </a:r>
            <a:r>
              <a:rPr lang="en-US" sz="2800" dirty="0"/>
              <a:t> </a:t>
            </a:r>
            <a:r>
              <a:rPr lang="en-US" sz="2800" dirty="0" err="1"/>
              <a:t>yaptığını</a:t>
            </a:r>
            <a:r>
              <a:rPr lang="en-US" sz="2800" dirty="0"/>
              <a:t> </a:t>
            </a:r>
            <a:r>
              <a:rPr lang="en-US" sz="2800" dirty="0" err="1"/>
              <a:t>saptamıştır</a:t>
            </a:r>
            <a:r>
              <a:rPr lang="en-US" sz="2800" dirty="0"/>
              <a:t>. </a:t>
            </a:r>
            <a:endParaRPr lang="tr-TR" sz="2800" dirty="0"/>
          </a:p>
          <a:p>
            <a:pPr algn="just" eaLnBrk="1" hangingPunct="1">
              <a:defRPr/>
            </a:pPr>
            <a:endParaRPr lang="tr-TR" sz="2800" dirty="0"/>
          </a:p>
          <a:p>
            <a:pPr algn="just" eaLnBrk="1" hangingPunct="1">
              <a:defRPr/>
            </a:pPr>
            <a:r>
              <a:rPr lang="en-US" sz="2800" dirty="0" err="1"/>
              <a:t>Klinikler</a:t>
            </a:r>
            <a:r>
              <a:rPr lang="en-US" sz="2800" dirty="0"/>
              <a:t>, </a:t>
            </a:r>
            <a:r>
              <a:rPr lang="en-US" sz="2800" dirty="0" err="1"/>
              <a:t>eroinmanlarla</a:t>
            </a:r>
            <a:r>
              <a:rPr lang="en-US" sz="2800" dirty="0"/>
              <a:t> </a:t>
            </a:r>
            <a:r>
              <a:rPr lang="en-US" sz="2800" dirty="0" err="1"/>
              <a:t>dolup</a:t>
            </a:r>
            <a:r>
              <a:rPr lang="en-US" sz="2800" dirty="0"/>
              <a:t> </a:t>
            </a:r>
            <a:r>
              <a:rPr lang="en-US" sz="2800" dirty="0" err="1"/>
              <a:t>taşmaya</a:t>
            </a:r>
            <a:r>
              <a:rPr lang="en-US" sz="2800" dirty="0"/>
              <a:t> </a:t>
            </a:r>
            <a:r>
              <a:rPr lang="en-US" sz="2800" dirty="0" err="1"/>
              <a:t>başladığında</a:t>
            </a:r>
            <a:r>
              <a:rPr lang="en-US" sz="2800" dirty="0"/>
              <a:t>, </a:t>
            </a:r>
            <a:r>
              <a:rPr lang="en-US" sz="2800" dirty="0" err="1"/>
              <a:t>ABD`de</a:t>
            </a:r>
            <a:r>
              <a:rPr lang="en-US" sz="2800" dirty="0"/>
              <a:t> </a:t>
            </a:r>
            <a:r>
              <a:rPr lang="en-US" sz="2800" dirty="0" err="1"/>
              <a:t>ilacın</a:t>
            </a:r>
            <a:r>
              <a:rPr lang="en-US" sz="2800" dirty="0"/>
              <a:t> </a:t>
            </a:r>
            <a:r>
              <a:rPr lang="en-US" sz="2800" dirty="0" err="1"/>
              <a:t>bağımlılık</a:t>
            </a:r>
            <a:r>
              <a:rPr lang="en-US" sz="2800" dirty="0"/>
              <a:t> </a:t>
            </a:r>
            <a:r>
              <a:rPr lang="en-US" sz="2800" dirty="0" err="1"/>
              <a:t>yaptığına</a:t>
            </a:r>
            <a:r>
              <a:rPr lang="en-US" sz="2800" dirty="0"/>
              <a:t> </a:t>
            </a:r>
            <a:r>
              <a:rPr lang="en-US" sz="2800" dirty="0" err="1"/>
              <a:t>dair</a:t>
            </a:r>
            <a:r>
              <a:rPr lang="en-US" sz="2800" dirty="0"/>
              <a:t> </a:t>
            </a:r>
            <a:r>
              <a:rPr lang="en-US" sz="2800" dirty="0" err="1"/>
              <a:t>bir</a:t>
            </a:r>
            <a:r>
              <a:rPr lang="en-US" sz="2800" dirty="0"/>
              <a:t> </a:t>
            </a:r>
            <a:r>
              <a:rPr lang="en-US" sz="2800" dirty="0" err="1"/>
              <a:t>rapor</a:t>
            </a:r>
            <a:r>
              <a:rPr lang="en-US" sz="2800" dirty="0"/>
              <a:t> </a:t>
            </a:r>
            <a:r>
              <a:rPr lang="en-US" sz="2800" dirty="0" err="1"/>
              <a:t>yayınlanmış</a:t>
            </a:r>
            <a:r>
              <a:rPr lang="en-US" sz="2800" dirty="0"/>
              <a:t> ve </a:t>
            </a:r>
            <a:r>
              <a:rPr lang="en-US" sz="2800" dirty="0" err="1"/>
              <a:t>devamında</a:t>
            </a:r>
            <a:r>
              <a:rPr lang="en-US" sz="2800" dirty="0"/>
              <a:t> </a:t>
            </a:r>
            <a:r>
              <a:rPr lang="en-US" sz="2800" dirty="0" err="1"/>
              <a:t>gerekli</a:t>
            </a:r>
            <a:r>
              <a:rPr lang="en-US" sz="2800" dirty="0"/>
              <a:t> </a:t>
            </a:r>
            <a:r>
              <a:rPr lang="en-US" sz="2800" dirty="0" err="1"/>
              <a:t>önlemler</a:t>
            </a:r>
            <a:r>
              <a:rPr lang="en-US" sz="2800" dirty="0"/>
              <a:t> </a:t>
            </a:r>
            <a:r>
              <a:rPr lang="en-US" sz="2800" dirty="0" err="1"/>
              <a:t>alınarak</a:t>
            </a:r>
            <a:r>
              <a:rPr lang="en-US" sz="2800" dirty="0"/>
              <a:t> </a:t>
            </a:r>
            <a:r>
              <a:rPr lang="en-US" sz="2800" dirty="0" err="1"/>
              <a:t>eczanelerden</a:t>
            </a:r>
            <a:r>
              <a:rPr lang="en-US" sz="2800" dirty="0"/>
              <a:t> </a:t>
            </a:r>
            <a:r>
              <a:rPr lang="en-US" sz="2800" dirty="0" err="1"/>
              <a:t>kaldırılmıştır</a:t>
            </a:r>
            <a:r>
              <a:rPr lang="en-US" sz="2800" dirty="0"/>
              <a:t>. </a:t>
            </a:r>
            <a:endParaRPr lang="tr-TR" sz="3600" dirty="0"/>
          </a:p>
        </p:txBody>
      </p:sp>
      <p:sp>
        <p:nvSpPr>
          <p:cNvPr id="37376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BB0896B-640A-4354-922B-618BBDB59FF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56611591"/>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9288" y="1981200"/>
            <a:ext cx="4248150" cy="1663700"/>
          </a:xfrm>
        </p:spPr>
        <p:txBody>
          <a:bodyPr/>
          <a:lstStyle/>
          <a:p>
            <a:pPr>
              <a:defRPr/>
            </a:pPr>
            <a:r>
              <a:rPr lang="tr-TR" sz="2400" dirty="0"/>
              <a:t>Papaveraceae</a:t>
            </a:r>
          </a:p>
          <a:p>
            <a:pPr>
              <a:defRPr/>
            </a:pPr>
            <a:r>
              <a:rPr lang="tr-TR" sz="2400" i="1" dirty="0"/>
              <a:t>Papaver somniferum </a:t>
            </a:r>
            <a:r>
              <a:rPr lang="tr-TR" sz="2400" dirty="0"/>
              <a:t>sp. </a:t>
            </a:r>
            <a:endParaRPr lang="tr-TR" sz="2400" dirty="0"/>
          </a:p>
        </p:txBody>
      </p:sp>
      <p:sp>
        <p:nvSpPr>
          <p:cNvPr id="4" name="Rectangle 1026"/>
          <p:cNvSpPr>
            <a:spLocks noGrp="1" noChangeArrowheads="1"/>
          </p:cNvSpPr>
          <p:nvPr>
            <p:ph type="title"/>
          </p:nvPr>
        </p:nvSpPr>
        <p:spPr>
          <a:xfrm>
            <a:off x="1752600" y="188914"/>
            <a:ext cx="7772400" cy="1411287"/>
          </a:xfrm>
        </p:spPr>
        <p:txBody>
          <a:bodyPr/>
          <a:lstStyle/>
          <a:p>
            <a:pPr algn="ctr" eaLnBrk="1" hangingPunct="1">
              <a:defRPr/>
            </a:pPr>
            <a:r>
              <a:rPr lang="tr-TR" dirty="0" smtClean="0">
                <a:solidFill>
                  <a:srgbClr val="FFFF00"/>
                </a:solidFill>
              </a:rPr>
              <a:t>1. Afyon Alkaloitleri</a:t>
            </a:r>
            <a:r>
              <a:rPr lang="tr-TR" dirty="0" smtClean="0"/>
              <a:t/>
            </a:r>
            <a:br>
              <a:rPr lang="tr-TR" dirty="0" smtClean="0"/>
            </a:br>
            <a:r>
              <a:rPr lang="tr-TR" dirty="0" smtClean="0"/>
              <a:t>Opium – Haşhaş - Poppy </a:t>
            </a:r>
            <a:endParaRPr lang="en-US" dirty="0" smtClean="0"/>
          </a:p>
        </p:txBody>
      </p:sp>
      <p:sp>
        <p:nvSpPr>
          <p:cNvPr id="299013"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2CC889C-A6F4-4EB5-9C50-FD57A23CB81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19734960"/>
      </p:ext>
    </p:extLst>
  </p:cSld>
  <p:clrMapOvr>
    <a:masterClrMapping/>
  </p:clrMapOvr>
  <p:transition>
    <p:random/>
    <p:sndAc>
      <p:stSnd>
        <p:snd r:embed="rId3" name="WHOOSH.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9" name="Rectangle 3"/>
          <p:cNvSpPr>
            <a:spLocks noGrp="1" noChangeArrowheads="1"/>
          </p:cNvSpPr>
          <p:nvPr>
            <p:ph idx="1"/>
          </p:nvPr>
        </p:nvSpPr>
        <p:spPr>
          <a:xfrm>
            <a:off x="1847850" y="620714"/>
            <a:ext cx="8243888" cy="5330825"/>
          </a:xfrm>
        </p:spPr>
        <p:txBody>
          <a:bodyPr/>
          <a:lstStyle/>
          <a:p>
            <a:pPr algn="just" eaLnBrk="1" hangingPunct="1">
              <a:lnSpc>
                <a:spcPct val="80000"/>
              </a:lnSpc>
              <a:defRPr/>
            </a:pPr>
            <a:endParaRPr lang="tr-TR" sz="2400" dirty="0"/>
          </a:p>
          <a:p>
            <a:pPr algn="just" eaLnBrk="1" hangingPunct="1">
              <a:lnSpc>
                <a:spcPct val="80000"/>
              </a:lnSpc>
              <a:defRPr/>
            </a:pPr>
            <a:endParaRPr lang="tr-TR" sz="2400" dirty="0"/>
          </a:p>
          <a:p>
            <a:pPr algn="just" eaLnBrk="1" hangingPunct="1">
              <a:lnSpc>
                <a:spcPct val="80000"/>
              </a:lnSpc>
              <a:defRPr/>
            </a:pPr>
            <a:r>
              <a:rPr lang="tr-TR" sz="2400" dirty="0"/>
              <a:t>Eroini mercek altına alınca bunun pek de “masum” bir ilaç olmadığı ortaya çıkıyor ama bu süre zarfında klinikler dolup taşmaya başlıyor, krize girenler ortalığı dağıtıyor. İlaç eczanelerden kaldırılıyor, ancak şeytanın tozu şişeden kaçıyor. </a:t>
            </a:r>
          </a:p>
          <a:p>
            <a:pPr algn="just" eaLnBrk="1" hangingPunct="1">
              <a:lnSpc>
                <a:spcPct val="80000"/>
              </a:lnSpc>
              <a:defRPr/>
            </a:pPr>
            <a:endParaRPr lang="tr-TR" sz="2400" dirty="0"/>
          </a:p>
          <a:p>
            <a:pPr algn="just" eaLnBrk="1" hangingPunct="1">
              <a:lnSpc>
                <a:spcPct val="80000"/>
              </a:lnSpc>
              <a:defRPr/>
            </a:pPr>
            <a:endParaRPr lang="tr-TR" sz="2400" dirty="0"/>
          </a:p>
          <a:p>
            <a:pPr algn="just" eaLnBrk="1" hangingPunct="1">
              <a:lnSpc>
                <a:spcPct val="80000"/>
              </a:lnSpc>
              <a:defRPr/>
            </a:pPr>
            <a:r>
              <a:rPr lang="tr-TR" sz="2400" dirty="0"/>
              <a:t>1931 yılında kanunen yasaklanıyor ama eroinmanlar yasağı dinlemiyor, küçük bir doz için büyük paralar ödemekten çekinmiyor. İşte o gün bugündür bir sektör doğuyor, uyuşturucu kartelleri hava, kara ve deniz trafiğini kullanarak mal taşıyor. İcabında bürokratları satın alıyor, hükümetleri yıkıyor. </a:t>
            </a:r>
          </a:p>
        </p:txBody>
      </p:sp>
      <p:sp>
        <p:nvSpPr>
          <p:cNvPr id="375811"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AD00F8E-7322-4A7B-882F-480A5715D69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90357915"/>
      </p:ext>
    </p:extLst>
  </p:cSld>
  <p:clrMapOvr>
    <a:masterClrMapping/>
  </p:clrMapOvr>
  <p:transition>
    <p:random/>
    <p:sndAc>
      <p:stSnd>
        <p:snd r:embed="rId3" name="WHOOSH.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3" name="Rectangle 3"/>
          <p:cNvSpPr>
            <a:spLocks noGrp="1" noChangeArrowheads="1"/>
          </p:cNvSpPr>
          <p:nvPr>
            <p:ph idx="1"/>
          </p:nvPr>
        </p:nvSpPr>
        <p:spPr>
          <a:xfrm>
            <a:off x="1524000" y="404814"/>
            <a:ext cx="9144000" cy="3311525"/>
          </a:xfrm>
        </p:spPr>
        <p:txBody>
          <a:bodyPr/>
          <a:lstStyle/>
          <a:p>
            <a:pPr algn="just" eaLnBrk="1" hangingPunct="1">
              <a:lnSpc>
                <a:spcPct val="80000"/>
              </a:lnSpc>
              <a:defRPr/>
            </a:pPr>
            <a:r>
              <a:rPr lang="tr-TR" sz="2400" b="1" dirty="0" err="1"/>
              <a:t>Bayer</a:t>
            </a:r>
            <a:r>
              <a:rPr lang="tr-TR" sz="2400" b="1" dirty="0"/>
              <a:t> iflasın eşiğine geliyor. </a:t>
            </a:r>
            <a:r>
              <a:rPr lang="tr-TR" sz="2400" dirty="0"/>
              <a:t>Depolarında tonlarca aspirin bulunuyor ama eroinden ağzı yanan yöneticiler aspirin için de tedirgin... Yeni bir sabıkalı ürüne daha tahammül edemeyeceklerini düşünüyorlar. </a:t>
            </a:r>
            <a:r>
              <a:rPr lang="tr-TR" sz="2400" b="1" dirty="0"/>
              <a:t>Hatta </a:t>
            </a:r>
            <a:r>
              <a:rPr lang="tr-TR" sz="2400" b="1" dirty="0" err="1"/>
              <a:t>Felix’in</a:t>
            </a:r>
            <a:r>
              <a:rPr lang="tr-TR" sz="2400" b="1" dirty="0"/>
              <a:t> eli değdi diye aspirini de zehir sayanlar çıkıyor</a:t>
            </a:r>
            <a:r>
              <a:rPr lang="tr-TR" sz="2400" dirty="0"/>
              <a:t>, tonlarca tablet çöpe atılıyor. Ancak zorda kalınca elde kalanları “ürke korka” piyasaya veriyorlar ve </a:t>
            </a:r>
            <a:r>
              <a:rPr lang="tr-TR" sz="2400" dirty="0" err="1"/>
              <a:t>Bayer</a:t>
            </a:r>
            <a:r>
              <a:rPr lang="tr-TR" sz="2400" dirty="0"/>
              <a:t> “</a:t>
            </a:r>
            <a:r>
              <a:rPr lang="tr-TR" sz="2400" dirty="0" err="1"/>
              <a:t>Bayer</a:t>
            </a:r>
            <a:r>
              <a:rPr lang="tr-TR" sz="2400" dirty="0"/>
              <a:t>” oluyor. </a:t>
            </a:r>
            <a:r>
              <a:rPr lang="tr-TR" sz="2400" b="1" dirty="0"/>
              <a:t>Bu küçücük haptan bir imparatorluk doğuyor</a:t>
            </a:r>
            <a:r>
              <a:rPr lang="tr-TR" sz="2400" dirty="0"/>
              <a:t>.</a:t>
            </a:r>
          </a:p>
          <a:p>
            <a:pPr eaLnBrk="1" hangingPunct="1">
              <a:lnSpc>
                <a:spcPct val="80000"/>
              </a:lnSpc>
              <a:defRPr/>
            </a:pPr>
            <a:endParaRPr lang="tr-TR" sz="2400" dirty="0"/>
          </a:p>
          <a:p>
            <a:pPr eaLnBrk="1" hangingPunct="1">
              <a:lnSpc>
                <a:spcPct val="80000"/>
              </a:lnSpc>
              <a:defRPr/>
            </a:pPr>
            <a:endParaRPr lang="tr-TR" sz="2400" dirty="0"/>
          </a:p>
        </p:txBody>
      </p:sp>
      <p:sp>
        <p:nvSpPr>
          <p:cNvPr id="37785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A84ABB1-8867-4AEB-B561-A5D21C3B330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6559322"/>
      </p:ext>
    </p:extLst>
  </p:cSld>
  <p:clrMapOvr>
    <a:masterClrMapping/>
  </p:clrMapOvr>
  <p:transition>
    <p:random/>
    <p:sndAc>
      <p:stSnd>
        <p:snd r:embed="rId3" name="WHOOSH.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9288" y="620713"/>
            <a:ext cx="8062912" cy="4114800"/>
          </a:xfrm>
        </p:spPr>
        <p:txBody>
          <a:bodyPr/>
          <a:lstStyle/>
          <a:p>
            <a:pPr algn="just" eaLnBrk="1" hangingPunct="1">
              <a:lnSpc>
                <a:spcPct val="80000"/>
              </a:lnSpc>
              <a:defRPr/>
            </a:pPr>
            <a:r>
              <a:rPr lang="tr-TR" sz="2400" dirty="0"/>
              <a:t>Bu şirin tablet tarihe geçiyor, iki dünya savaşı arasındaki yıllar “aspirin çağı” olarak anılıyor. İngilizler Almanlarla savaştıkları yıllarda aspirinin eksikliğini çok hissediyor ve bunu yapabilecek eczacıya 20.000 Sterlin ödül koyuyorlar</a:t>
            </a:r>
            <a:r>
              <a:rPr lang="tr-TR" sz="2400" dirty="0"/>
              <a:t>.</a:t>
            </a:r>
          </a:p>
          <a:p>
            <a:pPr algn="just" eaLnBrk="1" hangingPunct="1">
              <a:lnSpc>
                <a:spcPct val="80000"/>
              </a:lnSpc>
              <a:defRPr/>
            </a:pPr>
            <a:endParaRPr lang="tr-TR" sz="2400" dirty="0"/>
          </a:p>
          <a:p>
            <a:pPr algn="just" eaLnBrk="1" hangingPunct="1">
              <a:lnSpc>
                <a:spcPct val="80000"/>
              </a:lnSpc>
              <a:defRPr/>
            </a:pPr>
            <a:r>
              <a:rPr lang="tr-TR" sz="2400" dirty="0"/>
              <a:t>Zamanla aspirinin sadece ağrı kesmediği, kalp-damar hastalıklarına, yüksek tansiyona, miyokardiyal enfarktüse iyi geldiği ve vücut aktivitelerindeki düzenleyici rolü olduğu tespit ediliyor. Derken beyin damarlarındaki daralmaları da önlediği ve felçlere mani olduğu ortaya çıkıyor.</a:t>
            </a:r>
          </a:p>
        </p:txBody>
      </p:sp>
      <p:sp>
        <p:nvSpPr>
          <p:cNvPr id="37990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378568B-B0CE-4D44-8526-9180EF74E77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87041492"/>
      </p:ext>
    </p:extLst>
  </p:cSld>
  <p:clrMapOvr>
    <a:masterClrMapping/>
  </p:clrMapOvr>
  <p:transition>
    <p:random/>
    <p:sndAc>
      <p:stSnd>
        <p:snd r:embed="rId3" name="WHOOSH.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tr-TR" b="1" smtClean="0"/>
              <a:t>Eroin</a:t>
            </a:r>
            <a:r>
              <a:rPr lang="tr-TR" smtClean="0"/>
              <a:t> (Diasetil Morfin) :</a:t>
            </a:r>
            <a:endParaRPr lang="en-US" smtClean="0"/>
          </a:p>
        </p:txBody>
      </p:sp>
      <p:sp>
        <p:nvSpPr>
          <p:cNvPr id="36867" name="Rectangle 3"/>
          <p:cNvSpPr>
            <a:spLocks noGrp="1" noChangeArrowheads="1"/>
          </p:cNvSpPr>
          <p:nvPr>
            <p:ph idx="1"/>
          </p:nvPr>
        </p:nvSpPr>
        <p:spPr>
          <a:xfrm>
            <a:off x="1692276" y="1700214"/>
            <a:ext cx="8289925" cy="3392487"/>
          </a:xfrm>
        </p:spPr>
        <p:txBody>
          <a:bodyPr/>
          <a:lstStyle/>
          <a:p>
            <a:pPr algn="just" eaLnBrk="1" hangingPunct="1">
              <a:lnSpc>
                <a:spcPct val="90000"/>
              </a:lnSpc>
              <a:defRPr/>
            </a:pPr>
            <a:r>
              <a:rPr lang="tr-TR" sz="2400" dirty="0"/>
              <a:t>Beyaz kristal halde veya açık kahve renkli bir tozdur. 0,1 gramı öldürücüdür. Buruna çekme ve intravenöz enjeksiyon şeklinde kullanılır. Eroine alışma çok çabuk olur. Bir defa bile kullananlar alışabilirler. Burundan alındığında koku alma hissi, burun iç zarı (mukozası) yıkıntısı dolayısıyla kaybolabilir. </a:t>
            </a:r>
            <a:endParaRPr lang="en-US" sz="2400" dirty="0"/>
          </a:p>
        </p:txBody>
      </p:sp>
      <p:sp>
        <p:nvSpPr>
          <p:cNvPr id="381961" name="8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9CB3E47-6B09-4F86-AEFE-5A86AC2ABCA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38448111"/>
      </p:ext>
    </p:extLst>
  </p:cSld>
  <p:clrMapOvr>
    <a:masterClrMapping/>
  </p:clrMapOvr>
  <p:transition>
    <p:random/>
    <p:sndAc>
      <p:stSnd>
        <p:snd r:embed="rId3" name="WHOOSH.WAV"/>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050"/>
          <p:cNvSpPr>
            <a:spLocks noGrp="1" noChangeArrowheads="1"/>
          </p:cNvSpPr>
          <p:nvPr>
            <p:ph type="title"/>
          </p:nvPr>
        </p:nvSpPr>
        <p:spPr/>
        <p:txBody>
          <a:bodyPr/>
          <a:lstStyle/>
          <a:p>
            <a:pPr eaLnBrk="1" hangingPunct="1">
              <a:defRPr/>
            </a:pPr>
            <a:r>
              <a:rPr lang="tr-TR" sz="4000"/>
              <a:t>E</a:t>
            </a:r>
            <a:r>
              <a:rPr lang="en-US" sz="4000"/>
              <a:t>roin</a:t>
            </a:r>
          </a:p>
        </p:txBody>
      </p:sp>
      <p:sp>
        <p:nvSpPr>
          <p:cNvPr id="626691" name="Rectangle 2051"/>
          <p:cNvSpPr>
            <a:spLocks noGrp="1" noChangeArrowheads="1"/>
          </p:cNvSpPr>
          <p:nvPr>
            <p:ph idx="1"/>
          </p:nvPr>
        </p:nvSpPr>
        <p:spPr>
          <a:xfrm>
            <a:off x="1919289" y="1773238"/>
            <a:ext cx="8345487" cy="4114800"/>
          </a:xfrm>
        </p:spPr>
        <p:txBody>
          <a:bodyPr/>
          <a:lstStyle/>
          <a:p>
            <a:pPr algn="just" eaLnBrk="1" hangingPunct="1">
              <a:lnSpc>
                <a:spcPct val="80000"/>
              </a:lnSpc>
              <a:defRPr/>
            </a:pPr>
            <a:r>
              <a:rPr lang="en-US" sz="2800" dirty="0"/>
              <a:t>1898, Bayer Pharmaceuticals</a:t>
            </a:r>
            <a:r>
              <a:rPr lang="tr-TR" sz="2800" dirty="0"/>
              <a:t> eroini alışkanlık yapmayan, morfin ve kodeinden daha etkili olarak piyasaya çıkarmıştı; ancak morfinden 6 kat daha bağımlılık yapıcıdır. </a:t>
            </a:r>
          </a:p>
          <a:p>
            <a:pPr algn="just" eaLnBrk="1" hangingPunct="1">
              <a:lnSpc>
                <a:spcPct val="80000"/>
              </a:lnSpc>
              <a:defRPr/>
            </a:pPr>
            <a:r>
              <a:rPr lang="en-US" sz="2800" dirty="0" err="1"/>
              <a:t>Eroin</a:t>
            </a:r>
            <a:r>
              <a:rPr lang="tr-TR" sz="2800" dirty="0"/>
              <a:t>; </a:t>
            </a:r>
            <a:r>
              <a:rPr lang="en-US" sz="2800" dirty="0"/>
              <a:t> </a:t>
            </a:r>
            <a:r>
              <a:rPr lang="tr-TR" sz="2800" dirty="0"/>
              <a:t>yarı</a:t>
            </a:r>
            <a:r>
              <a:rPr lang="en-US" sz="2800" dirty="0"/>
              <a:t>-s</a:t>
            </a:r>
            <a:r>
              <a:rPr lang="tr-TR" sz="2800" dirty="0"/>
              <a:t>e</a:t>
            </a:r>
            <a:r>
              <a:rPr lang="en-US" sz="2800" dirty="0" err="1"/>
              <a:t>nteti</a:t>
            </a:r>
            <a:r>
              <a:rPr lang="tr-TR" sz="2800" dirty="0"/>
              <a:t>k</a:t>
            </a:r>
            <a:r>
              <a:rPr lang="en-US" sz="2800" dirty="0"/>
              <a:t> </a:t>
            </a:r>
            <a:r>
              <a:rPr lang="tr-TR" sz="2800" dirty="0"/>
              <a:t>bir morfin türevidir: </a:t>
            </a:r>
            <a:r>
              <a:rPr lang="en-US" sz="2800" dirty="0" err="1"/>
              <a:t>dia</a:t>
            </a:r>
            <a:r>
              <a:rPr lang="tr-TR" sz="2800" dirty="0"/>
              <a:t>s</a:t>
            </a:r>
            <a:r>
              <a:rPr lang="en-US" sz="2800" dirty="0"/>
              <a:t>et</a:t>
            </a:r>
            <a:r>
              <a:rPr lang="tr-TR" sz="2800" dirty="0"/>
              <a:t>i</a:t>
            </a:r>
            <a:r>
              <a:rPr lang="en-US" sz="2800" dirty="0" err="1"/>
              <a:t>lmor</a:t>
            </a:r>
            <a:r>
              <a:rPr lang="tr-TR" sz="2800" dirty="0"/>
              <a:t>f</a:t>
            </a:r>
            <a:r>
              <a:rPr lang="en-US" sz="2800" dirty="0"/>
              <a:t>in</a:t>
            </a:r>
          </a:p>
          <a:p>
            <a:pPr algn="just" eaLnBrk="1" hangingPunct="1">
              <a:lnSpc>
                <a:spcPct val="80000"/>
              </a:lnSpc>
              <a:defRPr/>
            </a:pPr>
            <a:r>
              <a:rPr lang="en-US" sz="2800" dirty="0"/>
              <a:t>1898 </a:t>
            </a:r>
            <a:r>
              <a:rPr lang="tr-TR" sz="2800" dirty="0"/>
              <a:t>-</a:t>
            </a:r>
            <a:r>
              <a:rPr lang="en-US" sz="2800" dirty="0"/>
              <a:t> 1914 </a:t>
            </a:r>
            <a:r>
              <a:rPr lang="tr-TR" sz="2800" dirty="0"/>
              <a:t>yıllarında tonik, ağrı kesici ve öksürük şuruplarında kullanılmıştır.</a:t>
            </a:r>
          </a:p>
          <a:p>
            <a:pPr algn="just" eaLnBrk="1" hangingPunct="1">
              <a:lnSpc>
                <a:spcPct val="80000"/>
              </a:lnSpc>
              <a:defRPr/>
            </a:pPr>
            <a:endParaRPr lang="tr-TR" sz="2800" dirty="0"/>
          </a:p>
          <a:p>
            <a:pPr algn="just" eaLnBrk="1" hangingPunct="1">
              <a:lnSpc>
                <a:spcPct val="80000"/>
              </a:lnSpc>
              <a:defRPr/>
            </a:pPr>
            <a:r>
              <a:rPr lang="tr-TR" sz="2800" dirty="0"/>
              <a:t>1914 ten itibaren ABD de illegal kabul edilmiştir.</a:t>
            </a:r>
            <a:r>
              <a:rPr lang="en-US" sz="2800" dirty="0"/>
              <a:t> Harrison Act of 1914</a:t>
            </a:r>
            <a:endParaRPr lang="en-US" sz="2000" dirty="0"/>
          </a:p>
        </p:txBody>
      </p:sp>
      <p:sp>
        <p:nvSpPr>
          <p:cNvPr id="3840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EEB9B96-9BCB-4E39-930E-229F8BDB956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32188582"/>
      </p:ext>
    </p:extLst>
  </p:cSld>
  <p:clrMapOvr>
    <a:masterClrMapping/>
  </p:clrMapOvr>
  <p:transition>
    <p:random/>
    <p:sndAc>
      <p:stSnd>
        <p:snd r:embed="rId3" name="WHOOSH.WAV"/>
      </p:st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209800" y="1628775"/>
            <a:ext cx="7772400" cy="4114800"/>
          </a:xfrm>
        </p:spPr>
        <p:txBody>
          <a:bodyPr/>
          <a:lstStyle/>
          <a:p>
            <a:pPr algn="just">
              <a:defRPr/>
            </a:pPr>
            <a:r>
              <a:rPr lang="tr-TR" dirty="0" smtClean="0"/>
              <a:t>Eroin morfinden "asetilasyon" yolu ile üretilir. Uyuşturucu Maddeler Komisyonu'nun tavsiyesi üzerine eroin birçok ülkede yasaklanmıştır ve bunun tıptaki kullanımının yerini daha az tehlikeli diğer ağrı kesici ilaçlar almıştır.</a:t>
            </a:r>
            <a:endParaRPr lang="tr-TR" dirty="0"/>
          </a:p>
        </p:txBody>
      </p:sp>
      <p:pic>
        <p:nvPicPr>
          <p:cNvPr id="386052" name="Picture 2" descr="http://t1.gstatic.com/images?q=tbn:ANd9GcSlL6Kvd-UPADXLx2KX3K4FDvOFoLuT905HI_beoZQhcMunSJCrZ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7487" y="4799014"/>
            <a:ext cx="3095626" cy="208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6053"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7FC8EF5-022A-4B3D-8592-83D71C2A997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14262918"/>
      </p:ext>
    </p:extLst>
  </p:cSld>
  <p:clrMapOvr>
    <a:masterClrMapping/>
  </p:clrMapOvr>
  <p:transition>
    <p:random/>
    <p:sndAc>
      <p:stSnd>
        <p:snd r:embed="rId3" name="WHOOSH.WAV"/>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1524000" y="765176"/>
            <a:ext cx="9144000" cy="5832475"/>
          </a:xfrm>
        </p:spPr>
        <p:txBody>
          <a:bodyPr/>
          <a:lstStyle/>
          <a:p>
            <a:pPr algn="just" eaLnBrk="1" hangingPunct="1">
              <a:defRPr/>
            </a:pPr>
            <a:r>
              <a:rPr lang="tr-TR" sz="2600" dirty="0"/>
              <a:t>Eroin, ölçme tekniklerine bağlı olarak morfinden 2 veya 10 defa daha kuvvetlidir. Eroin belki de bilinen bütün uyuşturucu maddelerin en fazla İptila/bağımlılık yapanıdır. Bu uyuşturucu madde tarafından meydana getirilen yüksek neşe ve canlılık hissi, müptelalar arasında eroini en popüler morfin türevi haline getirmiştir.</a:t>
            </a:r>
          </a:p>
          <a:p>
            <a:pPr algn="just" eaLnBrk="1" hangingPunct="1">
              <a:defRPr/>
            </a:pPr>
            <a:endParaRPr lang="tr-TR" sz="2600" dirty="0"/>
          </a:p>
          <a:p>
            <a:pPr algn="just" eaLnBrk="1" hangingPunct="1">
              <a:defRPr/>
            </a:pPr>
            <a:r>
              <a:rPr lang="tr-TR" sz="2600" dirty="0"/>
              <a:t>Bir enjeksiyonu müteakip müptela, gerçeğin uzaklaştığı rüya gibi bir trans haline sürüklenir. </a:t>
            </a:r>
            <a:r>
              <a:rPr lang="tr-TR" sz="2600" b="1" dirty="0"/>
              <a:t>Eroine karşı tolerans çok çabuk gelişir</a:t>
            </a:r>
            <a:r>
              <a:rPr lang="tr-TR" sz="2600" dirty="0"/>
              <a:t>. Böylece aynı etkiyi elde etmek üzere daha fazla miktarlar enjekte edilmelidir.</a:t>
            </a:r>
            <a:endParaRPr lang="en-US" sz="2600" dirty="0"/>
          </a:p>
        </p:txBody>
      </p:sp>
      <p:sp>
        <p:nvSpPr>
          <p:cNvPr id="38809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9948DC9-3757-4752-A8E9-886B5219C14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42606593"/>
      </p:ext>
    </p:extLst>
  </p:cSld>
  <p:clrMapOvr>
    <a:masterClrMapping/>
  </p:clrMapOvr>
  <p:transition>
    <p:random/>
    <p:sndAc>
      <p:stSnd>
        <p:snd r:embed="rId3" name="WHOOSH.WAV"/>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algn="ctr" eaLnBrk="1" hangingPunct="1">
              <a:defRPr/>
            </a:pPr>
            <a:r>
              <a:rPr lang="tr-TR" sz="4800" b="1"/>
              <a:t>Hidromorfon</a:t>
            </a:r>
            <a:r>
              <a:rPr lang="tr-TR" sz="4800"/>
              <a:t> (Hydromorphone) </a:t>
            </a:r>
            <a:endParaRPr lang="en-US" smtClean="0"/>
          </a:p>
        </p:txBody>
      </p:sp>
      <p:sp>
        <p:nvSpPr>
          <p:cNvPr id="137219" name="Rectangle 3"/>
          <p:cNvSpPr>
            <a:spLocks noGrp="1" noChangeArrowheads="1"/>
          </p:cNvSpPr>
          <p:nvPr>
            <p:ph idx="1"/>
          </p:nvPr>
        </p:nvSpPr>
        <p:spPr>
          <a:xfrm>
            <a:off x="1774826" y="1916114"/>
            <a:ext cx="8208963" cy="4179887"/>
          </a:xfrm>
        </p:spPr>
        <p:txBody>
          <a:bodyPr/>
          <a:lstStyle/>
          <a:p>
            <a:pPr algn="just" eaLnBrk="1" hangingPunct="1">
              <a:lnSpc>
                <a:spcPct val="90000"/>
              </a:lnSpc>
              <a:defRPr/>
            </a:pPr>
            <a:r>
              <a:rPr lang="tr-TR" sz="3000" dirty="0"/>
              <a:t>En genel olarak </a:t>
            </a:r>
            <a:r>
              <a:rPr lang="tr-TR" sz="3000" dirty="0" err="1"/>
              <a:t>Dilaudid</a:t>
            </a:r>
            <a:r>
              <a:rPr lang="tr-TR" sz="3000" dirty="0"/>
              <a:t> adıyla bilinen </a:t>
            </a:r>
            <a:r>
              <a:rPr lang="tr-TR" sz="3000" dirty="0" err="1"/>
              <a:t>hidromorfon</a:t>
            </a:r>
            <a:r>
              <a:rPr lang="tr-TR" sz="3000" dirty="0"/>
              <a:t> ikinci eski yarı sentetik narkotik ağrı kesicidir. </a:t>
            </a:r>
          </a:p>
          <a:p>
            <a:pPr algn="just" eaLnBrk="1" hangingPunct="1">
              <a:lnSpc>
                <a:spcPct val="90000"/>
              </a:lnSpc>
              <a:defRPr/>
            </a:pPr>
            <a:r>
              <a:rPr lang="tr-TR" sz="3000" dirty="0"/>
              <a:t>Tablet ve enjekte edilebilir halde piyasaya arz edilmiştir. Morfinden daha </a:t>
            </a:r>
            <a:r>
              <a:rPr lang="tr-TR" sz="3000" dirty="0" err="1"/>
              <a:t>sedatiftir</a:t>
            </a:r>
            <a:r>
              <a:rPr lang="tr-TR" sz="3000" dirty="0"/>
              <a:t> ve daha kısa sürede etkir. Bu yüzden fazla miktarda </a:t>
            </a:r>
            <a:r>
              <a:rPr lang="tr-TR" sz="3000" dirty="0" err="1"/>
              <a:t>suistimal</a:t>
            </a:r>
            <a:r>
              <a:rPr lang="tr-TR" sz="3000" dirty="0"/>
              <a:t> edilebilir bir ilaçtır. </a:t>
            </a:r>
            <a:endParaRPr lang="en-US" sz="3000" dirty="0"/>
          </a:p>
        </p:txBody>
      </p:sp>
      <p:sp>
        <p:nvSpPr>
          <p:cNvPr id="39014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7DCA17E-DB75-4C80-82DC-FF0483FD9F6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31855728"/>
      </p:ext>
    </p:extLst>
  </p:cSld>
  <p:clrMapOvr>
    <a:masterClrMapping/>
  </p:clrMapOvr>
  <p:transition>
    <p:random/>
    <p:sndAc>
      <p:stSnd>
        <p:snd r:embed="rId3" name="WHOOSH.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defRPr/>
            </a:pPr>
            <a:r>
              <a:rPr lang="tr-TR" b="1" dirty="0" err="1" smtClean="0"/>
              <a:t>Oksikodon</a:t>
            </a:r>
            <a:r>
              <a:rPr lang="tr-TR" dirty="0" smtClean="0"/>
              <a:t> (</a:t>
            </a:r>
            <a:r>
              <a:rPr lang="tr-TR" dirty="0" err="1" smtClean="0"/>
              <a:t>Oxycodone</a:t>
            </a:r>
            <a:r>
              <a:rPr lang="tr-TR" dirty="0" smtClean="0"/>
              <a:t>)</a:t>
            </a:r>
            <a:endParaRPr lang="en-US" dirty="0" smtClean="0"/>
          </a:p>
        </p:txBody>
      </p:sp>
      <p:sp>
        <p:nvSpPr>
          <p:cNvPr id="138243" name="Rectangle 3"/>
          <p:cNvSpPr>
            <a:spLocks noGrp="1" noChangeArrowheads="1"/>
          </p:cNvSpPr>
          <p:nvPr>
            <p:ph idx="1"/>
          </p:nvPr>
        </p:nvSpPr>
        <p:spPr/>
        <p:txBody>
          <a:bodyPr/>
          <a:lstStyle/>
          <a:p>
            <a:pPr algn="just" eaLnBrk="1" hangingPunct="1">
              <a:defRPr/>
            </a:pPr>
            <a:r>
              <a:rPr lang="tr-TR" dirty="0" err="1" smtClean="0"/>
              <a:t>Tebainden</a:t>
            </a:r>
            <a:r>
              <a:rPr lang="tr-TR" dirty="0" smtClean="0"/>
              <a:t> sentez edilir. Kodeine benzer fakat daha fazla bağımlılık yapma potansiyeline sahiptir. Ağız yoluyla ve diğer ilaçlarla karıştırılarak ağrı kesici olarak kullanılır.</a:t>
            </a:r>
            <a:endParaRPr lang="tr-TR" b="1" dirty="0" smtClean="0"/>
          </a:p>
        </p:txBody>
      </p:sp>
      <p:sp>
        <p:nvSpPr>
          <p:cNvPr id="39219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13CAAA3-9A11-4D49-BBDD-E1F7B164376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22711673"/>
      </p:ext>
    </p:extLst>
  </p:cSld>
  <p:clrMapOvr>
    <a:masterClrMapping/>
  </p:clrMapOvr>
  <p:transition>
    <p:random/>
    <p:sndAc>
      <p:stSnd>
        <p:snd r:embed="rId3" name="WHOOSH.WAV"/>
      </p:stSnd>
    </p:sndAc>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defRPr/>
            </a:pPr>
            <a:r>
              <a:rPr lang="tr-TR" b="1" dirty="0" smtClean="0"/>
              <a:t>Sentetik </a:t>
            </a:r>
            <a:r>
              <a:rPr lang="tr-TR" b="1" dirty="0" err="1" smtClean="0"/>
              <a:t>Opiatlar</a:t>
            </a:r>
            <a:endParaRPr lang="en-US" dirty="0" smtClean="0"/>
          </a:p>
        </p:txBody>
      </p:sp>
      <p:sp>
        <p:nvSpPr>
          <p:cNvPr id="139267" name="Rectangle 3"/>
          <p:cNvSpPr>
            <a:spLocks noGrp="1" noChangeArrowheads="1"/>
          </p:cNvSpPr>
          <p:nvPr>
            <p:ph idx="1"/>
          </p:nvPr>
        </p:nvSpPr>
        <p:spPr/>
        <p:txBody>
          <a:bodyPr/>
          <a:lstStyle/>
          <a:p>
            <a:pPr algn="just" eaLnBrk="1" hangingPunct="1">
              <a:defRPr/>
            </a:pPr>
            <a:r>
              <a:rPr lang="tr-TR" dirty="0" err="1" smtClean="0"/>
              <a:t>Opiatlar</a:t>
            </a:r>
            <a:r>
              <a:rPr lang="tr-TR" dirty="0" smtClean="0"/>
              <a:t>, doğal olarak bulunan afyon alkaloitlerinden üretilmemekle birlikte, benzer narkotik analjezik etkilere sahip olan tam sentetik maddelerdir.</a:t>
            </a:r>
          </a:p>
          <a:p>
            <a:pPr eaLnBrk="1" hangingPunct="1">
              <a:buFont typeface="Wingdings" panose="05000000000000000000" pitchFamily="2" charset="2"/>
              <a:buNone/>
              <a:defRPr/>
            </a:pPr>
            <a:endParaRPr lang="en-US" dirty="0" smtClean="0"/>
          </a:p>
        </p:txBody>
      </p:sp>
      <p:sp>
        <p:nvSpPr>
          <p:cNvPr id="39424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0382E7B-ABC0-48D7-BDB8-6FA9D2EE7F9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8095594"/>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t>Opium</a:t>
            </a:r>
            <a:endParaRPr lang="tr-TR" dirty="0"/>
          </a:p>
        </p:txBody>
      </p:sp>
      <p:sp>
        <p:nvSpPr>
          <p:cNvPr id="3" name="Content Placeholder 2"/>
          <p:cNvSpPr>
            <a:spLocks noGrp="1"/>
          </p:cNvSpPr>
          <p:nvPr>
            <p:ph idx="1"/>
          </p:nvPr>
        </p:nvSpPr>
        <p:spPr>
          <a:xfrm>
            <a:off x="1598613" y="2420938"/>
            <a:ext cx="8458200" cy="4248150"/>
          </a:xfrm>
        </p:spPr>
        <p:txBody>
          <a:bodyPr/>
          <a:lstStyle/>
          <a:p>
            <a:pPr>
              <a:defRPr/>
            </a:pPr>
            <a:r>
              <a:rPr lang="tr-TR" sz="2400" dirty="0"/>
              <a:t>Afyon, cilalı taş devrinden beri bilinen bir drog (yiyecek, anestezik, ritüel).</a:t>
            </a:r>
          </a:p>
          <a:p>
            <a:pPr>
              <a:defRPr/>
            </a:pPr>
            <a:r>
              <a:rPr lang="tr-TR" sz="2400" dirty="0"/>
              <a:t>Sümerliler, Asurlular, Mısırlılar, Yunan ve Roma Medeniyetleri, Hintliler…. </a:t>
            </a:r>
            <a:r>
              <a:rPr lang="tr-TR" sz="2400" dirty="0">
                <a:sym typeface="Wingdings" pitchFamily="2" charset="2"/>
              </a:rPr>
              <a:t> günümüz</a:t>
            </a:r>
          </a:p>
          <a:p>
            <a:pPr>
              <a:defRPr/>
            </a:pPr>
            <a:r>
              <a:rPr lang="tr-TR" sz="2400" dirty="0">
                <a:sym typeface="Wingdings" pitchFamily="2" charset="2"/>
              </a:rPr>
              <a:t>Anadolu: 5000 yıldır haşhaş üretimi</a:t>
            </a:r>
          </a:p>
          <a:p>
            <a:pPr>
              <a:defRPr/>
            </a:pPr>
            <a:r>
              <a:rPr lang="en-US" sz="2400" dirty="0"/>
              <a:t>Hip</a:t>
            </a:r>
            <a:r>
              <a:rPr lang="tr-TR" sz="2400" dirty="0"/>
              <a:t>okrat</a:t>
            </a:r>
            <a:r>
              <a:rPr lang="en-US" sz="2400" dirty="0"/>
              <a:t>, Dios</a:t>
            </a:r>
            <a:r>
              <a:rPr lang="tr-TR" sz="2400" dirty="0"/>
              <a:t>c</a:t>
            </a:r>
            <a:r>
              <a:rPr lang="en-US" sz="2400" dirty="0" err="1"/>
              <a:t>orides</a:t>
            </a:r>
            <a:r>
              <a:rPr lang="en-US" sz="2400" dirty="0"/>
              <a:t>, </a:t>
            </a:r>
            <a:r>
              <a:rPr lang="tr-TR" sz="2400" dirty="0"/>
              <a:t>ve </a:t>
            </a:r>
            <a:r>
              <a:rPr lang="en-US" sz="2400" dirty="0"/>
              <a:t>Galen</a:t>
            </a:r>
            <a:endParaRPr lang="tr-TR" sz="2400" dirty="0">
              <a:sym typeface="Wingdings" pitchFamily="2" charset="2"/>
            </a:endParaRPr>
          </a:p>
          <a:p>
            <a:pPr>
              <a:defRPr/>
            </a:pPr>
            <a:r>
              <a:rPr lang="tr-TR" sz="2400" dirty="0">
                <a:sym typeface="Wingdings" pitchFamily="2" charset="2"/>
              </a:rPr>
              <a:t>Migren, siyatik, mensturasyon dönemi ağrıları, bağırsak ağrılarına karşı; uyku verici; zevk verici.</a:t>
            </a:r>
          </a:p>
          <a:p>
            <a:pPr>
              <a:defRPr/>
            </a:pPr>
            <a:r>
              <a:rPr lang="en-US" sz="2400" dirty="0"/>
              <a:t>Opium </a:t>
            </a:r>
            <a:r>
              <a:rPr lang="tr-TR" sz="2400" dirty="0"/>
              <a:t>katı</a:t>
            </a:r>
            <a:r>
              <a:rPr lang="en-US" sz="2400" dirty="0"/>
              <a:t>, </a:t>
            </a:r>
            <a:r>
              <a:rPr lang="tr-TR" sz="2400" dirty="0"/>
              <a:t>sıvı ve dumanı kullanılmış</a:t>
            </a:r>
          </a:p>
          <a:p>
            <a:pPr>
              <a:defRPr/>
            </a:pPr>
            <a:r>
              <a:rPr lang="tr-TR" sz="2400" dirty="0"/>
              <a:t>Opium şarabı.</a:t>
            </a:r>
            <a:endParaRPr lang="tr-TR" sz="2400" dirty="0"/>
          </a:p>
        </p:txBody>
      </p:sp>
      <p:sp>
        <p:nvSpPr>
          <p:cNvPr id="30106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8F40235-FF94-443F-8003-C4DD424576D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62579079"/>
      </p:ext>
    </p:extLst>
  </p:cSld>
  <p:clrMapOvr>
    <a:masterClrMapping/>
  </p:clrMapOvr>
  <p:transition>
    <p:random/>
    <p:sndAc>
      <p:stSnd>
        <p:snd r:embed="rId3" name="WHOOSH.WAV"/>
      </p:stSnd>
    </p:sndAc>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3"/>
          <p:cNvSpPr>
            <a:spLocks noGrp="1" noChangeArrowheads="1"/>
          </p:cNvSpPr>
          <p:nvPr>
            <p:ph idx="1"/>
          </p:nvPr>
        </p:nvSpPr>
        <p:spPr>
          <a:xfrm>
            <a:off x="2208213" y="981075"/>
            <a:ext cx="7916862" cy="4546600"/>
          </a:xfrm>
        </p:spPr>
        <p:txBody>
          <a:bodyPr/>
          <a:lstStyle/>
          <a:p>
            <a:pPr eaLnBrk="1" hangingPunct="1">
              <a:defRPr/>
            </a:pPr>
            <a:r>
              <a:rPr lang="tr-TR" u="sng" dirty="0" smtClean="0"/>
              <a:t>Sentetik </a:t>
            </a:r>
            <a:r>
              <a:rPr lang="tr-TR" u="sng" dirty="0" err="1" smtClean="0"/>
              <a:t>Opiatlar</a:t>
            </a:r>
            <a:endParaRPr lang="tr-TR" dirty="0" smtClean="0"/>
          </a:p>
          <a:p>
            <a:pPr eaLnBrk="1" hangingPunct="1">
              <a:defRPr/>
            </a:pPr>
            <a:r>
              <a:rPr lang="tr-TR" dirty="0" smtClean="0"/>
              <a:t> </a:t>
            </a:r>
            <a:r>
              <a:rPr lang="tr-TR" dirty="0" err="1" smtClean="0"/>
              <a:t>Pethidine</a:t>
            </a:r>
            <a:r>
              <a:rPr lang="tr-TR" dirty="0" smtClean="0"/>
              <a:t>		</a:t>
            </a:r>
            <a:r>
              <a:rPr lang="tr-TR" dirty="0" err="1" smtClean="0"/>
              <a:t>Dextromoramide</a:t>
            </a:r>
            <a:endParaRPr lang="tr-TR" dirty="0" smtClean="0"/>
          </a:p>
          <a:p>
            <a:pPr eaLnBrk="1" hangingPunct="1">
              <a:defRPr/>
            </a:pPr>
            <a:r>
              <a:rPr lang="tr-TR" dirty="0" smtClean="0"/>
              <a:t> </a:t>
            </a:r>
            <a:r>
              <a:rPr lang="tr-TR" dirty="0" err="1" smtClean="0"/>
              <a:t>Trimeperidine</a:t>
            </a:r>
            <a:r>
              <a:rPr lang="tr-TR" dirty="0" smtClean="0"/>
              <a:t>	</a:t>
            </a:r>
            <a:r>
              <a:rPr lang="tr-TR" dirty="0" err="1" smtClean="0"/>
              <a:t>Dipipanone</a:t>
            </a:r>
            <a:endParaRPr lang="tr-TR" dirty="0" smtClean="0"/>
          </a:p>
          <a:p>
            <a:pPr eaLnBrk="1" hangingPunct="1">
              <a:defRPr/>
            </a:pPr>
            <a:r>
              <a:rPr lang="tr-TR" dirty="0" smtClean="0"/>
              <a:t> </a:t>
            </a:r>
            <a:r>
              <a:rPr lang="tr-TR" dirty="0" err="1" smtClean="0"/>
              <a:t>Ketobemidone</a:t>
            </a:r>
            <a:r>
              <a:rPr lang="tr-TR" dirty="0" smtClean="0"/>
              <a:t>	</a:t>
            </a:r>
            <a:r>
              <a:rPr lang="tr-TR" dirty="0" err="1" smtClean="0"/>
              <a:t>Phenadoxone</a:t>
            </a:r>
            <a:endParaRPr lang="tr-TR" dirty="0" smtClean="0"/>
          </a:p>
          <a:p>
            <a:pPr eaLnBrk="1" hangingPunct="1">
              <a:defRPr/>
            </a:pPr>
            <a:r>
              <a:rPr lang="tr-TR" dirty="0" smtClean="0"/>
              <a:t> </a:t>
            </a:r>
            <a:r>
              <a:rPr lang="tr-TR" dirty="0" err="1" smtClean="0"/>
              <a:t>Alphaprodine</a:t>
            </a:r>
            <a:r>
              <a:rPr lang="tr-TR" dirty="0" smtClean="0"/>
              <a:t>	</a:t>
            </a:r>
            <a:r>
              <a:rPr lang="tr-TR" dirty="0" err="1" smtClean="0"/>
              <a:t>Levorphanol</a:t>
            </a:r>
            <a:endParaRPr lang="tr-TR" dirty="0" smtClean="0"/>
          </a:p>
          <a:p>
            <a:pPr eaLnBrk="1" hangingPunct="1">
              <a:defRPr/>
            </a:pPr>
            <a:r>
              <a:rPr lang="tr-TR" dirty="0" smtClean="0"/>
              <a:t> </a:t>
            </a:r>
            <a:r>
              <a:rPr lang="tr-TR" dirty="0" err="1" smtClean="0"/>
              <a:t>Anileridine</a:t>
            </a:r>
            <a:r>
              <a:rPr lang="tr-TR" dirty="0" smtClean="0"/>
              <a:t>		</a:t>
            </a:r>
            <a:r>
              <a:rPr lang="tr-TR" dirty="0" err="1" smtClean="0"/>
              <a:t>Dimethylthiambutene</a:t>
            </a:r>
            <a:endParaRPr lang="tr-TR" dirty="0" smtClean="0"/>
          </a:p>
          <a:p>
            <a:pPr eaLnBrk="1" hangingPunct="1">
              <a:defRPr/>
            </a:pPr>
            <a:r>
              <a:rPr lang="tr-TR" dirty="0" smtClean="0"/>
              <a:t> </a:t>
            </a:r>
            <a:r>
              <a:rPr lang="tr-TR" dirty="0" err="1" smtClean="0"/>
              <a:t>Methadone</a:t>
            </a:r>
            <a:endParaRPr lang="en-US" dirty="0" smtClean="0"/>
          </a:p>
        </p:txBody>
      </p:sp>
      <p:sp>
        <p:nvSpPr>
          <p:cNvPr id="4003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9535C29-CA1E-409A-BCE0-A7717C0068A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74532125"/>
      </p:ext>
    </p:extLst>
  </p:cSld>
  <p:clrMapOvr>
    <a:masterClrMapping/>
  </p:clrMapOvr>
  <p:transition>
    <p:random/>
    <p:sndAc>
      <p:stSnd>
        <p:snd r:embed="rId3" name="WHOOSH.WAV"/>
      </p:stSnd>
    </p:sndAc>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pPr eaLnBrk="1" hangingPunct="1">
              <a:defRPr/>
            </a:pPr>
            <a:r>
              <a:rPr lang="tr-TR" b="1" smtClean="0"/>
              <a:t>Meperidin</a:t>
            </a:r>
            <a:r>
              <a:rPr lang="tr-TR" smtClean="0"/>
              <a:t> (pethidine) </a:t>
            </a:r>
            <a:endParaRPr lang="en-US" smtClean="0"/>
          </a:p>
        </p:txBody>
      </p:sp>
      <p:sp>
        <p:nvSpPr>
          <p:cNvPr id="141315" name="Rectangle 3"/>
          <p:cNvSpPr>
            <a:spLocks noGrp="1" noChangeArrowheads="1"/>
          </p:cNvSpPr>
          <p:nvPr>
            <p:ph idx="1"/>
          </p:nvPr>
        </p:nvSpPr>
        <p:spPr/>
        <p:txBody>
          <a:bodyPr/>
          <a:lstStyle/>
          <a:p>
            <a:pPr algn="just" eaLnBrk="1" hangingPunct="1">
              <a:defRPr/>
            </a:pPr>
            <a:r>
              <a:rPr lang="tr-TR" sz="2800" dirty="0"/>
              <a:t>Sentezi yapılan ilk narkotiktir. Kimyasal olarak morfine benzememekle birlikte ağrı kesici potansiyeli bakımından benzer. </a:t>
            </a:r>
          </a:p>
          <a:p>
            <a:pPr algn="just" eaLnBrk="1" hangingPunct="1">
              <a:defRPr/>
            </a:pPr>
            <a:r>
              <a:rPr lang="tr-TR" sz="2800" dirty="0"/>
              <a:t>En fazla orta şiddetteki ağrıları kesmede kullanılır. Ağız yoluyla ve enjeksiyon yoluyla çokça suistimal edilir. Aşırı kullanımlarda tolerans ve bağımlılık gelişir. </a:t>
            </a:r>
            <a:endParaRPr lang="en-US" sz="2800" dirty="0"/>
          </a:p>
        </p:txBody>
      </p:sp>
      <p:sp>
        <p:nvSpPr>
          <p:cNvPr id="4024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ED72F31-8777-490A-9BB7-7B3DB1258CD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57214354"/>
      </p:ext>
    </p:extLst>
  </p:cSld>
  <p:clrMapOvr>
    <a:masterClrMapping/>
  </p:clrMapOvr>
  <p:transition>
    <p:random/>
    <p:sndAc>
      <p:stSnd>
        <p:snd r:embed="rId3" name="WHOOSH.WAV"/>
      </p:stSnd>
    </p:sndAc>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1752601" y="457200"/>
            <a:ext cx="8304213" cy="1143000"/>
          </a:xfrm>
        </p:spPr>
        <p:txBody>
          <a:bodyPr/>
          <a:lstStyle/>
          <a:p>
            <a:pPr eaLnBrk="1" hangingPunct="1">
              <a:defRPr/>
            </a:pPr>
            <a:r>
              <a:rPr lang="tr-TR" b="1" smtClean="0"/>
              <a:t>Metadon  ve  benzeri  ilaçlar </a:t>
            </a:r>
            <a:endParaRPr lang="en-US" smtClean="0"/>
          </a:p>
        </p:txBody>
      </p:sp>
      <p:sp>
        <p:nvSpPr>
          <p:cNvPr id="142339" name="Rectangle 3"/>
          <p:cNvSpPr>
            <a:spLocks noGrp="1" noChangeArrowheads="1"/>
          </p:cNvSpPr>
          <p:nvPr>
            <p:ph idx="1"/>
          </p:nvPr>
        </p:nvSpPr>
        <p:spPr>
          <a:xfrm>
            <a:off x="1919288" y="1989139"/>
            <a:ext cx="8208962" cy="4535487"/>
          </a:xfrm>
        </p:spPr>
        <p:txBody>
          <a:bodyPr/>
          <a:lstStyle/>
          <a:p>
            <a:pPr algn="just" eaLnBrk="1" hangingPunct="1">
              <a:lnSpc>
                <a:spcPct val="90000"/>
              </a:lnSpc>
              <a:defRPr/>
            </a:pPr>
            <a:r>
              <a:rPr lang="tr-TR" sz="2400" dirty="0"/>
              <a:t>Alman bilim adamları II. Dünya Savaşı'nda morfin kıtlığı sırasında </a:t>
            </a:r>
            <a:r>
              <a:rPr lang="tr-TR" sz="2400" dirty="0" err="1"/>
              <a:t>metadonu</a:t>
            </a:r>
            <a:r>
              <a:rPr lang="tr-TR" sz="2400" dirty="0"/>
              <a:t> sentezlediler. Kimyasal olarak morfin ve eroine benzememekle birlikte etkilerinin pek çoğu onlara benzer. </a:t>
            </a:r>
          </a:p>
          <a:p>
            <a:pPr algn="just" eaLnBrk="1" hangingPunct="1">
              <a:lnSpc>
                <a:spcPct val="90000"/>
              </a:lnSpc>
              <a:defRPr/>
            </a:pPr>
            <a:r>
              <a:rPr lang="tr-TR" sz="2400" dirty="0"/>
              <a:t>1960'larda narkotik bağımlılığın tedavisinde geniş olarak kullanılmağa başlandı. </a:t>
            </a:r>
            <a:r>
              <a:rPr lang="tr-TR" sz="2400" dirty="0" err="1"/>
              <a:t>Metadonun</a:t>
            </a:r>
            <a:r>
              <a:rPr lang="tr-TR" sz="2400" dirty="0"/>
              <a:t> etkisi morfin temelli ilaçlardan farklıdır. Daha uzun süre etkilidir (24 saate kadar uzayabilir). Bu nedenle eroin tedavisinde günde bir defa kullanılmasına izin verilmiştir. </a:t>
            </a:r>
            <a:r>
              <a:rPr lang="tr-TR" sz="2400" dirty="0" err="1"/>
              <a:t>Metadon</a:t>
            </a:r>
            <a:r>
              <a:rPr lang="tr-TR" sz="2400" dirty="0"/>
              <a:t> enjeksiyonla olduğu kadar ağız yoluyla da etkilidir. Tolerans ve bağımlılık gelişebilir fakat bu yan etkiler daha zayıf</a:t>
            </a:r>
            <a:r>
              <a:rPr lang="tr-TR" sz="2400" dirty="0"/>
              <a:t> </a:t>
            </a:r>
            <a:r>
              <a:rPr lang="tr-TR" sz="2400" dirty="0"/>
              <a:t>ve uzun sürelidir. </a:t>
            </a:r>
            <a:endParaRPr lang="en-US" sz="2400" dirty="0"/>
          </a:p>
        </p:txBody>
      </p:sp>
      <p:sp>
        <p:nvSpPr>
          <p:cNvPr id="40448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D65136A-A6D4-419A-8A40-18C70CA52A4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61358588"/>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defRPr/>
            </a:pPr>
            <a:endParaRPr lang="tr-TR" sz="2400" dirty="0"/>
          </a:p>
          <a:p>
            <a:pPr>
              <a:defRPr/>
            </a:pPr>
            <a:r>
              <a:rPr lang="tr-TR" sz="2400" dirty="0"/>
              <a:t>Afyon Çin'de ve İran'da çubukla çok içilir (smoking). Günde 5 - 15 çubuk içenler vardır. Bir çubukta 0,05 g morfin bulunur. 1-2 g afyon insanı öldürür.</a:t>
            </a:r>
          </a:p>
          <a:p>
            <a:pPr>
              <a:defRPr/>
            </a:pPr>
            <a:endParaRPr lang="tr-TR" sz="2400" dirty="0"/>
          </a:p>
        </p:txBody>
      </p:sp>
      <p:sp>
        <p:nvSpPr>
          <p:cNvPr id="303113" name="8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C1D8EE6-3DD7-4579-B10C-7CC8A2C6B14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07001320"/>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2" name="Rectangle 2"/>
          <p:cNvSpPr>
            <a:spLocks noGrp="1" noChangeArrowheads="1"/>
          </p:cNvSpPr>
          <p:nvPr>
            <p:ph type="ctrTitle"/>
          </p:nvPr>
        </p:nvSpPr>
        <p:spPr>
          <a:xfrm>
            <a:off x="2514600" y="549275"/>
            <a:ext cx="7467600" cy="522288"/>
          </a:xfrm>
        </p:spPr>
        <p:txBody>
          <a:bodyPr/>
          <a:lstStyle/>
          <a:p>
            <a:pPr algn="ctr" eaLnBrk="1" hangingPunct="1">
              <a:defRPr/>
            </a:pPr>
            <a:r>
              <a:rPr lang="tr-TR" sz="2800" dirty="0"/>
              <a:t>   </a:t>
            </a:r>
            <a:r>
              <a:rPr lang="en-US" sz="2800" dirty="0"/>
              <a:t>Opium</a:t>
            </a:r>
            <a:r>
              <a:rPr lang="tr-TR" sz="2800" dirty="0"/>
              <a:t> – Haşhaş -</a:t>
            </a:r>
            <a:r>
              <a:rPr lang="en-US" sz="2800" dirty="0"/>
              <a:t> Poppy</a:t>
            </a:r>
          </a:p>
        </p:txBody>
      </p:sp>
      <p:sp>
        <p:nvSpPr>
          <p:cNvPr id="2" name="TextBox 1"/>
          <p:cNvSpPr txBox="1"/>
          <p:nvPr/>
        </p:nvSpPr>
        <p:spPr>
          <a:xfrm>
            <a:off x="2424114" y="1773239"/>
            <a:ext cx="7272337" cy="4892675"/>
          </a:xfrm>
          <a:prstGeom prst="rect">
            <a:avLst/>
          </a:prstGeom>
          <a:noFill/>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0"/>
              </a:spcBef>
              <a:spcAft>
                <a:spcPct val="0"/>
              </a:spcAft>
              <a:buFont typeface="Wingdings" pitchFamily="2" charset="2"/>
              <a:buChar char="v"/>
              <a:defRPr/>
            </a:pPr>
            <a:r>
              <a:rPr lang="tr-TR" i="1">
                <a:solidFill>
                  <a:srgbClr val="FFFFFF"/>
                </a:solidFill>
                <a:effectLst>
                  <a:outerShdw blurRad="38100" dist="38100" dir="2700000" algn="tl">
                    <a:srgbClr val="000000"/>
                  </a:outerShdw>
                </a:effectLst>
                <a:latin typeface="Tahoma" pitchFamily="34" charset="0"/>
                <a:cs typeface="Tahoma" pitchFamily="34" charset="0"/>
              </a:rPr>
              <a:t>Papaver somniferum</a:t>
            </a:r>
            <a:r>
              <a:rPr lang="tr-TR">
                <a:solidFill>
                  <a:srgbClr val="FFFFFF"/>
                </a:solidFill>
                <a:effectLst>
                  <a:outerShdw blurRad="38100" dist="38100" dir="2700000" algn="tl">
                    <a:srgbClr val="000000"/>
                  </a:outerShdw>
                </a:effectLst>
                <a:latin typeface="Tahoma" pitchFamily="34" charset="0"/>
                <a:cs typeface="Tahoma" pitchFamily="34" charset="0"/>
              </a:rPr>
              <a:t> varyetelerinin kapsül tipi meyvalarınden elde edilen  bir drogdur. </a:t>
            </a:r>
          </a:p>
          <a:p>
            <a:pPr eaLnBrk="1" fontAlgn="base" hangingPunct="1">
              <a:spcBef>
                <a:spcPct val="0"/>
              </a:spcBef>
              <a:spcAft>
                <a:spcPct val="0"/>
              </a:spcAft>
              <a:buClr>
                <a:srgbClr val="FFFF00"/>
              </a:buClr>
              <a:buFont typeface="Wingdings" pitchFamily="2" charset="2"/>
              <a:buChar char="v"/>
              <a:defRPr/>
            </a:pPr>
            <a:endParaRPr lang="tr-TR">
              <a:solidFill>
                <a:srgbClr val="FFFFFF"/>
              </a:solidFill>
              <a:effectLst>
                <a:outerShdw blurRad="38100" dist="38100" dir="2700000" algn="tl">
                  <a:srgbClr val="000000"/>
                </a:outerShdw>
              </a:effectLst>
              <a:latin typeface="Tahoma" pitchFamily="34" charset="0"/>
              <a:cs typeface="Tahoma" pitchFamily="34" charset="0"/>
            </a:endParaRPr>
          </a:p>
          <a:p>
            <a:pPr eaLnBrk="1" fontAlgn="base" hangingPunct="1">
              <a:spcBef>
                <a:spcPct val="0"/>
              </a:spcBef>
              <a:spcAft>
                <a:spcPct val="0"/>
              </a:spcAft>
              <a:buFont typeface="Wingdings" pitchFamily="2" charset="2"/>
              <a:buChar char="v"/>
              <a:defRPr/>
            </a:pPr>
            <a:r>
              <a:rPr lang="tr-TR">
                <a:solidFill>
                  <a:srgbClr val="FFFFFF"/>
                </a:solidFill>
                <a:effectLst>
                  <a:outerShdw blurRad="38100" dist="38100" dir="2700000" algn="tl">
                    <a:srgbClr val="000000"/>
                  </a:outerShdw>
                </a:effectLst>
                <a:latin typeface="Tahoma" pitchFamily="34" charset="0"/>
                <a:cs typeface="Tahoma" pitchFamily="34" charset="0"/>
              </a:rPr>
              <a:t>Olgun meyvaların çizilmesi ile açığa çıkan lateksin kurutulmuş hali drogu oluşturur. Taze halde akıcı, beyaz renkte süt gibi, zamanla esmerleşen, sertleşen bir maddedir.</a:t>
            </a:r>
          </a:p>
          <a:p>
            <a:pPr eaLnBrk="1" fontAlgn="base" hangingPunct="1">
              <a:spcBef>
                <a:spcPct val="0"/>
              </a:spcBef>
              <a:spcAft>
                <a:spcPct val="0"/>
              </a:spcAft>
              <a:buFont typeface="Wingdings" pitchFamily="2" charset="2"/>
              <a:buChar char="v"/>
              <a:defRPr/>
            </a:pPr>
            <a:endParaRPr lang="tr-TR">
              <a:solidFill>
                <a:srgbClr val="FFFFFF"/>
              </a:solidFill>
              <a:effectLst>
                <a:outerShdw blurRad="38100" dist="38100" dir="2700000" algn="tl">
                  <a:srgbClr val="000000"/>
                </a:outerShdw>
              </a:effectLst>
              <a:latin typeface="Tahoma" pitchFamily="34" charset="0"/>
              <a:cs typeface="Tahoma" pitchFamily="34" charset="0"/>
            </a:endParaRPr>
          </a:p>
          <a:p>
            <a:pPr eaLnBrk="1" fontAlgn="base" hangingPunct="1">
              <a:spcBef>
                <a:spcPct val="0"/>
              </a:spcBef>
              <a:spcAft>
                <a:spcPct val="0"/>
              </a:spcAft>
              <a:buFont typeface="Wingdings" pitchFamily="2" charset="2"/>
              <a:buChar char="v"/>
              <a:defRPr/>
            </a:pPr>
            <a:r>
              <a:rPr lang="tr-TR">
                <a:solidFill>
                  <a:srgbClr val="FFFFFF"/>
                </a:solidFill>
                <a:effectLst>
                  <a:outerShdw blurRad="38100" dist="38100" dir="2700000" algn="tl">
                    <a:srgbClr val="000000"/>
                  </a:outerShdw>
                </a:effectLst>
                <a:latin typeface="Tahoma" pitchFamily="34" charset="0"/>
                <a:cs typeface="Arial" panose="020B0604020202020204" pitchFamily="34" charset="0"/>
              </a:rPr>
              <a:t>Kapsül tipi meyvanın mezokarpında salgı kanalları vardır. Bu kanallarda bir lateks bulunmaktadır. Kapsül yeşil iken sabah erken saatlerde enine çizilir.</a:t>
            </a:r>
            <a:endParaRPr lang="tr-TR">
              <a:solidFill>
                <a:srgbClr val="FFFFFF"/>
              </a:solidFill>
              <a:effectLst>
                <a:outerShdw blurRad="38100" dist="38100" dir="2700000" algn="tl">
                  <a:srgbClr val="000000"/>
                </a:outerShdw>
              </a:effectLst>
              <a:latin typeface="Tahoma" pitchFamily="34" charset="0"/>
              <a:cs typeface="Tahoma" pitchFamily="34" charset="0"/>
            </a:endParaRPr>
          </a:p>
          <a:p>
            <a:pPr eaLnBrk="1" fontAlgn="base" hangingPunct="1">
              <a:spcBef>
                <a:spcPct val="0"/>
              </a:spcBef>
              <a:spcAft>
                <a:spcPct val="0"/>
              </a:spcAft>
              <a:defRPr/>
            </a:pPr>
            <a:endParaRPr lang="tr-TR">
              <a:solidFill>
                <a:srgbClr val="FFFFFF"/>
              </a:solidFill>
              <a:effectLst>
                <a:outerShdw blurRad="38100" dist="38100" dir="2700000" algn="tl">
                  <a:srgbClr val="000000"/>
                </a:outerShdw>
              </a:effectLst>
              <a:latin typeface="Tahoma" pitchFamily="34" charset="0"/>
              <a:cs typeface="Tahoma" pitchFamily="34" charset="0"/>
            </a:endParaRPr>
          </a:p>
        </p:txBody>
      </p:sp>
    </p:spTree>
    <p:extLst>
      <p:ext uri="{BB962C8B-B14F-4D97-AF65-F5344CB8AC3E}">
        <p14:creationId xmlns:p14="http://schemas.microsoft.com/office/powerpoint/2010/main" val="2400640100"/>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02" name="Rectangle 1026"/>
          <p:cNvSpPr>
            <a:spLocks noGrp="1" noChangeArrowheads="1"/>
          </p:cNvSpPr>
          <p:nvPr>
            <p:ph idx="1"/>
          </p:nvPr>
        </p:nvSpPr>
        <p:spPr>
          <a:xfrm>
            <a:off x="1847851" y="765176"/>
            <a:ext cx="8569325" cy="5688013"/>
          </a:xfrm>
        </p:spPr>
        <p:txBody>
          <a:bodyPr/>
          <a:lstStyle/>
          <a:p>
            <a:pPr eaLnBrk="1" hangingPunct="1">
              <a:defRPr/>
            </a:pPr>
            <a:r>
              <a:rPr lang="tr-TR" sz="2800" i="1" dirty="0"/>
              <a:t>Papaver somniferum</a:t>
            </a:r>
            <a:r>
              <a:rPr lang="tr-TR" sz="2800" dirty="0"/>
              <a:t>’un iki alt türü vardır:</a:t>
            </a:r>
          </a:p>
          <a:p>
            <a:pPr marL="0" indent="0" eaLnBrk="1" hangingPunct="1">
              <a:buNone/>
              <a:defRPr/>
            </a:pPr>
            <a:r>
              <a:rPr lang="tr-TR" sz="2800" dirty="0">
                <a:solidFill>
                  <a:srgbClr val="92D050"/>
                </a:solidFill>
              </a:rPr>
              <a:t>1.</a:t>
            </a:r>
            <a:r>
              <a:rPr lang="tr-TR" sz="2800" i="1" dirty="0"/>
              <a:t> P. somniferum</a:t>
            </a:r>
            <a:r>
              <a:rPr lang="tr-TR" sz="2800" dirty="0"/>
              <a:t> subsp. </a:t>
            </a:r>
            <a:r>
              <a:rPr lang="tr-TR" sz="2800" i="1" dirty="0"/>
              <a:t>spontaneum </a:t>
            </a:r>
            <a:r>
              <a:rPr lang="tr-TR" sz="2800" dirty="0"/>
              <a:t>(Açık Haşhaş)</a:t>
            </a:r>
          </a:p>
          <a:p>
            <a:pPr eaLnBrk="1" hangingPunct="1">
              <a:buFont typeface="Wingdings" panose="05000000000000000000" pitchFamily="2" charset="2"/>
              <a:buNone/>
              <a:defRPr/>
            </a:pPr>
            <a:r>
              <a:rPr lang="tr-TR" sz="2800" dirty="0"/>
              <a:t>(Kapsüller olgunlaşınca üstten deliklerle açılır ve tohumlar buradan toprağa dökülür.)</a:t>
            </a:r>
          </a:p>
          <a:p>
            <a:pPr marL="0" indent="0" eaLnBrk="1" hangingPunct="1">
              <a:buNone/>
              <a:defRPr/>
            </a:pPr>
            <a:r>
              <a:rPr lang="tr-TR" sz="2800" dirty="0">
                <a:solidFill>
                  <a:srgbClr val="92D050"/>
                </a:solidFill>
              </a:rPr>
              <a:t>2.</a:t>
            </a:r>
            <a:r>
              <a:rPr lang="tr-TR" sz="2800" dirty="0"/>
              <a:t> </a:t>
            </a:r>
            <a:r>
              <a:rPr lang="tr-TR" sz="2800" i="1" dirty="0"/>
              <a:t>P. somniferum</a:t>
            </a:r>
            <a:r>
              <a:rPr lang="tr-TR" sz="2800" dirty="0"/>
              <a:t> subsp. </a:t>
            </a:r>
            <a:r>
              <a:rPr lang="tr-TR" sz="2800" i="1" dirty="0"/>
              <a:t>anatolicum</a:t>
            </a:r>
            <a:r>
              <a:rPr lang="tr-TR" sz="2800" dirty="0"/>
              <a:t> (Kör haşhaş)</a:t>
            </a:r>
          </a:p>
          <a:p>
            <a:pPr eaLnBrk="1" hangingPunct="1">
              <a:buFont typeface="Wingdings" panose="05000000000000000000" pitchFamily="2" charset="2"/>
              <a:buNone/>
              <a:defRPr/>
            </a:pPr>
            <a:r>
              <a:rPr lang="tr-TR" sz="2800" dirty="0"/>
              <a:t>(Kapsüller olgunlukta açılmaz) 4 varyetesi var</a:t>
            </a:r>
          </a:p>
          <a:p>
            <a:pPr eaLnBrk="1" hangingPunct="1">
              <a:buFont typeface="Wingdings" panose="05000000000000000000" pitchFamily="2" charset="2"/>
              <a:buNone/>
              <a:defRPr/>
            </a:pPr>
            <a:r>
              <a:rPr lang="tr-TR" sz="2800" dirty="0"/>
              <a:t>var. </a:t>
            </a:r>
            <a:r>
              <a:rPr lang="tr-TR" sz="2800" i="1" dirty="0"/>
              <a:t>album</a:t>
            </a:r>
            <a:r>
              <a:rPr lang="tr-TR" sz="2800" dirty="0"/>
              <a:t> (beyaz çiçekli)</a:t>
            </a:r>
          </a:p>
          <a:p>
            <a:pPr eaLnBrk="1" hangingPunct="1">
              <a:buFont typeface="Wingdings" panose="05000000000000000000" pitchFamily="2" charset="2"/>
              <a:buNone/>
              <a:defRPr/>
            </a:pPr>
            <a:r>
              <a:rPr lang="tr-TR" sz="2800" dirty="0"/>
              <a:t>var. </a:t>
            </a:r>
            <a:r>
              <a:rPr lang="tr-TR" sz="2800" i="1" dirty="0"/>
              <a:t>nigrum</a:t>
            </a:r>
            <a:r>
              <a:rPr lang="tr-TR" sz="2800" dirty="0"/>
              <a:t> (mor çiçekli)</a:t>
            </a:r>
          </a:p>
          <a:p>
            <a:pPr eaLnBrk="1" hangingPunct="1">
              <a:buFont typeface="Wingdings" panose="05000000000000000000" pitchFamily="2" charset="2"/>
              <a:buNone/>
              <a:defRPr/>
            </a:pPr>
            <a:r>
              <a:rPr lang="tr-TR" sz="2800" dirty="0"/>
              <a:t>var. </a:t>
            </a:r>
            <a:r>
              <a:rPr lang="tr-TR" sz="2800" i="1" dirty="0"/>
              <a:t>setigerum</a:t>
            </a:r>
            <a:r>
              <a:rPr lang="tr-TR" sz="2800" dirty="0"/>
              <a:t> (koyu mor çiçekli)</a:t>
            </a:r>
          </a:p>
          <a:p>
            <a:pPr eaLnBrk="1" hangingPunct="1">
              <a:buFont typeface="Wingdings" panose="05000000000000000000" pitchFamily="2" charset="2"/>
              <a:buNone/>
              <a:defRPr/>
            </a:pPr>
            <a:r>
              <a:rPr lang="tr-TR" sz="2800" dirty="0"/>
              <a:t>var. </a:t>
            </a:r>
            <a:r>
              <a:rPr lang="tr-TR" sz="2800" i="1" dirty="0"/>
              <a:t>glabrum</a:t>
            </a:r>
            <a:r>
              <a:rPr lang="tr-TR" sz="2800" dirty="0"/>
              <a:t>  (kırmızı-mor çiçekli)</a:t>
            </a:r>
          </a:p>
          <a:p>
            <a:pPr eaLnBrk="1" hangingPunct="1">
              <a:buFont typeface="Wingdings" panose="05000000000000000000" pitchFamily="2" charset="2"/>
              <a:buNone/>
              <a:defRPr/>
            </a:pPr>
            <a:r>
              <a:rPr lang="tr-TR" sz="2800" dirty="0"/>
              <a:t>Kültüre alınan taksonlar daha çok bu varyetelerdir.</a:t>
            </a:r>
            <a:endParaRPr lang="en-US" sz="2800" dirty="0"/>
          </a:p>
        </p:txBody>
      </p:sp>
      <p:sp>
        <p:nvSpPr>
          <p:cNvPr id="3133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39F1DB2-6B76-44C4-B0BA-90897EE7C20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78240056"/>
      </p:ext>
    </p:extLst>
  </p:cSld>
  <p:clrMapOvr>
    <a:masterClrMapping/>
  </p:clrMapOvr>
  <p:transition>
    <p:strip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6450" name="Rectangle 3074"/>
          <p:cNvSpPr>
            <a:spLocks noGrp="1" noChangeArrowheads="1"/>
          </p:cNvSpPr>
          <p:nvPr>
            <p:ph idx="1"/>
          </p:nvPr>
        </p:nvSpPr>
        <p:spPr>
          <a:xfrm>
            <a:off x="1524000" y="908050"/>
            <a:ext cx="9144000" cy="5645150"/>
          </a:xfrm>
        </p:spPr>
        <p:txBody>
          <a:bodyPr vert="horz" wrap="square" lIns="92075" tIns="46038" rIns="92075" bIns="46038" numCol="1" anchor="t" anchorCtr="0" compatLnSpc="1">
            <a:prstTxWarp prst="textNoShape">
              <a:avLst/>
            </a:prstTxWarp>
          </a:bodyPr>
          <a:lstStyle/>
          <a:p>
            <a:pPr eaLnBrk="1" hangingPunct="1">
              <a:buFont typeface="Wingdings" panose="05000000000000000000" pitchFamily="2" charset="2"/>
              <a:buNone/>
              <a:defRPr/>
            </a:pPr>
            <a:r>
              <a:rPr lang="tr-TR" dirty="0" smtClean="0"/>
              <a:t>Bitkinin kültürü; Türkiye, Avustralya, Fransa, İspanya, Hindistan ve Macaristan’da yapılır. </a:t>
            </a:r>
          </a:p>
          <a:p>
            <a:pPr eaLnBrk="1" hangingPunct="1">
              <a:buFont typeface="Wingdings" panose="05000000000000000000" pitchFamily="2" charset="2"/>
              <a:buNone/>
              <a:defRPr/>
            </a:pPr>
            <a:r>
              <a:rPr lang="tr-TR" dirty="0" smtClean="0"/>
              <a:t>Ülkemizde;</a:t>
            </a:r>
          </a:p>
          <a:p>
            <a:pPr eaLnBrk="1" hangingPunct="1">
              <a:buFont typeface="Wingdings" panose="05000000000000000000" pitchFamily="2" charset="2"/>
              <a:buNone/>
              <a:defRPr/>
            </a:pPr>
            <a:r>
              <a:rPr lang="tr-TR" i="1" dirty="0" smtClean="0"/>
              <a:t>P. somniferum</a:t>
            </a:r>
            <a:r>
              <a:rPr lang="tr-TR" dirty="0" smtClean="0"/>
              <a:t> subsp. </a:t>
            </a:r>
            <a:r>
              <a:rPr lang="tr-TR" i="1" dirty="0" smtClean="0"/>
              <a:t>anatolicum</a:t>
            </a:r>
            <a:r>
              <a:rPr lang="tr-TR" dirty="0" smtClean="0"/>
              <a:t> </a:t>
            </a:r>
            <a:r>
              <a:rPr lang="tr-TR" dirty="0"/>
              <a:t>var. </a:t>
            </a:r>
            <a:r>
              <a:rPr lang="tr-TR" i="1" dirty="0"/>
              <a:t>album</a:t>
            </a:r>
            <a:r>
              <a:rPr lang="tr-TR" dirty="0"/>
              <a:t> (beyaz çiçekli)</a:t>
            </a:r>
            <a:endParaRPr lang="tr-TR" dirty="0" smtClean="0"/>
          </a:p>
          <a:p>
            <a:pPr eaLnBrk="1" hangingPunct="1">
              <a:buFont typeface="Wingdings" panose="05000000000000000000" pitchFamily="2" charset="2"/>
              <a:buNone/>
              <a:defRPr/>
            </a:pPr>
            <a:r>
              <a:rPr lang="tr-TR" i="1" dirty="0"/>
              <a:t>P. somniferum</a:t>
            </a:r>
            <a:r>
              <a:rPr lang="tr-TR" dirty="0"/>
              <a:t> subsp. </a:t>
            </a:r>
            <a:r>
              <a:rPr lang="tr-TR" i="1" dirty="0" smtClean="0"/>
              <a:t>anatolicum</a:t>
            </a:r>
            <a:r>
              <a:rPr lang="tr-TR" dirty="0" smtClean="0"/>
              <a:t> var. </a:t>
            </a:r>
            <a:r>
              <a:rPr lang="tr-TR" i="1" dirty="0" err="1" smtClean="0"/>
              <a:t>nigrum</a:t>
            </a:r>
            <a:r>
              <a:rPr lang="tr-TR" dirty="0" smtClean="0"/>
              <a:t> (mor çiçekli)</a:t>
            </a:r>
          </a:p>
          <a:p>
            <a:pPr eaLnBrk="1" hangingPunct="1">
              <a:buFont typeface="Wingdings" panose="05000000000000000000" pitchFamily="2" charset="2"/>
              <a:buNone/>
              <a:defRPr/>
            </a:pPr>
            <a:r>
              <a:rPr lang="tr-TR" dirty="0" smtClean="0"/>
              <a:t>	varyeteleri ekilir. Anadolu’da binlerce yıldır bitkinin kültürü yapıldığından yetiştirilen türler en iyi ürünü veren türlerdir.</a:t>
            </a:r>
          </a:p>
        </p:txBody>
      </p:sp>
      <p:sp>
        <p:nvSpPr>
          <p:cNvPr id="31539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168A69F-BB48-45DF-ADE9-88465366228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308943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6450"/>
                                        </p:tgtEl>
                                        <p:attrNameLst>
                                          <p:attrName>style.visibility</p:attrName>
                                        </p:attrNameLst>
                                      </p:cBhvr>
                                      <p:to>
                                        <p:strVal val="visible"/>
                                      </p:to>
                                    </p:set>
                                    <p:animEffect transition="in" filter="blinds(horizontal)">
                                      <p:cBhvr>
                                        <p:cTn id="7" dur="500"/>
                                        <p:tgtEl>
                                          <p:spTgt spid="616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45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idx="1"/>
          </p:nvPr>
        </p:nvSpPr>
        <p:spPr>
          <a:xfrm>
            <a:off x="1524000" y="1193801"/>
            <a:ext cx="9144000" cy="5330825"/>
          </a:xfrm>
        </p:spPr>
        <p:txBody>
          <a:bodyPr/>
          <a:lstStyle/>
          <a:p>
            <a:pPr eaLnBrk="1" hangingPunct="1">
              <a:lnSpc>
                <a:spcPct val="90000"/>
              </a:lnSpc>
              <a:defRPr/>
            </a:pPr>
            <a:endParaRPr lang="tr-TR" dirty="0" smtClean="0"/>
          </a:p>
          <a:p>
            <a:pPr eaLnBrk="1" hangingPunct="1">
              <a:lnSpc>
                <a:spcPct val="90000"/>
              </a:lnSpc>
              <a:defRPr/>
            </a:pPr>
            <a:r>
              <a:rPr lang="tr-TR" dirty="0" smtClean="0"/>
              <a:t>Çoğu narkotik analjeziklerin kaynağı olan afyon, genel olarak Asya Kıtası’nda yetişen haşhaştan elde edilir. Afyonun </a:t>
            </a:r>
            <a:r>
              <a:rPr lang="tr-TR" b="1" dirty="0" smtClean="0"/>
              <a:t>% 5-25 kadarını alkoloitler</a:t>
            </a:r>
            <a:r>
              <a:rPr lang="tr-TR" dirty="0" smtClean="0"/>
              <a:t> oluşturur. Afyondaki alkoloitlerin sayısı 35'in üzerindedir. </a:t>
            </a:r>
          </a:p>
          <a:p>
            <a:pPr eaLnBrk="1" hangingPunct="1">
              <a:lnSpc>
                <a:spcPct val="90000"/>
              </a:lnSpc>
              <a:defRPr/>
            </a:pPr>
            <a:r>
              <a:rPr lang="tr-TR" dirty="0" smtClean="0"/>
              <a:t>Kimyasal yapılarına göre afyon alkaloitleri iki gurupta incelenebilir.</a:t>
            </a:r>
          </a:p>
          <a:p>
            <a:pPr marL="0" indent="0" eaLnBrk="1" hangingPunct="1">
              <a:lnSpc>
                <a:spcPct val="90000"/>
              </a:lnSpc>
              <a:buNone/>
              <a:defRPr/>
            </a:pPr>
            <a:r>
              <a:rPr lang="tr-TR" dirty="0" smtClean="0"/>
              <a:t>	</a:t>
            </a:r>
            <a:r>
              <a:rPr lang="tr-TR" b="1" dirty="0" smtClean="0"/>
              <a:t>a- Fenantren grubu (morfin, kodein).</a:t>
            </a:r>
          </a:p>
          <a:p>
            <a:pPr marL="0" indent="0" eaLnBrk="1" hangingPunct="1">
              <a:lnSpc>
                <a:spcPct val="90000"/>
              </a:lnSpc>
              <a:buNone/>
              <a:defRPr/>
            </a:pPr>
            <a:r>
              <a:rPr lang="tr-TR" b="1" dirty="0" smtClean="0"/>
              <a:t>	b- Benzilizokinolein gurubu (papaverin, noskapin)</a:t>
            </a:r>
            <a:endParaRPr lang="en-US" b="1" dirty="0" smtClean="0"/>
          </a:p>
        </p:txBody>
      </p:sp>
      <p:sp>
        <p:nvSpPr>
          <p:cNvPr id="3" name="Rectangle 2050"/>
          <p:cNvSpPr>
            <a:spLocks noGrp="1" noChangeArrowheads="1"/>
          </p:cNvSpPr>
          <p:nvPr>
            <p:ph type="title"/>
          </p:nvPr>
        </p:nvSpPr>
        <p:spPr>
          <a:xfrm>
            <a:off x="1752600" y="260351"/>
            <a:ext cx="7772400" cy="811213"/>
          </a:xfrm>
        </p:spPr>
        <p:txBody>
          <a:bodyPr/>
          <a:lstStyle/>
          <a:p>
            <a:pPr eaLnBrk="1" hangingPunct="1">
              <a:defRPr/>
            </a:pPr>
            <a:r>
              <a:rPr lang="en-US" sz="4000" dirty="0"/>
              <a:t>Opium Alkaloid</a:t>
            </a:r>
            <a:r>
              <a:rPr lang="tr-TR" sz="4000" dirty="0"/>
              <a:t>leri</a:t>
            </a:r>
            <a:endParaRPr lang="en-US" sz="4000" dirty="0"/>
          </a:p>
        </p:txBody>
      </p:sp>
      <p:sp>
        <p:nvSpPr>
          <p:cNvPr id="31744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3DF4D73-DF1E-4EE0-84B7-D2F2783C72A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49702505"/>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2391</Words>
  <Application>Microsoft Office PowerPoint</Application>
  <PresentationFormat>Geniş ekran</PresentationFormat>
  <Paragraphs>241</Paragraphs>
  <Slides>42</Slides>
  <Notes>41</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42</vt:i4>
      </vt:variant>
    </vt:vector>
  </HeadingPairs>
  <TitlesOfParts>
    <vt:vector size="50" baseType="lpstr">
      <vt:lpstr>Arial</vt:lpstr>
      <vt:lpstr>Calibri</vt:lpstr>
      <vt:lpstr>Calibri Light</vt:lpstr>
      <vt:lpstr>Tahoma</vt:lpstr>
      <vt:lpstr>Times New Roman</vt:lpstr>
      <vt:lpstr>Wingdings</vt:lpstr>
      <vt:lpstr>Office Teması</vt:lpstr>
      <vt:lpstr>Whirlpool</vt:lpstr>
      <vt:lpstr>PowerPoint Sunusu</vt:lpstr>
      <vt:lpstr>3. Narkotikler (uyku vericiler)</vt:lpstr>
      <vt:lpstr>1. Afyon Alkaloitleri Opium – Haşhaş - Poppy </vt:lpstr>
      <vt:lpstr>Opium</vt:lpstr>
      <vt:lpstr>PowerPoint Sunusu</vt:lpstr>
      <vt:lpstr>   Opium – Haşhaş - Poppy</vt:lpstr>
      <vt:lpstr>PowerPoint Sunusu</vt:lpstr>
      <vt:lpstr>PowerPoint Sunusu</vt:lpstr>
      <vt:lpstr>Opium Alkaloidleri</vt:lpstr>
      <vt:lpstr>PowerPoint Sunusu</vt:lpstr>
      <vt:lpstr>Ham afyondaki bazı alkaloitlerin bulunuş yüzdesi</vt:lpstr>
      <vt:lpstr>PowerPoint Sunusu</vt:lpstr>
      <vt:lpstr>PowerPoint Sunusu</vt:lpstr>
      <vt:lpstr>PowerPoint Sunusu</vt:lpstr>
      <vt:lpstr>Afyon - Türkiye</vt:lpstr>
      <vt:lpstr>Morfin</vt:lpstr>
      <vt:lpstr>Morfin</vt:lpstr>
      <vt:lpstr>PowerPoint Sunusu</vt:lpstr>
      <vt:lpstr>PowerPoint Sunusu</vt:lpstr>
      <vt:lpstr>PowerPoint Sunusu</vt:lpstr>
      <vt:lpstr>Kullanılış</vt:lpstr>
      <vt:lpstr>Kodein</vt:lpstr>
      <vt:lpstr>Kodein</vt:lpstr>
      <vt:lpstr>Tebain </vt:lpstr>
      <vt:lpstr>PowerPoint Sunusu</vt:lpstr>
      <vt:lpstr>PowerPoint Sunusu</vt:lpstr>
      <vt:lpstr>PowerPoint Sunusu</vt:lpstr>
      <vt:lpstr>PowerPoint Sunusu</vt:lpstr>
      <vt:lpstr>PowerPoint Sunusu</vt:lpstr>
      <vt:lpstr>PowerPoint Sunusu</vt:lpstr>
      <vt:lpstr>PowerPoint Sunusu</vt:lpstr>
      <vt:lpstr>PowerPoint Sunusu</vt:lpstr>
      <vt:lpstr>Eroin (Diasetil Morfin) :</vt:lpstr>
      <vt:lpstr>Eroin</vt:lpstr>
      <vt:lpstr>PowerPoint Sunusu</vt:lpstr>
      <vt:lpstr>PowerPoint Sunusu</vt:lpstr>
      <vt:lpstr>Hidromorfon (Hydromorphone) </vt:lpstr>
      <vt:lpstr>Oksikodon (Oxycodone)</vt:lpstr>
      <vt:lpstr>Sentetik Opiatlar</vt:lpstr>
      <vt:lpstr>PowerPoint Sunusu</vt:lpstr>
      <vt:lpstr>Meperidin (pethidine) </vt:lpstr>
      <vt:lpstr>Metadon  ve  benzeri  ilaçlar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2017-12-28T13:06:35Z</dcterms:created>
  <dcterms:modified xsi:type="dcterms:W3CDTF">2017-12-28T13:06:42Z</dcterms:modified>
</cp:coreProperties>
</file>