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A7FFD0-8443-48FF-AF74-CB5343C86E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CC1D109-2B12-4544-B767-4BDAFE4324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268A243-844D-433E-A8BB-11B01C4B2A72}"/>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5" name="Alt Bilgi Yer Tutucusu 4">
            <a:extLst>
              <a:ext uri="{FF2B5EF4-FFF2-40B4-BE49-F238E27FC236}">
                <a16:creationId xmlns:a16="http://schemas.microsoft.com/office/drawing/2014/main" id="{FCCE5666-47A4-45BB-A1F3-94A6912FDB3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5785FF8-FA97-47BA-81C5-7F921BDF1660}"/>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346387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6FBF4C-47EE-4F08-AEAB-635B7403F85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74AB681-12F3-4339-8BE6-B40C5020231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51D97AF-3FA3-414B-A08C-D60DBC79831B}"/>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5" name="Alt Bilgi Yer Tutucusu 4">
            <a:extLst>
              <a:ext uri="{FF2B5EF4-FFF2-40B4-BE49-F238E27FC236}">
                <a16:creationId xmlns:a16="http://schemas.microsoft.com/office/drawing/2014/main" id="{23B56C2B-A6E5-4ACF-8FC5-C70E5D762D0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CA44E26-8A69-421E-A52E-0A2F691370F5}"/>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3759994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9E63437-A260-4F6B-B196-40D67DA5D4E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6F78C1A-1E1E-42F9-941E-8748317BC6C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119E9FD-918D-4DF6-B4A3-40C6CF59EC0E}"/>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5" name="Alt Bilgi Yer Tutucusu 4">
            <a:extLst>
              <a:ext uri="{FF2B5EF4-FFF2-40B4-BE49-F238E27FC236}">
                <a16:creationId xmlns:a16="http://schemas.microsoft.com/office/drawing/2014/main" id="{D482C82E-1961-4BF3-8005-B90E104574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AF7D379-0B2C-43DF-B0D2-1B30333D25EF}"/>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1039852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2010DC8-9CB2-4E39-8923-BCC786C4268E}" type="datetimeFigureOut">
              <a:rPr lang="tr-TR" smtClean="0"/>
              <a:t>22.11.2021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1180129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44FFA01-DBA5-44E6-B9D0-6DBE27EF4E4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C210AA1-E0DD-4B7F-91A8-560CB64662C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C1DF2F2-BD50-4F64-A732-407D0327B1B0}"/>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5" name="Alt Bilgi Yer Tutucusu 4">
            <a:extLst>
              <a:ext uri="{FF2B5EF4-FFF2-40B4-BE49-F238E27FC236}">
                <a16:creationId xmlns:a16="http://schemas.microsoft.com/office/drawing/2014/main" id="{9C805CC8-0CE1-4A28-B47B-9AC53DD0D32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96AFBAF-51B6-4072-A14C-E90ABA9B12F9}"/>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3716731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E0D88A-CF31-422F-BFF0-DA000640BA5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60E15E6-F23F-4FDA-A47C-AD7157C9F7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E67CC13-3C7A-42AA-A635-66D2246671F4}"/>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5" name="Alt Bilgi Yer Tutucusu 4">
            <a:extLst>
              <a:ext uri="{FF2B5EF4-FFF2-40B4-BE49-F238E27FC236}">
                <a16:creationId xmlns:a16="http://schemas.microsoft.com/office/drawing/2014/main" id="{7AA99959-F9DA-4E3A-8AEC-AABA912DBB0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281FF51-E830-4F33-8FB3-256DA971B6DE}"/>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874785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4C1108-BEC1-4BCD-A550-2A107167888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7A4CA0E-66B3-4DB2-8CAC-1E32607D5F1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CBC70FF0-DF0B-4C3B-9C0E-AD67F5D4086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784497C-9A6A-455D-B125-F2871F22801B}"/>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6" name="Alt Bilgi Yer Tutucusu 5">
            <a:extLst>
              <a:ext uri="{FF2B5EF4-FFF2-40B4-BE49-F238E27FC236}">
                <a16:creationId xmlns:a16="http://schemas.microsoft.com/office/drawing/2014/main" id="{811BB61D-21F2-4FEA-BAC8-7C2E3398A49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94521E7-9F59-45A9-98B5-BBD5BC10FFAD}"/>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3923835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E13978-78EA-400F-B5D9-EA518346CBD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38685F3-094A-40CF-8115-71C6079250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4AF6DB1-4EBA-49E3-B90A-844688B2E3F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1A9E77C-40AC-46FB-AE90-6C56408C9C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1939B95-56AA-49DC-B0C3-F24927B170D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AE44FA7-4E96-4088-9D06-47BF5CBF43B8}"/>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8" name="Alt Bilgi Yer Tutucusu 7">
            <a:extLst>
              <a:ext uri="{FF2B5EF4-FFF2-40B4-BE49-F238E27FC236}">
                <a16:creationId xmlns:a16="http://schemas.microsoft.com/office/drawing/2014/main" id="{63B3692A-303F-4E49-B4E8-8D9BE98A874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9A32AFF-9C40-4064-B330-D9EBB2809952}"/>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2711935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436654-EDAD-4E88-834F-670AD731444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6FA7B30-15FE-4F90-A1B6-A0959155F94E}"/>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4" name="Alt Bilgi Yer Tutucusu 3">
            <a:extLst>
              <a:ext uri="{FF2B5EF4-FFF2-40B4-BE49-F238E27FC236}">
                <a16:creationId xmlns:a16="http://schemas.microsoft.com/office/drawing/2014/main" id="{B3825549-7096-4062-8AE6-848C35DDE8F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30161EC-FC97-4EC2-B478-1B9412EBEACA}"/>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2515347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CFE6EA6-25FE-439F-B962-B38567C49636}"/>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3" name="Alt Bilgi Yer Tutucusu 2">
            <a:extLst>
              <a:ext uri="{FF2B5EF4-FFF2-40B4-BE49-F238E27FC236}">
                <a16:creationId xmlns:a16="http://schemas.microsoft.com/office/drawing/2014/main" id="{110159DB-C4A0-4B35-87F4-052E7E30987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D5BEC62-0447-49A6-A3EA-21BD2BE16725}"/>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1427100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9AB53C-5D26-440C-9104-B08FBB9FFD9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BA1CDA4-C2C7-4781-AC65-021F6260CB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04E610A-24E3-4496-8351-4A1BFC47FF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DCB1158-CC01-4579-851B-74F3366CBBC4}"/>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6" name="Alt Bilgi Yer Tutucusu 5">
            <a:extLst>
              <a:ext uri="{FF2B5EF4-FFF2-40B4-BE49-F238E27FC236}">
                <a16:creationId xmlns:a16="http://schemas.microsoft.com/office/drawing/2014/main" id="{960BAD91-02C8-450A-8555-0862DC3569F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E349189-E943-4EAB-AA89-48A353F3D17E}"/>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1869633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4380E6-11EA-4924-99DD-DCB316D00E7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C67E915-533C-46BD-8EB8-4960584713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0E25839-1349-4904-9837-05EAE567DF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735A35B-4CA9-4FF3-A0E1-43E8A9C1A2B7}"/>
              </a:ext>
            </a:extLst>
          </p:cNvPr>
          <p:cNvSpPr>
            <a:spLocks noGrp="1"/>
          </p:cNvSpPr>
          <p:nvPr>
            <p:ph type="dt" sz="half" idx="10"/>
          </p:nvPr>
        </p:nvSpPr>
        <p:spPr/>
        <p:txBody>
          <a:bodyPr/>
          <a:lstStyle/>
          <a:p>
            <a:fld id="{32010DC8-9CB2-4E39-8923-BCC786C4268E}" type="datetimeFigureOut">
              <a:rPr lang="tr-TR" smtClean="0"/>
              <a:t>22.11.2021</a:t>
            </a:fld>
            <a:endParaRPr lang="tr-TR"/>
          </a:p>
        </p:txBody>
      </p:sp>
      <p:sp>
        <p:nvSpPr>
          <p:cNvPr id="6" name="Alt Bilgi Yer Tutucusu 5">
            <a:extLst>
              <a:ext uri="{FF2B5EF4-FFF2-40B4-BE49-F238E27FC236}">
                <a16:creationId xmlns:a16="http://schemas.microsoft.com/office/drawing/2014/main" id="{50D8C1C3-FC3D-421B-B2D7-2BC8AC0EF41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EAF5DE1-6B97-487B-853D-E3B4CC3BFB91}"/>
              </a:ext>
            </a:extLst>
          </p:cNvPr>
          <p:cNvSpPr>
            <a:spLocks noGrp="1"/>
          </p:cNvSpPr>
          <p:nvPr>
            <p:ph type="sldNum" sz="quarter" idx="12"/>
          </p:nvPr>
        </p:nvSpPr>
        <p:spPr/>
        <p:txBody>
          <a:bodyPr/>
          <a:lstStyle/>
          <a:p>
            <a:fld id="{DF66BAE6-BB68-4C0C-A1CE-D0D556006D57}" type="slidenum">
              <a:rPr lang="tr-TR" smtClean="0"/>
              <a:t>‹#›</a:t>
            </a:fld>
            <a:endParaRPr lang="tr-TR"/>
          </a:p>
        </p:txBody>
      </p:sp>
    </p:spTree>
    <p:extLst>
      <p:ext uri="{BB962C8B-B14F-4D97-AF65-F5344CB8AC3E}">
        <p14:creationId xmlns:p14="http://schemas.microsoft.com/office/powerpoint/2010/main" val="1705587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629A67F-2D5E-495F-A392-54DC591FE1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1EB4717-B94A-4A6E-B47A-D242B81219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59785AF-2657-40A7-9979-92C6827714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010DC8-9CB2-4E39-8923-BCC786C4268E}" type="datetimeFigureOut">
              <a:rPr lang="tr-TR" smtClean="0"/>
              <a:t>22.11.2021</a:t>
            </a:fld>
            <a:endParaRPr lang="tr-TR"/>
          </a:p>
        </p:txBody>
      </p:sp>
      <p:sp>
        <p:nvSpPr>
          <p:cNvPr id="5" name="Alt Bilgi Yer Tutucusu 4">
            <a:extLst>
              <a:ext uri="{FF2B5EF4-FFF2-40B4-BE49-F238E27FC236}">
                <a16:creationId xmlns:a16="http://schemas.microsoft.com/office/drawing/2014/main" id="{BF55FE10-4E16-4A16-B009-1A65F9FA6E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2FDD627-AB11-4C96-879E-31EC88F2F9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6BAE6-BB68-4C0C-A1CE-D0D556006D57}" type="slidenum">
              <a:rPr lang="tr-TR" smtClean="0"/>
              <a:t>‹#›</a:t>
            </a:fld>
            <a:endParaRPr lang="tr-TR"/>
          </a:p>
        </p:txBody>
      </p:sp>
    </p:spTree>
    <p:extLst>
      <p:ext uri="{BB962C8B-B14F-4D97-AF65-F5344CB8AC3E}">
        <p14:creationId xmlns:p14="http://schemas.microsoft.com/office/powerpoint/2010/main" val="232975942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B377F5-029B-4929-9CF8-BA5957649350}"/>
              </a:ext>
            </a:extLst>
          </p:cNvPr>
          <p:cNvSpPr>
            <a:spLocks noGrp="1"/>
          </p:cNvSpPr>
          <p:nvPr>
            <p:ph type="ctrTitle"/>
          </p:nvPr>
        </p:nvSpPr>
        <p:spPr>
          <a:xfrm>
            <a:off x="804672" y="4007335"/>
            <a:ext cx="6455833" cy="1497998"/>
          </a:xfrm>
        </p:spPr>
        <p:txBody>
          <a:bodyPr anchor="t">
            <a:normAutofit/>
          </a:bodyPr>
          <a:lstStyle/>
          <a:p>
            <a:pPr algn="l"/>
            <a:r>
              <a:rPr lang="tr-TR" sz="4800" dirty="0"/>
              <a:t>DRUG INTERACTIONS</a:t>
            </a:r>
            <a:br>
              <a:rPr lang="tr-TR" sz="4800" dirty="0"/>
            </a:br>
            <a:r>
              <a:rPr lang="tr-TR" sz="4800" dirty="0" err="1"/>
              <a:t>Finerenone&amp;Erytromycin</a:t>
            </a:r>
            <a:endParaRPr lang="tr-TR" sz="4800" dirty="0"/>
          </a:p>
        </p:txBody>
      </p:sp>
      <p:sp>
        <p:nvSpPr>
          <p:cNvPr id="3" name="Alt Başlık 2">
            <a:extLst>
              <a:ext uri="{FF2B5EF4-FFF2-40B4-BE49-F238E27FC236}">
                <a16:creationId xmlns:a16="http://schemas.microsoft.com/office/drawing/2014/main" id="{AA1C520D-AB48-4EE4-B7B6-D2E7404D6625}"/>
              </a:ext>
            </a:extLst>
          </p:cNvPr>
          <p:cNvSpPr>
            <a:spLocks noGrp="1"/>
          </p:cNvSpPr>
          <p:nvPr>
            <p:ph type="subTitle" idx="1"/>
          </p:nvPr>
        </p:nvSpPr>
        <p:spPr>
          <a:xfrm>
            <a:off x="804672" y="3288965"/>
            <a:ext cx="6455833" cy="665853"/>
          </a:xfrm>
        </p:spPr>
        <p:txBody>
          <a:bodyPr anchor="b">
            <a:normAutofit/>
          </a:bodyPr>
          <a:lstStyle/>
          <a:p>
            <a:pPr algn="l"/>
            <a:r>
              <a:rPr lang="tr-TR" sz="1600" dirty="0"/>
              <a:t>Merve Tanrıverdi-15030161</a:t>
            </a:r>
          </a:p>
        </p:txBody>
      </p:sp>
      <p:sp>
        <p:nvSpPr>
          <p:cNvPr id="10" name="Freeform: Shape 9">
            <a:extLst>
              <a:ext uri="{FF2B5EF4-FFF2-40B4-BE49-F238E27FC236}">
                <a16:creationId xmlns:a16="http://schemas.microsoft.com/office/drawing/2014/main" id="{F05C5575-0F07-43D0-AE78-81EAA8E671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3759" y="1421356"/>
            <a:ext cx="4538241" cy="5436644"/>
          </a:xfrm>
          <a:custGeom>
            <a:avLst/>
            <a:gdLst>
              <a:gd name="connsiteX0" fmla="*/ 3084645 w 4538241"/>
              <a:gd name="connsiteY0" fmla="*/ 0 h 5436644"/>
              <a:gd name="connsiteX1" fmla="*/ 4285328 w 4538241"/>
              <a:gd name="connsiteY1" fmla="*/ 242407 h 5436644"/>
              <a:gd name="connsiteX2" fmla="*/ 4538241 w 4538241"/>
              <a:gd name="connsiteY2" fmla="*/ 364242 h 5436644"/>
              <a:gd name="connsiteX3" fmla="*/ 4538241 w 4538241"/>
              <a:gd name="connsiteY3" fmla="*/ 5436644 h 5436644"/>
              <a:gd name="connsiteX4" fmla="*/ 1091428 w 4538241"/>
              <a:gd name="connsiteY4" fmla="*/ 5436644 h 5436644"/>
              <a:gd name="connsiteX5" fmla="*/ 903472 w 4538241"/>
              <a:gd name="connsiteY5" fmla="*/ 5265818 h 5436644"/>
              <a:gd name="connsiteX6" fmla="*/ 0 w 4538241"/>
              <a:gd name="connsiteY6" fmla="*/ 3084645 h 5436644"/>
              <a:gd name="connsiteX7" fmla="*/ 3084645 w 4538241"/>
              <a:gd name="connsiteY7" fmla="*/ 0 h 543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8241" h="5436644">
                <a:moveTo>
                  <a:pt x="3084645" y="0"/>
                </a:moveTo>
                <a:cubicBezTo>
                  <a:pt x="3510546" y="0"/>
                  <a:pt x="3916286" y="86315"/>
                  <a:pt x="4285328" y="242407"/>
                </a:cubicBezTo>
                <a:lnTo>
                  <a:pt x="4538241" y="364242"/>
                </a:lnTo>
                <a:lnTo>
                  <a:pt x="4538241" y="5436644"/>
                </a:lnTo>
                <a:lnTo>
                  <a:pt x="1091428" y="5436644"/>
                </a:lnTo>
                <a:lnTo>
                  <a:pt x="903472" y="5265818"/>
                </a:lnTo>
                <a:cubicBezTo>
                  <a:pt x="345261" y="4707608"/>
                  <a:pt x="0" y="3936446"/>
                  <a:pt x="0" y="3084645"/>
                </a:cubicBezTo>
                <a:cubicBezTo>
                  <a:pt x="0" y="1381043"/>
                  <a:pt x="1381043" y="0"/>
                  <a:pt x="3084645"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7583227-44AB-4ECD-AD51-9EC7A5A3E5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6897" y="1584494"/>
            <a:ext cx="4375105" cy="5273507"/>
          </a:xfrm>
          <a:custGeom>
            <a:avLst/>
            <a:gdLst>
              <a:gd name="connsiteX0" fmla="*/ 2921508 w 4375105"/>
              <a:gd name="connsiteY0" fmla="*/ 0 h 5273507"/>
              <a:gd name="connsiteX1" fmla="*/ 4314072 w 4375105"/>
              <a:gd name="connsiteY1" fmla="*/ 352611 h 5273507"/>
              <a:gd name="connsiteX2" fmla="*/ 4375105 w 4375105"/>
              <a:gd name="connsiteY2" fmla="*/ 389689 h 5273507"/>
              <a:gd name="connsiteX3" fmla="*/ 4375105 w 4375105"/>
              <a:gd name="connsiteY3" fmla="*/ 5273507 h 5273507"/>
              <a:gd name="connsiteX4" fmla="*/ 1193705 w 4375105"/>
              <a:gd name="connsiteY4" fmla="*/ 5273507 h 5273507"/>
              <a:gd name="connsiteX5" fmla="*/ 1063158 w 4375105"/>
              <a:gd name="connsiteY5" fmla="*/ 5175886 h 5273507"/>
              <a:gd name="connsiteX6" fmla="*/ 0 w 4375105"/>
              <a:gd name="connsiteY6" fmla="*/ 2921508 h 5273507"/>
              <a:gd name="connsiteX7" fmla="*/ 2921508 w 4375105"/>
              <a:gd name="connsiteY7" fmla="*/ 0 h 527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5105" h="5273507">
                <a:moveTo>
                  <a:pt x="2921508" y="0"/>
                </a:moveTo>
                <a:cubicBezTo>
                  <a:pt x="3425728" y="0"/>
                  <a:pt x="3900114" y="127735"/>
                  <a:pt x="4314072" y="352611"/>
                </a:cubicBezTo>
                <a:lnTo>
                  <a:pt x="4375105" y="389689"/>
                </a:lnTo>
                <a:lnTo>
                  <a:pt x="4375105" y="5273507"/>
                </a:lnTo>
                <a:lnTo>
                  <a:pt x="1193705" y="5273507"/>
                </a:lnTo>
                <a:lnTo>
                  <a:pt x="1063158" y="5175886"/>
                </a:lnTo>
                <a:cubicBezTo>
                  <a:pt x="413861" y="4640038"/>
                  <a:pt x="0" y="3829104"/>
                  <a:pt x="0" y="2921508"/>
                </a:cubicBezTo>
                <a:cubicBezTo>
                  <a:pt x="0" y="1308004"/>
                  <a:pt x="1308004" y="0"/>
                  <a:pt x="292150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26B9EF5-5D92-4AC7-BC55-FC5C4C98ED4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6199" y="548"/>
            <a:ext cx="4349752" cy="3142889"/>
          </a:xfrm>
          <a:custGeom>
            <a:avLst/>
            <a:gdLst>
              <a:gd name="connsiteX0" fmla="*/ 229420 w 4349752"/>
              <a:gd name="connsiteY0" fmla="*/ 0 h 3142889"/>
              <a:gd name="connsiteX1" fmla="*/ 4120333 w 4349752"/>
              <a:gd name="connsiteY1" fmla="*/ 0 h 3142889"/>
              <a:gd name="connsiteX2" fmla="*/ 4178840 w 4349752"/>
              <a:gd name="connsiteY2" fmla="*/ 121453 h 3142889"/>
              <a:gd name="connsiteX3" fmla="*/ 4349752 w 4349752"/>
              <a:gd name="connsiteY3" fmla="*/ 968013 h 3142889"/>
              <a:gd name="connsiteX4" fmla="*/ 2174876 w 4349752"/>
              <a:gd name="connsiteY4" fmla="*/ 3142889 h 3142889"/>
              <a:gd name="connsiteX5" fmla="*/ 0 w 4349752"/>
              <a:gd name="connsiteY5" fmla="*/ 968013 h 3142889"/>
              <a:gd name="connsiteX6" fmla="*/ 170913 w 4349752"/>
              <a:gd name="connsiteY6" fmla="*/ 121453 h 314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49752" h="3142889">
                <a:moveTo>
                  <a:pt x="229420" y="0"/>
                </a:moveTo>
                <a:lnTo>
                  <a:pt x="4120333" y="0"/>
                </a:lnTo>
                <a:lnTo>
                  <a:pt x="4178840" y="121453"/>
                </a:lnTo>
                <a:cubicBezTo>
                  <a:pt x="4288894" y="381652"/>
                  <a:pt x="4349752" y="667725"/>
                  <a:pt x="4349752" y="968013"/>
                </a:cubicBezTo>
                <a:cubicBezTo>
                  <a:pt x="4349752" y="2169164"/>
                  <a:pt x="3376027" y="3142889"/>
                  <a:pt x="2174876" y="3142889"/>
                </a:cubicBezTo>
                <a:cubicBezTo>
                  <a:pt x="973725" y="3142889"/>
                  <a:pt x="0" y="2169164"/>
                  <a:pt x="0" y="968013"/>
                </a:cubicBezTo>
                <a:cubicBezTo>
                  <a:pt x="0" y="667725"/>
                  <a:pt x="60858" y="381652"/>
                  <a:pt x="170913" y="12145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D520D6-8B57-4047-BB5F-2BE1017B2A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9395" y="0"/>
            <a:ext cx="4023360" cy="2980240"/>
          </a:xfrm>
          <a:custGeom>
            <a:avLst/>
            <a:gdLst>
              <a:gd name="connsiteX0" fmla="*/ 248676 w 4023360"/>
              <a:gd name="connsiteY0" fmla="*/ 0 h 2980240"/>
              <a:gd name="connsiteX1" fmla="*/ 3774684 w 4023360"/>
              <a:gd name="connsiteY1" fmla="*/ 0 h 2980240"/>
              <a:gd name="connsiteX2" fmla="*/ 3780561 w 4023360"/>
              <a:gd name="connsiteY2" fmla="*/ 9674 h 2980240"/>
              <a:gd name="connsiteX3" fmla="*/ 4023360 w 4023360"/>
              <a:gd name="connsiteY3" fmla="*/ 968560 h 2980240"/>
              <a:gd name="connsiteX4" fmla="*/ 2011680 w 4023360"/>
              <a:gd name="connsiteY4" fmla="*/ 2980240 h 2980240"/>
              <a:gd name="connsiteX5" fmla="*/ 0 w 4023360"/>
              <a:gd name="connsiteY5" fmla="*/ 968560 h 2980240"/>
              <a:gd name="connsiteX6" fmla="*/ 242799 w 4023360"/>
              <a:gd name="connsiteY6" fmla="*/ 9674 h 298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3360" h="2980240">
                <a:moveTo>
                  <a:pt x="248676" y="0"/>
                </a:moveTo>
                <a:lnTo>
                  <a:pt x="3774684" y="0"/>
                </a:lnTo>
                <a:lnTo>
                  <a:pt x="3780561" y="9674"/>
                </a:lnTo>
                <a:cubicBezTo>
                  <a:pt x="3935405" y="294716"/>
                  <a:pt x="4023360" y="621366"/>
                  <a:pt x="4023360" y="968560"/>
                </a:cubicBezTo>
                <a:cubicBezTo>
                  <a:pt x="4023360" y="2079580"/>
                  <a:pt x="3122700" y="2980240"/>
                  <a:pt x="2011680" y="2980240"/>
                </a:cubicBezTo>
                <a:cubicBezTo>
                  <a:pt x="900660" y="2980240"/>
                  <a:pt x="0" y="2079580"/>
                  <a:pt x="0" y="968560"/>
                </a:cubicBezTo>
                <a:cubicBezTo>
                  <a:pt x="0" y="621366"/>
                  <a:pt x="87955" y="294716"/>
                  <a:pt x="242799" y="967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Resim 4">
            <a:extLst>
              <a:ext uri="{FF2B5EF4-FFF2-40B4-BE49-F238E27FC236}">
                <a16:creationId xmlns:a16="http://schemas.microsoft.com/office/drawing/2014/main" id="{D74CEE43-5D16-468A-A461-9E31EFCC25DD}"/>
              </a:ext>
            </a:extLst>
          </p:cNvPr>
          <p:cNvPicPr>
            <a:picLocks noChangeAspect="1"/>
          </p:cNvPicPr>
          <p:nvPr/>
        </p:nvPicPr>
        <p:blipFill>
          <a:blip r:embed="rId2"/>
          <a:stretch>
            <a:fillRect/>
          </a:stretch>
        </p:blipFill>
        <p:spPr>
          <a:xfrm>
            <a:off x="4492660" y="211666"/>
            <a:ext cx="2316829" cy="2131483"/>
          </a:xfrm>
          <a:prstGeom prst="rect">
            <a:avLst/>
          </a:prstGeom>
        </p:spPr>
      </p:pic>
      <p:pic>
        <p:nvPicPr>
          <p:cNvPr id="4" name="Resim 3">
            <a:extLst>
              <a:ext uri="{FF2B5EF4-FFF2-40B4-BE49-F238E27FC236}">
                <a16:creationId xmlns:a16="http://schemas.microsoft.com/office/drawing/2014/main" id="{573E7769-5F71-4A3F-98AB-330A2853EDC7}"/>
              </a:ext>
            </a:extLst>
          </p:cNvPr>
          <p:cNvPicPr>
            <a:picLocks noChangeAspect="1"/>
          </p:cNvPicPr>
          <p:nvPr/>
        </p:nvPicPr>
        <p:blipFill>
          <a:blip r:embed="rId3"/>
          <a:stretch>
            <a:fillRect/>
          </a:stretch>
        </p:blipFill>
        <p:spPr>
          <a:xfrm>
            <a:off x="8821130" y="2679074"/>
            <a:ext cx="3088111" cy="3633071"/>
          </a:xfrm>
          <a:prstGeom prst="rect">
            <a:avLst/>
          </a:prstGeom>
        </p:spPr>
      </p:pic>
    </p:spTree>
    <p:extLst>
      <p:ext uri="{BB962C8B-B14F-4D97-AF65-F5344CB8AC3E}">
        <p14:creationId xmlns:p14="http://schemas.microsoft.com/office/powerpoint/2010/main" val="387913927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C89E3C-A0BF-44D2-9926-D425DD0716A6}"/>
              </a:ext>
            </a:extLst>
          </p:cNvPr>
          <p:cNvSpPr>
            <a:spLocks noGrp="1"/>
          </p:cNvSpPr>
          <p:nvPr>
            <p:ph type="title"/>
          </p:nvPr>
        </p:nvSpPr>
        <p:spPr>
          <a:xfrm>
            <a:off x="801098" y="1396289"/>
            <a:ext cx="6387102" cy="1325563"/>
          </a:xfrm>
        </p:spPr>
        <p:txBody>
          <a:bodyPr>
            <a:normAutofit/>
          </a:bodyPr>
          <a:lstStyle/>
          <a:p>
            <a:r>
              <a:rPr lang="tr-TR" sz="3100"/>
              <a:t>FINERENONE (</a:t>
            </a:r>
            <a:r>
              <a:rPr lang="tr-TR" sz="3100" err="1"/>
              <a:t>Brand</a:t>
            </a:r>
            <a:r>
              <a:rPr lang="tr-TR" sz="3100"/>
              <a:t> name: </a:t>
            </a:r>
            <a:r>
              <a:rPr lang="tr-TR" sz="3100" err="1"/>
              <a:t>Kerendia</a:t>
            </a:r>
            <a:r>
              <a:rPr lang="tr-TR" sz="3100"/>
              <a:t>)</a:t>
            </a:r>
            <a:br>
              <a:rPr lang="tr-TR" sz="3100"/>
            </a:br>
            <a:endParaRPr lang="tr-TR" sz="3100"/>
          </a:p>
        </p:txBody>
      </p:sp>
      <p:sp>
        <p:nvSpPr>
          <p:cNvPr id="3" name="İçerik Yer Tutucusu 2">
            <a:extLst>
              <a:ext uri="{FF2B5EF4-FFF2-40B4-BE49-F238E27FC236}">
                <a16:creationId xmlns:a16="http://schemas.microsoft.com/office/drawing/2014/main" id="{8F058BFA-6FE1-4241-9D9E-9831BC079E61}"/>
              </a:ext>
            </a:extLst>
          </p:cNvPr>
          <p:cNvSpPr>
            <a:spLocks noGrp="1"/>
          </p:cNvSpPr>
          <p:nvPr>
            <p:ph sz="quarter" idx="13"/>
          </p:nvPr>
        </p:nvSpPr>
        <p:spPr>
          <a:xfrm>
            <a:off x="805542" y="2871982"/>
            <a:ext cx="6382657" cy="3181684"/>
          </a:xfrm>
        </p:spPr>
        <p:txBody>
          <a:bodyPr anchor="t">
            <a:normAutofit/>
          </a:bodyPr>
          <a:lstStyle/>
          <a:p>
            <a:r>
              <a:rPr lang="it-IT" sz="1800"/>
              <a:t>Finerenone is a </a:t>
            </a:r>
            <a:r>
              <a:rPr lang="tr-TR" sz="1800"/>
              <a:t>third generation, </a:t>
            </a:r>
            <a:r>
              <a:rPr lang="it-IT" sz="1800"/>
              <a:t>non-steroidal mineralocorticoid receptor antagonist</a:t>
            </a:r>
            <a:r>
              <a:rPr lang="tr-TR" sz="1800"/>
              <a:t>.</a:t>
            </a:r>
          </a:p>
          <a:p>
            <a:r>
              <a:rPr lang="tr-TR" sz="1800"/>
              <a:t>It is</a:t>
            </a:r>
            <a:r>
              <a:rPr lang="en-US" sz="1800"/>
              <a:t> used to reduce the risk of kidney function decline, kidney failure, cardiovascular death, non-fatal heart attacks, and hospitalization for heart failure in adults with chronic kidney disease associated with type 2 diabetes.</a:t>
            </a:r>
            <a:endParaRPr lang="tr-TR" sz="1800"/>
          </a:p>
        </p:txBody>
      </p:sp>
      <p:sp>
        <p:nvSpPr>
          <p:cNvPr id="10" name="Freeform: Shape 9">
            <a:extLst>
              <a:ext uri="{FF2B5EF4-FFF2-40B4-BE49-F238E27FC236}">
                <a16:creationId xmlns:a16="http://schemas.microsoft.com/office/drawing/2014/main" id="{2C6A2225-94AF-4BC4-98F4-77746E7B10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Resim 4">
            <a:extLst>
              <a:ext uri="{FF2B5EF4-FFF2-40B4-BE49-F238E27FC236}">
                <a16:creationId xmlns:a16="http://schemas.microsoft.com/office/drawing/2014/main" id="{A50CC01B-883C-412F-A6F0-7677543D03E1}"/>
              </a:ext>
            </a:extLst>
          </p:cNvPr>
          <p:cNvPicPr>
            <a:picLocks noChangeAspect="1"/>
          </p:cNvPicPr>
          <p:nvPr/>
        </p:nvPicPr>
        <p:blipFill rotWithShape="1">
          <a:blip r:embed="rId2"/>
          <a:srcRect t="9746" r="-4" b="13661"/>
          <a:stretch/>
        </p:blipFill>
        <p:spPr>
          <a:xfrm>
            <a:off x="7689829" y="10"/>
            <a:ext cx="4502173" cy="3448209"/>
          </a:xfrm>
          <a:custGeom>
            <a:avLst/>
            <a:gdLst/>
            <a:ahLst/>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p:spPr>
      </p:pic>
      <p:sp>
        <p:nvSpPr>
          <p:cNvPr id="12" name="Freeform: Shape 11">
            <a:extLst>
              <a:ext uri="{FF2B5EF4-FFF2-40B4-BE49-F238E27FC236}">
                <a16:creationId xmlns:a16="http://schemas.microsoft.com/office/drawing/2014/main" id="{648F5915-2CE1-4F74-88C5-D4366893D2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3">
            <a:extLst>
              <a:ext uri="{FF2B5EF4-FFF2-40B4-BE49-F238E27FC236}">
                <a16:creationId xmlns:a16="http://schemas.microsoft.com/office/drawing/2014/main" id="{918944AE-C91B-40C4-A1B5-3B184C7BA8D2}"/>
              </a:ext>
            </a:extLst>
          </p:cNvPr>
          <p:cNvPicPr>
            <a:picLocks noChangeAspect="1"/>
          </p:cNvPicPr>
          <p:nvPr/>
        </p:nvPicPr>
        <p:blipFill rotWithShape="1">
          <a:blip r:embed="rId3"/>
          <a:srcRect t="17911" r="2" b="2"/>
          <a:stretch/>
        </p:blipFill>
        <p:spPr>
          <a:xfrm>
            <a:off x="8768827" y="4082141"/>
            <a:ext cx="3423175" cy="2775859"/>
          </a:xfrm>
          <a:custGeom>
            <a:avLst/>
            <a:gdLst/>
            <a:ahLst/>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p:spPr>
      </p:pic>
    </p:spTree>
    <p:extLst>
      <p:ext uri="{BB962C8B-B14F-4D97-AF65-F5344CB8AC3E}">
        <p14:creationId xmlns:p14="http://schemas.microsoft.com/office/powerpoint/2010/main" val="385672164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548E61-F19C-4C97-81C3-E3595E4591A1}"/>
              </a:ext>
            </a:extLst>
          </p:cNvPr>
          <p:cNvSpPr>
            <a:spLocks noGrp="1"/>
          </p:cNvSpPr>
          <p:nvPr>
            <p:ph type="title"/>
          </p:nvPr>
        </p:nvSpPr>
        <p:spPr>
          <a:xfrm>
            <a:off x="801099" y="1396289"/>
            <a:ext cx="4249006" cy="1325563"/>
          </a:xfrm>
        </p:spPr>
        <p:txBody>
          <a:bodyPr>
            <a:normAutofit/>
          </a:bodyPr>
          <a:lstStyle/>
          <a:p>
            <a:r>
              <a:rPr lang="tr-TR" sz="3400"/>
              <a:t>ERYTROMYCIN (</a:t>
            </a:r>
            <a:r>
              <a:rPr lang="tr-TR" sz="3400" err="1"/>
              <a:t>Brand</a:t>
            </a:r>
            <a:r>
              <a:rPr lang="tr-TR" sz="3400"/>
              <a:t> name: </a:t>
            </a:r>
            <a:r>
              <a:rPr lang="tr-TR" sz="3400" err="1"/>
              <a:t>Erythrocin</a:t>
            </a:r>
            <a:r>
              <a:rPr lang="tr-TR" sz="3400"/>
              <a:t>)</a:t>
            </a:r>
          </a:p>
        </p:txBody>
      </p:sp>
      <p:sp>
        <p:nvSpPr>
          <p:cNvPr id="3" name="İçerik Yer Tutucusu 2">
            <a:extLst>
              <a:ext uri="{FF2B5EF4-FFF2-40B4-BE49-F238E27FC236}">
                <a16:creationId xmlns:a16="http://schemas.microsoft.com/office/drawing/2014/main" id="{0C9470E7-B2D7-451E-BC69-70B74C9175EE}"/>
              </a:ext>
            </a:extLst>
          </p:cNvPr>
          <p:cNvSpPr>
            <a:spLocks noGrp="1"/>
          </p:cNvSpPr>
          <p:nvPr>
            <p:ph sz="quarter" idx="13"/>
          </p:nvPr>
        </p:nvSpPr>
        <p:spPr>
          <a:xfrm>
            <a:off x="805544" y="2871982"/>
            <a:ext cx="4245428" cy="3181684"/>
          </a:xfrm>
        </p:spPr>
        <p:txBody>
          <a:bodyPr anchor="t">
            <a:normAutofit/>
          </a:bodyPr>
          <a:lstStyle/>
          <a:p>
            <a:r>
              <a:rPr lang="en-US" sz="1800"/>
              <a:t>Erythromycin is </a:t>
            </a:r>
            <a:r>
              <a:rPr lang="tr-TR" sz="1800"/>
              <a:t>one of the macrolide antibiotics that </a:t>
            </a:r>
            <a:r>
              <a:rPr lang="en-US" sz="1800"/>
              <a:t>metabolized by enzymes of the cytochrome P450 system, in particular, by isozymes of the CYP3A superfamily.</a:t>
            </a:r>
            <a:endParaRPr lang="tr-TR" sz="1800"/>
          </a:p>
          <a:p>
            <a:r>
              <a:rPr lang="tr-TR" sz="1800"/>
              <a:t>It is used for the treatment of a number of bacterial infections.</a:t>
            </a:r>
          </a:p>
          <a:p>
            <a:endParaRPr lang="tr-TR" sz="1800"/>
          </a:p>
        </p:txBody>
      </p:sp>
      <p:sp>
        <p:nvSpPr>
          <p:cNvPr id="10" name="Freeform: Shape 9">
            <a:extLst>
              <a:ext uri="{FF2B5EF4-FFF2-40B4-BE49-F238E27FC236}">
                <a16:creationId xmlns:a16="http://schemas.microsoft.com/office/drawing/2014/main" id="{A86541C6-61B1-4DAA-B57A-EAF3F24F04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33310" y="1"/>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Resim 4">
            <a:extLst>
              <a:ext uri="{FF2B5EF4-FFF2-40B4-BE49-F238E27FC236}">
                <a16:creationId xmlns:a16="http://schemas.microsoft.com/office/drawing/2014/main" id="{C7540596-4602-4527-86F1-C80BEDE8BD3C}"/>
              </a:ext>
            </a:extLst>
          </p:cNvPr>
          <p:cNvPicPr>
            <a:picLocks noChangeAspect="1"/>
          </p:cNvPicPr>
          <p:nvPr/>
        </p:nvPicPr>
        <p:blipFill rotWithShape="1">
          <a:blip r:embed="rId2"/>
          <a:srcRect t="28441" b="9172"/>
          <a:stretch/>
        </p:blipFill>
        <p:spPr>
          <a:xfrm>
            <a:off x="5142944" y="3"/>
            <a:ext cx="6069184" cy="2839783"/>
          </a:xfrm>
          <a:custGeom>
            <a:avLst/>
            <a:gdLst/>
            <a:ahLst/>
            <a:cxnLst/>
            <a:rect l="l" t="t" r="r" b="b"/>
            <a:pathLst>
              <a:path w="6069184" h="2839783">
                <a:moveTo>
                  <a:pt x="0" y="0"/>
                </a:moveTo>
                <a:lnTo>
                  <a:pt x="6069184" y="0"/>
                </a:lnTo>
                <a:lnTo>
                  <a:pt x="6063823" y="106160"/>
                </a:lnTo>
                <a:cubicBezTo>
                  <a:pt x="5907891" y="1641596"/>
                  <a:pt x="4611168" y="2839783"/>
                  <a:pt x="3034592" y="2839783"/>
                </a:cubicBezTo>
                <a:cubicBezTo>
                  <a:pt x="1458016" y="2839783"/>
                  <a:pt x="161292" y="1641596"/>
                  <a:pt x="5360" y="106160"/>
                </a:cubicBezTo>
                <a:close/>
              </a:path>
            </a:pathLst>
          </a:custGeom>
        </p:spPr>
      </p:pic>
      <p:sp>
        <p:nvSpPr>
          <p:cNvPr id="12" name="Freeform: Shape 11">
            <a:extLst>
              <a:ext uri="{FF2B5EF4-FFF2-40B4-BE49-F238E27FC236}">
                <a16:creationId xmlns:a16="http://schemas.microsoft.com/office/drawing/2014/main" id="{71750011-2006-46BB-AFDE-C6E4617523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93989" y="2900758"/>
            <a:ext cx="5198011" cy="3957242"/>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a:extLst>
              <a:ext uri="{FF2B5EF4-FFF2-40B4-BE49-F238E27FC236}">
                <a16:creationId xmlns:a16="http://schemas.microsoft.com/office/drawing/2014/main" id="{47920367-B3D7-41A9-BEA9-0E14765E0A06}"/>
              </a:ext>
            </a:extLst>
          </p:cNvPr>
          <p:cNvPicPr>
            <a:picLocks noChangeAspect="1"/>
          </p:cNvPicPr>
          <p:nvPr/>
        </p:nvPicPr>
        <p:blipFill rotWithShape="1">
          <a:blip r:embed="rId3"/>
          <a:srcRect t="13186" r="4" b="12173"/>
          <a:stretch/>
        </p:blipFill>
        <p:spPr>
          <a:xfrm>
            <a:off x="7190587" y="3124784"/>
            <a:ext cx="5001415" cy="3733214"/>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p:spPr>
      </p:pic>
    </p:spTree>
    <p:extLst>
      <p:ext uri="{BB962C8B-B14F-4D97-AF65-F5344CB8AC3E}">
        <p14:creationId xmlns:p14="http://schemas.microsoft.com/office/powerpoint/2010/main" val="416729788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0A74C3-BFF0-4C8B-AC78-9E76F300A90C}"/>
              </a:ext>
            </a:extLst>
          </p:cNvPr>
          <p:cNvSpPr>
            <a:spLocks noGrp="1"/>
          </p:cNvSpPr>
          <p:nvPr>
            <p:ph type="title"/>
          </p:nvPr>
        </p:nvSpPr>
        <p:spPr>
          <a:xfrm>
            <a:off x="762001" y="803325"/>
            <a:ext cx="5314536" cy="1325563"/>
          </a:xfrm>
        </p:spPr>
        <p:txBody>
          <a:bodyPr>
            <a:normAutofit/>
          </a:bodyPr>
          <a:lstStyle/>
          <a:p>
            <a:r>
              <a:rPr lang="tr-TR"/>
              <a:t>Interaction</a:t>
            </a:r>
          </a:p>
        </p:txBody>
      </p:sp>
      <p:sp>
        <p:nvSpPr>
          <p:cNvPr id="3" name="İçerik Yer Tutucusu 2">
            <a:extLst>
              <a:ext uri="{FF2B5EF4-FFF2-40B4-BE49-F238E27FC236}">
                <a16:creationId xmlns:a16="http://schemas.microsoft.com/office/drawing/2014/main" id="{026AD6B8-6790-4066-A222-41B460C6141B}"/>
              </a:ext>
            </a:extLst>
          </p:cNvPr>
          <p:cNvSpPr>
            <a:spLocks noGrp="1"/>
          </p:cNvSpPr>
          <p:nvPr>
            <p:ph sz="quarter" idx="13"/>
          </p:nvPr>
        </p:nvSpPr>
        <p:spPr>
          <a:xfrm>
            <a:off x="762000" y="2279018"/>
            <a:ext cx="5314543" cy="3375920"/>
          </a:xfrm>
        </p:spPr>
        <p:txBody>
          <a:bodyPr anchor="t">
            <a:normAutofit/>
          </a:bodyPr>
          <a:lstStyle/>
          <a:p>
            <a:r>
              <a:rPr lang="en-US" sz="1500"/>
              <a:t>Drug interaction studies </a:t>
            </a:r>
            <a:r>
              <a:rPr lang="tr-TR" sz="1500"/>
              <a:t>demonstrat</a:t>
            </a:r>
            <a:r>
              <a:rPr lang="en-US" sz="1500"/>
              <a:t>ed that concomitant use of erythromycin (moderate CYP450 3A4 inhibitor) increased finerenone mean systemic exposure and peak plasma concentration</a:t>
            </a:r>
            <a:r>
              <a:rPr lang="tr-TR" sz="1500"/>
              <a:t>.</a:t>
            </a:r>
          </a:p>
          <a:p>
            <a:r>
              <a:rPr lang="en-US" sz="1500"/>
              <a:t>High exposure to finerenone may potentiate the risk of hyperkalemia, and the risk may be further increased with decreasing kidney function and higher baseline potassium levels</a:t>
            </a:r>
            <a:r>
              <a:rPr lang="tr-TR" sz="1500"/>
              <a:t>.</a:t>
            </a:r>
          </a:p>
          <a:p>
            <a:r>
              <a:rPr lang="tr-TR" sz="1500"/>
              <a:t>Using erytromycin and finerenone together </a:t>
            </a:r>
            <a:r>
              <a:rPr lang="en-US" sz="1500"/>
              <a:t>can increase the risk of serious side effects including hyperkalemia (high blood potassium), which in severe cases can lead to kidney failure, muscle paralysis, irregular heart rhythm, and cardiac arrest.</a:t>
            </a:r>
            <a:endParaRPr lang="tr-TR" sz="1500"/>
          </a:p>
        </p:txBody>
      </p:sp>
      <p:sp>
        <p:nvSpPr>
          <p:cNvPr id="40" name="Freeform: Shape 39">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Resim 5">
            <a:extLst>
              <a:ext uri="{FF2B5EF4-FFF2-40B4-BE49-F238E27FC236}">
                <a16:creationId xmlns:a16="http://schemas.microsoft.com/office/drawing/2014/main" id="{79EF27A0-4121-4802-A433-FC4FE55195AF}"/>
              </a:ext>
            </a:extLst>
          </p:cNvPr>
          <p:cNvPicPr>
            <a:picLocks noChangeAspect="1"/>
          </p:cNvPicPr>
          <p:nvPr/>
        </p:nvPicPr>
        <p:blipFill rotWithShape="1">
          <a:blip r:embed="rId2"/>
          <a:srcRect l="1" t="627" r="-4" b="5385"/>
          <a:stretch/>
        </p:blipFill>
        <p:spPr>
          <a:xfrm>
            <a:off x="6750141" y="-2"/>
            <a:ext cx="5441859" cy="5397912"/>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60810105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68A4132F-DEC6-4332-A00C-A11AD4519B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a:extLst>
              <a:ext uri="{FF2B5EF4-FFF2-40B4-BE49-F238E27FC236}">
                <a16:creationId xmlns:a16="http://schemas.microsoft.com/office/drawing/2014/main" id="{EEDAD0CD-B83E-4958-9958-C5CB135EC2BB}"/>
              </a:ext>
            </a:extLst>
          </p:cNvPr>
          <p:cNvPicPr>
            <a:picLocks noChangeAspect="1"/>
          </p:cNvPicPr>
          <p:nvPr/>
        </p:nvPicPr>
        <p:blipFill>
          <a:blip r:embed="rId2"/>
          <a:stretch>
            <a:fillRect/>
          </a:stretch>
        </p:blipFill>
        <p:spPr>
          <a:xfrm>
            <a:off x="7523382" y="536298"/>
            <a:ext cx="4113708" cy="4113708"/>
          </a:xfrm>
          <a:prstGeom prst="rect">
            <a:avLst/>
          </a:prstGeom>
        </p:spPr>
      </p:pic>
      <p:sp>
        <p:nvSpPr>
          <p:cNvPr id="34" name="Freeform: Shape 33">
            <a:extLst>
              <a:ext uri="{FF2B5EF4-FFF2-40B4-BE49-F238E27FC236}">
                <a16:creationId xmlns:a16="http://schemas.microsoft.com/office/drawing/2014/main" id="{9B38642C-62C4-4E31-A5D3-BB1DD8CA39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3583" cy="6858478"/>
          </a:xfrm>
          <a:custGeom>
            <a:avLst/>
            <a:gdLst>
              <a:gd name="connsiteX0" fmla="*/ 0 w 8663583"/>
              <a:gd name="connsiteY0" fmla="*/ 0 h 6858478"/>
              <a:gd name="connsiteX1" fmla="*/ 480486 w 8663583"/>
              <a:gd name="connsiteY1" fmla="*/ 0 h 6858478"/>
              <a:gd name="connsiteX2" fmla="*/ 4415403 w 8663583"/>
              <a:gd name="connsiteY2" fmla="*/ 0 h 6858478"/>
              <a:gd name="connsiteX3" fmla="*/ 5481631 w 8663583"/>
              <a:gd name="connsiteY3" fmla="*/ 0 h 6858478"/>
              <a:gd name="connsiteX4" fmla="*/ 5487208 w 8663583"/>
              <a:gd name="connsiteY4" fmla="*/ 0 h 6858478"/>
              <a:gd name="connsiteX5" fmla="*/ 8663583 w 8663583"/>
              <a:gd name="connsiteY5" fmla="*/ 6858478 h 6858478"/>
              <a:gd name="connsiteX6" fmla="*/ 1239028 w 8663583"/>
              <a:gd name="connsiteY6" fmla="*/ 6858478 h 6858478"/>
              <a:gd name="connsiteX7" fmla="*/ 1239288 w 8663583"/>
              <a:gd name="connsiteY7" fmla="*/ 6857916 h 6858478"/>
              <a:gd name="connsiteX8" fmla="*/ 480486 w 8663583"/>
              <a:gd name="connsiteY8" fmla="*/ 6857916 h 6858478"/>
              <a:gd name="connsiteX9" fmla="*/ 480486 w 8663583"/>
              <a:gd name="connsiteY9" fmla="*/ 6858000 h 6858478"/>
              <a:gd name="connsiteX10" fmla="*/ 0 w 8663583"/>
              <a:gd name="connsiteY10" fmla="*/ 685800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3583" h="6858478">
                <a:moveTo>
                  <a:pt x="0" y="0"/>
                </a:moveTo>
                <a:lnTo>
                  <a:pt x="480486" y="0"/>
                </a:lnTo>
                <a:lnTo>
                  <a:pt x="4415403" y="0"/>
                </a:lnTo>
                <a:lnTo>
                  <a:pt x="5481631" y="0"/>
                </a:lnTo>
                <a:lnTo>
                  <a:pt x="5487208" y="0"/>
                </a:lnTo>
                <a:lnTo>
                  <a:pt x="8663583" y="6858478"/>
                </a:lnTo>
                <a:lnTo>
                  <a:pt x="1239028" y="6858478"/>
                </a:lnTo>
                <a:lnTo>
                  <a:pt x="1239288" y="6857916"/>
                </a:lnTo>
                <a:lnTo>
                  <a:pt x="480486" y="6857916"/>
                </a:lnTo>
                <a:lnTo>
                  <a:pt x="480486"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A9F66240-8C38-4069-A5C9-2D3FCD97E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234957" cy="6858478"/>
          </a:xfrm>
          <a:custGeom>
            <a:avLst/>
            <a:gdLst>
              <a:gd name="connsiteX0" fmla="*/ 156905 w 8234957"/>
              <a:gd name="connsiteY0" fmla="*/ 0 h 6858478"/>
              <a:gd name="connsiteX1" fmla="*/ 3986777 w 8234957"/>
              <a:gd name="connsiteY1" fmla="*/ 0 h 6858478"/>
              <a:gd name="connsiteX2" fmla="*/ 5053005 w 8234957"/>
              <a:gd name="connsiteY2" fmla="*/ 0 h 6858478"/>
              <a:gd name="connsiteX3" fmla="*/ 5058582 w 8234957"/>
              <a:gd name="connsiteY3" fmla="*/ 0 h 6858478"/>
              <a:gd name="connsiteX4" fmla="*/ 8234957 w 8234957"/>
              <a:gd name="connsiteY4" fmla="*/ 6858478 h 6858478"/>
              <a:gd name="connsiteX5" fmla="*/ 810402 w 8234957"/>
              <a:gd name="connsiteY5" fmla="*/ 6858478 h 6858478"/>
              <a:gd name="connsiteX6" fmla="*/ 810662 w 8234957"/>
              <a:gd name="connsiteY6" fmla="*/ 6857916 h 6858478"/>
              <a:gd name="connsiteX7" fmla="*/ 156905 w 8234957"/>
              <a:gd name="connsiteY7" fmla="*/ 6857916 h 6858478"/>
              <a:gd name="connsiteX8" fmla="*/ 156905 w 8234957"/>
              <a:gd name="connsiteY8" fmla="*/ 6858478 h 6858478"/>
              <a:gd name="connsiteX9" fmla="*/ 0 w 8234957"/>
              <a:gd name="connsiteY9" fmla="*/ 6858478 h 6858478"/>
              <a:gd name="connsiteX10" fmla="*/ 0 w 8234957"/>
              <a:gd name="connsiteY10" fmla="*/ 479 h 6858478"/>
              <a:gd name="connsiteX11" fmla="*/ 156905 w 8234957"/>
              <a:gd name="connsiteY11" fmla="*/ 479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34957" h="6858478">
                <a:moveTo>
                  <a:pt x="156905" y="0"/>
                </a:moveTo>
                <a:lnTo>
                  <a:pt x="3986777" y="0"/>
                </a:lnTo>
                <a:lnTo>
                  <a:pt x="5053005" y="0"/>
                </a:lnTo>
                <a:lnTo>
                  <a:pt x="5058582" y="0"/>
                </a:lnTo>
                <a:lnTo>
                  <a:pt x="8234957" y="6858478"/>
                </a:lnTo>
                <a:lnTo>
                  <a:pt x="810402" y="6858478"/>
                </a:lnTo>
                <a:lnTo>
                  <a:pt x="810662" y="6857916"/>
                </a:lnTo>
                <a:lnTo>
                  <a:pt x="156905" y="6857916"/>
                </a:lnTo>
                <a:lnTo>
                  <a:pt x="156905" y="6858478"/>
                </a:lnTo>
                <a:lnTo>
                  <a:pt x="0" y="6858478"/>
                </a:lnTo>
                <a:lnTo>
                  <a:pt x="0" y="479"/>
                </a:lnTo>
                <a:lnTo>
                  <a:pt x="15690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Başlık 1">
            <a:extLst>
              <a:ext uri="{FF2B5EF4-FFF2-40B4-BE49-F238E27FC236}">
                <a16:creationId xmlns:a16="http://schemas.microsoft.com/office/drawing/2014/main" id="{2C449871-D260-4F10-8AA4-CEAD239B45E7}"/>
              </a:ext>
            </a:extLst>
          </p:cNvPr>
          <p:cNvSpPr>
            <a:spLocks noGrp="1"/>
          </p:cNvSpPr>
          <p:nvPr>
            <p:ph type="title"/>
          </p:nvPr>
        </p:nvSpPr>
        <p:spPr>
          <a:xfrm>
            <a:off x="804672" y="365125"/>
            <a:ext cx="4378881" cy="1325563"/>
          </a:xfrm>
        </p:spPr>
        <p:txBody>
          <a:bodyPr>
            <a:normAutofit/>
          </a:bodyPr>
          <a:lstStyle/>
          <a:p>
            <a:r>
              <a:rPr lang="tr-TR"/>
              <a:t>Management</a:t>
            </a:r>
          </a:p>
        </p:txBody>
      </p:sp>
      <p:sp>
        <p:nvSpPr>
          <p:cNvPr id="3" name="İçerik Yer Tutucusu 2">
            <a:extLst>
              <a:ext uri="{FF2B5EF4-FFF2-40B4-BE49-F238E27FC236}">
                <a16:creationId xmlns:a16="http://schemas.microsoft.com/office/drawing/2014/main" id="{482465B4-89AA-40A0-BE96-1DFF358AF273}"/>
              </a:ext>
            </a:extLst>
          </p:cNvPr>
          <p:cNvSpPr>
            <a:spLocks noGrp="1"/>
          </p:cNvSpPr>
          <p:nvPr>
            <p:ph sz="quarter" idx="13"/>
          </p:nvPr>
        </p:nvSpPr>
        <p:spPr>
          <a:xfrm>
            <a:off x="804672" y="2020824"/>
            <a:ext cx="5076090" cy="4151376"/>
          </a:xfrm>
        </p:spPr>
        <p:txBody>
          <a:bodyPr>
            <a:normAutofit/>
          </a:bodyPr>
          <a:lstStyle/>
          <a:p>
            <a:r>
              <a:rPr lang="en-US" sz="2000"/>
              <a:t>Serum potassium and renal function should be monitored throughout treatment with finerenone, particularly during drug initiation or dosage adjustment of either finerenone or the CYP450 3A4 inhibitor, and the finerenone dosage adjusted as appropriate in accordance with the product label.</a:t>
            </a:r>
            <a:endParaRPr lang="tr-TR" sz="2000"/>
          </a:p>
          <a:p>
            <a:endParaRPr lang="tr-TR" sz="2000"/>
          </a:p>
        </p:txBody>
      </p:sp>
    </p:spTree>
    <p:extLst>
      <p:ext uri="{BB962C8B-B14F-4D97-AF65-F5344CB8AC3E}">
        <p14:creationId xmlns:p14="http://schemas.microsoft.com/office/powerpoint/2010/main" val="397956846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B79CB1-2B61-4584-BC4E-0E767E54D384}"/>
              </a:ext>
            </a:extLst>
          </p:cNvPr>
          <p:cNvSpPr>
            <a:spLocks noGrp="1"/>
          </p:cNvSpPr>
          <p:nvPr>
            <p:ph type="title"/>
          </p:nvPr>
        </p:nvSpPr>
        <p:spPr/>
        <p:txBody>
          <a:bodyPr/>
          <a:lstStyle/>
          <a:p>
            <a:r>
              <a:rPr lang="tr-TR" dirty="0" err="1"/>
              <a:t>References</a:t>
            </a:r>
            <a:endParaRPr lang="tr-TR" dirty="0"/>
          </a:p>
        </p:txBody>
      </p:sp>
      <p:sp>
        <p:nvSpPr>
          <p:cNvPr id="3" name="İçerik Yer Tutucusu 2">
            <a:extLst>
              <a:ext uri="{FF2B5EF4-FFF2-40B4-BE49-F238E27FC236}">
                <a16:creationId xmlns:a16="http://schemas.microsoft.com/office/drawing/2014/main" id="{05E2DEAD-472D-4CBD-B997-B1A71AC64A7C}"/>
              </a:ext>
            </a:extLst>
          </p:cNvPr>
          <p:cNvSpPr>
            <a:spLocks noGrp="1"/>
          </p:cNvSpPr>
          <p:nvPr>
            <p:ph sz="quarter" idx="13"/>
          </p:nvPr>
        </p:nvSpPr>
        <p:spPr/>
        <p:txBody>
          <a:bodyPr/>
          <a:lstStyle/>
          <a:p>
            <a:r>
              <a:rPr lang="tr-TR" dirty="0"/>
              <a:t>drugs.com</a:t>
            </a:r>
          </a:p>
          <a:p>
            <a:r>
              <a:rPr lang="tr-TR" dirty="0"/>
              <a:t>wikipedia.com</a:t>
            </a:r>
          </a:p>
          <a:p>
            <a:r>
              <a:rPr lang="tr-TR" dirty="0"/>
              <a:t>Google </a:t>
            </a:r>
            <a:r>
              <a:rPr lang="tr-TR" dirty="0" err="1"/>
              <a:t>scholar</a:t>
            </a:r>
            <a:endParaRPr lang="tr-TR" dirty="0"/>
          </a:p>
          <a:p>
            <a:r>
              <a:rPr lang="tr-TR" dirty="0"/>
              <a:t>ascpt.onlinelibrary.wiley.com</a:t>
            </a:r>
          </a:p>
        </p:txBody>
      </p:sp>
    </p:spTree>
    <p:extLst>
      <p:ext uri="{BB962C8B-B14F-4D97-AF65-F5344CB8AC3E}">
        <p14:creationId xmlns:p14="http://schemas.microsoft.com/office/powerpoint/2010/main" val="36131019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109</TotalTime>
  <Words>254</Words>
  <Application>Microsoft Office PowerPoint</Application>
  <PresentationFormat>Geniş ekran</PresentationFormat>
  <Paragraphs>19</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DRUG INTERACTIONS Finerenone&amp;Erytromycin</vt:lpstr>
      <vt:lpstr>FINERENONE (Brand name: Kerendia) </vt:lpstr>
      <vt:lpstr>ERYTROMYCIN (Brand name: Erythrocin)</vt:lpstr>
      <vt:lpstr>Interaction</vt:lpstr>
      <vt:lpstr>Management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 INTERACTIONS Finerenone&amp;Erytromycin</dc:title>
  <dc:creator>ABDULLAH TANRIVERDİ</dc:creator>
  <cp:lastModifiedBy>Serap GÜR</cp:lastModifiedBy>
  <cp:revision>1</cp:revision>
  <dcterms:created xsi:type="dcterms:W3CDTF">2021-11-20T18:05:18Z</dcterms:created>
  <dcterms:modified xsi:type="dcterms:W3CDTF">2021-11-22T05:47:31Z</dcterms:modified>
</cp:coreProperties>
</file>