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A7FFD0-8443-48FF-AF74-CB5343C86E5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CC1D109-2B12-4544-B767-4BDAFE432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268A243-844D-433E-A8BB-11B01C4B2A72}"/>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FCCE5666-47A4-45BB-A1F3-94A6912FDB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5785FF8-FA97-47BA-81C5-7F921BDF1660}"/>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34638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6FBF4C-47EE-4F08-AEAB-635B7403F85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74AB681-12F3-4339-8BE6-B40C5020231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1D97AF-3FA3-414B-A08C-D60DBC79831B}"/>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23B56C2B-A6E5-4ACF-8FC5-C70E5D762D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A44E26-8A69-421E-A52E-0A2F691370F5}"/>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375999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9E63437-A260-4F6B-B196-40D67DA5D4E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6F78C1A-1E1E-42F9-941E-8748317BC6C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119E9FD-918D-4DF6-B4A3-40C6CF59EC0E}"/>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D482C82E-1961-4BF3-8005-B90E104574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F7D379-0B2C-43DF-B0D2-1B30333D25EF}"/>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103985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118012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4FFA01-DBA5-44E6-B9D0-6DBE27EF4E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C210AA1-E0DD-4B7F-91A8-560CB64662C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1DF2F2-BD50-4F64-A732-407D0327B1B0}"/>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9C805CC8-0CE1-4A28-B47B-9AC53DD0D3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6AFBAF-51B6-4072-A14C-E90ABA9B12F9}"/>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371673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0D88A-CF31-422F-BFF0-DA000640BA5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60E15E6-F23F-4FDA-A47C-AD7157C9F7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E67CC13-3C7A-42AA-A635-66D2246671F4}"/>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7AA99959-F9DA-4E3A-8AEC-AABA912DBB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81FF51-E830-4F33-8FB3-256DA971B6DE}"/>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87478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4C1108-BEC1-4BCD-A550-2A107167888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7A4CA0E-66B3-4DB2-8CAC-1E32607D5F1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BC70FF0-DF0B-4C3B-9C0E-AD67F5D4086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784497C-9A6A-455D-B125-F2871F22801B}"/>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6" name="Alt Bilgi Yer Tutucusu 5">
            <a:extLst>
              <a:ext uri="{FF2B5EF4-FFF2-40B4-BE49-F238E27FC236}">
                <a16:creationId xmlns:a16="http://schemas.microsoft.com/office/drawing/2014/main" id="{811BB61D-21F2-4FEA-BAC8-7C2E3398A49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4521E7-9F59-45A9-98B5-BBD5BC10FFAD}"/>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3923835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E13978-78EA-400F-B5D9-EA518346CBD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38685F3-094A-40CF-8115-71C607925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4AF6DB1-4EBA-49E3-B90A-844688B2E3F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1A9E77C-40AC-46FB-AE90-6C56408C9C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1939B95-56AA-49DC-B0C3-F24927B170D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AE44FA7-4E96-4088-9D06-47BF5CBF43B8}"/>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8" name="Alt Bilgi Yer Tutucusu 7">
            <a:extLst>
              <a:ext uri="{FF2B5EF4-FFF2-40B4-BE49-F238E27FC236}">
                <a16:creationId xmlns:a16="http://schemas.microsoft.com/office/drawing/2014/main" id="{63B3692A-303F-4E49-B4E8-8D9BE98A87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9A32AFF-9C40-4064-B330-D9EBB2809952}"/>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271193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436654-EDAD-4E88-834F-670AD731444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6FA7B30-15FE-4F90-A1B6-A0959155F94E}"/>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4" name="Alt Bilgi Yer Tutucusu 3">
            <a:extLst>
              <a:ext uri="{FF2B5EF4-FFF2-40B4-BE49-F238E27FC236}">
                <a16:creationId xmlns:a16="http://schemas.microsoft.com/office/drawing/2014/main" id="{B3825549-7096-4062-8AE6-848C35DDE8F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030161EC-FC97-4EC2-B478-1B9412EBEACA}"/>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251534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CFE6EA6-25FE-439F-B962-B38567C49636}"/>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3" name="Alt Bilgi Yer Tutucusu 2">
            <a:extLst>
              <a:ext uri="{FF2B5EF4-FFF2-40B4-BE49-F238E27FC236}">
                <a16:creationId xmlns:a16="http://schemas.microsoft.com/office/drawing/2014/main" id="{110159DB-C4A0-4B35-87F4-052E7E30987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D5BEC62-0447-49A6-A3EA-21BD2BE16725}"/>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142710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9AB53C-5D26-440C-9104-B08FBB9FFD9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BA1CDA4-C2C7-4781-AC65-021F6260C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04E610A-24E3-4496-8351-4A1BFC47F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DCB1158-CC01-4579-851B-74F3366CBBC4}"/>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6" name="Alt Bilgi Yer Tutucusu 5">
            <a:extLst>
              <a:ext uri="{FF2B5EF4-FFF2-40B4-BE49-F238E27FC236}">
                <a16:creationId xmlns:a16="http://schemas.microsoft.com/office/drawing/2014/main" id="{960BAD91-02C8-450A-8555-0862DC3569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E349189-E943-4EAB-AA89-48A353F3D17E}"/>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186963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4380E6-11EA-4924-99DD-DCB316D00E7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C67E915-533C-46BD-8EB8-4960584713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0E25839-1349-4904-9837-05EAE567D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35A35B-4CA9-4FF3-A0E1-43E8A9C1A2B7}"/>
              </a:ext>
            </a:extLst>
          </p:cNvPr>
          <p:cNvSpPr>
            <a:spLocks noGrp="1"/>
          </p:cNvSpPr>
          <p:nvPr>
            <p:ph type="dt" sz="half" idx="10"/>
          </p:nvPr>
        </p:nvSpPr>
        <p:spPr/>
        <p:txBody>
          <a:bodyPr/>
          <a:lstStyle/>
          <a:p>
            <a:fld id="{32010DC8-9CB2-4E39-8923-BCC786C4268E}" type="datetimeFigureOut">
              <a:rPr lang="tr-TR" smtClean="0"/>
              <a:t>22.11.2021</a:t>
            </a:fld>
            <a:endParaRPr lang="tr-TR"/>
          </a:p>
        </p:txBody>
      </p:sp>
      <p:sp>
        <p:nvSpPr>
          <p:cNvPr id="6" name="Alt Bilgi Yer Tutucusu 5">
            <a:extLst>
              <a:ext uri="{FF2B5EF4-FFF2-40B4-BE49-F238E27FC236}">
                <a16:creationId xmlns:a16="http://schemas.microsoft.com/office/drawing/2014/main" id="{50D8C1C3-FC3D-421B-B2D7-2BC8AC0EF41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EAF5DE1-6B97-487B-853D-E3B4CC3BFB91}"/>
              </a:ext>
            </a:extLst>
          </p:cNvPr>
          <p:cNvSpPr>
            <a:spLocks noGrp="1"/>
          </p:cNvSpPr>
          <p:nvPr>
            <p:ph type="sldNum" sz="quarter" idx="12"/>
          </p:nvPr>
        </p:nvSpPr>
        <p:spPr/>
        <p:txBody>
          <a:bodyPr/>
          <a:lstStyle/>
          <a:p>
            <a:fld id="{DF66BAE6-BB68-4C0C-A1CE-D0D556006D57}" type="slidenum">
              <a:rPr lang="tr-TR" smtClean="0"/>
              <a:t>‹#›</a:t>
            </a:fld>
            <a:endParaRPr lang="tr-TR"/>
          </a:p>
        </p:txBody>
      </p:sp>
    </p:spTree>
    <p:extLst>
      <p:ext uri="{BB962C8B-B14F-4D97-AF65-F5344CB8AC3E}">
        <p14:creationId xmlns:p14="http://schemas.microsoft.com/office/powerpoint/2010/main" val="170558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629A67F-2D5E-495F-A392-54DC591FE1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EB4717-B94A-4A6E-B47A-D242B8121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9785AF-2657-40A7-9979-92C682771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10DC8-9CB2-4E39-8923-BCC786C4268E}" type="datetimeFigureOut">
              <a:rPr lang="tr-TR" smtClean="0"/>
              <a:t>22.11.2021</a:t>
            </a:fld>
            <a:endParaRPr lang="tr-TR"/>
          </a:p>
        </p:txBody>
      </p:sp>
      <p:sp>
        <p:nvSpPr>
          <p:cNvPr id="5" name="Alt Bilgi Yer Tutucusu 4">
            <a:extLst>
              <a:ext uri="{FF2B5EF4-FFF2-40B4-BE49-F238E27FC236}">
                <a16:creationId xmlns:a16="http://schemas.microsoft.com/office/drawing/2014/main" id="{BF55FE10-4E16-4A16-B009-1A65F9FA6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2FDD627-AB11-4C96-879E-31EC88F2F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6BAE6-BB68-4C0C-A1CE-D0D556006D57}" type="slidenum">
              <a:rPr lang="tr-TR" smtClean="0"/>
              <a:t>‹#›</a:t>
            </a:fld>
            <a:endParaRPr lang="tr-TR"/>
          </a:p>
        </p:txBody>
      </p:sp>
    </p:spTree>
    <p:extLst>
      <p:ext uri="{BB962C8B-B14F-4D97-AF65-F5344CB8AC3E}">
        <p14:creationId xmlns:p14="http://schemas.microsoft.com/office/powerpoint/2010/main" val="23297594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B377F5-029B-4929-9CF8-BA5957649350}"/>
              </a:ext>
            </a:extLst>
          </p:cNvPr>
          <p:cNvSpPr>
            <a:spLocks noGrp="1"/>
          </p:cNvSpPr>
          <p:nvPr>
            <p:ph type="ctrTitle"/>
          </p:nvPr>
        </p:nvSpPr>
        <p:spPr>
          <a:xfrm>
            <a:off x="804672" y="4007335"/>
            <a:ext cx="6455833" cy="1497998"/>
          </a:xfrm>
        </p:spPr>
        <p:txBody>
          <a:bodyPr anchor="t">
            <a:normAutofit/>
          </a:bodyPr>
          <a:lstStyle/>
          <a:p>
            <a:pPr algn="l"/>
            <a:r>
              <a:rPr lang="tr-TR" sz="4800" dirty="0"/>
              <a:t>DRUG INTERACTIONS</a:t>
            </a:r>
            <a:br>
              <a:rPr lang="tr-TR" sz="4800" dirty="0"/>
            </a:br>
            <a:r>
              <a:rPr lang="tr-TR" sz="4800" dirty="0" err="1"/>
              <a:t>Finerenone&amp;Erytromycin</a:t>
            </a:r>
            <a:endParaRPr lang="tr-TR" sz="4800" dirty="0"/>
          </a:p>
        </p:txBody>
      </p:sp>
      <p:sp>
        <p:nvSpPr>
          <p:cNvPr id="3" name="Alt Başlık 2">
            <a:extLst>
              <a:ext uri="{FF2B5EF4-FFF2-40B4-BE49-F238E27FC236}">
                <a16:creationId xmlns:a16="http://schemas.microsoft.com/office/drawing/2014/main" id="{AA1C520D-AB48-4EE4-B7B6-D2E7404D6625}"/>
              </a:ext>
            </a:extLst>
          </p:cNvPr>
          <p:cNvSpPr>
            <a:spLocks noGrp="1"/>
          </p:cNvSpPr>
          <p:nvPr>
            <p:ph type="subTitle" idx="1"/>
          </p:nvPr>
        </p:nvSpPr>
        <p:spPr>
          <a:xfrm>
            <a:off x="804672" y="3288965"/>
            <a:ext cx="6455833" cy="665853"/>
          </a:xfrm>
        </p:spPr>
        <p:txBody>
          <a:bodyPr anchor="b">
            <a:normAutofit/>
          </a:bodyPr>
          <a:lstStyle/>
          <a:p>
            <a:pPr algn="l"/>
            <a:r>
              <a:rPr lang="tr-TR" sz="1600" dirty="0"/>
              <a:t>Merve Tanrıverdi-15030161</a:t>
            </a:r>
          </a:p>
        </p:txBody>
      </p:sp>
      <p:sp>
        <p:nvSpPr>
          <p:cNvPr id="10" name="Freeform: Shape 9">
            <a:extLst>
              <a:ext uri="{FF2B5EF4-FFF2-40B4-BE49-F238E27FC236}">
                <a16:creationId xmlns:a16="http://schemas.microsoft.com/office/drawing/2014/main" id="{F05C5575-0F07-43D0-AE78-81EAA8E67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7583227-44AB-4ECD-AD51-9EC7A5A3E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26B9EF5-5D92-4AC7-BC55-FC5C4C98E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D520D6-8B57-4047-BB5F-2BE1017B2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D74CEE43-5D16-468A-A461-9E31EFCC25DD}"/>
              </a:ext>
            </a:extLst>
          </p:cNvPr>
          <p:cNvPicPr>
            <a:picLocks noChangeAspect="1"/>
          </p:cNvPicPr>
          <p:nvPr/>
        </p:nvPicPr>
        <p:blipFill>
          <a:blip r:embed="rId2"/>
          <a:stretch>
            <a:fillRect/>
          </a:stretch>
        </p:blipFill>
        <p:spPr>
          <a:xfrm>
            <a:off x="4492660" y="211666"/>
            <a:ext cx="2316829" cy="2131483"/>
          </a:xfrm>
          <a:prstGeom prst="rect">
            <a:avLst/>
          </a:prstGeom>
        </p:spPr>
      </p:pic>
      <p:pic>
        <p:nvPicPr>
          <p:cNvPr id="4" name="Resim 3">
            <a:extLst>
              <a:ext uri="{FF2B5EF4-FFF2-40B4-BE49-F238E27FC236}">
                <a16:creationId xmlns:a16="http://schemas.microsoft.com/office/drawing/2014/main" id="{573E7769-5F71-4A3F-98AB-330A2853EDC7}"/>
              </a:ext>
            </a:extLst>
          </p:cNvPr>
          <p:cNvPicPr>
            <a:picLocks noChangeAspect="1"/>
          </p:cNvPicPr>
          <p:nvPr/>
        </p:nvPicPr>
        <p:blipFill>
          <a:blip r:embed="rId3"/>
          <a:stretch>
            <a:fillRect/>
          </a:stretch>
        </p:blipFill>
        <p:spPr>
          <a:xfrm>
            <a:off x="8821130" y="2679074"/>
            <a:ext cx="3088111" cy="3633071"/>
          </a:xfrm>
          <a:prstGeom prst="rect">
            <a:avLst/>
          </a:prstGeom>
        </p:spPr>
      </p:pic>
    </p:spTree>
    <p:extLst>
      <p:ext uri="{BB962C8B-B14F-4D97-AF65-F5344CB8AC3E}">
        <p14:creationId xmlns:p14="http://schemas.microsoft.com/office/powerpoint/2010/main" val="387913927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C89E3C-A0BF-44D2-9926-D425DD0716A6}"/>
              </a:ext>
            </a:extLst>
          </p:cNvPr>
          <p:cNvSpPr>
            <a:spLocks noGrp="1"/>
          </p:cNvSpPr>
          <p:nvPr>
            <p:ph type="title"/>
          </p:nvPr>
        </p:nvSpPr>
        <p:spPr>
          <a:xfrm>
            <a:off x="801098" y="1396289"/>
            <a:ext cx="6387102" cy="1325563"/>
          </a:xfrm>
        </p:spPr>
        <p:txBody>
          <a:bodyPr>
            <a:normAutofit/>
          </a:bodyPr>
          <a:lstStyle/>
          <a:p>
            <a:r>
              <a:rPr lang="tr-TR" sz="3100"/>
              <a:t>FINERENONE (</a:t>
            </a:r>
            <a:r>
              <a:rPr lang="tr-TR" sz="3100" err="1"/>
              <a:t>Brand</a:t>
            </a:r>
            <a:r>
              <a:rPr lang="tr-TR" sz="3100"/>
              <a:t> name: </a:t>
            </a:r>
            <a:r>
              <a:rPr lang="tr-TR" sz="3100" err="1"/>
              <a:t>Kerendia</a:t>
            </a:r>
            <a:r>
              <a:rPr lang="tr-TR" sz="3100"/>
              <a:t>)</a:t>
            </a:r>
            <a:br>
              <a:rPr lang="tr-TR" sz="3100"/>
            </a:br>
            <a:endParaRPr lang="tr-TR" sz="3100"/>
          </a:p>
        </p:txBody>
      </p:sp>
      <p:sp>
        <p:nvSpPr>
          <p:cNvPr id="3" name="İçerik Yer Tutucusu 2">
            <a:extLst>
              <a:ext uri="{FF2B5EF4-FFF2-40B4-BE49-F238E27FC236}">
                <a16:creationId xmlns:a16="http://schemas.microsoft.com/office/drawing/2014/main" id="{8F058BFA-6FE1-4241-9D9E-9831BC079E61}"/>
              </a:ext>
            </a:extLst>
          </p:cNvPr>
          <p:cNvSpPr>
            <a:spLocks noGrp="1"/>
          </p:cNvSpPr>
          <p:nvPr>
            <p:ph sz="quarter" idx="13"/>
          </p:nvPr>
        </p:nvSpPr>
        <p:spPr>
          <a:xfrm>
            <a:off x="805542" y="2871982"/>
            <a:ext cx="6382657" cy="3181684"/>
          </a:xfrm>
        </p:spPr>
        <p:txBody>
          <a:bodyPr anchor="t">
            <a:normAutofit/>
          </a:bodyPr>
          <a:lstStyle/>
          <a:p>
            <a:r>
              <a:rPr lang="it-IT" sz="1800"/>
              <a:t>Finerenone is a </a:t>
            </a:r>
            <a:r>
              <a:rPr lang="tr-TR" sz="1800"/>
              <a:t>third generation, </a:t>
            </a:r>
            <a:r>
              <a:rPr lang="it-IT" sz="1800"/>
              <a:t>non-steroidal mineralocorticoid receptor antagonist</a:t>
            </a:r>
            <a:r>
              <a:rPr lang="tr-TR" sz="1800"/>
              <a:t>.</a:t>
            </a:r>
          </a:p>
          <a:p>
            <a:r>
              <a:rPr lang="tr-TR" sz="1800"/>
              <a:t>It is</a:t>
            </a:r>
            <a:r>
              <a:rPr lang="en-US" sz="1800"/>
              <a:t> used to reduce the risk of kidney function decline, kidney failure, cardiovascular death, non-fatal heart attacks, and hospitalization for heart failure in adults with chronic kidney disease associated with type 2 diabetes.</a:t>
            </a:r>
            <a:endParaRPr lang="tr-TR" sz="1800"/>
          </a:p>
        </p:txBody>
      </p:sp>
      <p:sp>
        <p:nvSpPr>
          <p:cNvPr id="10" name="Freeform: Shape 9">
            <a:extLst>
              <a:ext uri="{FF2B5EF4-FFF2-40B4-BE49-F238E27FC236}">
                <a16:creationId xmlns:a16="http://schemas.microsoft.com/office/drawing/2014/main" id="{2C6A2225-94AF-4BC4-98F4-77746E7B1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A50CC01B-883C-412F-A6F0-7677543D03E1}"/>
              </a:ext>
            </a:extLst>
          </p:cNvPr>
          <p:cNvPicPr>
            <a:picLocks noChangeAspect="1"/>
          </p:cNvPicPr>
          <p:nvPr/>
        </p:nvPicPr>
        <p:blipFill rotWithShape="1">
          <a:blip r:embed="rId2"/>
          <a:srcRect t="9746" r="-4" b="13661"/>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2" name="Freeform: Shape 11">
            <a:extLst>
              <a:ext uri="{FF2B5EF4-FFF2-40B4-BE49-F238E27FC236}">
                <a16:creationId xmlns:a16="http://schemas.microsoft.com/office/drawing/2014/main" id="{648F5915-2CE1-4F74-88C5-D4366893D2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918944AE-C91B-40C4-A1B5-3B184C7BA8D2}"/>
              </a:ext>
            </a:extLst>
          </p:cNvPr>
          <p:cNvPicPr>
            <a:picLocks noChangeAspect="1"/>
          </p:cNvPicPr>
          <p:nvPr/>
        </p:nvPicPr>
        <p:blipFill rotWithShape="1">
          <a:blip r:embed="rId3"/>
          <a:srcRect t="17911" r="2" b="2"/>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8567216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548E61-F19C-4C97-81C3-E3595E4591A1}"/>
              </a:ext>
            </a:extLst>
          </p:cNvPr>
          <p:cNvSpPr>
            <a:spLocks noGrp="1"/>
          </p:cNvSpPr>
          <p:nvPr>
            <p:ph type="title"/>
          </p:nvPr>
        </p:nvSpPr>
        <p:spPr>
          <a:xfrm>
            <a:off x="801099" y="1396289"/>
            <a:ext cx="4249006" cy="1325563"/>
          </a:xfrm>
        </p:spPr>
        <p:txBody>
          <a:bodyPr>
            <a:normAutofit/>
          </a:bodyPr>
          <a:lstStyle/>
          <a:p>
            <a:r>
              <a:rPr lang="tr-TR" sz="3400"/>
              <a:t>ERYTROMYCIN (</a:t>
            </a:r>
            <a:r>
              <a:rPr lang="tr-TR" sz="3400" err="1"/>
              <a:t>Brand</a:t>
            </a:r>
            <a:r>
              <a:rPr lang="tr-TR" sz="3400"/>
              <a:t> name: </a:t>
            </a:r>
            <a:r>
              <a:rPr lang="tr-TR" sz="3400" err="1"/>
              <a:t>Erythrocin</a:t>
            </a:r>
            <a:r>
              <a:rPr lang="tr-TR" sz="3400"/>
              <a:t>)</a:t>
            </a:r>
          </a:p>
        </p:txBody>
      </p:sp>
      <p:sp>
        <p:nvSpPr>
          <p:cNvPr id="3" name="İçerik Yer Tutucusu 2">
            <a:extLst>
              <a:ext uri="{FF2B5EF4-FFF2-40B4-BE49-F238E27FC236}">
                <a16:creationId xmlns:a16="http://schemas.microsoft.com/office/drawing/2014/main" id="{0C9470E7-B2D7-451E-BC69-70B74C9175EE}"/>
              </a:ext>
            </a:extLst>
          </p:cNvPr>
          <p:cNvSpPr>
            <a:spLocks noGrp="1"/>
          </p:cNvSpPr>
          <p:nvPr>
            <p:ph sz="quarter" idx="13"/>
          </p:nvPr>
        </p:nvSpPr>
        <p:spPr>
          <a:xfrm>
            <a:off x="805544" y="2871982"/>
            <a:ext cx="4245428" cy="3181684"/>
          </a:xfrm>
        </p:spPr>
        <p:txBody>
          <a:bodyPr anchor="t">
            <a:normAutofit/>
          </a:bodyPr>
          <a:lstStyle/>
          <a:p>
            <a:r>
              <a:rPr lang="en-US" sz="1800"/>
              <a:t>Erythromycin is </a:t>
            </a:r>
            <a:r>
              <a:rPr lang="tr-TR" sz="1800"/>
              <a:t>one of the macrolide antibiotics that </a:t>
            </a:r>
            <a:r>
              <a:rPr lang="en-US" sz="1800"/>
              <a:t>metabolized by enzymes of the cytochrome P450 system, in particular, by isozymes of the CYP3A superfamily.</a:t>
            </a:r>
            <a:endParaRPr lang="tr-TR" sz="1800"/>
          </a:p>
          <a:p>
            <a:r>
              <a:rPr lang="tr-TR" sz="1800"/>
              <a:t>It is used for the treatment of a number of bacterial infections.</a:t>
            </a:r>
          </a:p>
          <a:p>
            <a:endParaRPr lang="tr-TR" sz="1800"/>
          </a:p>
        </p:txBody>
      </p:sp>
      <p:sp>
        <p:nvSpPr>
          <p:cNvPr id="10" name="Freeform: Shape 9">
            <a:extLst>
              <a:ext uri="{FF2B5EF4-FFF2-40B4-BE49-F238E27FC236}">
                <a16:creationId xmlns:a16="http://schemas.microsoft.com/office/drawing/2014/main"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C7540596-4602-4527-86F1-C80BEDE8BD3C}"/>
              </a:ext>
            </a:extLst>
          </p:cNvPr>
          <p:cNvPicPr>
            <a:picLocks noChangeAspect="1"/>
          </p:cNvPicPr>
          <p:nvPr/>
        </p:nvPicPr>
        <p:blipFill rotWithShape="1">
          <a:blip r:embed="rId2"/>
          <a:srcRect t="28441" b="9172"/>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2" name="Freeform: Shape 11">
            <a:extLst>
              <a:ext uri="{FF2B5EF4-FFF2-40B4-BE49-F238E27FC236}">
                <a16:creationId xmlns:a16="http://schemas.microsoft.com/office/drawing/2014/main"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47920367-B3D7-41A9-BEA9-0E14765E0A06}"/>
              </a:ext>
            </a:extLst>
          </p:cNvPr>
          <p:cNvPicPr>
            <a:picLocks noChangeAspect="1"/>
          </p:cNvPicPr>
          <p:nvPr/>
        </p:nvPicPr>
        <p:blipFill rotWithShape="1">
          <a:blip r:embed="rId3"/>
          <a:srcRect t="13186" r="4" b="12173"/>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41672978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0A74C3-BFF0-4C8B-AC78-9E76F300A90C}"/>
              </a:ext>
            </a:extLst>
          </p:cNvPr>
          <p:cNvSpPr>
            <a:spLocks noGrp="1"/>
          </p:cNvSpPr>
          <p:nvPr>
            <p:ph type="title"/>
          </p:nvPr>
        </p:nvSpPr>
        <p:spPr>
          <a:xfrm>
            <a:off x="762001" y="803325"/>
            <a:ext cx="5314536" cy="1325563"/>
          </a:xfrm>
        </p:spPr>
        <p:txBody>
          <a:bodyPr>
            <a:normAutofit/>
          </a:bodyPr>
          <a:lstStyle/>
          <a:p>
            <a:r>
              <a:rPr lang="tr-TR"/>
              <a:t>Interaction</a:t>
            </a:r>
          </a:p>
        </p:txBody>
      </p:sp>
      <p:sp>
        <p:nvSpPr>
          <p:cNvPr id="3" name="İçerik Yer Tutucusu 2">
            <a:extLst>
              <a:ext uri="{FF2B5EF4-FFF2-40B4-BE49-F238E27FC236}">
                <a16:creationId xmlns:a16="http://schemas.microsoft.com/office/drawing/2014/main" id="{026AD6B8-6790-4066-A222-41B460C6141B}"/>
              </a:ext>
            </a:extLst>
          </p:cNvPr>
          <p:cNvSpPr>
            <a:spLocks noGrp="1"/>
          </p:cNvSpPr>
          <p:nvPr>
            <p:ph sz="quarter" idx="13"/>
          </p:nvPr>
        </p:nvSpPr>
        <p:spPr>
          <a:xfrm>
            <a:off x="762000" y="2279018"/>
            <a:ext cx="5314543" cy="3375920"/>
          </a:xfrm>
        </p:spPr>
        <p:txBody>
          <a:bodyPr anchor="t">
            <a:normAutofit/>
          </a:bodyPr>
          <a:lstStyle/>
          <a:p>
            <a:r>
              <a:rPr lang="en-US" sz="1500"/>
              <a:t>Drug interaction studies </a:t>
            </a:r>
            <a:r>
              <a:rPr lang="tr-TR" sz="1500"/>
              <a:t>demonstrat</a:t>
            </a:r>
            <a:r>
              <a:rPr lang="en-US" sz="1500"/>
              <a:t>ed that concomitant use of erythromycin (moderate CYP450 3A4 inhibitor) increased finerenone mean systemic exposure and peak plasma concentration</a:t>
            </a:r>
            <a:r>
              <a:rPr lang="tr-TR" sz="1500"/>
              <a:t>.</a:t>
            </a:r>
          </a:p>
          <a:p>
            <a:r>
              <a:rPr lang="en-US" sz="1500"/>
              <a:t>High exposure to finerenone may potentiate the risk of hyperkalemia, and the risk may be further increased with decreasing kidney function and higher baseline potassium levels</a:t>
            </a:r>
            <a:r>
              <a:rPr lang="tr-TR" sz="1500"/>
              <a:t>.</a:t>
            </a:r>
          </a:p>
          <a:p>
            <a:r>
              <a:rPr lang="tr-TR" sz="1500"/>
              <a:t>Using erytromycin and finerenone together </a:t>
            </a:r>
            <a:r>
              <a:rPr lang="en-US" sz="1500"/>
              <a:t>can increase the risk of serious side effects including hyperkalemia (high blood potassium), which in severe cases can lead to kidney failure, muscle paralysis, irregular heart rhythm, and cardiac arrest.</a:t>
            </a:r>
            <a:endParaRPr lang="tr-TR" sz="1500"/>
          </a:p>
        </p:txBody>
      </p:sp>
      <p:sp>
        <p:nvSpPr>
          <p:cNvPr id="40" name="Freeform: Shape 39">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id="{79EF27A0-4121-4802-A433-FC4FE55195AF}"/>
              </a:ext>
            </a:extLst>
          </p:cNvPr>
          <p:cNvPicPr>
            <a:picLocks noChangeAspect="1"/>
          </p:cNvPicPr>
          <p:nvPr/>
        </p:nvPicPr>
        <p:blipFill rotWithShape="1">
          <a:blip r:embed="rId2"/>
          <a:srcRect l="1" t="627" r="-4" b="5385"/>
          <a:stretch/>
        </p:blipFill>
        <p:spPr>
          <a:xfrm>
            <a:off x="6750141" y="-2"/>
            <a:ext cx="5441859" cy="5397912"/>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081010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EEDAD0CD-B83E-4958-9958-C5CB135EC2BB}"/>
              </a:ext>
            </a:extLst>
          </p:cNvPr>
          <p:cNvPicPr>
            <a:picLocks noChangeAspect="1"/>
          </p:cNvPicPr>
          <p:nvPr/>
        </p:nvPicPr>
        <p:blipFill>
          <a:blip r:embed="rId2"/>
          <a:stretch>
            <a:fillRect/>
          </a:stretch>
        </p:blipFill>
        <p:spPr>
          <a:xfrm>
            <a:off x="7523382" y="536298"/>
            <a:ext cx="4113708" cy="4113708"/>
          </a:xfrm>
          <a:prstGeom prst="rect">
            <a:avLst/>
          </a:prstGeom>
        </p:spPr>
      </p:pic>
      <p:sp>
        <p:nvSpPr>
          <p:cNvPr id="34" name="Freeform: Shape 33">
            <a:extLst>
              <a:ext uri="{FF2B5EF4-FFF2-40B4-BE49-F238E27FC236}">
                <a16:creationId xmlns:a16="http://schemas.microsoft.com/office/drawing/2014/main" id="{9B38642C-62C4-4E31-A5D3-BB1DD8CA3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A9F66240-8C38-4069-A5C9-2D3FCD97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2C449871-D260-4F10-8AA4-CEAD239B45E7}"/>
              </a:ext>
            </a:extLst>
          </p:cNvPr>
          <p:cNvSpPr>
            <a:spLocks noGrp="1"/>
          </p:cNvSpPr>
          <p:nvPr>
            <p:ph type="title"/>
          </p:nvPr>
        </p:nvSpPr>
        <p:spPr>
          <a:xfrm>
            <a:off x="804672" y="365125"/>
            <a:ext cx="4378881" cy="1325563"/>
          </a:xfrm>
        </p:spPr>
        <p:txBody>
          <a:bodyPr>
            <a:normAutofit/>
          </a:bodyPr>
          <a:lstStyle/>
          <a:p>
            <a:r>
              <a:rPr lang="tr-TR"/>
              <a:t>Management</a:t>
            </a:r>
          </a:p>
        </p:txBody>
      </p:sp>
      <p:sp>
        <p:nvSpPr>
          <p:cNvPr id="3" name="İçerik Yer Tutucusu 2">
            <a:extLst>
              <a:ext uri="{FF2B5EF4-FFF2-40B4-BE49-F238E27FC236}">
                <a16:creationId xmlns:a16="http://schemas.microsoft.com/office/drawing/2014/main" id="{482465B4-89AA-40A0-BE96-1DFF358AF273}"/>
              </a:ext>
            </a:extLst>
          </p:cNvPr>
          <p:cNvSpPr>
            <a:spLocks noGrp="1"/>
          </p:cNvSpPr>
          <p:nvPr>
            <p:ph sz="quarter" idx="13"/>
          </p:nvPr>
        </p:nvSpPr>
        <p:spPr>
          <a:xfrm>
            <a:off x="804672" y="2020824"/>
            <a:ext cx="5076090" cy="4151376"/>
          </a:xfrm>
        </p:spPr>
        <p:txBody>
          <a:bodyPr>
            <a:normAutofit/>
          </a:bodyPr>
          <a:lstStyle/>
          <a:p>
            <a:r>
              <a:rPr lang="en-US" sz="2000"/>
              <a:t>Serum potassium and renal function should be monitored throughout treatment with finerenone, particularly during drug initiation or dosage adjustment of either finerenone or the CYP450 3A4 inhibitor, and the finerenone dosage adjusted as appropriate in accordance with the product label.</a:t>
            </a:r>
            <a:endParaRPr lang="tr-TR" sz="2000"/>
          </a:p>
          <a:p>
            <a:endParaRPr lang="tr-TR" sz="2000"/>
          </a:p>
        </p:txBody>
      </p:sp>
    </p:spTree>
    <p:extLst>
      <p:ext uri="{BB962C8B-B14F-4D97-AF65-F5344CB8AC3E}">
        <p14:creationId xmlns:p14="http://schemas.microsoft.com/office/powerpoint/2010/main" val="397956846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B79CB1-2B61-4584-BC4E-0E767E54D384}"/>
              </a:ext>
            </a:extLst>
          </p:cNvPr>
          <p:cNvSpPr>
            <a:spLocks noGrp="1"/>
          </p:cNvSpPr>
          <p:nvPr>
            <p:ph type="title"/>
          </p:nvPr>
        </p:nvSpPr>
        <p:spPr/>
        <p:txBody>
          <a:bodyPr/>
          <a:lstStyle/>
          <a:p>
            <a:r>
              <a:rPr lang="tr-TR" dirty="0" err="1"/>
              <a:t>References</a:t>
            </a:r>
            <a:endParaRPr lang="tr-TR" dirty="0"/>
          </a:p>
        </p:txBody>
      </p:sp>
      <p:sp>
        <p:nvSpPr>
          <p:cNvPr id="3" name="İçerik Yer Tutucusu 2">
            <a:extLst>
              <a:ext uri="{FF2B5EF4-FFF2-40B4-BE49-F238E27FC236}">
                <a16:creationId xmlns:a16="http://schemas.microsoft.com/office/drawing/2014/main" id="{05E2DEAD-472D-4CBD-B997-B1A71AC64A7C}"/>
              </a:ext>
            </a:extLst>
          </p:cNvPr>
          <p:cNvSpPr>
            <a:spLocks noGrp="1"/>
          </p:cNvSpPr>
          <p:nvPr>
            <p:ph sz="quarter" idx="13"/>
          </p:nvPr>
        </p:nvSpPr>
        <p:spPr/>
        <p:txBody>
          <a:bodyPr/>
          <a:lstStyle/>
          <a:p>
            <a:r>
              <a:rPr lang="tr-TR" dirty="0"/>
              <a:t>drugs.com</a:t>
            </a:r>
          </a:p>
          <a:p>
            <a:r>
              <a:rPr lang="tr-TR" dirty="0"/>
              <a:t>wikipedia.com</a:t>
            </a:r>
          </a:p>
          <a:p>
            <a:r>
              <a:rPr lang="tr-TR" dirty="0"/>
              <a:t>Google </a:t>
            </a:r>
            <a:r>
              <a:rPr lang="tr-TR" dirty="0" err="1"/>
              <a:t>scholar</a:t>
            </a:r>
            <a:endParaRPr lang="tr-TR" dirty="0"/>
          </a:p>
          <a:p>
            <a:r>
              <a:rPr lang="tr-TR" dirty="0"/>
              <a:t>ascpt.onlinelibrary.wiley.com</a:t>
            </a:r>
          </a:p>
        </p:txBody>
      </p:sp>
    </p:spTree>
    <p:extLst>
      <p:ext uri="{BB962C8B-B14F-4D97-AF65-F5344CB8AC3E}">
        <p14:creationId xmlns:p14="http://schemas.microsoft.com/office/powerpoint/2010/main" val="361310197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TotalTime>
  <Words>254</Words>
  <Application>Microsoft Office PowerPoint</Application>
  <PresentationFormat>Geniş ekran</PresentationFormat>
  <Paragraphs>19</Paragraphs>
  <Slides>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vt:i4>
      </vt:variant>
    </vt:vector>
  </HeadingPairs>
  <TitlesOfParts>
    <vt:vector size="10" baseType="lpstr">
      <vt:lpstr>Arial</vt:lpstr>
      <vt:lpstr>Calibri</vt:lpstr>
      <vt:lpstr>Calibri Light</vt:lpstr>
      <vt:lpstr>Office Teması</vt:lpstr>
      <vt:lpstr>DRUG INTERACTIONS Finerenone&amp;Erytromycin</vt:lpstr>
      <vt:lpstr>FINERENONE (Brand name: Kerendia) </vt:lpstr>
      <vt:lpstr>ERYTROMYCIN (Brand name: Erythrocin)</vt:lpstr>
      <vt:lpstr>Interaction</vt:lpstr>
      <vt:lpstr>Management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INTERACTIONS Finerenone&amp;Erytromycin</dc:title>
  <dc:creator>ABDULLAH TANRIVERDİ</dc:creator>
  <cp:lastModifiedBy>Serap GÜR</cp:lastModifiedBy>
  <cp:revision>1</cp:revision>
  <dcterms:created xsi:type="dcterms:W3CDTF">2021-11-20T18:05:18Z</dcterms:created>
  <dcterms:modified xsi:type="dcterms:W3CDTF">2021-11-22T05:47:31Z</dcterms:modified>
</cp:coreProperties>
</file>