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1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18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9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344625" y="2583195"/>
            <a:ext cx="2763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 Değişimi ve</a:t>
            </a:r>
          </a:p>
          <a:p>
            <a:pPr algn="ctr"/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Isı Transferi</a:t>
            </a: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19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ERİME: ERİME ISISI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6" y="1923678"/>
            <a:ext cx="8434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Suyun donma derecesi 0 santigrattır. Bu sıcaklıkta su sıvı ya da katı buz olabilir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Maddenin iç enerjisi suyun sıvı ya da katı olmasını belirler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Donma derecesinde olan </a:t>
            </a:r>
            <a:r>
              <a:rPr lang="tr-TR" sz="1400" dirty="0"/>
              <a:t>buza ısı verilirse, buz aynı derecede suya dönüşür.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0ºC’ta </a:t>
            </a:r>
            <a:r>
              <a:rPr lang="tr-TR" sz="1400" dirty="0"/>
              <a:t>1 gram </a:t>
            </a:r>
            <a:r>
              <a:rPr lang="tr-TR" sz="1400" dirty="0" smtClean="0"/>
              <a:t>buzun 0ºC’ta </a:t>
            </a:r>
            <a:r>
              <a:rPr lang="tr-TR" sz="1400" dirty="0"/>
              <a:t>1 gram suya dönüşmesi için gereken ısı miktarı 80 kaloridir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Buna </a:t>
            </a:r>
            <a:r>
              <a:rPr lang="tr-TR" sz="1400" dirty="0"/>
              <a:t>suyun </a:t>
            </a:r>
            <a:r>
              <a:rPr lang="tr-TR" sz="1400" b="1" dirty="0"/>
              <a:t>erime ısısı </a:t>
            </a:r>
            <a:r>
              <a:rPr lang="tr-TR" sz="1400" dirty="0"/>
              <a:t>adı verilir. Diğer maddelerin erime/kaynama ısısı sudan </a:t>
            </a:r>
            <a:r>
              <a:rPr lang="tr-TR" sz="1400" dirty="0" smtClean="0"/>
              <a:t>daha düşüktür</a:t>
            </a:r>
            <a:r>
              <a:rPr lang="tr-TR" sz="1400" dirty="0"/>
              <a:t>. Örneğin, kurşunun gram başına erime ısısı 5.9 kaloridir.</a:t>
            </a:r>
          </a:p>
        </p:txBody>
      </p:sp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2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BUHARLAŞMA ISISI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923678"/>
            <a:ext cx="8434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Yaklaşık 20ºC olan oda sıcaklığında suya ısı verildiğini düşünün.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Eklenen </a:t>
            </a:r>
            <a:r>
              <a:rPr lang="tr-TR" sz="1400" dirty="0"/>
              <a:t>her </a:t>
            </a:r>
            <a:r>
              <a:rPr lang="tr-TR" sz="1400" dirty="0" smtClean="0"/>
              <a:t>bir kalorilik </a:t>
            </a:r>
            <a:r>
              <a:rPr lang="tr-TR" sz="1400" dirty="0"/>
              <a:t>ısı, 1 gram suyun sıcaklığını 1 santigrat derece arttıracaktır.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Su 100ºC’ye </a:t>
            </a:r>
            <a:r>
              <a:rPr lang="tr-TR" sz="1400" dirty="0"/>
              <a:t>ulaştığında, sıcaklığı artmayacak fakat kaynamaya başlayacaktır</a:t>
            </a:r>
            <a:r>
              <a:rPr lang="tr-TR" sz="1400" dirty="0" smtClean="0"/>
              <a:t>.</a:t>
            </a:r>
          </a:p>
          <a:p>
            <a:endParaRPr lang="tr-TR" sz="1400" dirty="0" smtClean="0"/>
          </a:p>
          <a:p>
            <a:r>
              <a:rPr lang="tr-TR" sz="1400" dirty="0" smtClean="0"/>
              <a:t>Kaynama </a:t>
            </a:r>
            <a:r>
              <a:rPr lang="tr-TR" sz="1400" dirty="0"/>
              <a:t>suyun </a:t>
            </a:r>
            <a:r>
              <a:rPr lang="tr-TR" sz="1400" dirty="0" smtClean="0"/>
              <a:t>gaz haline </a:t>
            </a:r>
            <a:r>
              <a:rPr lang="tr-TR" sz="1400" dirty="0"/>
              <a:t>dönüştüğü ve buhar olduğu sürece denir.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100ºC’ta </a:t>
            </a:r>
            <a:r>
              <a:rPr lang="tr-TR" sz="1400" dirty="0"/>
              <a:t>1 gram suyu, </a:t>
            </a:r>
            <a:r>
              <a:rPr lang="tr-TR" sz="1400" dirty="0" smtClean="0"/>
              <a:t>100ºC’ta su </a:t>
            </a:r>
            <a:r>
              <a:rPr lang="tr-TR" sz="1400" dirty="0"/>
              <a:t>buharına dönüştürmek için 540 kalori ısı gerekir.</a:t>
            </a:r>
          </a:p>
        </p:txBody>
      </p:sp>
    </p:spTree>
    <p:extLst>
      <p:ext uri="{BB962C8B-B14F-4D97-AF65-F5344CB8AC3E}">
        <p14:creationId xmlns:p14="http://schemas.microsoft.com/office/powerpoint/2010/main" val="1540305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 TRANSFERİ: İLETİM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42103" y="1635646"/>
            <a:ext cx="8434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maşanın/şişin ucunu ateşe tutup diğer ucundan da siz tutarsanız, elinizin </a:t>
            </a:r>
            <a:r>
              <a:rPr lang="tr-TR" sz="1400" dirty="0" smtClean="0"/>
              <a:t>tuttuğu ucun </a:t>
            </a:r>
            <a:r>
              <a:rPr lang="tr-TR" sz="1400" dirty="0"/>
              <a:t>giderek ısınmaya başladığını hissedersiniz.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Isı </a:t>
            </a:r>
            <a:r>
              <a:rPr lang="tr-TR" sz="1400" dirty="0"/>
              <a:t>sıcak uçtan soğuk uca </a:t>
            </a:r>
            <a:r>
              <a:rPr lang="tr-TR" sz="1400" b="1" dirty="0"/>
              <a:t>ısı </a:t>
            </a:r>
            <a:r>
              <a:rPr lang="tr-TR" sz="1400" b="1" dirty="0" smtClean="0"/>
              <a:t>transfer </a:t>
            </a:r>
            <a:r>
              <a:rPr lang="tr-TR" sz="1400" dirty="0" smtClean="0"/>
              <a:t>ile </a:t>
            </a:r>
            <a:r>
              <a:rPr lang="tr-TR" sz="1400" dirty="0"/>
              <a:t>iletilmektedir.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Maşanın </a:t>
            </a:r>
            <a:r>
              <a:rPr lang="tr-TR" sz="1400" dirty="0"/>
              <a:t>sıcak ucundaki moleküller soğuk ucundaki moleküllere </a:t>
            </a:r>
            <a:r>
              <a:rPr lang="tr-TR" sz="1400" dirty="0" smtClean="0"/>
              <a:t>göre daha </a:t>
            </a:r>
            <a:r>
              <a:rPr lang="tr-TR" sz="1400" dirty="0"/>
              <a:t>hızlı hareket ederler.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Moleküller </a:t>
            </a:r>
            <a:r>
              <a:rPr lang="tr-TR" sz="1400" dirty="0"/>
              <a:t>arası kuvvetler olduğu için, hızla hareket </a:t>
            </a:r>
            <a:r>
              <a:rPr lang="tr-TR" sz="1400" dirty="0" smtClean="0"/>
              <a:t>eden bir </a:t>
            </a:r>
            <a:r>
              <a:rPr lang="tr-TR" sz="1400" dirty="0"/>
              <a:t>molekül enerjisini daha yavaş hareket eden komşu moleküle transfer </a:t>
            </a:r>
            <a:r>
              <a:rPr lang="tr-TR" sz="1400" dirty="0" smtClean="0"/>
              <a:t>edecektir. </a:t>
            </a:r>
          </a:p>
          <a:p>
            <a:endParaRPr lang="tr-TR" sz="1400" dirty="0"/>
          </a:p>
          <a:p>
            <a:r>
              <a:rPr lang="tr-TR" sz="1400" dirty="0" smtClean="0"/>
              <a:t>Böylelikle</a:t>
            </a:r>
            <a:r>
              <a:rPr lang="tr-TR" sz="1400" dirty="0"/>
              <a:t>, metalin molekülleri arasındaki kinetik enerji sabitlenene kadar, </a:t>
            </a:r>
            <a:r>
              <a:rPr lang="tr-TR" sz="1400" dirty="0" smtClean="0"/>
              <a:t>moleküller arasındaki </a:t>
            </a:r>
            <a:r>
              <a:rPr lang="tr-TR" sz="1400" dirty="0"/>
              <a:t>kinetik enerji metalin başından sonuna kadar yayılacaktır.</a:t>
            </a:r>
          </a:p>
        </p:txBody>
      </p:sp>
    </p:spTree>
    <p:extLst>
      <p:ext uri="{BB962C8B-B14F-4D97-AF65-F5344CB8AC3E}">
        <p14:creationId xmlns:p14="http://schemas.microsoft.com/office/powerpoint/2010/main" val="2720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09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TAŞINIM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42103" y="1851670"/>
            <a:ext cx="8434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Taşınım, bir akışkanın içinde ısının hareketinin temeli olup, akışkanın </a:t>
            </a:r>
            <a:r>
              <a:rPr lang="tr-TR" sz="1400" dirty="0" smtClean="0"/>
              <a:t>moleküllerinin ısının </a:t>
            </a:r>
            <a:r>
              <a:rPr lang="tr-TR" sz="1400" dirty="0"/>
              <a:t>hareketi ile transferidir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/>
              <a:t>madde ısıtıldığında genleşir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Katı </a:t>
            </a:r>
            <a:r>
              <a:rPr lang="tr-TR" sz="1400" dirty="0"/>
              <a:t>bir madde </a:t>
            </a:r>
            <a:r>
              <a:rPr lang="tr-TR" sz="1400" dirty="0" smtClean="0"/>
              <a:t>ısıya maruz </a:t>
            </a:r>
            <a:r>
              <a:rPr lang="tr-TR" sz="1400" dirty="0"/>
              <a:t>kalınca molekülleri göreli konumunda kalmak zorundadır, fakat sıvı ya da </a:t>
            </a:r>
            <a:r>
              <a:rPr lang="tr-TR" sz="1400" dirty="0" smtClean="0"/>
              <a:t>gaz bir </a:t>
            </a:r>
            <a:r>
              <a:rPr lang="tr-TR" sz="1400" dirty="0"/>
              <a:t>maddenin genleşmesi maddenin bir bölümünün çevresindeki diğer bölümüne </a:t>
            </a:r>
            <a:r>
              <a:rPr lang="tr-TR" sz="1400" dirty="0" smtClean="0"/>
              <a:t>göre daha </a:t>
            </a:r>
            <a:r>
              <a:rPr lang="tr-TR" sz="1400" dirty="0"/>
              <a:t>az yoğun bir duruma geçmesine sebep olur</a:t>
            </a:r>
            <a:r>
              <a:rPr lang="tr-TR" sz="1400" dirty="0" smtClean="0"/>
              <a:t>.</a:t>
            </a:r>
          </a:p>
          <a:p>
            <a:endParaRPr lang="tr-TR" sz="1400" dirty="0" smtClean="0"/>
          </a:p>
          <a:p>
            <a:r>
              <a:rPr lang="tr-TR" sz="1400" dirty="0" smtClean="0"/>
              <a:t>Akışkanın </a:t>
            </a:r>
            <a:r>
              <a:rPr lang="tr-TR" sz="1400" dirty="0"/>
              <a:t>bir bölümü </a:t>
            </a:r>
            <a:r>
              <a:rPr lang="tr-TR" sz="1400" dirty="0" smtClean="0"/>
              <a:t>çevresinden daha </a:t>
            </a:r>
            <a:r>
              <a:rPr lang="tr-TR" sz="1400" dirty="0"/>
              <a:t>az yoğun bir pozisyona geçtiğinde yükselir.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61053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IŞINIM/RADYASYON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42103" y="1923678"/>
            <a:ext cx="8434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Isı bir yerden başka bir yere radyasyonla/ışınımla da iletilebilir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Her </a:t>
            </a:r>
            <a:r>
              <a:rPr lang="tr-TR" sz="1400" dirty="0"/>
              <a:t>madde </a:t>
            </a:r>
            <a:r>
              <a:rPr lang="tr-TR" sz="1400" dirty="0" smtClean="0"/>
              <a:t>sürekli olarak </a:t>
            </a:r>
            <a:r>
              <a:rPr lang="tr-TR" sz="1400" dirty="0"/>
              <a:t>radyasyonu/ışınımı soğurur ya da yayar, fakat madde termal radyasyon/ışınım</a:t>
            </a:r>
          </a:p>
          <a:p>
            <a:r>
              <a:rPr lang="tr-TR" sz="1400" dirty="0"/>
              <a:t>yayınlayacak sıcaklığa ulaşıncaya kadar bunu fark etmeyiz.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Bunun </a:t>
            </a:r>
            <a:r>
              <a:rPr lang="tr-TR" sz="1400" dirty="0"/>
              <a:t>gibi termal ya </a:t>
            </a:r>
            <a:r>
              <a:rPr lang="tr-TR" sz="1400" dirty="0" smtClean="0"/>
              <a:t>da kızılötesi </a:t>
            </a:r>
            <a:r>
              <a:rPr lang="tr-TR" sz="1400" dirty="0"/>
              <a:t>ışınımlar doğada elektromanyetik bir biçimde bulunmaktadır ve ışık hızında</a:t>
            </a:r>
          </a:p>
          <a:p>
            <a:r>
              <a:rPr lang="tr-TR" sz="1400" dirty="0" err="1"/>
              <a:t>haraket</a:t>
            </a:r>
            <a:r>
              <a:rPr lang="tr-TR" sz="1400" dirty="0"/>
              <a:t> ederler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Işıma </a:t>
            </a:r>
            <a:r>
              <a:rPr lang="tr-TR" sz="1400" dirty="0"/>
              <a:t>ısısı bir alevin, elektrikli ısıtıcının hatta sıradan bir </a:t>
            </a:r>
            <a:r>
              <a:rPr lang="tr-TR" sz="1400" dirty="0" smtClean="0"/>
              <a:t>ampulün önünde </a:t>
            </a:r>
            <a:r>
              <a:rPr lang="tr-TR" sz="1400" dirty="0"/>
              <a:t>kolaylıkla hissedilebilir.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0990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8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BÖLÜM8</Template>
  <TotalTime>8</TotalTime>
  <Words>379</Words>
  <Application>Microsoft Office PowerPoint</Application>
  <PresentationFormat>Ekran Gösterisi (16:9)</PresentationFormat>
  <Paragraphs>51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BÖLÜM8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2</cp:revision>
  <dcterms:created xsi:type="dcterms:W3CDTF">2017-01-30T09:14:29Z</dcterms:created>
  <dcterms:modified xsi:type="dcterms:W3CDTF">2017-01-31T08:02:37Z</dcterms:modified>
</cp:coreProperties>
</file>