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107" d="100"/>
          <a:sy n="107" d="100"/>
        </p:scale>
        <p:origin x="3396" y="6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904"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804C852-C358-48F4-956F-E474A6B4DBC2}" type="datetimeFigureOut">
              <a:rPr lang="tr-TR" smtClean="0"/>
              <a:pPr/>
              <a:t>19.11.2019</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6B112F7-94AC-4F00-9800-3630211B3F87}" type="slidenum">
              <a:rPr lang="tr-TR" smtClean="0"/>
              <a:pPr/>
              <a:t>‹#›</a:t>
            </a:fld>
            <a:endParaRPr lang="tr-TR"/>
          </a:p>
        </p:txBody>
      </p:sp>
    </p:spTree>
    <p:extLst>
      <p:ext uri="{BB962C8B-B14F-4D97-AF65-F5344CB8AC3E}">
        <p14:creationId xmlns:p14="http://schemas.microsoft.com/office/powerpoint/2010/main" val="13283589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CFBE92-F3B8-4C68-9F49-3081F8139553}" type="datetimeFigureOut">
              <a:rPr lang="tr-TR" smtClean="0"/>
              <a:pPr/>
              <a:t>19.11.2019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01D4E3-99B9-4F6A-851C-4BFD8E381B91}" type="slidenum">
              <a:rPr lang="tr-TR" smtClean="0"/>
              <a:pPr/>
              <a:t>‹#›</a:t>
            </a:fld>
            <a:endParaRPr lang="tr-TR"/>
          </a:p>
        </p:txBody>
      </p:sp>
    </p:spTree>
    <p:extLst>
      <p:ext uri="{BB962C8B-B14F-4D97-AF65-F5344CB8AC3E}">
        <p14:creationId xmlns:p14="http://schemas.microsoft.com/office/powerpoint/2010/main" val="3308754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A01D4E3-99B9-4F6A-851C-4BFD8E381B91}"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1B531D-ADD3-4D46-B7B2-7324ED823087}" type="datetimeFigureOut">
              <a:rPr lang="tr-TR" smtClean="0"/>
              <a:pPr/>
              <a:t>19.11.2019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CD909F-2E76-4DB0-9252-8E2C8C82C905}"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MİLLİYETÇİLİK VE İDEOLOJİ</a:t>
            </a: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transition advTm="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Alan </a:t>
            </a:r>
            <a:r>
              <a:rPr lang="tr-TR" dirty="0" err="1" smtClean="0"/>
              <a:t>Finlayson</a:t>
            </a:r>
            <a:r>
              <a:rPr lang="tr-TR" dirty="0" smtClean="0"/>
              <a:t>:</a:t>
            </a:r>
            <a:br>
              <a:rPr lang="tr-TR" dirty="0" smtClean="0"/>
            </a:br>
            <a:r>
              <a:rPr lang="tr-TR" dirty="0" smtClean="0"/>
              <a:t> Tartışılacak Önermeler</a:t>
            </a:r>
            <a:endParaRPr lang="tr-TR" dirty="0"/>
          </a:p>
        </p:txBody>
      </p:sp>
      <p:sp>
        <p:nvSpPr>
          <p:cNvPr id="15" name="İçerik Yer Tutucusu 14"/>
          <p:cNvSpPr>
            <a:spLocks noGrp="1"/>
          </p:cNvSpPr>
          <p:nvPr>
            <p:ph idx="1"/>
          </p:nvPr>
        </p:nvSpPr>
        <p:spPr/>
        <p:txBody>
          <a:bodyPr>
            <a:normAutofit fontScale="70000" lnSpcReduction="20000"/>
          </a:bodyPr>
          <a:lstStyle/>
          <a:p>
            <a:pPr marL="0" indent="0">
              <a:buNone/>
            </a:pPr>
            <a:r>
              <a:rPr lang="en-US" dirty="0"/>
              <a:t>Alan Finlayson (1998) Ideology, discourse and nationalism, Journal of Political Ideologies, 3:1, 99-118,</a:t>
            </a:r>
            <a:endParaRPr lang="tr-TR" dirty="0" smtClean="0"/>
          </a:p>
          <a:p>
            <a:pPr marL="0" indent="0">
              <a:buNone/>
            </a:pPr>
            <a:endParaRPr lang="tr-TR" dirty="0"/>
          </a:p>
          <a:p>
            <a:pPr marL="0" indent="0">
              <a:buNone/>
            </a:pPr>
            <a:r>
              <a:rPr lang="tr-TR" dirty="0" smtClean="0"/>
              <a:t>«</a:t>
            </a:r>
            <a:r>
              <a:rPr lang="en-US" dirty="0" smtClean="0"/>
              <a:t>No </a:t>
            </a:r>
            <a:r>
              <a:rPr lang="en-US" dirty="0"/>
              <a:t>two nationalisms can be the same. This is a point perhaps too obvious to be noticed and often obscured by the search for generalizable truths. By their very nature nationalism in France and England, for example, must be different since one is concerned with some notion of </a:t>
            </a:r>
            <a:r>
              <a:rPr lang="en-US" dirty="0" err="1"/>
              <a:t>Frenchness</a:t>
            </a:r>
            <a:r>
              <a:rPr lang="en-US" dirty="0"/>
              <a:t>, the other with Englishness. If these nationalisms did not specify something which made their respective nations unique, different from others, they would not be nationalisms. The difference between French and English nationalism is contained within the differing 'concrete contents' they ascribe to '</a:t>
            </a:r>
            <a:r>
              <a:rPr lang="en-US" dirty="0" err="1"/>
              <a:t>Frenchness</a:t>
            </a:r>
            <a:r>
              <a:rPr lang="en-US" dirty="0"/>
              <a:t>' and 'Englishness'. We might say that they differ on the basis of the nonequivalence of the signifiers 'French' and </a:t>
            </a:r>
            <a:r>
              <a:rPr lang="en-US" dirty="0" smtClean="0"/>
              <a:t>'English‘</a:t>
            </a:r>
            <a:r>
              <a:rPr lang="tr-TR" dirty="0" smtClean="0"/>
              <a:t>»</a:t>
            </a:r>
            <a:endParaRPr lang="tr-TR" dirty="0"/>
          </a:p>
          <a:p>
            <a:endParaRPr lang="tr-TR" dirty="0"/>
          </a:p>
        </p:txBody>
      </p:sp>
    </p:spTree>
  </p:cSld>
  <p:clrMapOvr>
    <a:masterClrMapping/>
  </p:clrMapOvr>
  <p:transition advTm="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Finlayson</a:t>
            </a:r>
            <a:r>
              <a:rPr lang="tr-TR" dirty="0" smtClean="0"/>
              <a:t>: Tartışılacak Önermeler</a:t>
            </a:r>
            <a:endParaRPr lang="tr-TR" dirty="0"/>
          </a:p>
        </p:txBody>
      </p:sp>
      <p:sp>
        <p:nvSpPr>
          <p:cNvPr id="7" name="İçerik Yer Tutucusu 6"/>
          <p:cNvSpPr>
            <a:spLocks noGrp="1"/>
          </p:cNvSpPr>
          <p:nvPr>
            <p:ph idx="1"/>
          </p:nvPr>
        </p:nvSpPr>
        <p:spPr/>
        <p:txBody>
          <a:bodyPr>
            <a:normAutofit fontScale="70000" lnSpcReduction="20000"/>
          </a:bodyPr>
          <a:lstStyle/>
          <a:p>
            <a:pPr marL="0" indent="0">
              <a:buNone/>
            </a:pPr>
            <a:r>
              <a:rPr lang="en-US" dirty="0"/>
              <a:t>Thus nationalism can be understood only when it is recognized as always part of the discursive articulation of particular social formations. Theories of nationalism that ascribe its genesis and functioning to something external to such articulations—the logic of modernization, atavism, deformation of class interests and so forth—miss the point. In looking for overarching structural or </a:t>
            </a:r>
            <a:r>
              <a:rPr lang="en-US" dirty="0" err="1"/>
              <a:t>psychologistic</a:t>
            </a:r>
            <a:r>
              <a:rPr lang="en-US" dirty="0"/>
              <a:t> explanations, such theories, while possibly helpful and accurate in important respects, may not be able to perceive the nature of nationalism as it operates in political discourse because they are trying to look beyond the specificity of which nationalism is composed.13 We cannot simply revert to the usage of Weberian 'ideal types' in the hope of attributing certain common denominators to nations and nationalism while holding space open for the subsidiary recognition of the specificity of individual instances.</a:t>
            </a:r>
            <a:endParaRPr lang="tr-TR" dirty="0"/>
          </a:p>
        </p:txBody>
      </p:sp>
    </p:spTree>
  </p:cSld>
  <p:clrMapOvr>
    <a:masterClrMapping/>
  </p:clrMapOvr>
  <p:transition advTm="39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Finlayson</a:t>
            </a:r>
            <a:r>
              <a:rPr lang="tr-TR" dirty="0" smtClean="0"/>
              <a:t>: Tartışılacak Önermeler</a:t>
            </a:r>
            <a:endParaRPr lang="tr-TR" dirty="0"/>
          </a:p>
        </p:txBody>
      </p:sp>
      <p:sp>
        <p:nvSpPr>
          <p:cNvPr id="5" name="İçerik Yer Tutucusu 4"/>
          <p:cNvSpPr>
            <a:spLocks noGrp="1"/>
          </p:cNvSpPr>
          <p:nvPr>
            <p:ph idx="1"/>
          </p:nvPr>
        </p:nvSpPr>
        <p:spPr/>
        <p:txBody>
          <a:bodyPr>
            <a:normAutofit fontScale="70000" lnSpcReduction="20000"/>
          </a:bodyPr>
          <a:lstStyle/>
          <a:p>
            <a:r>
              <a:rPr lang="en-US" dirty="0"/>
              <a:t>If nationalism is defined and understood in terms of its own particular mode of discourse rather than by an a priori academic discourse, such as 'modernization', then important methodological questions emerge. This is not to suggest that we accept definitions of nation as provided by nations and nationalists themselves, but that we understand nations as setting up the discursive terms and conditions under which they are defined. This is to say that the term 'nation' can only make sense within a specific discursive regime (and in such a regime it will make sense). We then come to investigate what sort of 'sense' it is making and producing, and within what sorts of discursive regime it is making such sense. Taking nationhood seriously in this way can actually prove much more effective in grasping its form and function than trying to place oneself 'outside' of the phenomenon and assessing it from there</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Finlayson</a:t>
            </a:r>
            <a:r>
              <a:rPr lang="tr-TR" dirty="0" smtClean="0"/>
              <a:t>: Tartışılacak Önermeler</a:t>
            </a:r>
            <a:endParaRPr lang="tr-TR" dirty="0"/>
          </a:p>
        </p:txBody>
      </p:sp>
      <p:sp>
        <p:nvSpPr>
          <p:cNvPr id="3" name="2 İçerik Yer Tutucusu"/>
          <p:cNvSpPr>
            <a:spLocks noGrp="1"/>
          </p:cNvSpPr>
          <p:nvPr>
            <p:ph idx="1"/>
          </p:nvPr>
        </p:nvSpPr>
        <p:spPr/>
        <p:txBody>
          <a:bodyPr>
            <a:normAutofit/>
          </a:bodyPr>
          <a:lstStyle/>
          <a:p>
            <a:pPr marL="457200" lvl="1" indent="0">
              <a:buNone/>
            </a:pPr>
            <a:endParaRPr lang="tr-TR" dirty="0" smtClean="0"/>
          </a:p>
          <a:p>
            <a:pPr marL="0" indent="0">
              <a:buNone/>
            </a:pPr>
            <a:endParaRPr lang="tr-TR" dirty="0"/>
          </a:p>
        </p:txBody>
      </p:sp>
      <p:pic>
        <p:nvPicPr>
          <p:cNvPr id="5" name="Resim 4"/>
          <p:cNvPicPr>
            <a:picLocks noChangeAspect="1"/>
          </p:cNvPicPr>
          <p:nvPr/>
        </p:nvPicPr>
        <p:blipFill>
          <a:blip r:embed="rId2"/>
          <a:stretch>
            <a:fillRect/>
          </a:stretch>
        </p:blipFill>
        <p:spPr>
          <a:xfrm>
            <a:off x="-10405664" y="-3843809"/>
            <a:ext cx="8934450" cy="3600000"/>
          </a:xfrm>
          <a:prstGeom prst="rect">
            <a:avLst/>
          </a:prstGeom>
        </p:spPr>
      </p:pic>
      <p:sp>
        <p:nvSpPr>
          <p:cNvPr id="7" name="Dikdörtgen 6"/>
          <p:cNvSpPr/>
          <p:nvPr/>
        </p:nvSpPr>
        <p:spPr>
          <a:xfrm>
            <a:off x="971600" y="2636912"/>
            <a:ext cx="7344816" cy="3416320"/>
          </a:xfrm>
          <a:prstGeom prst="rect">
            <a:avLst/>
          </a:prstGeom>
        </p:spPr>
        <p:txBody>
          <a:bodyPr wrap="square">
            <a:spAutoFit/>
          </a:bodyPr>
          <a:lstStyle/>
          <a:p>
            <a:r>
              <a:rPr lang="en-US" dirty="0"/>
              <a:t>Nationalism must be understood as a form of ideological discourse where that form derives from a 'specific articulating principle'.27 In this case the articulating principle is the signifier of nation. Nationalism will take on varying ideological forms depending on the elements with which it is articulated and it is precisely this which must be the object of analysis. </a:t>
            </a:r>
            <a:r>
              <a:rPr lang="en-US" dirty="0" err="1"/>
              <a:t>Laclau</a:t>
            </a:r>
            <a:r>
              <a:rPr lang="en-US" dirty="0"/>
              <a:t> considers the class character of nationalism, arguing that while it has no intrinsic class connotation, such a connotation can nevertheless be found in specific instances. Nationalism may be linked by a feudal class to the support of a traditional 'hierarchical-authoritarian' system (Bismarck's Germany) or by a bourgeois class to the development of a modern, centralized, nation state that transcends feudalism making national unity the supreme object of attainment </a:t>
            </a:r>
            <a:endParaRPr lang="tr-TR" b="0" i="0" dirty="0">
              <a:effectLst/>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err="1" smtClean="0"/>
              <a:t>Finlayson</a:t>
            </a:r>
            <a:r>
              <a:rPr lang="tr-TR" dirty="0" smtClean="0"/>
              <a:t>: Tartışılacak Önermeler</a:t>
            </a:r>
            <a:endParaRPr lang="tr-TR" dirty="0"/>
          </a:p>
        </p:txBody>
      </p:sp>
      <p:sp>
        <p:nvSpPr>
          <p:cNvPr id="7" name="İçerik Yer Tutucusu 6"/>
          <p:cNvSpPr>
            <a:spLocks noGrp="1"/>
          </p:cNvSpPr>
          <p:nvPr>
            <p:ph idx="1"/>
          </p:nvPr>
        </p:nvSpPr>
        <p:spPr/>
        <p:txBody>
          <a:bodyPr>
            <a:normAutofit fontScale="77500" lnSpcReduction="20000"/>
          </a:bodyPr>
          <a:lstStyle/>
          <a:p>
            <a:pPr marL="0" indent="0">
              <a:buNone/>
            </a:pPr>
            <a:r>
              <a:rPr lang="en-US" dirty="0"/>
              <a:t>It necessarily follows that nationalism is a dynamic process of continual articulation and re-articulation. The circumstances, conjunctures, change and the discourse of nationalism will also change, may even be part of that change. For 'the national' is not merely one part of political contestation, it can form a discursive field within which contestation occurs. Where a nation-state is reasonably stable, political dispute can take on the form of a dispute over what the nation is really like and who is the authentic representative of its traditions. This is not a dispute over some empirically verifiable fact but consists of rival attempts to define the nation in accordance with some particular set of social values. Political parties rarely claim to be doing anything which is not in accord with the wishes and character of the people</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Finlayson</a:t>
            </a:r>
            <a:r>
              <a:rPr lang="tr-TR" dirty="0" smtClean="0"/>
              <a:t>: Tartışılacak Önermeler</a:t>
            </a:r>
            <a:endParaRPr lang="tr-TR" dirty="0"/>
          </a:p>
        </p:txBody>
      </p:sp>
      <p:sp>
        <p:nvSpPr>
          <p:cNvPr id="5" name="İçerik Yer Tutucusu 4"/>
          <p:cNvSpPr>
            <a:spLocks noGrp="1"/>
          </p:cNvSpPr>
          <p:nvPr>
            <p:ph idx="1"/>
          </p:nvPr>
        </p:nvSpPr>
        <p:spPr/>
        <p:txBody>
          <a:bodyPr>
            <a:normAutofit fontScale="85000" lnSpcReduction="20000"/>
          </a:bodyPr>
          <a:lstStyle/>
          <a:p>
            <a:r>
              <a:rPr lang="en-US" dirty="0"/>
              <a:t>But nationalism also provides particularity to the social, a particularity produced through differentiation. Nations are produced through the construction of boundaries, both territorial and symbolic, and this forges a founding contradiction within modern nation states—that between particular and universal. The nation and its connotations must apply universally, within the nation, but this particular universal is only guaranteed by the declaration of some outside, some other to the nation. To be itself the nation must always produce that antagonistic other which prevents it from being itself</a:t>
            </a:r>
            <a:endParaRPr lang="tr-TR" dirty="0"/>
          </a:p>
        </p:txBody>
      </p:sp>
    </p:spTree>
    <p:extLst>
      <p:ext uri="{BB962C8B-B14F-4D97-AF65-F5344CB8AC3E}">
        <p14:creationId xmlns:p14="http://schemas.microsoft.com/office/powerpoint/2010/main" val="2214179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Finlayson</a:t>
            </a:r>
            <a:r>
              <a:rPr lang="tr-TR" dirty="0" smtClean="0"/>
              <a:t>: Tartışılacak Önermeler</a:t>
            </a:r>
            <a:endParaRPr lang="tr-TR" dirty="0"/>
          </a:p>
        </p:txBody>
      </p:sp>
      <p:sp>
        <p:nvSpPr>
          <p:cNvPr id="3" name="İçerik Yer Tutucusu 2"/>
          <p:cNvSpPr>
            <a:spLocks noGrp="1"/>
          </p:cNvSpPr>
          <p:nvPr>
            <p:ph idx="1"/>
          </p:nvPr>
        </p:nvSpPr>
        <p:spPr/>
        <p:txBody>
          <a:bodyPr>
            <a:normAutofit/>
          </a:bodyPr>
          <a:lstStyle/>
          <a:p>
            <a:pPr lvl="1"/>
            <a:r>
              <a:rPr lang="en-US" dirty="0"/>
              <a:t>We do not, then, search for a root cause or foundational moment of nationalism, to find what is or is not the nation, but rather ask how is it that the concept of nation has been produced and deployed. In what ways is the positing of an origin to nation and claims to its causal effects used as a form of ideological power? Nation is not a cause but an effect of power and institutions of power. In turn it occasions its own effects. What are these, how do they work and in what ways? </a:t>
            </a:r>
            <a:endParaRPr lang="tr-TR" dirty="0" smtClean="0"/>
          </a:p>
        </p:txBody>
      </p:sp>
    </p:spTree>
    <p:extLst>
      <p:ext uri="{BB962C8B-B14F-4D97-AF65-F5344CB8AC3E}">
        <p14:creationId xmlns:p14="http://schemas.microsoft.com/office/powerpoint/2010/main" val="158047154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1576</TotalTime>
  <Words>823</Words>
  <Application>Microsoft Office PowerPoint</Application>
  <PresentationFormat>Ekran Gösterisi (4:3)</PresentationFormat>
  <Paragraphs>18</Paragraphs>
  <Slides>8</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Times New Roman</vt:lpstr>
      <vt:lpstr>Ofis Teması</vt:lpstr>
      <vt:lpstr>MİLLİYETÇİLİK VE İDEOLOJİ</vt:lpstr>
      <vt:lpstr>Alan Finlayson:  Tartışılacak Önermeler</vt:lpstr>
      <vt:lpstr>Finlayson: Tartışılacak Önermeler</vt:lpstr>
      <vt:lpstr>Finlayson: Tartışılacak Önermeler</vt:lpstr>
      <vt:lpstr>Finlayson: Tartışılacak Önermeler</vt:lpstr>
      <vt:lpstr>Finlayson: Tartışılacak Önermeler</vt:lpstr>
      <vt:lpstr>Finlayson: Tartışılacak Önermeler</vt:lpstr>
      <vt:lpstr>Finlayson: Tartışılacak Önermeler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ULUSLARI İLİŞKİLER TEORİLERİ VE ÖRGÜTLER</dc:title>
  <dc:creator>Cenk</dc:creator>
  <cp:lastModifiedBy>CENK</cp:lastModifiedBy>
  <cp:revision>38</cp:revision>
  <dcterms:created xsi:type="dcterms:W3CDTF">2014-02-18T21:50:20Z</dcterms:created>
  <dcterms:modified xsi:type="dcterms:W3CDTF">2019-11-19T11:46:17Z</dcterms:modified>
</cp:coreProperties>
</file>