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95" r:id="rId3"/>
    <p:sldId id="396" r:id="rId4"/>
    <p:sldId id="401" r:id="rId5"/>
    <p:sldId id="404" r:id="rId6"/>
    <p:sldId id="407" r:id="rId7"/>
    <p:sldId id="63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72968" y="4464423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19500" y="2362200"/>
            <a:ext cx="5842000" cy="3403600"/>
          </a:xfrm>
        </p:spPr>
        <p:txBody>
          <a:bodyPr>
            <a:normAutofit/>
          </a:bodyPr>
          <a:lstStyle/>
          <a:p>
            <a:pPr lvl="0"/>
            <a:r>
              <a:rPr lang="tr-TR" sz="3200" i="1" dirty="0"/>
              <a:t>Davranışçı Kuram</a:t>
            </a:r>
            <a:endParaRPr lang="en-US" sz="3200" dirty="0"/>
          </a:p>
          <a:p>
            <a:pPr lvl="0"/>
            <a:r>
              <a:rPr lang="tr-TR" sz="3200" i="1" dirty="0"/>
              <a:t>Sosyal Öğrenme Kuramı</a:t>
            </a:r>
            <a:endParaRPr lang="en-US" sz="3200" dirty="0"/>
          </a:p>
          <a:p>
            <a:pPr lvl="0"/>
            <a:r>
              <a:rPr lang="tr-TR" sz="3200" i="1" dirty="0" err="1"/>
              <a:t>Doğuştancı</a:t>
            </a:r>
            <a:r>
              <a:rPr lang="tr-TR" sz="3200" i="1" dirty="0"/>
              <a:t> Kuram</a:t>
            </a:r>
            <a:endParaRPr lang="en-US" sz="3200" dirty="0"/>
          </a:p>
          <a:p>
            <a:pPr lvl="0"/>
            <a:r>
              <a:rPr lang="tr-TR" sz="3200" i="1" dirty="0" err="1"/>
              <a:t>Etkileşimci</a:t>
            </a:r>
            <a:r>
              <a:rPr lang="tr-TR" sz="3200" i="1" dirty="0"/>
              <a:t> Kuram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DİL GELİŞİM KURAMCILARI</a:t>
            </a:r>
          </a:p>
        </p:txBody>
      </p:sp>
    </p:spTree>
    <p:extLst>
      <p:ext uri="{BB962C8B-B14F-4D97-AF65-F5344CB8AC3E}">
        <p14:creationId xmlns:p14="http://schemas.microsoft.com/office/powerpoint/2010/main" val="206675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215" y="1270000"/>
            <a:ext cx="10836397" cy="464122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tr-TR" sz="2800" dirty="0">
                <a:solidFill>
                  <a:schemeClr val="tx1"/>
                </a:solidFill>
              </a:rPr>
              <a:t>Dilin kazanılmasını klasik koşullanma ve edimsel koşullanma ile açıklanmaktadırlar. </a:t>
            </a:r>
          </a:p>
          <a:p>
            <a:r>
              <a:rPr lang="tr-TR" sz="2800" dirty="0">
                <a:solidFill>
                  <a:schemeClr val="tx1"/>
                </a:solidFill>
              </a:rPr>
              <a:t>Edimsel koşullanmaya göre,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dil ile çocuğun diğer davranışları arasında hiç fark görülmez. </a:t>
            </a:r>
          </a:p>
          <a:p>
            <a:r>
              <a:rPr lang="tr-TR" sz="2800" dirty="0">
                <a:solidFill>
                  <a:schemeClr val="tx1"/>
                </a:solidFill>
              </a:rPr>
              <a:t>Çocuk diğer davranışlarını nasıl öğreniyorsa dili de aynı öğrenme süreçleri aracılığı ile öğrenir. </a:t>
            </a:r>
          </a:p>
          <a:p>
            <a:r>
              <a:rPr lang="tr-TR" sz="2800" dirty="0">
                <a:solidFill>
                  <a:schemeClr val="tx1"/>
                </a:solidFill>
              </a:rPr>
              <a:t>Örneğin çocuk ulaşamadığı yerdeki nesneyi alamayınca “ver” sözcüğüne yakın bir ses çıkartır. </a:t>
            </a:r>
          </a:p>
          <a:p>
            <a:r>
              <a:rPr lang="tr-TR" sz="2800" dirty="0">
                <a:solidFill>
                  <a:schemeClr val="tx1"/>
                </a:solidFill>
              </a:rPr>
              <a:t>Kuramın savunucularından olan </a:t>
            </a:r>
            <a:r>
              <a:rPr lang="tr-TR" sz="2800" dirty="0" err="1">
                <a:solidFill>
                  <a:schemeClr val="tx1"/>
                </a:solidFill>
              </a:rPr>
              <a:t>Skinner</a:t>
            </a:r>
            <a:r>
              <a:rPr lang="tr-TR" sz="2800" dirty="0">
                <a:solidFill>
                  <a:schemeClr val="tx1"/>
                </a:solidFill>
              </a:rPr>
              <a:t>, konuşmanın diğer davranışlardaki gibi koşullanma yoluyla kazanıldığını savunur. 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981200" y="50800"/>
            <a:ext cx="8229600" cy="1219200"/>
          </a:xfrm>
        </p:spPr>
        <p:txBody>
          <a:bodyPr/>
          <a:lstStyle/>
          <a:p>
            <a:pPr algn="ctr"/>
            <a:r>
              <a:rPr lang="en-US" dirty="0"/>
              <a:t>DAVRANIŞÇI YAKLAŞIM</a:t>
            </a:r>
          </a:p>
        </p:txBody>
      </p:sp>
    </p:spTree>
    <p:extLst>
      <p:ext uri="{BB962C8B-B14F-4D97-AF65-F5344CB8AC3E}">
        <p14:creationId xmlns:p14="http://schemas.microsoft.com/office/powerpoint/2010/main" val="276598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9231" y="1563157"/>
            <a:ext cx="10034083" cy="4577816"/>
          </a:xfrm>
        </p:spPr>
        <p:txBody>
          <a:bodyPr>
            <a:normAutofit fontScale="92500" lnSpcReduction="20000"/>
          </a:bodyPr>
          <a:lstStyle/>
          <a:p>
            <a:r>
              <a:rPr lang="tr-TR" sz="3200" dirty="0">
                <a:solidFill>
                  <a:srgbClr val="000000"/>
                </a:solidFill>
              </a:rPr>
              <a:t>Sosyal öğrenme kuramına göre, dil kazanımı sosyalleşme sürecinde gelişir. </a:t>
            </a:r>
          </a:p>
          <a:p>
            <a:r>
              <a:rPr lang="tr-TR" sz="3200" dirty="0">
                <a:solidFill>
                  <a:srgbClr val="000000"/>
                </a:solidFill>
              </a:rPr>
              <a:t>Sosyalleşme sürecinde, bireyler gözlem ve taklit yoluyla konuşmayı ve dilin temel bileşenlerini öğrenirler. </a:t>
            </a:r>
          </a:p>
          <a:p>
            <a:r>
              <a:rPr lang="tr-TR" sz="3200" dirty="0">
                <a:solidFill>
                  <a:srgbClr val="000000"/>
                </a:solidFill>
              </a:rPr>
              <a:t>Çocuk tarafından seçilen modeller taklit edilir ve taklit edilenler doğruysa çocuğun çevresi tarafından pekiştirilir, yanlışsa çevresi tarafından düzeltilir. </a:t>
            </a:r>
          </a:p>
          <a:p>
            <a:r>
              <a:rPr lang="tr-TR" sz="3200" dirty="0">
                <a:solidFill>
                  <a:srgbClr val="000000"/>
                </a:solidFill>
              </a:rPr>
              <a:t>Bu şekilde, çocukta dil ve kavram gelişimi sağlanır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endParaRPr lang="tr-TR" sz="3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effectLst/>
              </a:rPr>
              <a:t>SOSYAL ÖĞRENME KURAMI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6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tr-TR" sz="2800" dirty="0" err="1">
                <a:solidFill>
                  <a:srgbClr val="000000"/>
                </a:solidFill>
              </a:rPr>
              <a:t>Psikolinguistikçilere</a:t>
            </a:r>
            <a:r>
              <a:rPr lang="tr-TR" sz="2800" dirty="0">
                <a:solidFill>
                  <a:srgbClr val="000000"/>
                </a:solidFill>
              </a:rPr>
              <a:t> göre, bütün dillerde görülen belirli evrensel özellikler doğuştan gelmektedir. </a:t>
            </a:r>
          </a:p>
          <a:p>
            <a:pPr>
              <a:lnSpc>
                <a:spcPct val="130000"/>
              </a:lnSpc>
            </a:pPr>
            <a:r>
              <a:rPr lang="tr-TR" sz="2800" dirty="0">
                <a:solidFill>
                  <a:srgbClr val="000000"/>
                </a:solidFill>
              </a:rPr>
              <a:t>Normal gelişim gösteren bir bebekler, insanların konuştukları bütün dilleri kolaylıkla öğrenmeye karşı biyolojik bir eğilime sahiptir ve </a:t>
            </a:r>
            <a:r>
              <a:rPr lang="tr-TR" sz="2800" b="1" u="sng" dirty="0">
                <a:solidFill>
                  <a:srgbClr val="000000"/>
                </a:solidFill>
              </a:rPr>
              <a:t>dil kazanım aracı adı </a:t>
            </a:r>
            <a:r>
              <a:rPr lang="tr-TR" sz="2800" dirty="0">
                <a:solidFill>
                  <a:srgbClr val="000000"/>
                </a:solidFill>
              </a:rPr>
              <a:t>verilen bir yapı ile dünyaya gelirler. </a:t>
            </a:r>
          </a:p>
          <a:p>
            <a:pPr>
              <a:lnSpc>
                <a:spcPct val="130000"/>
              </a:lnSpc>
            </a:pPr>
            <a:r>
              <a:rPr lang="tr-TR" sz="2800" dirty="0">
                <a:solidFill>
                  <a:srgbClr val="000000"/>
                </a:solidFill>
              </a:rPr>
              <a:t>İnsanın konuşmak üzere doğumdan önce programlandığı kabul edilir.</a:t>
            </a:r>
          </a:p>
          <a:p>
            <a:pPr>
              <a:lnSpc>
                <a:spcPct val="130000"/>
              </a:lnSpc>
            </a:pPr>
            <a:endParaRPr lang="tr-TR" sz="28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DOĞUŞTANCI KURAM</a:t>
            </a:r>
          </a:p>
        </p:txBody>
      </p:sp>
    </p:spTree>
    <p:extLst>
      <p:ext uri="{BB962C8B-B14F-4D97-AF65-F5344CB8AC3E}">
        <p14:creationId xmlns:p14="http://schemas.microsoft.com/office/powerpoint/2010/main" val="238972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Psikolenguistikçiler</a:t>
            </a:r>
            <a:r>
              <a:rPr lang="tr-TR" dirty="0"/>
              <a:t> farklı kültürlerde olan çocukları gözlemleyerek çocukların çok benzer dil gelişim evrelerinden geçtiklerini belirlemişlerdir;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Ağlama dönemi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Agulama dönemi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Cıvıldama dönemi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Tek sözcük dönemi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İki sözcük dönemi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Telgraf konuşma dönemi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Uzun cümleler dönemi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DOĞUŞTANCI KURAM</a:t>
            </a:r>
          </a:p>
        </p:txBody>
      </p:sp>
    </p:spTree>
    <p:extLst>
      <p:ext uri="{BB962C8B-B14F-4D97-AF65-F5344CB8AC3E}">
        <p14:creationId xmlns:p14="http://schemas.microsoft.com/office/powerpoint/2010/main" val="386163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314</TotalTime>
  <Words>319</Words>
  <Application>Microsoft Office PowerPoint</Application>
  <PresentationFormat>Geniş ekran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Duman</vt:lpstr>
      <vt:lpstr> ÇOCUK GELİŞİMİNDE KURAMLARI</vt:lpstr>
      <vt:lpstr>DİL GELİŞİM KURAMCILARI</vt:lpstr>
      <vt:lpstr>DAVRANIŞÇI YAKLAŞIM</vt:lpstr>
      <vt:lpstr>SOSYAL ÖĞRENME KURAMI</vt:lpstr>
      <vt:lpstr>DOĞUŞTANCI KURAM</vt:lpstr>
      <vt:lpstr>DOĞUŞTANCI KURAM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36</cp:revision>
  <dcterms:created xsi:type="dcterms:W3CDTF">2017-09-25T14:34:57Z</dcterms:created>
  <dcterms:modified xsi:type="dcterms:W3CDTF">2020-05-04T21:22:51Z</dcterms:modified>
</cp:coreProperties>
</file>