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395" r:id="rId3"/>
    <p:sldId id="396" r:id="rId4"/>
    <p:sldId id="401" r:id="rId5"/>
    <p:sldId id="404" r:id="rId6"/>
    <p:sldId id="407" r:id="rId7"/>
    <p:sldId id="63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br>
              <a:rPr lang="tr-TR" sz="1600" b="1" dirty="0">
                <a:solidFill>
                  <a:srgbClr val="C00000"/>
                </a:solidFill>
              </a:rPr>
            </a:br>
            <a:r>
              <a:rPr lang="tr-TR" sz="3200" b="1" dirty="0">
                <a:solidFill>
                  <a:srgbClr val="C00000"/>
                </a:solidFill>
              </a:rPr>
              <a:t>ÇOCUK GELİŞİMİNDE KURAMLARI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172968" y="4464423"/>
            <a:ext cx="8229599" cy="1440160"/>
          </a:xfrm>
          <a:prstGeom prst="rect">
            <a:avLst/>
          </a:prstGeom>
          <a:ln w="6350" cap="rnd">
            <a:noFill/>
          </a:ln>
        </p:spPr>
        <p:txBody>
          <a:bodyPr anchor="b">
            <a:normAutofit fontScale="97500"/>
          </a:bodyPr>
          <a:lstStyle/>
          <a:p>
            <a:pPr algn="ctr">
              <a:defRPr/>
            </a:pPr>
            <a:endParaRPr lang="tr-TR" b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4343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19500" y="2362200"/>
            <a:ext cx="5842000" cy="3403600"/>
          </a:xfrm>
        </p:spPr>
        <p:txBody>
          <a:bodyPr>
            <a:normAutofit/>
          </a:bodyPr>
          <a:lstStyle/>
          <a:p>
            <a:pPr lvl="0"/>
            <a:r>
              <a:rPr lang="tr-TR" sz="3200" i="1" dirty="0"/>
              <a:t>Davranışçı Kuram</a:t>
            </a:r>
            <a:endParaRPr lang="en-US" sz="3200" dirty="0"/>
          </a:p>
          <a:p>
            <a:pPr lvl="0"/>
            <a:r>
              <a:rPr lang="tr-TR" sz="3200" i="1" dirty="0"/>
              <a:t>Sosyal Öğrenme Kuramı</a:t>
            </a:r>
            <a:endParaRPr lang="en-US" sz="3200" dirty="0"/>
          </a:p>
          <a:p>
            <a:pPr lvl="0"/>
            <a:r>
              <a:rPr lang="tr-TR" sz="3200" i="1" dirty="0" err="1"/>
              <a:t>Doğuştancı</a:t>
            </a:r>
            <a:r>
              <a:rPr lang="tr-TR" sz="3200" i="1" dirty="0"/>
              <a:t> Kuram</a:t>
            </a:r>
            <a:endParaRPr lang="en-US" sz="3200" dirty="0"/>
          </a:p>
          <a:p>
            <a:pPr lvl="0"/>
            <a:r>
              <a:rPr lang="tr-TR" sz="3200" i="1" dirty="0" err="1"/>
              <a:t>Etkileşimci</a:t>
            </a:r>
            <a:r>
              <a:rPr lang="tr-TR" sz="3200" i="1" dirty="0"/>
              <a:t> Kuram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DİL GELİŞİM KURAMCILARI</a:t>
            </a:r>
          </a:p>
        </p:txBody>
      </p:sp>
    </p:spTree>
    <p:extLst>
      <p:ext uri="{BB962C8B-B14F-4D97-AF65-F5344CB8AC3E}">
        <p14:creationId xmlns:p14="http://schemas.microsoft.com/office/powerpoint/2010/main" val="2066750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8215" y="1270000"/>
            <a:ext cx="10836397" cy="4641222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tr-TR" sz="2800" dirty="0">
                <a:solidFill>
                  <a:schemeClr val="tx1"/>
                </a:solidFill>
              </a:rPr>
              <a:t>Dilin kazanılmasını klasik koşullanma ve edimsel koşullanma ile açıklanmaktadırlar. </a:t>
            </a:r>
          </a:p>
          <a:p>
            <a:r>
              <a:rPr lang="tr-TR" sz="2800" dirty="0">
                <a:solidFill>
                  <a:schemeClr val="tx1"/>
                </a:solidFill>
              </a:rPr>
              <a:t>Edimsel koşullanmaya göre,</a:t>
            </a:r>
            <a:r>
              <a:rPr lang="tr-TR" sz="2800" b="1" dirty="0">
                <a:solidFill>
                  <a:schemeClr val="tx1"/>
                </a:solidFill>
              </a:rPr>
              <a:t> </a:t>
            </a:r>
            <a:r>
              <a:rPr lang="tr-TR" sz="2800" dirty="0">
                <a:solidFill>
                  <a:schemeClr val="tx1"/>
                </a:solidFill>
              </a:rPr>
              <a:t>dil ile çocuğun diğer davranışları arasında hiç fark görülmez. </a:t>
            </a:r>
          </a:p>
          <a:p>
            <a:r>
              <a:rPr lang="tr-TR" sz="2800" dirty="0">
                <a:solidFill>
                  <a:schemeClr val="tx1"/>
                </a:solidFill>
              </a:rPr>
              <a:t>Çocuk diğer davranışlarını nasıl öğreniyorsa dili de aynı öğrenme süreçleri aracılığı ile öğrenir. </a:t>
            </a:r>
          </a:p>
          <a:p>
            <a:r>
              <a:rPr lang="tr-TR" sz="2800" dirty="0">
                <a:solidFill>
                  <a:schemeClr val="tx1"/>
                </a:solidFill>
              </a:rPr>
              <a:t>Örneğin çocuk ulaşamadığı yerdeki nesneyi alamayınca “ver” sözcüğüne yakın bir ses çıkartır. </a:t>
            </a:r>
          </a:p>
          <a:p>
            <a:r>
              <a:rPr lang="tr-TR" sz="2800" dirty="0">
                <a:solidFill>
                  <a:schemeClr val="tx1"/>
                </a:solidFill>
              </a:rPr>
              <a:t>Kuramın savunucularından olan </a:t>
            </a:r>
            <a:r>
              <a:rPr lang="tr-TR" sz="2800" dirty="0" err="1">
                <a:solidFill>
                  <a:schemeClr val="tx1"/>
                </a:solidFill>
              </a:rPr>
              <a:t>Skinner</a:t>
            </a:r>
            <a:r>
              <a:rPr lang="tr-TR" sz="2800" dirty="0">
                <a:solidFill>
                  <a:schemeClr val="tx1"/>
                </a:solidFill>
              </a:rPr>
              <a:t>, konuşmanın diğer davranışlardaki gibi koşullanma yoluyla kazanıldığını savunur. </a:t>
            </a:r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1981200" y="50800"/>
            <a:ext cx="8229600" cy="1219200"/>
          </a:xfrm>
        </p:spPr>
        <p:txBody>
          <a:bodyPr/>
          <a:lstStyle/>
          <a:p>
            <a:pPr algn="ctr"/>
            <a:r>
              <a:rPr lang="en-US" dirty="0"/>
              <a:t>DAVRANIŞÇI YAKLAŞIM</a:t>
            </a:r>
          </a:p>
        </p:txBody>
      </p:sp>
    </p:spTree>
    <p:extLst>
      <p:ext uri="{BB962C8B-B14F-4D97-AF65-F5344CB8AC3E}">
        <p14:creationId xmlns:p14="http://schemas.microsoft.com/office/powerpoint/2010/main" val="2765987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9231" y="1563157"/>
            <a:ext cx="10034083" cy="4577816"/>
          </a:xfrm>
        </p:spPr>
        <p:txBody>
          <a:bodyPr>
            <a:normAutofit fontScale="92500" lnSpcReduction="20000"/>
          </a:bodyPr>
          <a:lstStyle/>
          <a:p>
            <a:r>
              <a:rPr lang="tr-TR" sz="3200" dirty="0">
                <a:solidFill>
                  <a:srgbClr val="000000"/>
                </a:solidFill>
              </a:rPr>
              <a:t>Sosyal öğrenme kuramına göre, dil kazanımı sosyalleşme sürecinde gelişir. </a:t>
            </a:r>
          </a:p>
          <a:p>
            <a:r>
              <a:rPr lang="tr-TR" sz="3200" dirty="0">
                <a:solidFill>
                  <a:srgbClr val="000000"/>
                </a:solidFill>
              </a:rPr>
              <a:t>Sosyalleşme sürecinde, bireyler gözlem ve taklit yoluyla konuşmayı ve dilin temel bileşenlerini öğrenirler. </a:t>
            </a:r>
          </a:p>
          <a:p>
            <a:r>
              <a:rPr lang="tr-TR" sz="3200" dirty="0">
                <a:solidFill>
                  <a:srgbClr val="000000"/>
                </a:solidFill>
              </a:rPr>
              <a:t>Çocuk tarafından seçilen modeller taklit edilir ve taklit edilenler doğruysa çocuğun çevresi tarafından pekiştirilir, yanlışsa çevresi tarafından düzeltilir. </a:t>
            </a:r>
          </a:p>
          <a:p>
            <a:r>
              <a:rPr lang="tr-TR" sz="3200" dirty="0">
                <a:solidFill>
                  <a:srgbClr val="000000"/>
                </a:solidFill>
              </a:rPr>
              <a:t>Bu şekilde, çocukta dil ve kavram gelişimi sağlanır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endParaRPr lang="tr-TR" sz="32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>
                <a:effectLst/>
              </a:rPr>
              <a:t>SOSYAL ÖĞRENME KURAMI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869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30000"/>
              </a:lnSpc>
            </a:pPr>
            <a:r>
              <a:rPr lang="tr-TR" sz="2800" dirty="0" err="1">
                <a:solidFill>
                  <a:srgbClr val="000000"/>
                </a:solidFill>
              </a:rPr>
              <a:t>Psikolinguistikçilere</a:t>
            </a:r>
            <a:r>
              <a:rPr lang="tr-TR" sz="2800" dirty="0">
                <a:solidFill>
                  <a:srgbClr val="000000"/>
                </a:solidFill>
              </a:rPr>
              <a:t> göre, bütün dillerde görülen belirli evrensel özellikler doğuştan gelmektedir. </a:t>
            </a:r>
          </a:p>
          <a:p>
            <a:pPr>
              <a:lnSpc>
                <a:spcPct val="130000"/>
              </a:lnSpc>
            </a:pPr>
            <a:r>
              <a:rPr lang="tr-TR" sz="2800" dirty="0">
                <a:solidFill>
                  <a:srgbClr val="000000"/>
                </a:solidFill>
              </a:rPr>
              <a:t>Normal gelişim gösteren bir bebekler, insanların konuştukları bütün dilleri kolaylıkla öğrenmeye karşı biyolojik bir eğilime sahiptir ve </a:t>
            </a:r>
            <a:r>
              <a:rPr lang="tr-TR" sz="2800" b="1" u="sng" dirty="0">
                <a:solidFill>
                  <a:srgbClr val="000000"/>
                </a:solidFill>
              </a:rPr>
              <a:t>dil kazanım aracı adı </a:t>
            </a:r>
            <a:r>
              <a:rPr lang="tr-TR" sz="2800" dirty="0">
                <a:solidFill>
                  <a:srgbClr val="000000"/>
                </a:solidFill>
              </a:rPr>
              <a:t>verilen bir yapı ile dünyaya gelirler. </a:t>
            </a:r>
          </a:p>
          <a:p>
            <a:pPr>
              <a:lnSpc>
                <a:spcPct val="130000"/>
              </a:lnSpc>
            </a:pPr>
            <a:r>
              <a:rPr lang="tr-TR" sz="2800" dirty="0">
                <a:solidFill>
                  <a:srgbClr val="000000"/>
                </a:solidFill>
              </a:rPr>
              <a:t>İnsanın konuşmak üzere doğumdan önce programlandığı kabul edilir.</a:t>
            </a:r>
          </a:p>
          <a:p>
            <a:pPr>
              <a:lnSpc>
                <a:spcPct val="130000"/>
              </a:lnSpc>
            </a:pPr>
            <a:endParaRPr lang="tr-TR" sz="2800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DOĞUŞTANCI KURAM</a:t>
            </a:r>
          </a:p>
        </p:txBody>
      </p:sp>
    </p:spTree>
    <p:extLst>
      <p:ext uri="{BB962C8B-B14F-4D97-AF65-F5344CB8AC3E}">
        <p14:creationId xmlns:p14="http://schemas.microsoft.com/office/powerpoint/2010/main" val="2389729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Psikolenguistikçiler</a:t>
            </a:r>
            <a:r>
              <a:rPr lang="tr-TR" dirty="0"/>
              <a:t> farklı kültürlerde olan çocukları gözlemleyerek çocukların çok benzer dil gelişim evrelerinden geçtiklerini belirlemişlerdir;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/>
              <a:t>Ağlama dönemi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/>
              <a:t>Agulama dönemi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/>
              <a:t>Cıvıldama dönemi 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/>
              <a:t>Tek sözcük dönemi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/>
              <a:t>İki sözcük dönemi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/>
              <a:t>Telgraf konuşma dönemi 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/>
              <a:t>Uzun cümleler dönemi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DOĞUŞTANCI KURAM</a:t>
            </a:r>
          </a:p>
        </p:txBody>
      </p:sp>
    </p:spTree>
    <p:extLst>
      <p:ext uri="{BB962C8B-B14F-4D97-AF65-F5344CB8AC3E}">
        <p14:creationId xmlns:p14="http://schemas.microsoft.com/office/powerpoint/2010/main" val="3861633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Kaynakça</a:t>
            </a: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r>
              <a:rPr lang="tr-TR" dirty="0" err="1"/>
              <a:t>Bee</a:t>
            </a:r>
            <a:r>
              <a:rPr lang="tr-TR" dirty="0"/>
              <a:t>, H. L., </a:t>
            </a:r>
            <a:r>
              <a:rPr lang="tr-TR" dirty="0" err="1"/>
              <a:t>Boyd</a:t>
            </a:r>
            <a:r>
              <a:rPr lang="tr-TR" dirty="0"/>
              <a:t>, D. R., &amp; Gündüz, O. (2009). Çocuk gelişim psikolojisi. </a:t>
            </a:r>
            <a:r>
              <a:rPr lang="tr-TR" dirty="0" err="1"/>
              <a:t>Kaknüs</a:t>
            </a:r>
            <a:r>
              <a:rPr lang="tr-TR" dirty="0"/>
              <a:t> yayınları.</a:t>
            </a:r>
          </a:p>
          <a:p>
            <a:r>
              <a:rPr lang="tr-TR" dirty="0" err="1"/>
              <a:t>Gander</a:t>
            </a:r>
            <a:r>
              <a:rPr lang="tr-TR" dirty="0"/>
              <a:t>, M. J., &amp; </a:t>
            </a:r>
            <a:r>
              <a:rPr lang="tr-TR" dirty="0" err="1"/>
              <a:t>Gardiner</a:t>
            </a:r>
            <a:r>
              <a:rPr lang="tr-TR" dirty="0"/>
              <a:t>, H. W. (2010). Çocuk ve ergen gelişimi (7. Baskı). Ankara: İmge.</a:t>
            </a:r>
          </a:p>
          <a:p>
            <a:r>
              <a:rPr lang="tr-TR" dirty="0"/>
              <a:t>Köksal Akyol, A (2019). Erken Çocukluk Döneminde Gelişim I. Anı Yayıncılık</a:t>
            </a:r>
          </a:p>
          <a:p>
            <a:r>
              <a:rPr lang="tr-TR" dirty="0"/>
              <a:t>Köksal Akyol, A (2019). Erken Çocukluk Döneminde Gelişim II. Anı Yayıncılık</a:t>
            </a:r>
          </a:p>
        </p:txBody>
      </p:sp>
    </p:spTree>
    <p:extLst>
      <p:ext uri="{BB962C8B-B14F-4D97-AF65-F5344CB8AC3E}">
        <p14:creationId xmlns:p14="http://schemas.microsoft.com/office/powerpoint/2010/main" val="234228859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314</TotalTime>
  <Words>319</Words>
  <Application>Microsoft Office PowerPoint</Application>
  <PresentationFormat>Geniş ekran</PresentationFormat>
  <Paragraphs>35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Wingdings</vt:lpstr>
      <vt:lpstr>Wingdings 3</vt:lpstr>
      <vt:lpstr>Duman</vt:lpstr>
      <vt:lpstr> ÇOCUK GELİŞİMİNDE KURAMLARI</vt:lpstr>
      <vt:lpstr>DİL GELİŞİM KURAMCILARI</vt:lpstr>
      <vt:lpstr>DAVRANIŞÇI YAKLAŞIM</vt:lpstr>
      <vt:lpstr>SOSYAL ÖĞRENME KURAMI</vt:lpstr>
      <vt:lpstr>DOĞUŞTANCI KURAM</vt:lpstr>
      <vt:lpstr>DOĞUŞTANCI KURAM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 KURAMLARI GİRİŞ</dc:title>
  <dc:creator>asus</dc:creator>
  <cp:lastModifiedBy>Emin Demir</cp:lastModifiedBy>
  <cp:revision>36</cp:revision>
  <dcterms:created xsi:type="dcterms:W3CDTF">2017-09-25T14:34:57Z</dcterms:created>
  <dcterms:modified xsi:type="dcterms:W3CDTF">2020-05-04T21:22:51Z</dcterms:modified>
</cp:coreProperties>
</file>