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MASAJ UYGULAMASINDA GENEL PRENSİPLER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357562"/>
            <a:ext cx="7854696" cy="1623574"/>
          </a:xfrm>
        </p:spPr>
        <p:txBody>
          <a:bodyPr/>
          <a:lstStyle/>
          <a:p>
            <a:pPr algn="ctr"/>
            <a:endParaRPr lang="tr-TR" b="1" dirty="0" smtClean="0"/>
          </a:p>
          <a:p>
            <a:pPr algn="ctr"/>
            <a:r>
              <a:rPr lang="tr-TR" b="1" dirty="0" smtClean="0"/>
              <a:t>ÖĞR. GÖR. OSMAN ŞENOL YILDIZ</a:t>
            </a:r>
          </a:p>
          <a:p>
            <a:pPr algn="ctr"/>
            <a:r>
              <a:rPr lang="tr-TR" b="1" dirty="0" smtClean="0"/>
              <a:t>AÜ HAYMANA MYO</a:t>
            </a:r>
            <a:endParaRPr lang="tr-T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Gastrointestinal</a:t>
            </a:r>
            <a:r>
              <a:rPr lang="tr-TR" b="1" dirty="0" smtClean="0"/>
              <a:t> </a:t>
            </a:r>
            <a:r>
              <a:rPr lang="tr-TR" b="1" smtClean="0"/>
              <a:t>Sistem Hastalıkları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Ülseratif</a:t>
            </a:r>
            <a:r>
              <a:rPr lang="tr-TR" dirty="0" smtClean="0"/>
              <a:t> kolit</a:t>
            </a:r>
          </a:p>
          <a:p>
            <a:endParaRPr lang="tr-TR" dirty="0" smtClean="0"/>
          </a:p>
          <a:p>
            <a:r>
              <a:rPr lang="tr-TR" dirty="0" smtClean="0"/>
              <a:t>Kolik </a:t>
            </a:r>
          </a:p>
          <a:p>
            <a:endParaRPr lang="tr-TR" dirty="0" smtClean="0"/>
          </a:p>
          <a:p>
            <a:r>
              <a:rPr lang="tr-TR" dirty="0" err="1" smtClean="0"/>
              <a:t>Konstipasyon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Yeme bozuklukları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Pulmoner</a:t>
            </a:r>
            <a:r>
              <a:rPr lang="tr-TR" b="1" dirty="0" smtClean="0"/>
              <a:t> Problemler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Astım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Bronşit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Yumuşak Doku Problemleri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Sprain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Strain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Psikolojik Problemler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Travma sonrası stres bozukluğu</a:t>
            </a:r>
          </a:p>
          <a:p>
            <a:endParaRPr lang="tr-TR" dirty="0" smtClean="0"/>
          </a:p>
          <a:p>
            <a:r>
              <a:rPr lang="tr-TR" dirty="0" smtClean="0"/>
              <a:t>Uyku bozuklukları </a:t>
            </a:r>
          </a:p>
          <a:p>
            <a:endParaRPr lang="tr-TR" dirty="0" smtClean="0"/>
          </a:p>
          <a:p>
            <a:r>
              <a:rPr lang="tr-TR" dirty="0" err="1" smtClean="0"/>
              <a:t>Anksiyete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Stres </a:t>
            </a:r>
          </a:p>
          <a:p>
            <a:endParaRPr lang="tr-TR" dirty="0" smtClean="0"/>
          </a:p>
          <a:p>
            <a:r>
              <a:rPr lang="tr-TR" dirty="0" smtClean="0"/>
              <a:t>Depresyon 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8803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MASAJLA AĞRI TEDAVİSİ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çeşitli şekillerde ağrının algılanmasını veya ağrı eşiğini etkileyerek ağrı kontrolüne yardımcı olabilir.</a:t>
            </a:r>
          </a:p>
          <a:p>
            <a:endParaRPr lang="tr-TR" dirty="0" smtClean="0"/>
          </a:p>
          <a:p>
            <a:r>
              <a:rPr lang="tr-TR" dirty="0" smtClean="0"/>
              <a:t>Herhangi bir yaralanma sonucu o bölgede zararlı kimyasallar oluştuğunda ağrı sinyalleri </a:t>
            </a:r>
            <a:r>
              <a:rPr lang="tr-TR" dirty="0" err="1" smtClean="0"/>
              <a:t>MSS’e</a:t>
            </a:r>
            <a:r>
              <a:rPr lang="tr-TR" dirty="0" smtClean="0"/>
              <a:t> taşınır.</a:t>
            </a:r>
          </a:p>
          <a:p>
            <a:endParaRPr lang="tr-TR" dirty="0" smtClean="0"/>
          </a:p>
          <a:p>
            <a:r>
              <a:rPr lang="tr-TR" dirty="0" smtClean="0"/>
              <a:t>Masaj hasara uğramış olan bu </a:t>
            </a:r>
            <a:r>
              <a:rPr lang="tr-TR" dirty="0" err="1" smtClean="0"/>
              <a:t>periferik</a:t>
            </a:r>
            <a:r>
              <a:rPr lang="tr-TR" dirty="0" smtClean="0"/>
              <a:t> sahalardaki ağrının azaltılmasında pozitif etkilere sahiptir.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ile yaralanma sahasındaki lokal dolaşım artırılarak ağrı oluşturan kimyasallar azaltılabilir veya uzaklaştırılabilir.</a:t>
            </a:r>
          </a:p>
          <a:p>
            <a:endParaRPr lang="tr-TR" dirty="0" smtClean="0"/>
          </a:p>
          <a:p>
            <a:r>
              <a:rPr lang="tr-TR" dirty="0" smtClean="0"/>
              <a:t>Masaj merkezi sinir sistemine geniş çaplı A beta lifleriyle </a:t>
            </a:r>
            <a:r>
              <a:rPr lang="tr-TR" dirty="0" err="1" smtClean="0"/>
              <a:t>afferent</a:t>
            </a:r>
            <a:r>
              <a:rPr lang="tr-TR" dirty="0" smtClean="0"/>
              <a:t> </a:t>
            </a:r>
            <a:r>
              <a:rPr lang="tr-TR" dirty="0" err="1" smtClean="0"/>
              <a:t>inputlar</a:t>
            </a:r>
            <a:r>
              <a:rPr lang="tr-TR" dirty="0" smtClean="0"/>
              <a:t> göndererek </a:t>
            </a:r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spinalise</a:t>
            </a:r>
            <a:r>
              <a:rPr lang="tr-TR" dirty="0" smtClean="0"/>
              <a:t> gelen ağrı sinyalleri ile rekabet edebilir.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Klinik Karar Verme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928802"/>
            <a:ext cx="8229600" cy="4389120"/>
          </a:xfrm>
        </p:spPr>
        <p:txBody>
          <a:bodyPr>
            <a:normAutofit/>
          </a:bodyPr>
          <a:lstStyle/>
          <a:p>
            <a:r>
              <a:rPr lang="tr-TR" dirty="0" smtClean="0"/>
              <a:t>Hastanın problemi                  Hikaye ve </a:t>
            </a:r>
            <a:r>
              <a:rPr lang="tr-TR" dirty="0" err="1" smtClean="0"/>
              <a:t>Subjektif</a:t>
            </a:r>
            <a:r>
              <a:rPr lang="tr-TR" dirty="0" smtClean="0"/>
              <a:t> Değ.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                             Hastanın klinik durumu                              Gözlem                                  ile ilgili hipotez oluşturma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</a:t>
            </a:r>
            <a:r>
              <a:rPr lang="tr-TR" dirty="0" err="1" smtClean="0"/>
              <a:t>Hipoezin</a:t>
            </a:r>
            <a:r>
              <a:rPr lang="tr-TR" dirty="0" smtClean="0"/>
              <a:t> netleştirilmesi                 Objektif testler</a:t>
            </a:r>
          </a:p>
          <a:p>
            <a:pPr>
              <a:buNone/>
            </a:pPr>
            <a:r>
              <a:rPr lang="tr-TR" dirty="0" smtClean="0"/>
              <a:t>       ve test edilmesi</a:t>
            </a:r>
          </a:p>
          <a:p>
            <a:pPr>
              <a:buNone/>
            </a:pPr>
            <a:r>
              <a:rPr lang="tr-TR" dirty="0" smtClean="0"/>
              <a:t>  Hipotezin doğrulanması?         Klinik bulguların analizi</a:t>
            </a:r>
          </a:p>
          <a:p>
            <a:pPr>
              <a:buNone/>
            </a:pPr>
            <a:r>
              <a:rPr lang="tr-TR" dirty="0" smtClean="0"/>
              <a:t>Tedavinin planlanması </a:t>
            </a:r>
          </a:p>
        </p:txBody>
      </p:sp>
      <p:sp>
        <p:nvSpPr>
          <p:cNvPr id="4" name="3 Sağ Ok"/>
          <p:cNvSpPr/>
          <p:nvPr/>
        </p:nvSpPr>
        <p:spPr>
          <a:xfrm>
            <a:off x="3786182" y="192880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>
            <a:off x="6500826" y="2428868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ol Ok"/>
          <p:cNvSpPr/>
          <p:nvPr/>
        </p:nvSpPr>
        <p:spPr>
          <a:xfrm>
            <a:off x="3714744" y="314324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Aşağı Ok"/>
          <p:cNvSpPr/>
          <p:nvPr/>
        </p:nvSpPr>
        <p:spPr>
          <a:xfrm>
            <a:off x="1071538" y="3786190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Ok"/>
          <p:cNvSpPr/>
          <p:nvPr/>
        </p:nvSpPr>
        <p:spPr>
          <a:xfrm>
            <a:off x="4429124" y="435769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Aşağı Ok"/>
          <p:cNvSpPr/>
          <p:nvPr/>
        </p:nvSpPr>
        <p:spPr>
          <a:xfrm>
            <a:off x="6929454" y="4786322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ol Ok"/>
          <p:cNvSpPr/>
          <p:nvPr/>
        </p:nvSpPr>
        <p:spPr>
          <a:xfrm>
            <a:off x="4429124" y="5214950"/>
            <a:ext cx="692656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Aşağı Ok"/>
          <p:cNvSpPr/>
          <p:nvPr/>
        </p:nvSpPr>
        <p:spPr>
          <a:xfrm>
            <a:off x="2071670" y="5643578"/>
            <a:ext cx="48463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Klinik Karar Verme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Tedavinin potansiyel etkinliğini en üst düzeye çıkarmak için şu bilgilerin edinilmesi yararlıdır:</a:t>
            </a:r>
          </a:p>
          <a:p>
            <a:endParaRPr lang="tr-TR" dirty="0" smtClean="0"/>
          </a:p>
          <a:p>
            <a:r>
              <a:rPr lang="tr-TR" dirty="0" smtClean="0"/>
              <a:t>Hastalığın tam ve doğru tanısı</a:t>
            </a:r>
          </a:p>
          <a:p>
            <a:r>
              <a:rPr lang="tr-TR" dirty="0" smtClean="0"/>
              <a:t>Hastalığın hangi evrede olduğu ( akut,</a:t>
            </a:r>
            <a:r>
              <a:rPr lang="tr-TR" dirty="0" err="1" smtClean="0"/>
              <a:t>subakut</a:t>
            </a:r>
            <a:r>
              <a:rPr lang="tr-TR" dirty="0" smtClean="0"/>
              <a:t>,kronik)</a:t>
            </a:r>
          </a:p>
          <a:p>
            <a:r>
              <a:rPr lang="tr-TR" dirty="0" smtClean="0"/>
              <a:t>Hastanın durumunun stabil olup olmadığı</a:t>
            </a:r>
          </a:p>
          <a:p>
            <a:r>
              <a:rPr lang="tr-TR" dirty="0" smtClean="0"/>
              <a:t>Hastanın genel sağlık durumuna ait bilgiler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Masajın Klinik </a:t>
            </a:r>
            <a:r>
              <a:rPr lang="tr-TR" b="1" dirty="0" err="1" smtClean="0"/>
              <a:t>Endikasyonları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klinikte pek çok hastalık ve problemin tedavisinde ya tek başına ya da diğer tedavilerle birlikte kullanılabilir.</a:t>
            </a:r>
          </a:p>
          <a:p>
            <a:endParaRPr lang="tr-TR" dirty="0" smtClean="0"/>
          </a:p>
          <a:p>
            <a:r>
              <a:rPr lang="tr-TR" dirty="0" smtClean="0"/>
              <a:t>Bel ve boyun problemleri, nörolojik problemler, ortopedik problemler, yumuşak doku problemleri, </a:t>
            </a:r>
            <a:r>
              <a:rPr lang="tr-TR" dirty="0" err="1" smtClean="0"/>
              <a:t>pulmoner</a:t>
            </a:r>
            <a:r>
              <a:rPr lang="tr-TR" dirty="0" smtClean="0"/>
              <a:t> problemler, </a:t>
            </a:r>
            <a:r>
              <a:rPr lang="tr-TR" dirty="0" err="1" smtClean="0"/>
              <a:t>obstetrik</a:t>
            </a:r>
            <a:r>
              <a:rPr lang="tr-TR" dirty="0" smtClean="0"/>
              <a:t> ve jinekolojik problemler ve psikolojik problemler sıklıkla masajın kullanıldığı durumlardır.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Bel ve Boyun Problemleri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Whiplash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Mekanik Bel Ağrısı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Disk </a:t>
            </a:r>
            <a:r>
              <a:rPr lang="tr-TR" dirty="0" err="1" smtClean="0"/>
              <a:t>Herniasyonu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Nörolojik Problemler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Multiple</a:t>
            </a:r>
            <a:r>
              <a:rPr lang="tr-TR" dirty="0" smtClean="0"/>
              <a:t> Skleroz</a:t>
            </a:r>
          </a:p>
          <a:p>
            <a:endParaRPr lang="tr-TR" dirty="0" smtClean="0"/>
          </a:p>
          <a:p>
            <a:r>
              <a:rPr lang="tr-TR" dirty="0" smtClean="0"/>
              <a:t>Parkinson </a:t>
            </a:r>
          </a:p>
          <a:p>
            <a:endParaRPr lang="tr-TR" dirty="0" smtClean="0"/>
          </a:p>
          <a:p>
            <a:r>
              <a:rPr lang="tr-TR" dirty="0" smtClean="0"/>
              <a:t>Paraliziler  (CP vb.)</a:t>
            </a:r>
          </a:p>
          <a:p>
            <a:endParaRPr lang="tr-TR" dirty="0" smtClean="0"/>
          </a:p>
          <a:p>
            <a:r>
              <a:rPr lang="tr-TR" dirty="0" smtClean="0"/>
              <a:t>Baş ağrısı</a:t>
            </a:r>
          </a:p>
          <a:p>
            <a:endParaRPr lang="tr-TR" dirty="0" smtClean="0"/>
          </a:p>
          <a:p>
            <a:r>
              <a:rPr lang="tr-TR" dirty="0" smtClean="0"/>
              <a:t>Huzursuz Bacak Sendromu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Vasküler</a:t>
            </a:r>
            <a:r>
              <a:rPr lang="tr-TR" b="1" dirty="0" smtClean="0"/>
              <a:t> Problemler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Raynaud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Lenfödem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</TotalTime>
  <Words>291</Words>
  <Application>Microsoft Office PowerPoint</Application>
  <PresentationFormat>Ekran Gösterisi (4:3)</PresentationFormat>
  <Paragraphs>91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Calibri</vt:lpstr>
      <vt:lpstr>Constantia</vt:lpstr>
      <vt:lpstr>Wingdings 2</vt:lpstr>
      <vt:lpstr>Akış</vt:lpstr>
      <vt:lpstr>MASAJ UYGULAMASINDA GENEL PRENSİPLER</vt:lpstr>
      <vt:lpstr>MASAJLA AĞRI TEDAVİSİ</vt:lpstr>
      <vt:lpstr>PowerPoint Sunusu</vt:lpstr>
      <vt:lpstr>Klinik Karar Verme</vt:lpstr>
      <vt:lpstr>Klinik Karar Verme</vt:lpstr>
      <vt:lpstr>Masajın Klinik Endikasyonları</vt:lpstr>
      <vt:lpstr>Bel ve Boyun Problemleri</vt:lpstr>
      <vt:lpstr>Nörolojik Problemler</vt:lpstr>
      <vt:lpstr>Vasküler Problemler</vt:lpstr>
      <vt:lpstr>Gastrointestinal Sistem Hastalıkları</vt:lpstr>
      <vt:lpstr>Pulmoner Problemler</vt:lpstr>
      <vt:lpstr>Yumuşak Doku Problemleri</vt:lpstr>
      <vt:lpstr>Psikolojik Problemler</vt:lpstr>
      <vt:lpstr>Kaynakça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MASAJ UYGULAMASINDA GENEL PRENSİPLER</dc:title>
  <dc:creator>fztmerve</dc:creator>
  <cp:lastModifiedBy>Windows Kullanıcısı</cp:lastModifiedBy>
  <cp:revision>12</cp:revision>
  <dcterms:created xsi:type="dcterms:W3CDTF">2019-03-13T22:43:11Z</dcterms:created>
  <dcterms:modified xsi:type="dcterms:W3CDTF">2020-05-03T11:32:50Z</dcterms:modified>
</cp:coreProperties>
</file>