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7" r:id="rId10"/>
    <p:sldId id="269" r:id="rId11"/>
    <p:sldId id="273" r:id="rId12"/>
    <p:sldId id="274" r:id="rId13"/>
    <p:sldId id="275" r:id="rId14"/>
    <p:sldId id="279" r:id="rId15"/>
    <p:sldId id="280" r:id="rId16"/>
    <p:sldId id="281" r:id="rId17"/>
    <p:sldId id="282" r:id="rId18"/>
    <p:sldId id="284" r:id="rId19"/>
    <p:sldId id="289" r:id="rId20"/>
    <p:sldId id="294" r:id="rId21"/>
    <p:sldId id="295" r:id="rId22"/>
    <p:sldId id="300" r:id="rId23"/>
    <p:sldId id="305" r:id="rId24"/>
    <p:sldId id="306" r:id="rId25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8390" y="621283"/>
            <a:ext cx="788161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39837" y="2021571"/>
            <a:ext cx="7722870" cy="3727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659384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5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263395"/>
            <a:ext cx="2197735" cy="70485"/>
            <a:chOff x="923544" y="1263395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284731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263395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96999"/>
            <a:ext cx="5073015" cy="388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9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42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42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80" dirty="0">
                <a:solidFill>
                  <a:srgbClr val="FAFD00"/>
                </a:solidFill>
                <a:latin typeface="Times New Roman"/>
                <a:cs typeface="Times New Roman"/>
              </a:rPr>
              <a:t>systems: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3800" spc="85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8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800" spc="90" dirty="0">
                <a:solidFill>
                  <a:srgbClr val="FAFD00"/>
                </a:solidFill>
                <a:latin typeface="Times New Roman"/>
                <a:cs typeface="Times New Roman"/>
              </a:rPr>
              <a:t>inference</a:t>
            </a:r>
            <a:endParaRPr sz="3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9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60" dirty="0">
                <a:solidFill>
                  <a:srgbClr val="FFFFFF"/>
                </a:solidFill>
                <a:latin typeface="Times New Roman"/>
                <a:cs typeface="Times New Roman"/>
              </a:rPr>
              <a:t>Mamdani</a:t>
            </a:r>
            <a:r>
              <a:rPr sz="3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3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80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55" dirty="0">
                <a:solidFill>
                  <a:srgbClr val="FFFFFF"/>
                </a:solidFill>
                <a:latin typeface="Times New Roman"/>
                <a:cs typeface="Times New Roman"/>
              </a:rPr>
              <a:t>Sugeno</a:t>
            </a:r>
            <a:r>
              <a:rPr sz="3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3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80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90" dirty="0">
                <a:solidFill>
                  <a:srgbClr val="FFFFFF"/>
                </a:solidFill>
                <a:latin typeface="Times New Roman"/>
                <a:cs typeface="Times New Roman"/>
              </a:rPr>
              <a:t>Case</a:t>
            </a:r>
            <a:r>
              <a:rPr sz="3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FFFFF"/>
                </a:solidFill>
                <a:latin typeface="Times New Roman"/>
                <a:cs typeface="Times New Roman"/>
              </a:rPr>
              <a:t>study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1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6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315" y="1160779"/>
            <a:ext cx="4445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Step</a:t>
            </a:r>
            <a:r>
              <a:rPr spc="-25" dirty="0"/>
              <a:t> </a:t>
            </a:r>
            <a:r>
              <a:rPr spc="95" dirty="0"/>
              <a:t>4:</a:t>
            </a:r>
            <a:r>
              <a:rPr spc="-25" dirty="0"/>
              <a:t> </a:t>
            </a:r>
            <a:r>
              <a:rPr spc="50" dirty="0"/>
              <a:t>Defuzzification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0016" y="1680972"/>
            <a:ext cx="4439920" cy="60960"/>
            <a:chOff x="890016" y="1680972"/>
            <a:chExt cx="4439920" cy="60960"/>
          </a:xfrm>
        </p:grpSpPr>
        <p:sp>
          <p:nvSpPr>
            <p:cNvPr id="4" name="object 4"/>
            <p:cNvSpPr/>
            <p:nvPr/>
          </p:nvSpPr>
          <p:spPr>
            <a:xfrm>
              <a:off x="908304" y="1699260"/>
              <a:ext cx="4421505" cy="43180"/>
            </a:xfrm>
            <a:custGeom>
              <a:avLst/>
              <a:gdLst/>
              <a:ahLst/>
              <a:cxnLst/>
              <a:rect l="l" t="t" r="r" b="b"/>
              <a:pathLst>
                <a:path w="4421505" h="43180">
                  <a:moveTo>
                    <a:pt x="4421123" y="42671"/>
                  </a:moveTo>
                  <a:lnTo>
                    <a:pt x="4421123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4421123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0016" y="1680972"/>
              <a:ext cx="4421505" cy="43180"/>
            </a:xfrm>
            <a:custGeom>
              <a:avLst/>
              <a:gdLst/>
              <a:ahLst/>
              <a:cxnLst/>
              <a:rect l="l" t="t" r="r" b="b"/>
              <a:pathLst>
                <a:path w="4421505" h="43180">
                  <a:moveTo>
                    <a:pt x="4421123" y="42671"/>
                  </a:moveTo>
                  <a:lnTo>
                    <a:pt x="4421123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4421123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77128" y="1864867"/>
            <a:ext cx="809879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66670" algn="l"/>
                <a:tab pos="25895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last step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defuzzification.	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Fuzziness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helps 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evaluate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final output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crisp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number.	The input for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defuzzification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aggregate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67103"/>
            <a:ext cx="837692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9126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Mamdani-style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seen,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centroid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two-dimensional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shape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integrating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across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continuously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varying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function.	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efficient.</a:t>
            </a:r>
            <a:endParaRPr sz="3000">
              <a:latin typeface="Times New Roman"/>
              <a:cs typeface="Times New Roman"/>
            </a:endParaRPr>
          </a:p>
          <a:p>
            <a:pPr marL="354965" marR="15367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Michio Sugeno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suggested to use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 spike,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singleton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singleton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precisely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singleton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unity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particular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point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zero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everywhere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else.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9038" y="618235"/>
            <a:ext cx="5021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70" dirty="0"/>
              <a:t>Sugeno</a:t>
            </a:r>
            <a:r>
              <a:rPr sz="4000" spc="-35" dirty="0"/>
              <a:t> </a:t>
            </a:r>
            <a:r>
              <a:rPr sz="4000" spc="40" dirty="0"/>
              <a:t>fuzzy</a:t>
            </a:r>
            <a:r>
              <a:rPr sz="4000" spc="-30" dirty="0"/>
              <a:t> </a:t>
            </a:r>
            <a:r>
              <a:rPr sz="4000" spc="95" dirty="0"/>
              <a:t>inference</a:t>
            </a:r>
            <a:endParaRPr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9715" y="933703"/>
            <a:ext cx="7707630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014855" algn="l"/>
                <a:tab pos="3001010" algn="l"/>
                <a:tab pos="69049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Sugeno-style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similar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Mamdani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method.	Sugeno changed only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rule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consequent.	Instead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Sugeno-style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601215" y="3372102"/>
            <a:ext cx="207391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34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213485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30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9715" y="4134102"/>
            <a:ext cx="7995284" cy="21590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583565">
              <a:lnSpc>
                <a:spcPct val="100000"/>
              </a:lnSpc>
              <a:spcBef>
                <a:spcPts val="1300"/>
              </a:spcBef>
              <a:tabLst>
                <a:tab pos="17926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3000" i="1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f</a:t>
            </a:r>
            <a:r>
              <a:rPr sz="30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x, 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variables;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respectively;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x,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mathematical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function.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9715" y="1009903"/>
            <a:ext cx="80518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commonly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zero-order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Sugeno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model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601215" y="2076703"/>
            <a:ext cx="21164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3485" algn="l"/>
              </a:tabLst>
            </a:pP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213485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30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9715" y="2838703"/>
            <a:ext cx="3298825" cy="12446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583565">
              <a:lnSpc>
                <a:spcPct val="100000"/>
              </a:lnSpc>
              <a:spcBef>
                <a:spcPts val="1300"/>
              </a:spcBef>
              <a:tabLst>
                <a:tab pos="1807845" algn="l"/>
              </a:tabLst>
            </a:pP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3000" i="1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k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constant.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9528" y="4515102"/>
            <a:ext cx="8236584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case,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constant.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singleton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spikes.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5" y="633475"/>
            <a:ext cx="8118475" cy="113030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40"/>
              </a:spcBef>
            </a:pPr>
            <a:r>
              <a:rPr spc="65" dirty="0"/>
              <a:t>How</a:t>
            </a:r>
            <a:r>
              <a:rPr spc="-10" dirty="0"/>
              <a:t> </a:t>
            </a:r>
            <a:r>
              <a:rPr spc="95" dirty="0"/>
              <a:t>to</a:t>
            </a:r>
            <a:r>
              <a:rPr spc="-10" dirty="0"/>
              <a:t> </a:t>
            </a:r>
            <a:r>
              <a:rPr spc="150" dirty="0"/>
              <a:t>make</a:t>
            </a:r>
            <a:r>
              <a:rPr spc="-10" dirty="0"/>
              <a:t> </a:t>
            </a:r>
            <a:r>
              <a:rPr spc="204" dirty="0"/>
              <a:t>a</a:t>
            </a:r>
            <a:r>
              <a:rPr spc="-10" dirty="0"/>
              <a:t> </a:t>
            </a:r>
            <a:r>
              <a:rPr spc="45" dirty="0"/>
              <a:t>decision</a:t>
            </a:r>
            <a:r>
              <a:rPr spc="-10" dirty="0"/>
              <a:t> </a:t>
            </a:r>
            <a:r>
              <a:rPr spc="100" dirty="0"/>
              <a:t>on</a:t>
            </a:r>
            <a:r>
              <a:rPr spc="-10" dirty="0"/>
              <a:t> </a:t>
            </a:r>
            <a:r>
              <a:rPr spc="75" dirty="0"/>
              <a:t>which</a:t>
            </a:r>
            <a:r>
              <a:rPr spc="-5" dirty="0"/>
              <a:t> </a:t>
            </a:r>
            <a:r>
              <a:rPr spc="135" dirty="0"/>
              <a:t>method </a:t>
            </a:r>
            <a:r>
              <a:rPr spc="-885" dirty="0"/>
              <a:t> </a:t>
            </a:r>
            <a:r>
              <a:rPr spc="95" dirty="0"/>
              <a:t>to</a:t>
            </a:r>
            <a:r>
              <a:rPr spc="-10" dirty="0"/>
              <a:t> </a:t>
            </a:r>
            <a:r>
              <a:rPr spc="114" dirty="0"/>
              <a:t>apply</a:t>
            </a:r>
            <a:r>
              <a:rPr spc="-5" dirty="0"/>
              <a:t> </a:t>
            </a:r>
            <a:r>
              <a:rPr dirty="0">
                <a:latin typeface="Symbol"/>
                <a:cs typeface="Symbol"/>
              </a:rPr>
              <a:t></a:t>
            </a:r>
            <a:r>
              <a:rPr spc="10" dirty="0"/>
              <a:t> </a:t>
            </a:r>
            <a:r>
              <a:rPr spc="165" dirty="0"/>
              <a:t>Mamdani</a:t>
            </a:r>
            <a:r>
              <a:rPr spc="-15" dirty="0"/>
              <a:t> </a:t>
            </a:r>
            <a:r>
              <a:rPr spc="200" dirty="0"/>
              <a:t>or</a:t>
            </a:r>
            <a:r>
              <a:rPr spc="-5" dirty="0"/>
              <a:t> </a:t>
            </a:r>
            <a:r>
              <a:rPr spc="85" dirty="0"/>
              <a:t>Sugeno?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924303"/>
            <a:ext cx="823277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746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3655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Mamdani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widely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accepted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capturing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	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allows 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describe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more intuitive,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human-like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manner.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Mamdani-type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inference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entails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substantial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burden.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Sugeno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effective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optimisation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adaptive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attractive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dynamic nonlinear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9" y="898651"/>
            <a:ext cx="848296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75" dirty="0"/>
              <a:t>Building</a:t>
            </a:r>
            <a:r>
              <a:rPr sz="3700" spc="-15" dirty="0"/>
              <a:t> </a:t>
            </a:r>
            <a:r>
              <a:rPr sz="3700" spc="204" dirty="0"/>
              <a:t>a</a:t>
            </a:r>
            <a:r>
              <a:rPr sz="3700" spc="-15" dirty="0"/>
              <a:t> </a:t>
            </a:r>
            <a:r>
              <a:rPr sz="3700" spc="40" dirty="0"/>
              <a:t>fuzzy</a:t>
            </a:r>
            <a:r>
              <a:rPr sz="3700" spc="-15" dirty="0"/>
              <a:t> </a:t>
            </a:r>
            <a:r>
              <a:rPr sz="3700" spc="135" dirty="0"/>
              <a:t>expert</a:t>
            </a:r>
            <a:r>
              <a:rPr sz="3700" spc="-10" dirty="0"/>
              <a:t> </a:t>
            </a:r>
            <a:r>
              <a:rPr sz="3700" spc="85" dirty="0"/>
              <a:t>system:</a:t>
            </a:r>
            <a:r>
              <a:rPr sz="3700" spc="-10" dirty="0"/>
              <a:t> </a:t>
            </a:r>
            <a:r>
              <a:rPr sz="3700" spc="50" dirty="0"/>
              <a:t>case</a:t>
            </a:r>
            <a:r>
              <a:rPr sz="3700" spc="-25" dirty="0"/>
              <a:t> </a:t>
            </a:r>
            <a:r>
              <a:rPr sz="3700" spc="120" dirty="0"/>
              <a:t>study</a:t>
            </a:r>
            <a:endParaRPr sz="37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829815"/>
            <a:ext cx="834517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651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service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centre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keeps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repairs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failed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customer brings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failed item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receives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same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type.</a:t>
            </a:r>
            <a:endParaRPr sz="3000">
              <a:latin typeface="Times New Roman"/>
              <a:cs typeface="Times New Roman"/>
            </a:endParaRPr>
          </a:p>
          <a:p>
            <a:pPr marL="354965" marR="47752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Failed parts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repaired,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placed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shelf,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spares.</a:t>
            </a:r>
            <a:endParaRPr sz="3000">
              <a:latin typeface="Times New Roman"/>
              <a:cs typeface="Times New Roman"/>
            </a:endParaRPr>
          </a:p>
          <a:p>
            <a:pPr marL="354965" marR="40132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objective here 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advise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manager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service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centre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decision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policies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keep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customers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satisfied.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2367" y="779779"/>
            <a:ext cx="8272145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80" dirty="0"/>
              <a:t>Process</a:t>
            </a:r>
            <a:r>
              <a:rPr sz="3500" spc="-30" dirty="0"/>
              <a:t> </a:t>
            </a:r>
            <a:r>
              <a:rPr sz="3500" dirty="0"/>
              <a:t>of</a:t>
            </a:r>
            <a:r>
              <a:rPr sz="3500" spc="-5" dirty="0"/>
              <a:t> </a:t>
            </a:r>
            <a:r>
              <a:rPr sz="3500" spc="55" dirty="0"/>
              <a:t>developing</a:t>
            </a:r>
            <a:r>
              <a:rPr sz="3500" spc="-10" dirty="0"/>
              <a:t> </a:t>
            </a:r>
            <a:r>
              <a:rPr sz="3500" spc="200" dirty="0"/>
              <a:t>a</a:t>
            </a:r>
            <a:r>
              <a:rPr sz="3500" spc="5" dirty="0"/>
              <a:t> </a:t>
            </a:r>
            <a:r>
              <a:rPr sz="3500" spc="40" dirty="0"/>
              <a:t>fuzzy</a:t>
            </a:r>
            <a:r>
              <a:rPr sz="3500" spc="-20" dirty="0"/>
              <a:t> </a:t>
            </a:r>
            <a:r>
              <a:rPr sz="3500" spc="125" dirty="0"/>
              <a:t>expert</a:t>
            </a:r>
            <a:r>
              <a:rPr sz="3500" spc="-20" dirty="0"/>
              <a:t> </a:t>
            </a:r>
            <a:r>
              <a:rPr sz="3500" spc="60" dirty="0"/>
              <a:t>system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97127" y="1677415"/>
            <a:ext cx="8280400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4970" indent="-3829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956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define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linguistic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variables.</a:t>
            </a:r>
            <a:endParaRPr sz="3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937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</a:t>
            </a:r>
            <a:endParaRPr sz="3000">
              <a:latin typeface="Times New Roman"/>
              <a:cs typeface="Times New Roman"/>
            </a:endParaRPr>
          </a:p>
          <a:p>
            <a:pPr marL="394970" indent="-382905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956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Elicit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construct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rules.</a:t>
            </a:r>
            <a:endParaRPr sz="3000">
              <a:latin typeface="Times New Roman"/>
              <a:cs typeface="Times New Roman"/>
            </a:endParaRPr>
          </a:p>
          <a:p>
            <a:pPr marL="394970" marR="248920" indent="-382905">
              <a:lnSpc>
                <a:spcPct val="120300"/>
              </a:lnSpc>
              <a:spcBef>
                <a:spcPts val="1430"/>
              </a:spcBef>
              <a:buAutoNum type="arabicPeriod"/>
              <a:tabLst>
                <a:tab pos="3956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perform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  <a:p>
            <a:pPr marL="394970" indent="-382905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3956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tune the system.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18616" y="1478279"/>
            <a:ext cx="1173480" cy="60960"/>
            <a:chOff x="1118616" y="1478279"/>
            <a:chExt cx="1173480" cy="60960"/>
          </a:xfrm>
        </p:grpSpPr>
        <p:sp>
          <p:nvSpPr>
            <p:cNvPr id="3" name="object 3"/>
            <p:cNvSpPr/>
            <p:nvPr/>
          </p:nvSpPr>
          <p:spPr>
            <a:xfrm>
              <a:off x="1136904" y="1496567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18616" y="1478279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05692" y="958087"/>
            <a:ext cx="7632700" cy="11245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555115" marR="5080" indent="-1543050">
              <a:lnSpc>
                <a:spcPct val="100299"/>
              </a:lnSpc>
              <a:spcBef>
                <a:spcPts val="85"/>
              </a:spcBef>
              <a:tabLst>
                <a:tab pos="1548765" algn="l"/>
              </a:tabLst>
            </a:pPr>
            <a:r>
              <a:rPr i="1" spc="45" dirty="0">
                <a:latin typeface="Times New Roman"/>
                <a:cs typeface="Times New Roman"/>
              </a:rPr>
              <a:t>Step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spc="95" dirty="0"/>
              <a:t>1:	</a:t>
            </a:r>
            <a:r>
              <a:rPr spc="25" dirty="0"/>
              <a:t>Specify</a:t>
            </a:r>
            <a:r>
              <a:rPr spc="-20" dirty="0"/>
              <a:t> </a:t>
            </a:r>
            <a:r>
              <a:rPr spc="130" dirty="0"/>
              <a:t>the</a:t>
            </a:r>
            <a:r>
              <a:rPr spc="-20" dirty="0"/>
              <a:t> </a:t>
            </a:r>
            <a:r>
              <a:rPr spc="140" dirty="0"/>
              <a:t>problem</a:t>
            </a:r>
            <a:r>
              <a:rPr spc="-15" dirty="0"/>
              <a:t> </a:t>
            </a:r>
            <a:r>
              <a:rPr spc="200" dirty="0"/>
              <a:t>and</a:t>
            </a:r>
            <a:r>
              <a:rPr spc="-20" dirty="0"/>
              <a:t> </a:t>
            </a:r>
            <a:r>
              <a:rPr spc="65" dirty="0"/>
              <a:t>define </a:t>
            </a:r>
            <a:r>
              <a:rPr spc="-885" dirty="0"/>
              <a:t> </a:t>
            </a:r>
            <a:r>
              <a:rPr spc="55" dirty="0"/>
              <a:t>linguistic</a:t>
            </a:r>
            <a:r>
              <a:rPr spc="-10" dirty="0"/>
              <a:t> </a:t>
            </a:r>
            <a:r>
              <a:rPr spc="110" dirty="0"/>
              <a:t>variables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2081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i="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 main</a:t>
            </a:r>
            <a:r>
              <a:rPr sz="3000" i="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i="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variables: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average 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waiting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time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(mean</a:t>
            </a:r>
            <a:r>
              <a:rPr sz="3000" i="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delay) </a:t>
            </a:r>
            <a:r>
              <a:rPr sz="3000" dirty="0">
                <a:solidFill>
                  <a:srgbClr val="FFFFFF"/>
                </a:solidFill>
              </a:rPr>
              <a:t>m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repair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utilisation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i="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service</a:t>
            </a:r>
            <a:r>
              <a:rPr sz="3000" i="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centre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Symbol"/>
                <a:cs typeface="Symbol"/>
              </a:rPr>
              <a:t>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i="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i="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servers</a:t>
            </a:r>
            <a:r>
              <a:rPr sz="3000" i="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</a:rPr>
              <a:t>s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i="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 spare</a:t>
            </a:r>
            <a:r>
              <a:rPr sz="3000" i="0" dirty="0">
                <a:solidFill>
                  <a:srgbClr val="FFFFFF"/>
                </a:solidFill>
                <a:latin typeface="Times New Roman"/>
                <a:cs typeface="Times New Roman"/>
              </a:rPr>
              <a:t> parts</a:t>
            </a:r>
            <a:r>
              <a:rPr sz="3000" i="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</a:rPr>
              <a:t>n</a:t>
            </a:r>
            <a:r>
              <a:rPr sz="3000" i="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0327" y="1629155"/>
            <a:ext cx="1173480" cy="60960"/>
            <a:chOff x="1100327" y="1629155"/>
            <a:chExt cx="1173480" cy="60960"/>
          </a:xfrm>
        </p:grpSpPr>
        <p:sp>
          <p:nvSpPr>
            <p:cNvPr id="3" name="object 3"/>
            <p:cNvSpPr/>
            <p:nvPr/>
          </p:nvSpPr>
          <p:spPr>
            <a:xfrm>
              <a:off x="1118615" y="1647443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0327" y="1629155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87404" y="1108963"/>
            <a:ext cx="5488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45" dirty="0">
                <a:latin typeface="Times New Roman"/>
                <a:cs typeface="Times New Roman"/>
              </a:rPr>
              <a:t>Step</a:t>
            </a:r>
            <a:r>
              <a:rPr i="1" spc="-20" dirty="0">
                <a:latin typeface="Times New Roman"/>
                <a:cs typeface="Times New Roman"/>
              </a:rPr>
              <a:t> </a:t>
            </a:r>
            <a:r>
              <a:rPr spc="95" dirty="0"/>
              <a:t>2:</a:t>
            </a:r>
            <a:r>
              <a:rPr spc="-20" dirty="0"/>
              <a:t> </a:t>
            </a:r>
            <a:r>
              <a:rPr spc="110" dirty="0"/>
              <a:t>Determine</a:t>
            </a:r>
            <a:r>
              <a:rPr spc="-15" dirty="0"/>
              <a:t> </a:t>
            </a:r>
            <a:r>
              <a:rPr spc="40" dirty="0"/>
              <a:t>fuzzy</a:t>
            </a:r>
            <a:r>
              <a:rPr spc="-20" dirty="0"/>
              <a:t> </a:t>
            </a:r>
            <a:r>
              <a:rPr spc="45" dirty="0"/>
              <a:t>sets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105728" y="2043175"/>
            <a:ext cx="7788909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28459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hape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H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 a triangle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trapezoid can often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adequate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time,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significantly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simplifies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computation.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0327" y="1629155"/>
            <a:ext cx="1173480" cy="60960"/>
            <a:chOff x="1100327" y="1629155"/>
            <a:chExt cx="1173480" cy="60960"/>
          </a:xfrm>
        </p:grpSpPr>
        <p:sp>
          <p:nvSpPr>
            <p:cNvPr id="3" name="object 3"/>
            <p:cNvSpPr/>
            <p:nvPr/>
          </p:nvSpPr>
          <p:spPr>
            <a:xfrm>
              <a:off x="1118615" y="1647443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0327" y="1629155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87404" y="1108963"/>
            <a:ext cx="7518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45" dirty="0">
                <a:latin typeface="Times New Roman"/>
                <a:cs typeface="Times New Roman"/>
              </a:rPr>
              <a:t>Step</a:t>
            </a:r>
            <a:r>
              <a:rPr i="1" spc="-15" dirty="0">
                <a:latin typeface="Times New Roman"/>
                <a:cs typeface="Times New Roman"/>
              </a:rPr>
              <a:t> </a:t>
            </a:r>
            <a:r>
              <a:rPr spc="95" dirty="0"/>
              <a:t>3:</a:t>
            </a:r>
            <a:r>
              <a:rPr spc="-10" dirty="0"/>
              <a:t> </a:t>
            </a:r>
            <a:r>
              <a:rPr spc="60" dirty="0"/>
              <a:t>Elicit</a:t>
            </a:r>
            <a:r>
              <a:rPr spc="-10" dirty="0"/>
              <a:t> </a:t>
            </a:r>
            <a:r>
              <a:rPr spc="204" dirty="0"/>
              <a:t>and</a:t>
            </a:r>
            <a:r>
              <a:rPr spc="-10" dirty="0"/>
              <a:t> </a:t>
            </a:r>
            <a:r>
              <a:rPr spc="130" dirty="0"/>
              <a:t>construct</a:t>
            </a:r>
            <a:r>
              <a:rPr spc="-10" dirty="0"/>
              <a:t> </a:t>
            </a:r>
            <a:r>
              <a:rPr spc="35" dirty="0"/>
              <a:t>fuzzy</a:t>
            </a:r>
            <a:r>
              <a:rPr spc="-15" dirty="0"/>
              <a:t> </a:t>
            </a:r>
            <a:r>
              <a:rPr spc="120" dirty="0"/>
              <a:t>rules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105915" y="2043175"/>
            <a:ext cx="7865109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accomplish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might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ask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variables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previously.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32639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collected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sources 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books, 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flow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diagrams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observed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3898" y="846835"/>
            <a:ext cx="34537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/>
              <a:t>Fuzzy</a:t>
            </a:r>
            <a:r>
              <a:rPr sz="4000" spc="-60" dirty="0"/>
              <a:t> </a:t>
            </a:r>
            <a:r>
              <a:rPr sz="4000" spc="95" dirty="0"/>
              <a:t>inference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29528" y="1695703"/>
            <a:ext cx="8099425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386705" algn="l"/>
                <a:tab pos="593725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most commonly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 technique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so-called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Mamdani method.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1975,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Professor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Ebrahim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Mamdani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London University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built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first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control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steam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boiler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combination.	He applied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supplied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experienced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human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0327" y="1510283"/>
            <a:ext cx="1173480" cy="60960"/>
            <a:chOff x="1100327" y="1510283"/>
            <a:chExt cx="1173480" cy="60960"/>
          </a:xfrm>
        </p:grpSpPr>
        <p:sp>
          <p:nvSpPr>
            <p:cNvPr id="3" name="object 3"/>
            <p:cNvSpPr/>
            <p:nvPr/>
          </p:nvSpPr>
          <p:spPr>
            <a:xfrm>
              <a:off x="1118615" y="1528571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0327" y="1510283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87404" y="990091"/>
            <a:ext cx="7950834" cy="1673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40815" marR="5080" indent="-1428750" algn="just">
              <a:lnSpc>
                <a:spcPct val="100099"/>
              </a:lnSpc>
              <a:spcBef>
                <a:spcPts val="95"/>
              </a:spcBef>
            </a:pPr>
            <a:r>
              <a:rPr i="1" spc="45" dirty="0">
                <a:latin typeface="Times New Roman"/>
                <a:cs typeface="Times New Roman"/>
              </a:rPr>
              <a:t>Step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spc="95" dirty="0"/>
              <a:t>4:</a:t>
            </a:r>
            <a:r>
              <a:rPr dirty="0"/>
              <a:t> </a:t>
            </a:r>
            <a:r>
              <a:rPr spc="95" dirty="0"/>
              <a:t>Encode</a:t>
            </a:r>
            <a:r>
              <a:rPr spc="-5" dirty="0"/>
              <a:t> </a:t>
            </a:r>
            <a:r>
              <a:rPr spc="130" dirty="0"/>
              <a:t>the</a:t>
            </a:r>
            <a:r>
              <a:rPr dirty="0"/>
              <a:t> </a:t>
            </a:r>
            <a:r>
              <a:rPr spc="35" dirty="0"/>
              <a:t>fuzzy</a:t>
            </a:r>
            <a:r>
              <a:rPr spc="-5" dirty="0"/>
              <a:t> </a:t>
            </a:r>
            <a:r>
              <a:rPr spc="35" dirty="0"/>
              <a:t>sets,</a:t>
            </a:r>
            <a:r>
              <a:rPr dirty="0"/>
              <a:t> </a:t>
            </a:r>
            <a:r>
              <a:rPr spc="35" dirty="0"/>
              <a:t>fuzzy</a:t>
            </a:r>
            <a:r>
              <a:rPr spc="-5" dirty="0"/>
              <a:t> </a:t>
            </a:r>
            <a:r>
              <a:rPr spc="120" dirty="0"/>
              <a:t>rules </a:t>
            </a:r>
            <a:r>
              <a:rPr spc="-890" dirty="0"/>
              <a:t> </a:t>
            </a:r>
            <a:r>
              <a:rPr spc="200" dirty="0"/>
              <a:t>and</a:t>
            </a:r>
            <a:r>
              <a:rPr spc="-15" dirty="0"/>
              <a:t> </a:t>
            </a:r>
            <a:r>
              <a:rPr spc="135" dirty="0"/>
              <a:t>procedures</a:t>
            </a:r>
            <a:r>
              <a:rPr spc="-10" dirty="0"/>
              <a:t> </a:t>
            </a:r>
            <a:r>
              <a:rPr spc="95" dirty="0"/>
              <a:t>to</a:t>
            </a:r>
            <a:r>
              <a:rPr spc="-10" dirty="0"/>
              <a:t> </a:t>
            </a:r>
            <a:r>
              <a:rPr spc="170" dirty="0"/>
              <a:t>perform</a:t>
            </a:r>
            <a:r>
              <a:rPr spc="-15" dirty="0"/>
              <a:t> </a:t>
            </a:r>
            <a:r>
              <a:rPr spc="35" dirty="0"/>
              <a:t>fuzzy </a:t>
            </a:r>
            <a:r>
              <a:rPr spc="-885" dirty="0"/>
              <a:t> </a:t>
            </a:r>
            <a:r>
              <a:rPr spc="85" dirty="0"/>
              <a:t>inference</a:t>
            </a:r>
            <a:r>
              <a:rPr spc="-10" dirty="0"/>
              <a:t> </a:t>
            </a:r>
            <a:r>
              <a:rPr spc="95" dirty="0"/>
              <a:t>into</a:t>
            </a:r>
            <a:r>
              <a:rPr spc="-10" dirty="0"/>
              <a:t> </a:t>
            </a:r>
            <a:r>
              <a:rPr spc="130" dirty="0"/>
              <a:t>the</a:t>
            </a:r>
            <a:r>
              <a:rPr spc="-10" dirty="0"/>
              <a:t> </a:t>
            </a:r>
            <a:r>
              <a:rPr spc="130" dirty="0"/>
              <a:t>expert</a:t>
            </a:r>
            <a:r>
              <a:rPr spc="-10" dirty="0"/>
              <a:t> </a:t>
            </a:r>
            <a:r>
              <a:rPr spc="65" dirty="0"/>
              <a:t>system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105728" y="2748787"/>
            <a:ext cx="770890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accomplish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task,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options: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build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system using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C/C++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Pascal,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development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 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Toolbox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Builder.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0327" y="1496567"/>
            <a:ext cx="1173480" cy="60960"/>
            <a:chOff x="1100327" y="1496567"/>
            <a:chExt cx="1173480" cy="60960"/>
          </a:xfrm>
        </p:grpSpPr>
        <p:sp>
          <p:nvSpPr>
            <p:cNvPr id="3" name="object 3"/>
            <p:cNvSpPr/>
            <p:nvPr/>
          </p:nvSpPr>
          <p:spPr>
            <a:xfrm>
              <a:off x="1118615" y="1514855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0327" y="1496567"/>
              <a:ext cx="1155700" cy="43180"/>
            </a:xfrm>
            <a:custGeom>
              <a:avLst/>
              <a:gdLst/>
              <a:ahLst/>
              <a:cxnLst/>
              <a:rect l="l" t="t" r="r" b="b"/>
              <a:pathLst>
                <a:path w="1155700" h="43180">
                  <a:moveTo>
                    <a:pt x="1155191" y="42671"/>
                  </a:moveTo>
                  <a:lnTo>
                    <a:pt x="11551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1551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87404" y="976375"/>
            <a:ext cx="7164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45" dirty="0">
                <a:latin typeface="Times New Roman"/>
                <a:cs typeface="Times New Roman"/>
              </a:rPr>
              <a:t>Step</a:t>
            </a:r>
            <a:r>
              <a:rPr i="1" spc="-15" dirty="0">
                <a:latin typeface="Times New Roman"/>
                <a:cs typeface="Times New Roman"/>
              </a:rPr>
              <a:t> </a:t>
            </a:r>
            <a:r>
              <a:rPr spc="95" dirty="0"/>
              <a:t>5:</a:t>
            </a:r>
            <a:r>
              <a:rPr spc="-10" dirty="0"/>
              <a:t> </a:t>
            </a:r>
            <a:r>
              <a:rPr spc="120" dirty="0"/>
              <a:t>Evaluate</a:t>
            </a:r>
            <a:r>
              <a:rPr spc="-10" dirty="0"/>
              <a:t> </a:t>
            </a:r>
            <a:r>
              <a:rPr spc="200" dirty="0"/>
              <a:t>and</a:t>
            </a:r>
            <a:r>
              <a:rPr spc="-10" dirty="0"/>
              <a:t> </a:t>
            </a:r>
            <a:r>
              <a:rPr spc="150" dirty="0"/>
              <a:t>tune</a:t>
            </a:r>
            <a:r>
              <a:rPr spc="-10" dirty="0"/>
              <a:t> </a:t>
            </a:r>
            <a:r>
              <a:rPr spc="130" dirty="0"/>
              <a:t>the</a:t>
            </a:r>
            <a:r>
              <a:rPr spc="-10" dirty="0"/>
              <a:t> </a:t>
            </a:r>
            <a:r>
              <a:rPr spc="65" dirty="0"/>
              <a:t>system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105915" y="1796287"/>
            <a:ext cx="7811770" cy="429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31851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last,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laborious,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want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see whether 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meets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requirements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specified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beginning.</a:t>
            </a:r>
            <a:endParaRPr sz="3000">
              <a:latin typeface="Times New Roman"/>
              <a:cs typeface="Times New Roman"/>
            </a:endParaRPr>
          </a:p>
          <a:p>
            <a:pPr marL="12700" marR="288925">
              <a:lnSpc>
                <a:spcPct val="100000"/>
              </a:lnSpc>
              <a:spcBef>
                <a:spcPts val="24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Several test situations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depend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delay,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servers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repair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utilisation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factor.</a:t>
            </a:r>
            <a:endParaRPr sz="3000">
              <a:latin typeface="Times New Roman"/>
              <a:cs typeface="Times New Roman"/>
            </a:endParaRPr>
          </a:p>
          <a:p>
            <a:pPr marL="12700" marR="193675">
              <a:lnSpc>
                <a:spcPct val="100000"/>
              </a:lnSpc>
              <a:spcBef>
                <a:spcPts val="24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Toolbox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generate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surface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help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analyse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system’s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5915" y="1491487"/>
            <a:ext cx="7712075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0233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now,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637095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use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additional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Small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Rather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Large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Servers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extend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4590" y="817879"/>
            <a:ext cx="4684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Tuning</a:t>
            </a:r>
            <a:r>
              <a:rPr sz="4000" spc="-35" dirty="0"/>
              <a:t> </a:t>
            </a:r>
            <a:r>
              <a:rPr sz="4000" spc="40" dirty="0"/>
              <a:t>fuzzy</a:t>
            </a:r>
            <a:r>
              <a:rPr sz="4000" spc="-35" dirty="0"/>
              <a:t> </a:t>
            </a:r>
            <a:r>
              <a:rPr sz="4000" spc="60" dirty="0"/>
              <a:t>systems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97127" y="1681987"/>
            <a:ext cx="7922895" cy="490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1484" marR="111125" indent="-43942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redefine their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ranges.</a:t>
            </a:r>
            <a:endParaRPr sz="3000">
              <a:latin typeface="Times New Roman"/>
              <a:cs typeface="Times New Roman"/>
            </a:endParaRPr>
          </a:p>
          <a:p>
            <a:pPr marL="451484" marR="205740" indent="-4394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additional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wide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may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 roughly.</a:t>
            </a:r>
            <a:endParaRPr sz="3000">
              <a:latin typeface="Times New Roman"/>
              <a:cs typeface="Times New Roman"/>
            </a:endParaRPr>
          </a:p>
          <a:p>
            <a:pPr marL="450850" marR="5080" indent="-438784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sufficient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overlap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 neighbouring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triangle-to-triangle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trapezoid-to-triangle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should overlap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25%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50%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their bases.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7127" y="1072387"/>
            <a:ext cx="8220709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1484" marR="81280" indent="-439420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existing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base.</a:t>
            </a:r>
            <a:endParaRPr sz="3000">
              <a:latin typeface="Times New Roman"/>
              <a:cs typeface="Times New Roman"/>
            </a:endParaRPr>
          </a:p>
          <a:p>
            <a:pPr marL="451484" marR="236854" indent="-439420">
              <a:lnSpc>
                <a:spcPct val="100000"/>
              </a:lnSpc>
              <a:spcBef>
                <a:spcPts val="1200"/>
              </a:spcBef>
              <a:buAutoNum type="arabicPeriod" startAt="4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base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opportunities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write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capture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pathological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  <a:p>
            <a:pPr marL="450850" marR="5080" indent="-438784">
              <a:lnSpc>
                <a:spcPct val="100000"/>
              </a:lnSpc>
              <a:spcBef>
                <a:spcPts val="1200"/>
              </a:spcBef>
              <a:buAutoNum type="arabicPeriod" startAt="4"/>
              <a:tabLst>
                <a:tab pos="451484" algn="l"/>
                <a:tab pos="452120" algn="l"/>
                <a:tab pos="586486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Adjust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tools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control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importance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rules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changing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weight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multiplier.</a:t>
            </a:r>
            <a:endParaRPr sz="3000">
              <a:latin typeface="Times New Roman"/>
              <a:cs typeface="Times New Roman"/>
            </a:endParaRPr>
          </a:p>
          <a:p>
            <a:pPr marL="451484" marR="593725" indent="-439420">
              <a:lnSpc>
                <a:spcPct val="100000"/>
              </a:lnSpc>
              <a:spcBef>
                <a:spcPts val="1200"/>
              </a:spcBef>
              <a:buAutoNum type="arabicPeriod" startAt="4"/>
              <a:tabLst>
                <a:tab pos="451484" algn="l"/>
                <a:tab pos="452120" algn="l"/>
                <a:tab pos="547179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shapes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	In</a:t>
            </a:r>
            <a:r>
              <a:rPr sz="3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tolerant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shape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approximation.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0815" y="808735"/>
            <a:ext cx="55581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85" dirty="0"/>
              <a:t>Mamdani</a:t>
            </a:r>
            <a:r>
              <a:rPr sz="4000" spc="-20" dirty="0"/>
              <a:t> </a:t>
            </a:r>
            <a:r>
              <a:rPr sz="4000" spc="40" dirty="0"/>
              <a:t>fuzzy</a:t>
            </a:r>
            <a:r>
              <a:rPr sz="4000" spc="-25" dirty="0"/>
              <a:t> </a:t>
            </a:r>
            <a:r>
              <a:rPr sz="4000" spc="95" dirty="0"/>
              <a:t>inference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771903"/>
            <a:ext cx="7412355" cy="319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Mamdani-style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steps:</a:t>
            </a:r>
            <a:endParaRPr sz="3000">
              <a:latin typeface="Times New Roman"/>
              <a:cs typeface="Times New Roman"/>
            </a:endParaRPr>
          </a:p>
          <a:p>
            <a:pPr marL="736600" lvl="1" indent="-343535">
              <a:lnSpc>
                <a:spcPct val="100000"/>
              </a:lnSpc>
              <a:spcBef>
                <a:spcPts val="1200"/>
              </a:spcBef>
              <a:buClr>
                <a:srgbClr val="FAFD00"/>
              </a:buClr>
              <a:buSzPct val="50000"/>
              <a:buFont typeface="Lucida Sans Unicode"/>
              <a:buChar char="●"/>
              <a:tabLst>
                <a:tab pos="735965" algn="l"/>
                <a:tab pos="736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fuzzification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variables,</a:t>
            </a:r>
            <a:endParaRPr sz="3000">
              <a:latin typeface="Times New Roman"/>
              <a:cs typeface="Times New Roman"/>
            </a:endParaRPr>
          </a:p>
          <a:p>
            <a:pPr marL="736600" lvl="1" indent="-343535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50000"/>
              <a:buFont typeface="Lucida Sans Unicode"/>
              <a:buChar char="●"/>
              <a:tabLst>
                <a:tab pos="735965" algn="l"/>
                <a:tab pos="736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evaluation;</a:t>
            </a:r>
            <a:endParaRPr sz="3000">
              <a:latin typeface="Times New Roman"/>
              <a:cs typeface="Times New Roman"/>
            </a:endParaRPr>
          </a:p>
          <a:p>
            <a:pPr marL="736600" lvl="1" indent="-343535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50000"/>
              <a:buFont typeface="Lucida Sans Unicode"/>
              <a:buChar char="●"/>
              <a:tabLst>
                <a:tab pos="735965" algn="l"/>
                <a:tab pos="736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aggregation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outputs,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finally</a:t>
            </a:r>
            <a:endParaRPr sz="3000">
              <a:latin typeface="Times New Roman"/>
              <a:cs typeface="Times New Roman"/>
            </a:endParaRPr>
          </a:p>
          <a:p>
            <a:pPr marL="736600" lvl="1" indent="-343535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50000"/>
              <a:buFont typeface="Lucida Sans Unicode"/>
              <a:buChar char="●"/>
              <a:tabLst>
                <a:tab pos="735965" algn="l"/>
                <a:tab pos="736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defuzzification.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315" y="935227"/>
            <a:ext cx="808482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solidFill>
                  <a:srgbClr val="FFFFFF"/>
                </a:solidFill>
              </a:rPr>
              <a:t>We examine </a:t>
            </a:r>
            <a:r>
              <a:rPr sz="2800" dirty="0">
                <a:solidFill>
                  <a:srgbClr val="FFFFFF"/>
                </a:solidFill>
              </a:rPr>
              <a:t>a </a:t>
            </a:r>
            <a:r>
              <a:rPr sz="2800" spc="-5" dirty="0">
                <a:solidFill>
                  <a:srgbClr val="FFFFFF"/>
                </a:solidFill>
              </a:rPr>
              <a:t>simple two-input one-output problem that </a:t>
            </a:r>
            <a:r>
              <a:rPr sz="2800" spc="-68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includes</a:t>
            </a:r>
            <a:r>
              <a:rPr sz="2800" spc="-10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three</a:t>
            </a:r>
            <a:r>
              <a:rPr sz="2800" spc="-1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rules:</a:t>
            </a:r>
            <a:endParaRPr sz="2800"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77315" y="1941066"/>
            <a:ext cx="2027555" cy="121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077595" algn="l"/>
              </a:tabLst>
            </a:pPr>
            <a:r>
              <a:rPr sz="2600" spc="14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2600" i="1" spc="150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26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2600" spc="75" dirty="0">
                <a:solidFill>
                  <a:srgbClr val="FAFD00"/>
                </a:solidFill>
                <a:latin typeface="Times New Roman"/>
                <a:cs typeface="Times New Roman"/>
              </a:rPr>
              <a:t>3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1077595" algn="l"/>
              </a:tabLst>
            </a:pPr>
            <a:r>
              <a:rPr sz="2600" spc="145" dirty="0">
                <a:solidFill>
                  <a:srgbClr val="FAFD00"/>
                </a:solidFill>
                <a:latin typeface="Times New Roman"/>
                <a:cs typeface="Times New Roman"/>
              </a:rPr>
              <a:t>OR	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2600" i="1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2600" spc="75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92014" y="1941066"/>
            <a:ext cx="4906645" cy="121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090930" algn="l"/>
              </a:tabLst>
            </a:pPr>
            <a:r>
              <a:rPr sz="2600" spc="14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26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project_funding</a:t>
            </a:r>
            <a:r>
              <a:rPr sz="26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adequate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1090930" algn="l"/>
              </a:tabLst>
            </a:pPr>
            <a:r>
              <a:rPr sz="2600" spc="145" dirty="0">
                <a:solidFill>
                  <a:srgbClr val="FAFD00"/>
                </a:solidFill>
                <a:latin typeface="Times New Roman"/>
                <a:cs typeface="Times New Roman"/>
              </a:rPr>
              <a:t>OR	</a:t>
            </a:r>
            <a:r>
              <a:rPr sz="26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project_staffing</a:t>
            </a:r>
            <a:r>
              <a:rPr sz="26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small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7315" y="2977996"/>
            <a:ext cx="2027555" cy="1125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800"/>
              </a:lnSpc>
              <a:spcBef>
                <a:spcPts val="100"/>
              </a:spcBef>
              <a:tabLst>
                <a:tab pos="1115695" algn="l"/>
              </a:tabLst>
            </a:pP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2600" i="1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C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1 </a:t>
            </a:r>
            <a:r>
              <a:rPr sz="2600" spc="-6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2014" y="2977996"/>
            <a:ext cx="2423160" cy="1125855"/>
          </a:xfrm>
          <a:prstGeom prst="rect">
            <a:avLst/>
          </a:prstGeom>
        </p:spPr>
        <p:txBody>
          <a:bodyPr vert="horz" wrap="square" lIns="0" tIns="166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26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risk</a:t>
            </a:r>
            <a:r>
              <a:rPr sz="2600" i="1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low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315" y="4077714"/>
            <a:ext cx="741680" cy="8204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0"/>
              </a:spcBef>
            </a:pPr>
            <a:r>
              <a:rPr sz="2600" spc="140" dirty="0">
                <a:solidFill>
                  <a:srgbClr val="FAFD00"/>
                </a:solidFill>
                <a:latin typeface="Times New Roman"/>
                <a:cs typeface="Times New Roman"/>
              </a:rPr>
              <a:t>IF </a:t>
            </a:r>
            <a:r>
              <a:rPr sz="2600" spc="1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N</a:t>
            </a:r>
            <a:r>
              <a:rPr sz="2600" spc="5" dirty="0">
                <a:solidFill>
                  <a:srgbClr val="FAFD00"/>
                </a:solidFill>
                <a:latin typeface="Times New Roman"/>
                <a:cs typeface="Times New Roman"/>
              </a:rPr>
              <a:t>D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0295" y="4077714"/>
            <a:ext cx="1005205" cy="8204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4930" marR="5080" indent="-62865">
              <a:lnSpc>
                <a:spcPct val="100400"/>
              </a:lnSpc>
              <a:spcBef>
                <a:spcPts val="90"/>
              </a:spcBef>
            </a:pPr>
            <a:r>
              <a:rPr sz="2600" i="1" spc="150" dirty="0">
                <a:solidFill>
                  <a:srgbClr val="FAFD00"/>
                </a:solidFill>
                <a:latin typeface="Times New Roman"/>
                <a:cs typeface="Times New Roman"/>
              </a:rPr>
              <a:t>x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26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2600" spc="75" dirty="0">
                <a:solidFill>
                  <a:srgbClr val="FAFD00"/>
                </a:solidFill>
                <a:latin typeface="Times New Roman"/>
                <a:cs typeface="Times New Roman"/>
              </a:rPr>
              <a:t>2 </a:t>
            </a:r>
            <a:r>
              <a:rPr sz="2600" spc="-6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2600" i="1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2600" spc="75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92014" y="4077714"/>
            <a:ext cx="4927600" cy="820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0930" algn="l"/>
              </a:tabLst>
            </a:pPr>
            <a:r>
              <a:rPr sz="2600" spc="14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26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project_funding</a:t>
            </a:r>
            <a:r>
              <a:rPr sz="26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marginal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  <a:tabLst>
                <a:tab pos="1090930" algn="l"/>
              </a:tabLst>
            </a:pPr>
            <a:r>
              <a:rPr sz="2600" spc="-5" dirty="0">
                <a:solidFill>
                  <a:srgbClr val="FAFD00"/>
                </a:solidFill>
                <a:latin typeface="Times New Roman"/>
                <a:cs typeface="Times New Roman"/>
              </a:rPr>
              <a:t>AND	</a:t>
            </a:r>
            <a:r>
              <a:rPr sz="26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project_staffing</a:t>
            </a:r>
            <a:r>
              <a:rPr sz="2600" i="1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large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7315" y="4719927"/>
            <a:ext cx="2027555" cy="1122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500"/>
              </a:lnSpc>
              <a:spcBef>
                <a:spcPts val="95"/>
              </a:spcBef>
              <a:tabLst>
                <a:tab pos="1115695" algn="l"/>
              </a:tabLst>
            </a:pP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2600" i="1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C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2 </a:t>
            </a:r>
            <a:r>
              <a:rPr sz="2600" spc="-6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3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92014" y="4719927"/>
            <a:ext cx="2936875" cy="112268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26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risk</a:t>
            </a:r>
            <a:r>
              <a:rPr sz="2600" i="1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normal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6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3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92014" y="5818121"/>
            <a:ext cx="35623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135" dirty="0">
                <a:solidFill>
                  <a:srgbClr val="FAFD00"/>
                </a:solidFill>
                <a:latin typeface="Times New Roman"/>
                <a:cs typeface="Times New Roman"/>
              </a:rPr>
              <a:t>I</a:t>
            </a:r>
            <a:r>
              <a:rPr sz="2600" spc="145" dirty="0">
                <a:solidFill>
                  <a:srgbClr val="FAFD00"/>
                </a:solidFill>
                <a:latin typeface="Times New Roman"/>
                <a:cs typeface="Times New Roman"/>
              </a:rPr>
              <a:t>F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70840" y="5818121"/>
            <a:ext cx="410337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project_funding</a:t>
            </a:r>
            <a:r>
              <a:rPr sz="26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inadequate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7315" y="5818121"/>
            <a:ext cx="2027555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77595" algn="l"/>
                <a:tab pos="1115695" algn="l"/>
              </a:tabLst>
            </a:pPr>
            <a:r>
              <a:rPr sz="2600" spc="14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2600" i="1" spc="150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26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2600" spc="75" dirty="0">
                <a:solidFill>
                  <a:srgbClr val="FAFD00"/>
                </a:solidFill>
                <a:latin typeface="Times New Roman"/>
                <a:cs typeface="Times New Roman"/>
              </a:rPr>
              <a:t>1 </a:t>
            </a:r>
            <a:r>
              <a:rPr sz="2600" spc="-6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		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2600" i="1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dirty="0">
                <a:solidFill>
                  <a:srgbClr val="FAFD00"/>
                </a:solidFill>
                <a:latin typeface="Times New Roman"/>
                <a:cs typeface="Times New Roman"/>
              </a:rPr>
              <a:t>C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3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92014" y="6214361"/>
            <a:ext cx="256921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26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risk</a:t>
            </a:r>
            <a:r>
              <a:rPr sz="2600" i="1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6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600" i="1" spc="70" dirty="0">
                <a:solidFill>
                  <a:srgbClr val="FAFD00"/>
                </a:solidFill>
                <a:latin typeface="Times New Roman"/>
                <a:cs typeface="Times New Roman"/>
              </a:rPr>
              <a:t>high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315" y="932179"/>
            <a:ext cx="46621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Step</a:t>
            </a:r>
            <a:r>
              <a:rPr spc="-15" dirty="0"/>
              <a:t> </a:t>
            </a:r>
            <a:r>
              <a:rPr spc="95" dirty="0"/>
              <a:t>2:</a:t>
            </a:r>
            <a:r>
              <a:rPr spc="-15" dirty="0"/>
              <a:t> </a:t>
            </a:r>
            <a:r>
              <a:rPr spc="95" dirty="0"/>
              <a:t>Rule</a:t>
            </a:r>
            <a:r>
              <a:rPr spc="-15" dirty="0"/>
              <a:t> </a:t>
            </a:r>
            <a:r>
              <a:rPr spc="114" dirty="0"/>
              <a:t>Evaluation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0016" y="1452372"/>
            <a:ext cx="4654550" cy="60960"/>
            <a:chOff x="890016" y="1452372"/>
            <a:chExt cx="4654550" cy="60960"/>
          </a:xfrm>
        </p:grpSpPr>
        <p:sp>
          <p:nvSpPr>
            <p:cNvPr id="4" name="object 4"/>
            <p:cNvSpPr/>
            <p:nvPr/>
          </p:nvSpPr>
          <p:spPr>
            <a:xfrm>
              <a:off x="908304" y="1470660"/>
              <a:ext cx="4636135" cy="43180"/>
            </a:xfrm>
            <a:custGeom>
              <a:avLst/>
              <a:gdLst/>
              <a:ahLst/>
              <a:cxnLst/>
              <a:rect l="l" t="t" r="r" b="b"/>
              <a:pathLst>
                <a:path w="4636135" h="43180">
                  <a:moveTo>
                    <a:pt x="4636007" y="42671"/>
                  </a:moveTo>
                  <a:lnTo>
                    <a:pt x="4636007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4636007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0016" y="1452372"/>
              <a:ext cx="4636135" cy="43180"/>
            </a:xfrm>
            <a:custGeom>
              <a:avLst/>
              <a:gdLst/>
              <a:ahLst/>
              <a:cxnLst/>
              <a:rect l="l" t="t" r="r" b="b"/>
              <a:pathLst>
                <a:path w="4636135" h="43180">
                  <a:moveTo>
                    <a:pt x="4636007" y="42671"/>
                  </a:moveTo>
                  <a:lnTo>
                    <a:pt x="4636007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4636007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26515" y="1528063"/>
            <a:ext cx="8185150" cy="424878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0"/>
              </a:spcBef>
              <a:tabLst>
                <a:tab pos="847725" algn="l"/>
                <a:tab pos="2097405" algn="l"/>
                <a:tab pos="2902585" algn="l"/>
                <a:tab pos="3441700" algn="l"/>
                <a:tab pos="3929379" algn="l"/>
                <a:tab pos="4757420" algn="l"/>
                <a:tab pos="5414010" algn="l"/>
                <a:tab pos="69589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second	step	is	to	take	the	fuzzified	inputs,</a:t>
            </a:r>
            <a:endParaRPr sz="3000">
              <a:latin typeface="Times New Roman"/>
              <a:cs typeface="Times New Roman"/>
            </a:endParaRPr>
          </a:p>
          <a:p>
            <a:pPr marL="63500">
              <a:lnSpc>
                <a:spcPts val="3175"/>
              </a:lnSpc>
              <a:spcBef>
                <a:spcPts val="850"/>
              </a:spcBef>
            </a:pPr>
            <a:r>
              <a:rPr sz="4500" spc="-7" baseline="14814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20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4500" spc="-7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0.5, </a:t>
            </a:r>
            <a:r>
              <a:rPr sz="4500" spc="-7" baseline="14814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2)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4500" spc="-7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0.2, </a:t>
            </a:r>
            <a:r>
              <a:rPr sz="4500" spc="-7" baseline="14814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20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4500" spc="-15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0.1</a:t>
            </a:r>
            <a:r>
              <a:rPr sz="4500" spc="-15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spc="-7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4500" spc="7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spc="-7" baseline="14814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2)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500" baseline="14814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endParaRPr sz="4500" baseline="14814">
              <a:latin typeface="Times New Roman"/>
              <a:cs typeface="Times New Roman"/>
            </a:endParaRPr>
          </a:p>
          <a:p>
            <a:pPr marL="63500">
              <a:lnSpc>
                <a:spcPts val="3175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0.7,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antecedents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endParaRPr sz="3000">
              <a:latin typeface="Times New Roman"/>
              <a:cs typeface="Times New Roman"/>
            </a:endParaRPr>
          </a:p>
          <a:p>
            <a:pPr marL="63500" marR="17780">
              <a:lnSpc>
                <a:spcPct val="100000"/>
              </a:lnSpc>
              <a:tabLst>
                <a:tab pos="1091565" algn="l"/>
                <a:tab pos="366966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(AND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OR)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antecedent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number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truth value)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915" y="933703"/>
            <a:ext cx="8393430" cy="4908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564515">
              <a:lnSpc>
                <a:spcPct val="100000"/>
              </a:lnSpc>
              <a:spcBef>
                <a:spcPts val="100"/>
              </a:spcBef>
              <a:tabLst>
                <a:tab pos="522859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disjunction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antecedents,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OR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operation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Typically,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classical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union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R="749300" algn="ctr">
              <a:lnSpc>
                <a:spcPct val="100000"/>
              </a:lnSpc>
              <a:spcBef>
                <a:spcPts val="1245"/>
              </a:spcBef>
            </a:pP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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10" dirty="0">
                <a:solidFill>
                  <a:srgbClr val="FAFD00"/>
                </a:solidFill>
                <a:latin typeface="Times New Roman"/>
                <a:cs typeface="Times New Roman"/>
              </a:rPr>
              <a:t>max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[</a:t>
            </a:r>
            <a:r>
              <a:rPr sz="3000" spc="3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5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),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)]</a:t>
            </a:r>
            <a:endParaRPr sz="3000">
              <a:latin typeface="Times New Roman"/>
              <a:cs typeface="Times New Roman"/>
            </a:endParaRPr>
          </a:p>
          <a:p>
            <a:pPr marL="38100" marR="30480" algn="just">
              <a:lnSpc>
                <a:spcPct val="100000"/>
              </a:lnSpc>
              <a:spcBef>
                <a:spcPts val="3554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Similarly, in order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conjunction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antecedents, we apply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operation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intersection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R="813435" algn="ctr">
              <a:lnSpc>
                <a:spcPct val="100000"/>
              </a:lnSpc>
              <a:spcBef>
                <a:spcPts val="1245"/>
              </a:spcBef>
            </a:pP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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10" dirty="0">
                <a:solidFill>
                  <a:srgbClr val="FAFD00"/>
                </a:solidFill>
                <a:latin typeface="Times New Roman"/>
                <a:cs typeface="Times New Roman"/>
              </a:rPr>
              <a:t>min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[</a:t>
            </a:r>
            <a:r>
              <a:rPr sz="3000" spc="3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5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),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)]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815" y="781303"/>
            <a:ext cx="8368665" cy="6045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88925" indent="-63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antecedent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6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200525" algn="l"/>
                <a:tab pos="72053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common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correlating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antecedent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cut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consequent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level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truth.	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 is called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clipping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top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membership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sliced,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clipped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clipping is still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often preferred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complex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aggregated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surface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easier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defuzzify.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815" y="1162303"/>
            <a:ext cx="827405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947795" algn="l"/>
                <a:tab pos="48609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clipping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frequently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scaling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offers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better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preserving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original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shape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original 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 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adjusted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multiplying all its membership degrees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truth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antecedent.	This method, which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loses less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useful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315" y="1008379"/>
            <a:ext cx="7619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Step</a:t>
            </a:r>
            <a:r>
              <a:rPr spc="-5" dirty="0"/>
              <a:t> </a:t>
            </a:r>
            <a:r>
              <a:rPr spc="95" dirty="0"/>
              <a:t>3:</a:t>
            </a:r>
            <a:r>
              <a:rPr spc="-5" dirty="0"/>
              <a:t> </a:t>
            </a:r>
            <a:r>
              <a:rPr spc="85" dirty="0"/>
              <a:t>Aggregation</a:t>
            </a:r>
            <a:r>
              <a:rPr spc="-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130" dirty="0"/>
              <a:t>the</a:t>
            </a:r>
            <a:r>
              <a:rPr spc="-5" dirty="0"/>
              <a:t> </a:t>
            </a:r>
            <a:r>
              <a:rPr spc="145" dirty="0"/>
              <a:t>rule</a:t>
            </a:r>
            <a:r>
              <a:rPr spc="-10" dirty="0"/>
              <a:t> </a:t>
            </a:r>
            <a:r>
              <a:rPr spc="140" dirty="0"/>
              <a:t>outputs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0016" y="1528572"/>
            <a:ext cx="7612380" cy="60960"/>
            <a:chOff x="890016" y="1528572"/>
            <a:chExt cx="7612380" cy="60960"/>
          </a:xfrm>
        </p:grpSpPr>
        <p:sp>
          <p:nvSpPr>
            <p:cNvPr id="4" name="object 4"/>
            <p:cNvSpPr/>
            <p:nvPr/>
          </p:nvSpPr>
          <p:spPr>
            <a:xfrm>
              <a:off x="908304" y="1546860"/>
              <a:ext cx="7594600" cy="43180"/>
            </a:xfrm>
            <a:custGeom>
              <a:avLst/>
              <a:gdLst/>
              <a:ahLst/>
              <a:cxnLst/>
              <a:rect l="l" t="t" r="r" b="b"/>
              <a:pathLst>
                <a:path w="7594600" h="43180">
                  <a:moveTo>
                    <a:pt x="7594091" y="42671"/>
                  </a:moveTo>
                  <a:lnTo>
                    <a:pt x="75940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7594091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0016" y="1528572"/>
              <a:ext cx="7594600" cy="43180"/>
            </a:xfrm>
            <a:custGeom>
              <a:avLst/>
              <a:gdLst/>
              <a:ahLst/>
              <a:cxnLst/>
              <a:rect l="l" t="t" r="r" b="b"/>
              <a:pathLst>
                <a:path w="7594600" h="43180">
                  <a:moveTo>
                    <a:pt x="7594091" y="42671"/>
                  </a:moveTo>
                  <a:lnTo>
                    <a:pt x="7594091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7594091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77315" y="1712467"/>
            <a:ext cx="8321675" cy="383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1470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Aggregation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unification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rule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previously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clipped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scaled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them into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</a:t>
            </a:r>
            <a:endParaRPr sz="3000">
              <a:latin typeface="Times New Roman"/>
              <a:cs typeface="Times New Roman"/>
            </a:endParaRPr>
          </a:p>
          <a:p>
            <a:pPr marL="12700" marR="311785">
              <a:lnSpc>
                <a:spcPct val="100000"/>
              </a:lnSpc>
              <a:spcBef>
                <a:spcPts val="12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aggregation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clipped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scaled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membership functions,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output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1903</Words>
  <Application>Microsoft Office PowerPoint</Application>
  <PresentationFormat>Özel</PresentationFormat>
  <Paragraphs>154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 MT</vt:lpstr>
      <vt:lpstr>Calibri</vt:lpstr>
      <vt:lpstr>Lucida Sans Unicode</vt:lpstr>
      <vt:lpstr>Symbol</vt:lpstr>
      <vt:lpstr>Times New Roman</vt:lpstr>
      <vt:lpstr>Office Theme</vt:lpstr>
      <vt:lpstr>Lecture 5</vt:lpstr>
      <vt:lpstr>Fuzzy inference</vt:lpstr>
      <vt:lpstr>Mamdani fuzzy inference</vt:lpstr>
      <vt:lpstr>We examine a simple two-input one-output problem that  includes three rules:</vt:lpstr>
      <vt:lpstr>Step 2: Rule Evaluation</vt:lpstr>
      <vt:lpstr>PowerPoint Sunusu</vt:lpstr>
      <vt:lpstr>PowerPoint Sunusu</vt:lpstr>
      <vt:lpstr>PowerPoint Sunusu</vt:lpstr>
      <vt:lpstr>Step 3: Aggregation of the rule outputs</vt:lpstr>
      <vt:lpstr>Step 4: Defuzzification</vt:lpstr>
      <vt:lpstr>Sugeno fuzzy inference</vt:lpstr>
      <vt:lpstr>PowerPoint Sunusu</vt:lpstr>
      <vt:lpstr>PowerPoint Sunusu</vt:lpstr>
      <vt:lpstr>How to make a decision on which method  to apply  Mamdani or Sugeno?</vt:lpstr>
      <vt:lpstr>Building a fuzzy expert system: case study</vt:lpstr>
      <vt:lpstr>Process of developing a fuzzy expert system</vt:lpstr>
      <vt:lpstr>Step 1: Specify the problem and define  linguistic variables</vt:lpstr>
      <vt:lpstr>Step 2: Determine fuzzy sets</vt:lpstr>
      <vt:lpstr>Step 3: Elicit and construct fuzzy rules</vt:lpstr>
      <vt:lpstr>Step 4: Encode the fuzzy sets, fuzzy rules  and procedures to perform fuzzy  inference into the expert system</vt:lpstr>
      <vt:lpstr>Step 5: Evaluate and tune the system</vt:lpstr>
      <vt:lpstr>PowerPoint Sunusu</vt:lpstr>
      <vt:lpstr>Tuning fuzzy systems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5.ppt</dc:title>
  <dc:creator>michaeln</dc:creator>
  <cp:lastModifiedBy>irem</cp:lastModifiedBy>
  <cp:revision>2</cp:revision>
  <dcterms:created xsi:type="dcterms:W3CDTF">2022-10-07T11:49:59Z</dcterms:created>
  <dcterms:modified xsi:type="dcterms:W3CDTF">2022-10-07T11:52:17Z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