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63" r:id="rId6"/>
    <p:sldId id="256" r:id="rId7"/>
    <p:sldId id="257" r:id="rId8"/>
    <p:sldId id="258" r:id="rId9"/>
    <p:sldId id="259" r:id="rId10"/>
    <p:sldId id="261" r:id="rId11"/>
    <p:sldId id="260" r:id="rId12"/>
    <p:sldId id="262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E227CA-83A4-4D92-AE92-4A5A615F4A02}" v="1" dt="2020-05-27T14:34:39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55" d="100"/>
          <a:sy n="55" d="100"/>
        </p:scale>
        <p:origin x="758" y="43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C6E227CA-83A4-4D92-AE92-4A5A615F4A02}"/>
    <pc:docChg chg="addSld modSld">
      <pc:chgData name="Hilal Nur Gözüküçük" userId="c9e7c93c-5cb0-4c0e-8df3-2f019b03d73c" providerId="ADAL" clId="{C6E227CA-83A4-4D92-AE92-4A5A615F4A02}" dt="2020-05-27T14:34:38.995" v="0"/>
      <pc:docMkLst>
        <pc:docMk/>
      </pc:docMkLst>
      <pc:sldChg chg="add">
        <pc:chgData name="Hilal Nur Gözüküçük" userId="c9e7c93c-5cb0-4c0e-8df3-2f019b03d73c" providerId="ADAL" clId="{C6E227CA-83A4-4D92-AE92-4A5A615F4A02}" dt="2020-05-27T14:34:38.995" v="0"/>
        <pc:sldMkLst>
          <pc:docMk/>
          <pc:sldMk cId="4043879305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675F2A-2E7F-42A5-BF22-7768E2403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NORMLAR HİYERARŞİSİ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37C859-14CF-494A-8F19-2E3376E45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tr-TR" dirty="0"/>
              <a:t>GENEL OLARAK NORMLAR HİYERARŞİSİ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NORMLAR HİYERARŞİSİNİN BASAMAKLARI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DÜZENLEYİCİ İŞLEMLER, BİREYSEL İŞLEMLERDEN DAİMA ÜSTÜNDÜR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BAZI EK SORUNLAR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NORMLAR HİYERARŞİSİNİN MÜEYYİDESİ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NORMLAR HİYERARŞİSİNDEN ÇIKAN BAZI SONUÇLAR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744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EDB05F-1C1A-4155-8464-3F6FD4F3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NORMLAR HİYERARŞİSİ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3413F5-452B-48B8-945B-034A087CC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DÜZENLEYİCİ İŞLEMLER, BİREYSEL İŞLEMLERDEN DAİMA ÜSTÜNDÜR</a:t>
            </a:r>
          </a:p>
          <a:p>
            <a:r>
              <a:rPr lang="tr-TR" dirty="0"/>
              <a:t>İdari hiyerarşide, üst makamın yaptığı bireysel işlem, alt makamın yaptığı düzenleyici işlemden üstün müdür?</a:t>
            </a:r>
          </a:p>
          <a:p>
            <a:r>
              <a:rPr lang="tr-TR" dirty="0"/>
              <a:t>Düzenleyici işlemler daima bireysel işlemlerden üstündür.</a:t>
            </a:r>
          </a:p>
          <a:p>
            <a:r>
              <a:rPr lang="tr-TR" dirty="0"/>
              <a:t>Üst makam, alt makamın düzenleyici işlemine aykırı bireysel işlem yapmak isterse, öncelikle düzenleyici işlemle alt makamın düzenleyici işlemini kaldırmalıdır.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868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71BBF-597E-481E-87FC-962CB7DB5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BAZI EK SORUNLAR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0C77F4-4A81-481A-873C-AB582D727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Doktrin Normlar Hiyerarşisine Dahil midir? </a:t>
            </a:r>
          </a:p>
          <a:p>
            <a:r>
              <a:rPr lang="tr-TR" dirty="0"/>
              <a:t>Doktrin, hukukun yardımcı kaynağıdır, asıl kaynağı değildir.</a:t>
            </a:r>
          </a:p>
          <a:p>
            <a:r>
              <a:rPr lang="tr-TR" dirty="0"/>
              <a:t>Ceza hukukunda hakim yalnızca kanuna göre karar verir.</a:t>
            </a:r>
          </a:p>
          <a:p>
            <a:r>
              <a:rPr lang="tr-TR" dirty="0"/>
              <a:t>Özel hukukta ise kanunda hüküm veya örf ve adet kuralı varken doktrine göre karar verilemez.</a:t>
            </a:r>
          </a:p>
          <a:p>
            <a:r>
              <a:rPr lang="tr-TR" dirty="0"/>
              <a:t>Doktrin, normlar hiyerarşisine dahil değildir.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99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22896A-8A95-4BCC-A482-A96591F7B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BAZI EK SORUNLAR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55BB0E-9827-4332-9AC6-50C4026AA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Yargısal İçtihatlar Normlar Hiyerarşisine Dahil midir? 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Anglo</a:t>
            </a:r>
            <a:r>
              <a:rPr lang="tr-TR" dirty="0"/>
              <a:t> </a:t>
            </a:r>
            <a:r>
              <a:rPr lang="tr-TR" dirty="0" err="1"/>
              <a:t>sakson</a:t>
            </a:r>
            <a:r>
              <a:rPr lang="tr-TR" dirty="0"/>
              <a:t> hukuk sistemlerinde dahildir. </a:t>
            </a:r>
          </a:p>
          <a:p>
            <a:pPr>
              <a:lnSpc>
                <a:spcPct val="150000"/>
              </a:lnSpc>
            </a:pPr>
            <a:r>
              <a:rPr lang="tr-TR" dirty="0"/>
              <a:t>Kara Avrupası hukuk sistemlerinde ve Türkiye’ de kural olarak dahil değildir.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İçtihadı birleştirme kararları normlar hiyerarşisinde yer alır.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İdare hukukunda </a:t>
            </a:r>
            <a:r>
              <a:rPr lang="tr-TR" dirty="0" err="1"/>
              <a:t>içtihadi</a:t>
            </a:r>
            <a:r>
              <a:rPr lang="tr-TR" dirty="0"/>
              <a:t> temel ilkeler normlar hiyerarşisinde yer alır.</a:t>
            </a:r>
          </a:p>
          <a:p>
            <a:pPr marL="301752" lvl="1" indent="0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510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CFECB9-C60B-4B63-93A5-AA6EE0C0E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NORMLAR HİYERARŞİSİNİN MÜEYYİDESİ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BE93B5-3B63-4EB8-96C7-F341D2F0D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dirty="0"/>
              <a:t>Alt basamaktaki norm, üst basamaktakine aykırı olamaz.</a:t>
            </a:r>
          </a:p>
          <a:p>
            <a:pPr>
              <a:lnSpc>
                <a:spcPct val="100000"/>
              </a:lnSpc>
            </a:pPr>
            <a:r>
              <a:rPr lang="tr-TR" dirty="0"/>
              <a:t>Yönetmelik kanuna, kanun Anayasa’ ya aykırı olamaz.</a:t>
            </a:r>
          </a:p>
          <a:p>
            <a:pPr>
              <a:lnSpc>
                <a:spcPct val="100000"/>
              </a:lnSpc>
            </a:pPr>
            <a:r>
              <a:rPr lang="tr-TR" dirty="0"/>
              <a:t>Aralarında hiyerarşi olan iki kural birbiriyle çatışırsa hakim, üst kuralı uygular.</a:t>
            </a:r>
          </a:p>
          <a:p>
            <a:pPr>
              <a:lnSpc>
                <a:spcPct val="100000"/>
              </a:lnSpc>
            </a:pPr>
            <a:r>
              <a:rPr lang="tr-TR" dirty="0"/>
              <a:t>Buna «üst kanun alt kanunları ilga eder» ilkesi denir.</a:t>
            </a:r>
          </a:p>
        </p:txBody>
      </p:sp>
    </p:spTree>
    <p:extLst>
      <p:ext uri="{BB962C8B-B14F-4D97-AF65-F5344CB8AC3E}">
        <p14:creationId xmlns:p14="http://schemas.microsoft.com/office/powerpoint/2010/main" val="254084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2CBF38-D2D4-4183-AE50-B4E910890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NORMLAR HİYERARŞİSİNİN MÜEYYİDESİ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B696A9-1A5E-4E58-A3CC-3FFC20143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Ancak Kara Avrupası hukuk sistemlerinde kanunlar ile Anayasa arasındaki hiyerarşi sorunu yalnızca Anayasa Mahkemeleri tarafından çözülür.</a:t>
            </a:r>
          </a:p>
          <a:p>
            <a:pPr>
              <a:lnSpc>
                <a:spcPct val="150000"/>
              </a:lnSpc>
            </a:pPr>
            <a:r>
              <a:rPr lang="tr-TR" dirty="0"/>
              <a:t>Diğer mahkemeler böyle bir durumda «itiraz yolu» ile Anayasa Mahkemesine gitmek zorundadırlar.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83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F6727A-25AA-4FAB-A22A-97CB99E10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NORMLAR HİYERARŞİSİNDEN ÇIKAN SONUÇLAR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6ABF50-20B1-4E22-9178-58CDBD8A5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Alt basamakta bulunan norm, üst basamakta bulunan norma aykırı olamaz.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Alt basamaktaki norm ile, üst basamaktaki norm kaldırılamaz veya değiştirilemez.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Üst basamaktaki bir norma, alt basamaktaki norm ile istisna getirilemez.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21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6CDC8A-A8E7-49F5-A881-7628572C0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NORMLAR HİYERARŞİSİNDEN ÇIKAN SONUÇLAR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DF8A85-AB20-43A7-8F57-AA21F53C8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4"/>
            </a:pPr>
            <a:r>
              <a:rPr lang="tr-TR" dirty="0"/>
              <a:t>Üst basamaktaki bir norm, alt basamaktaki norma uygun olmak zorunda değildir.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4"/>
            </a:pPr>
            <a:r>
              <a:rPr lang="tr-TR" dirty="0"/>
              <a:t>Üst basamaktaki bir norm ile, alt basamaktaki norm kaldırılabilir veya değiştirilebilir.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513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D80E12-3BE9-4746-820E-FFB249F467F2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560ef61b-03e2-46a8-aeae-79f8a710d1e9"/>
  </ds:schemaRefs>
</ds:datastoreItem>
</file>

<file path=customXml/itemProps2.xml><?xml version="1.0" encoding="utf-8"?>
<ds:datastoreItem xmlns:ds="http://schemas.openxmlformats.org/officeDocument/2006/customXml" ds:itemID="{CABA18A9-ADE5-48D4-BED2-510FEB4B9A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D52CE4-30AD-4963-AA97-8583D5DDCB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108</TotalTime>
  <Words>337</Words>
  <Application>Microsoft Office PowerPoint</Application>
  <PresentationFormat>Özel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NORMLAR HİYERARŞİSİ</vt:lpstr>
      <vt:lpstr>NORMLAR HİYERARŞİSİ</vt:lpstr>
      <vt:lpstr>BAZI EK SORUNLAR</vt:lpstr>
      <vt:lpstr>BAZI EK SORUNLAR</vt:lpstr>
      <vt:lpstr>NORMLAR HİYERARŞİSİNİN MÜEYYİDESİ</vt:lpstr>
      <vt:lpstr>NORMLAR HİYERARŞİSİNİN MÜEYYİDESİ</vt:lpstr>
      <vt:lpstr>NORMLAR HİYERARŞİSİNDEN ÇIKAN SONUÇLAR</vt:lpstr>
      <vt:lpstr>NORMLAR HİYERARŞİSİNDEN ÇIKAN SONUÇLAR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NORMLAR HİYERARŞİSİ</dc:title>
  <dc:creator>Hilal Nur Gözüküçük</dc:creator>
  <cp:lastModifiedBy>Hilal Nur Gözüküçük</cp:lastModifiedBy>
  <cp:revision>5</cp:revision>
  <dcterms:created xsi:type="dcterms:W3CDTF">2020-04-21T09:55:04Z</dcterms:created>
  <dcterms:modified xsi:type="dcterms:W3CDTF">2020-05-27T14:34:43Z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