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31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8" r:id="rId13"/>
    <p:sldId id="309" r:id="rId14"/>
    <p:sldId id="310" r:id="rId15"/>
    <p:sldId id="311" r:id="rId16"/>
    <p:sldId id="319" r:id="rId17"/>
    <p:sldId id="312" r:id="rId18"/>
    <p:sldId id="313" r:id="rId19"/>
    <p:sldId id="314" r:id="rId20"/>
    <p:sldId id="315" r:id="rId21"/>
    <p:sldId id="316" r:id="rId22"/>
    <p:sldId id="317" r:id="rId23"/>
    <p:sldId id="279" r:id="rId24"/>
    <p:sldId id="280" r:id="rId25"/>
    <p:sldId id="260" r:id="rId26"/>
    <p:sldId id="258" r:id="rId27"/>
    <p:sldId id="259" r:id="rId28"/>
    <p:sldId id="277" r:id="rId29"/>
    <p:sldId id="262" r:id="rId30"/>
    <p:sldId id="265" r:id="rId31"/>
    <p:sldId id="268" r:id="rId32"/>
    <p:sldId id="263" r:id="rId33"/>
    <p:sldId id="267" r:id="rId34"/>
    <p:sldId id="266" r:id="rId35"/>
    <p:sldId id="269" r:id="rId36"/>
    <p:sldId id="271" r:id="rId37"/>
    <p:sldId id="296" r:id="rId38"/>
    <p:sldId id="289" r:id="rId39"/>
    <p:sldId id="297" r:id="rId40"/>
    <p:sldId id="298" r:id="rId41"/>
    <p:sldId id="282" r:id="rId42"/>
    <p:sldId id="284" r:id="rId43"/>
    <p:sldId id="283" r:id="rId44"/>
    <p:sldId id="286" r:id="rId45"/>
    <p:sldId id="285" r:id="rId46"/>
    <p:sldId id="291" r:id="rId47"/>
    <p:sldId id="292" r:id="rId48"/>
    <p:sldId id="293" r:id="rId49"/>
    <p:sldId id="294" r:id="rId50"/>
    <p:sldId id="295" r:id="rId51"/>
    <p:sldId id="272" r:id="rId52"/>
    <p:sldId id="273" r:id="rId53"/>
    <p:sldId id="281" r:id="rId54"/>
    <p:sldId id="288" r:id="rId55"/>
    <p:sldId id="275" r:id="rId56"/>
    <p:sldId id="290" r:id="rId57"/>
    <p:sldId id="274" r:id="rId5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61" Type="http://schemas.openxmlformats.org/officeDocument/2006/relationships/theme" Target="theme/theme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Tablo 1.5:</a:t>
            </a:r>
            <a:r>
              <a:rPr lang="en-US" baseline="0"/>
              <a:t> Türkiye GSYH Kişi Başına Değişim Oranı (%), Cari USD Fiyatlarla, 1996-2017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v>Türkiye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Türkiye!$B$1:$X$1</c:f>
              <c:numCache>
                <c:formatCode>General</c:formatCod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</c:numCache>
            </c:numRef>
          </c:cat>
          <c:val>
            <c:numRef>
              <c:f>Türkiye!$B$4:$X$4</c:f>
              <c:numCache>
                <c:formatCode>0.00</c:formatCode>
                <c:ptCount val="22"/>
                <c:pt idx="0">
                  <c:v>5.635082267589425</c:v>
                </c:pt>
                <c:pt idx="1">
                  <c:v>3.0523866937592743</c:v>
                </c:pt>
                <c:pt idx="2">
                  <c:v>3.9499880940957297</c:v>
                </c:pt>
                <c:pt idx="3">
                  <c:v>-8.3948289019143374</c:v>
                </c:pt>
                <c:pt idx="4">
                  <c:v>4.9728278246260658</c:v>
                </c:pt>
                <c:pt idx="5">
                  <c:v>-27.627778031927591</c:v>
                </c:pt>
                <c:pt idx="6">
                  <c:v>17.55828646027453</c:v>
                </c:pt>
                <c:pt idx="7">
                  <c:v>29.350869480184087</c:v>
                </c:pt>
                <c:pt idx="8">
                  <c:v>28.213518183239728</c:v>
                </c:pt>
                <c:pt idx="9">
                  <c:v>22.260243366682175</c:v>
                </c:pt>
                <c:pt idx="10">
                  <c:v>8.5333326371658416</c:v>
                </c:pt>
                <c:pt idx="11">
                  <c:v>21.064849658684338</c:v>
                </c:pt>
                <c:pt idx="12">
                  <c:v>11.80439540122957</c:v>
                </c:pt>
                <c:pt idx="13">
                  <c:v>-16.929169760563909</c:v>
                </c:pt>
                <c:pt idx="14">
                  <c:v>17.94523427492615</c:v>
                </c:pt>
                <c:pt idx="15">
                  <c:v>6.3513781447098552</c:v>
                </c:pt>
                <c:pt idx="16">
                  <c:v>3.6955861423193994</c:v>
                </c:pt>
                <c:pt idx="17">
                  <c:v>7.2949337787382404</c:v>
                </c:pt>
                <c:pt idx="18">
                  <c:v>-3.0107642429351387</c:v>
                </c:pt>
                <c:pt idx="19">
                  <c:v>-9.2105975655859709</c:v>
                </c:pt>
                <c:pt idx="20">
                  <c:v>-0.89302868130741331</c:v>
                </c:pt>
                <c:pt idx="21">
                  <c:v>-3.544130635385244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8604688"/>
        <c:axId val="768605232"/>
      </c:barChart>
      <c:dateAx>
        <c:axId val="768604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768605232"/>
        <c:crosses val="autoZero"/>
        <c:auto val="0"/>
        <c:lblOffset val="100"/>
        <c:baseTimeUnit val="days"/>
      </c:dateAx>
      <c:valAx>
        <c:axId val="768605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768604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0.41792</cdr:x>
      <cdr:y>0.91819</cdr:y>
    </cdr:from>
    <cdr:to>
      <cdr:x>0.96862</cdr:x>
      <cdr:y>0.98398</cdr:y>
    </cdr:to>
    <cdr:sp macro="" textlink="">
      <cdr:nvSpPr>
        <cdr:cNvPr id="2" name="Metin kutusu 1"/>
        <cdr:cNvSpPr txBox="1"/>
      </cdr:nvSpPr>
      <cdr:spPr>
        <a:xfrm xmlns:a="http://schemas.openxmlformats.org/drawingml/2006/main">
          <a:off x="3298033" y="3821906"/>
          <a:ext cx="4345781" cy="273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tr-TR" sz="110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81E9-BB93-48BF-8591-5EB5041610C2}" type="datetimeFigureOut">
              <a:rPr lang="tr-TR" smtClean="0"/>
              <a:t>26.2.2020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F025-4AE9-43C8-83AA-FC3D91E23F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5861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81E9-BB93-48BF-8591-5EB5041610C2}" type="datetimeFigureOut">
              <a:rPr lang="tr-TR" smtClean="0"/>
              <a:t>26.2.2020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F025-4AE9-43C8-83AA-FC3D91E23F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842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81E9-BB93-48BF-8591-5EB5041610C2}" type="datetimeFigureOut">
              <a:rPr lang="tr-TR" smtClean="0"/>
              <a:t>26.2.2020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F025-4AE9-43C8-83AA-FC3D91E23F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181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4F3C-08CC-401A-BE47-56D8EBE1ECA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6B0F-9761-4128-B783-591D155F950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33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4F3C-08CC-401A-BE47-56D8EBE1ECA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6B0F-9761-4128-B783-591D155F950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952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4F3C-08CC-401A-BE47-56D8EBE1ECA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6B0F-9761-4128-B783-591D155F950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734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4F3C-08CC-401A-BE47-56D8EBE1ECA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6B0F-9761-4128-B783-591D155F950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58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4F3C-08CC-401A-BE47-56D8EBE1ECA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6B0F-9761-4128-B783-591D155F950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876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4F3C-08CC-401A-BE47-56D8EBE1ECA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6B0F-9761-4128-B783-591D155F950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959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4F3C-08CC-401A-BE47-56D8EBE1ECA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6B0F-9761-4128-B783-591D155F950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258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4F3C-08CC-401A-BE47-56D8EBE1ECA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6B0F-9761-4128-B783-591D155F950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893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81E9-BB93-48BF-8591-5EB5041610C2}" type="datetimeFigureOut">
              <a:rPr lang="tr-TR" smtClean="0"/>
              <a:t>26.2.2020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F025-4AE9-43C8-83AA-FC3D91E23F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8072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4F3C-08CC-401A-BE47-56D8EBE1ECA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6B0F-9761-4128-B783-591D155F950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063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4F3C-08CC-401A-BE47-56D8EBE1ECA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6B0F-9761-4128-B783-591D155F950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341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4F3C-08CC-401A-BE47-56D8EBE1ECA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6B0F-9761-4128-B783-591D155F950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3449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4A48-5F07-4298-BD76-CB4ADB0FECB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322C9-4880-4E60-8A76-95A87E7AA7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8416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4A48-5F07-4298-BD76-CB4ADB0FECB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322C9-4880-4E60-8A76-95A87E7AA7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4626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4A48-5F07-4298-BD76-CB4ADB0FECB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322C9-4880-4E60-8A76-95A87E7AA7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4600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4A48-5F07-4298-BD76-CB4ADB0FECB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322C9-4880-4E60-8A76-95A87E7AA7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9357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4A48-5F07-4298-BD76-CB4ADB0FECB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322C9-4880-4E60-8A76-95A87E7AA7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4851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4A48-5F07-4298-BD76-CB4ADB0FECB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322C9-4880-4E60-8A76-95A87E7AA7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4430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4A48-5F07-4298-BD76-CB4ADB0FECB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322C9-4880-4E60-8A76-95A87E7AA7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55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81E9-BB93-48BF-8591-5EB5041610C2}" type="datetimeFigureOut">
              <a:rPr lang="tr-TR" smtClean="0"/>
              <a:t>26.2.2020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F025-4AE9-43C8-83AA-FC3D91E23F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23883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4A48-5F07-4298-BD76-CB4ADB0FECB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322C9-4880-4E60-8A76-95A87E7AA7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7553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4A48-5F07-4298-BD76-CB4ADB0FECB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322C9-4880-4E60-8A76-95A87E7AA7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6341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4A48-5F07-4298-BD76-CB4ADB0FECB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322C9-4880-4E60-8A76-95A87E7AA7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0602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4A48-5F07-4298-BD76-CB4ADB0FECB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322C9-4880-4E60-8A76-95A87E7AA7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874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81E9-BB93-48BF-8591-5EB5041610C2}" type="datetimeFigureOut">
              <a:rPr lang="tr-TR" smtClean="0"/>
              <a:t>26.2.2020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F025-4AE9-43C8-83AA-FC3D91E23F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5104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81E9-BB93-48BF-8591-5EB5041610C2}" type="datetimeFigureOut">
              <a:rPr lang="tr-TR" smtClean="0"/>
              <a:t>26.2.2020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F025-4AE9-43C8-83AA-FC3D91E23F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6816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81E9-BB93-48BF-8591-5EB5041610C2}" type="datetimeFigureOut">
              <a:rPr lang="tr-TR" smtClean="0"/>
              <a:t>26.2.2020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F025-4AE9-43C8-83AA-FC3D91E23F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5090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81E9-BB93-48BF-8591-5EB5041610C2}" type="datetimeFigureOut">
              <a:rPr lang="tr-TR" smtClean="0"/>
              <a:t>26.2.2020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F025-4AE9-43C8-83AA-FC3D91E23F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0109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81E9-BB93-48BF-8591-5EB5041610C2}" type="datetimeFigureOut">
              <a:rPr lang="tr-TR" smtClean="0"/>
              <a:t>26.2.2020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F025-4AE9-43C8-83AA-FC3D91E23F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2277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81E9-BB93-48BF-8591-5EB5041610C2}" type="datetimeFigureOut">
              <a:rPr lang="tr-TR" smtClean="0"/>
              <a:t>26.2.2020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F025-4AE9-43C8-83AA-FC3D91E23F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465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C81E9-BB93-48BF-8591-5EB5041610C2}" type="datetimeFigureOut">
              <a:rPr lang="tr-TR" smtClean="0"/>
              <a:t>26.2.2020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6F025-4AE9-43C8-83AA-FC3D91E23F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562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74F3C-08CC-401A-BE47-56D8EBE1ECA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96B0F-9761-4128-B783-591D155F950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8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34A48-5F07-4298-BD76-CB4ADB0FECB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322C9-4880-4E60-8A76-95A87E7AA7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8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ltug.Yalcintas@politics.ankara.edu.t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www.teknokulis.com/Haberler/Guncel/2015/02/24/f-ve-q-klavyeden-sonra-turkceye-ozel-e-klavye-gelistirildi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257300" y="762000"/>
            <a:ext cx="9715500" cy="5295900"/>
          </a:xfrm>
        </p:spPr>
        <p:txBody>
          <a:bodyPr>
            <a:normAutofit/>
          </a:bodyPr>
          <a:lstStyle/>
          <a:p>
            <a:r>
              <a:rPr lang="tr-TR" dirty="0" smtClean="0"/>
              <a:t>İKT 216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tr-TR" dirty="0" smtClean="0"/>
              <a:t>İktisadi Düşünceler Tarihi</a:t>
            </a:r>
            <a:br>
              <a:rPr lang="tr-TR" dirty="0" smtClean="0"/>
            </a:br>
            <a:r>
              <a:rPr lang="tr-TR" sz="4400" i="1" dirty="0" smtClean="0"/>
              <a:t>Ankara Üniversitesi SBF II. Sınıf İktisat</a:t>
            </a:r>
            <a:br>
              <a:rPr lang="tr-TR" sz="4400" i="1" dirty="0" smtClean="0"/>
            </a:br>
            <a:r>
              <a:rPr lang="tr-TR" sz="4400" i="1" dirty="0" smtClean="0"/>
              <a:t/>
            </a:r>
            <a:br>
              <a:rPr lang="tr-TR" sz="4400" i="1" dirty="0" smtClean="0"/>
            </a:br>
            <a:r>
              <a:rPr lang="tr-TR" sz="4400" b="1" dirty="0" smtClean="0"/>
              <a:t>Ders </a:t>
            </a:r>
            <a:r>
              <a:rPr lang="en-GB" sz="4400" b="1" dirty="0" smtClean="0"/>
              <a:t>2</a:t>
            </a:r>
            <a:r>
              <a:rPr lang="tr-TR" sz="4400" b="1" dirty="0" smtClean="0"/>
              <a:t/>
            </a:r>
            <a:br>
              <a:rPr lang="tr-TR" sz="4400" b="1" dirty="0" smtClean="0"/>
            </a:br>
            <a:r>
              <a:rPr lang="tr-TR" sz="3100" i="1" dirty="0" smtClean="0"/>
              <a:t/>
            </a:r>
            <a:br>
              <a:rPr lang="tr-TR" sz="3100" i="1" dirty="0" smtClean="0"/>
            </a:br>
            <a:r>
              <a:rPr lang="tr-TR" sz="4000" dirty="0" smtClean="0"/>
              <a:t>Altuğ Yalçıntaş</a:t>
            </a:r>
            <a:r>
              <a:rPr lang="tr-TR" sz="4400" dirty="0" smtClean="0"/>
              <a:t/>
            </a:r>
            <a:br>
              <a:rPr lang="tr-TR" sz="4400" dirty="0" smtClean="0"/>
            </a:br>
            <a:r>
              <a:rPr lang="tr-TR" sz="3100" dirty="0" smtClean="0">
                <a:hlinkClick r:id="rId2"/>
              </a:rPr>
              <a:t>altug.yalcintas@politics.ankara.edu.tr</a:t>
            </a:r>
            <a:r>
              <a:rPr lang="tr-TR" sz="3100" dirty="0" smtClean="0"/>
              <a:t> 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385555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QWERTY’ler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117" y="2068718"/>
            <a:ext cx="3400425" cy="134302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150" y="4084296"/>
            <a:ext cx="3615211" cy="129802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746" y="1825831"/>
            <a:ext cx="3667125" cy="18288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368800" y="3911600"/>
            <a:ext cx="4216400" cy="180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etin kutusu 8"/>
          <p:cNvSpPr txBox="1"/>
          <p:nvPr/>
        </p:nvSpPr>
        <p:spPr>
          <a:xfrm>
            <a:off x="9067800" y="4102100"/>
            <a:ext cx="261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u="sng" dirty="0" smtClean="0"/>
              <a:t>Sütunlu Salon’a gidip bakın!</a:t>
            </a:r>
            <a:endParaRPr lang="en-US" u="sng" dirty="0"/>
          </a:p>
        </p:txBody>
      </p:sp>
      <p:cxnSp>
        <p:nvCxnSpPr>
          <p:cNvPr id="10" name="Düz Ok Bağlayıcısı 9"/>
          <p:cNvCxnSpPr>
            <a:stCxn id="8" idx="6"/>
          </p:cNvCxnSpPr>
          <p:nvPr/>
        </p:nvCxnSpPr>
        <p:spPr>
          <a:xfrm flipV="1">
            <a:off x="8585200" y="4445000"/>
            <a:ext cx="431800" cy="368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600200" y="1955800"/>
            <a:ext cx="4216400" cy="180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etin kutusu 11"/>
          <p:cNvSpPr txBox="1"/>
          <p:nvPr/>
        </p:nvSpPr>
        <p:spPr>
          <a:xfrm>
            <a:off x="647700" y="4356100"/>
            <a:ext cx="2019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u="sng" dirty="0" smtClean="0"/>
              <a:t>Laptoplarınıza, akıllı telefonlarınıza bakın!</a:t>
            </a:r>
            <a:endParaRPr lang="en-US" u="sng" dirty="0"/>
          </a:p>
        </p:txBody>
      </p:sp>
      <p:cxnSp>
        <p:nvCxnSpPr>
          <p:cNvPr id="13" name="Düz Ok Bağlayıcısı 12"/>
          <p:cNvCxnSpPr>
            <a:stCxn id="11" idx="3"/>
          </p:cNvCxnSpPr>
          <p:nvPr/>
        </p:nvCxnSpPr>
        <p:spPr>
          <a:xfrm flipH="1">
            <a:off x="1851746" y="3495098"/>
            <a:ext cx="365931" cy="797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99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Neden</a:t>
            </a:r>
            <a:r>
              <a:rPr lang="en-GB" dirty="0" smtClean="0"/>
              <a:t> QWERTY </a:t>
            </a:r>
            <a:r>
              <a:rPr lang="en-GB" dirty="0" err="1" smtClean="0"/>
              <a:t>kullanıyoruz</a:t>
            </a:r>
            <a:r>
              <a:rPr lang="en-GB" dirty="0" smtClean="0"/>
              <a:t>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 err="1" smtClean="0"/>
              <a:t>QWERTY’ler</a:t>
            </a:r>
            <a:r>
              <a:rPr lang="tr-TR" sz="3200" dirty="0" smtClean="0"/>
              <a:t> en iyi klavye sistemi midir?</a:t>
            </a:r>
          </a:p>
          <a:p>
            <a:endParaRPr lang="tr-TR" sz="3200" dirty="0" smtClean="0"/>
          </a:p>
          <a:p>
            <a:r>
              <a:rPr lang="tr-TR" sz="3200" dirty="0" smtClean="0"/>
              <a:t>Çoğunlukla Türkçe yazıyor olduğumuza göre, niçin Türkçeye daha uygun bir klavye sistemi kullanmıyoruz? Örneğin F klavye?</a:t>
            </a:r>
          </a:p>
          <a:p>
            <a:pPr lvl="1"/>
            <a:endParaRPr lang="tr-TR" dirty="0" smtClean="0"/>
          </a:p>
          <a:p>
            <a:pPr lvl="1"/>
            <a:r>
              <a:rPr lang="tr-TR" sz="2800" dirty="0" smtClean="0"/>
              <a:t>Bkz.: Boğaziçi </a:t>
            </a:r>
            <a:r>
              <a:rPr lang="tr-TR" sz="2800" dirty="0" err="1" smtClean="0"/>
              <a:t>Ü.’den</a:t>
            </a:r>
            <a:r>
              <a:rPr lang="tr-TR" sz="2800" dirty="0" smtClean="0"/>
              <a:t> Mahmut Ekşioğlu </a:t>
            </a:r>
            <a:r>
              <a:rPr lang="tr-TR" sz="2800" dirty="0" err="1" smtClean="0"/>
              <a:t>vd</a:t>
            </a:r>
            <a:r>
              <a:rPr lang="tr-TR" sz="2800" dirty="0" smtClean="0"/>
              <a:t>.’</a:t>
            </a:r>
            <a:r>
              <a:rPr lang="tr-TR" sz="2800" dirty="0" err="1" smtClean="0"/>
              <a:t>nin</a:t>
            </a:r>
            <a:r>
              <a:rPr lang="tr-TR" sz="2800" dirty="0" smtClean="0"/>
              <a:t> geliştirdiği «E tipi klavye»</a:t>
            </a:r>
          </a:p>
        </p:txBody>
      </p:sp>
    </p:spTree>
    <p:extLst>
      <p:ext uri="{BB962C8B-B14F-4D97-AF65-F5344CB8AC3E}">
        <p14:creationId xmlns:p14="http://schemas.microsoft.com/office/powerpoint/2010/main" val="131817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QWERTY’ler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Güncelleme:</a:t>
            </a:r>
          </a:p>
          <a:p>
            <a:pPr marL="0" indent="0">
              <a:buNone/>
            </a:pPr>
            <a:endParaRPr lang="tr-TR" sz="2800" dirty="0"/>
          </a:p>
          <a:p>
            <a:pPr marL="0" indent="0">
              <a:buNone/>
            </a:pPr>
            <a:r>
              <a:rPr lang="tr-TR" dirty="0" smtClean="0"/>
              <a:t>«E-tipi klavye geliştirildi» 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>
              <a:hlinkClick r:id="rId2"/>
            </a:endParaRPr>
          </a:p>
          <a:p>
            <a:pPr marL="0" indent="0">
              <a:buNone/>
            </a:pPr>
            <a:r>
              <a:rPr lang="tr-TR" dirty="0" smtClean="0"/>
              <a:t>Haberle ilgili daha fazla bilgi için: </a:t>
            </a:r>
            <a:endParaRPr lang="tr-TR" dirty="0" smtClean="0">
              <a:hlinkClick r:id="rId2"/>
            </a:endParaRPr>
          </a:p>
          <a:p>
            <a:pPr marL="0" indent="0">
              <a:buNone/>
            </a:pPr>
            <a:r>
              <a:rPr lang="tr-TR" dirty="0" smtClean="0">
                <a:hlinkClick r:id="rId2"/>
              </a:rPr>
              <a:t>http</a:t>
            </a:r>
            <a:r>
              <a:rPr lang="tr-TR" dirty="0">
                <a:hlinkClick r:id="rId2"/>
              </a:rPr>
              <a:t>://</a:t>
            </a:r>
            <a:r>
              <a:rPr lang="tr-TR" dirty="0" smtClean="0">
                <a:hlinkClick r:id="rId2"/>
              </a:rPr>
              <a:t>www.teknokulis.com/Haberler/Guncel/2015/02/24/f-ve-q-klavyeden-sonra-turkceye-ozel-e-klavye-gelistirildi</a:t>
            </a:r>
            <a:r>
              <a:rPr lang="tr-TR" dirty="0" smtClean="0"/>
              <a:t> </a:t>
            </a:r>
            <a:endParaRPr lang="tr-TR" sz="2800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112" y="365125"/>
            <a:ext cx="6031688" cy="39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0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QWERTY’ler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Daktiloların</a:t>
            </a:r>
            <a:r>
              <a:rPr lang="en-GB" dirty="0" smtClean="0"/>
              <a:t> </a:t>
            </a:r>
            <a:r>
              <a:rPr lang="en-GB" dirty="0" err="1" smtClean="0"/>
              <a:t>prototipleri</a:t>
            </a:r>
            <a:r>
              <a:rPr lang="en-GB" dirty="0" smtClean="0"/>
              <a:t> 1700’lere </a:t>
            </a:r>
            <a:r>
              <a:rPr lang="en-GB" dirty="0" err="1" smtClean="0"/>
              <a:t>kadar</a:t>
            </a:r>
            <a:r>
              <a:rPr lang="en-GB" dirty="0" smtClean="0"/>
              <a:t> </a:t>
            </a:r>
            <a:r>
              <a:rPr lang="en-GB" dirty="0" err="1" smtClean="0"/>
              <a:t>gider</a:t>
            </a:r>
            <a:endParaRPr lang="en-GB" dirty="0" smtClean="0"/>
          </a:p>
          <a:p>
            <a:r>
              <a:rPr lang="en-GB" dirty="0" smtClean="0"/>
              <a:t>İlk “type writer” patent </a:t>
            </a:r>
            <a:r>
              <a:rPr lang="en-GB" dirty="0" err="1" smtClean="0"/>
              <a:t>tarihi</a:t>
            </a:r>
            <a:r>
              <a:rPr lang="en-GB" dirty="0" smtClean="0"/>
              <a:t>: 1867, Christopher L. Sholes</a:t>
            </a:r>
          </a:p>
          <a:p>
            <a:r>
              <a:rPr lang="en-GB" dirty="0" err="1" smtClean="0"/>
              <a:t>QWERTY’nin</a:t>
            </a:r>
            <a:r>
              <a:rPr lang="en-GB" dirty="0" smtClean="0"/>
              <a:t> </a:t>
            </a:r>
            <a:r>
              <a:rPr lang="en-GB" dirty="0" err="1" smtClean="0"/>
              <a:t>geliştirildiği</a:t>
            </a:r>
            <a:r>
              <a:rPr lang="en-GB" dirty="0" smtClean="0"/>
              <a:t> </a:t>
            </a:r>
            <a:r>
              <a:rPr lang="en-GB" dirty="0" err="1" smtClean="0"/>
              <a:t>tarih</a:t>
            </a:r>
            <a:r>
              <a:rPr lang="en-GB" dirty="0" smtClean="0"/>
              <a:t>: 1873</a:t>
            </a:r>
          </a:p>
          <a:p>
            <a:r>
              <a:rPr lang="en-GB" dirty="0" err="1" smtClean="0"/>
              <a:t>QWERTY’nin</a:t>
            </a:r>
            <a:r>
              <a:rPr lang="en-GB" dirty="0" smtClean="0"/>
              <a:t> patent </a:t>
            </a:r>
            <a:r>
              <a:rPr lang="en-GB" dirty="0" err="1" smtClean="0"/>
              <a:t>tarihi</a:t>
            </a:r>
            <a:r>
              <a:rPr lang="en-GB" dirty="0" smtClean="0"/>
              <a:t>: Sholes </a:t>
            </a:r>
            <a:r>
              <a:rPr lang="en-GB" dirty="0" err="1" smtClean="0"/>
              <a:t>vd</a:t>
            </a:r>
            <a:r>
              <a:rPr lang="en-GB" dirty="0" smtClean="0"/>
              <a:t>., </a:t>
            </a:r>
            <a:r>
              <a:rPr lang="en-GB" dirty="0" err="1"/>
              <a:t>ABD’de</a:t>
            </a:r>
            <a:r>
              <a:rPr lang="en-GB" dirty="0"/>
              <a:t> 1909, </a:t>
            </a:r>
            <a:r>
              <a:rPr lang="en-GB" dirty="0" err="1" smtClean="0"/>
              <a:t>Büyük</a:t>
            </a:r>
            <a:r>
              <a:rPr lang="en-GB" dirty="0" smtClean="0"/>
              <a:t> </a:t>
            </a:r>
            <a:r>
              <a:rPr lang="en-GB" dirty="0" err="1" smtClean="0"/>
              <a:t>Britanya’da</a:t>
            </a:r>
            <a:r>
              <a:rPr lang="en-GB" dirty="0" smtClean="0"/>
              <a:t> 1924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9647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Image result for mechanical typewriter jamm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959" y="304801"/>
            <a:ext cx="7417298" cy="583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86470" y="6374295"/>
            <a:ext cx="3843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</a:t>
            </a:r>
            <a:r>
              <a:rPr lang="en-GB" dirty="0" err="1"/>
              <a:t>WikiMedia</a:t>
            </a:r>
            <a:r>
              <a:rPr lang="en-GB" dirty="0"/>
              <a:t> Commons</a:t>
            </a:r>
          </a:p>
        </p:txBody>
      </p:sp>
    </p:spTree>
    <p:extLst>
      <p:ext uri="{BB962C8B-B14F-4D97-AF65-F5344CB8AC3E}">
        <p14:creationId xmlns:p14="http://schemas.microsoft.com/office/powerpoint/2010/main" val="348116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QWERTY’ler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3200" dirty="0" smtClean="0"/>
              <a:t>Neden QWERTY kullanıyoruz?</a:t>
            </a:r>
          </a:p>
          <a:p>
            <a:endParaRPr lang="tr-TR" sz="3200" dirty="0" smtClean="0"/>
          </a:p>
          <a:p>
            <a:r>
              <a:rPr lang="tr-TR" sz="3200" dirty="0" smtClean="0"/>
              <a:t>Mekanik klavyelerle (</a:t>
            </a:r>
            <a:r>
              <a:rPr lang="tr-TR" sz="3200" dirty="0" err="1" smtClean="0"/>
              <a:t>Dvorak</a:t>
            </a:r>
            <a:r>
              <a:rPr lang="tr-TR" sz="3200" dirty="0" smtClean="0"/>
              <a:t>) ilgili bir </a:t>
            </a:r>
            <a:r>
              <a:rPr lang="tr-TR" sz="3200" b="1" u="sng" dirty="0" smtClean="0"/>
              <a:t>SORUN</a:t>
            </a:r>
            <a:r>
              <a:rPr lang="tr-TR" sz="3200" dirty="0" smtClean="0"/>
              <a:t>: </a:t>
            </a:r>
          </a:p>
          <a:p>
            <a:pPr lvl="1"/>
            <a:r>
              <a:rPr lang="tr-TR" sz="3200" dirty="0" smtClean="0"/>
              <a:t>Mekanik parçaların sıkışması</a:t>
            </a:r>
            <a:endParaRPr lang="tr-TR" sz="3200" dirty="0"/>
          </a:p>
          <a:p>
            <a:endParaRPr lang="tr-TR" sz="3200" dirty="0" smtClean="0"/>
          </a:p>
          <a:p>
            <a:r>
              <a:rPr lang="tr-TR" sz="3200" dirty="0" smtClean="0"/>
              <a:t>Mekanik klavyelerle ilgili bir </a:t>
            </a:r>
            <a:r>
              <a:rPr lang="tr-TR" sz="3200" b="1" u="sng" dirty="0" smtClean="0"/>
              <a:t>ÇÖZÜM</a:t>
            </a:r>
            <a:r>
              <a:rPr lang="tr-TR" sz="3200" dirty="0" smtClean="0"/>
              <a:t>:</a:t>
            </a:r>
          </a:p>
          <a:p>
            <a:pPr lvl="1"/>
            <a:r>
              <a:rPr lang="tr-TR" dirty="0" smtClean="0"/>
              <a:t>Daktilografın hızını azalt </a:t>
            </a:r>
            <a:r>
              <a:rPr lang="tr-TR" dirty="0" smtClean="0">
                <a:sym typeface="Wingdings" panose="05000000000000000000" pitchFamily="2" charset="2"/>
              </a:rPr>
              <a:t> sıkışma sayısını düşür  daktilo ettiğin harf, kelime ve cümle sayısını arttır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4385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QWERTY’ler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3200" dirty="0" smtClean="0"/>
              <a:t>Neden QWERTY kullanıyoruz?</a:t>
            </a:r>
          </a:p>
          <a:p>
            <a:endParaRPr lang="tr-TR" sz="3200" dirty="0" smtClean="0"/>
          </a:p>
          <a:p>
            <a:r>
              <a:rPr lang="tr-TR" sz="3200" dirty="0" smtClean="0"/>
              <a:t>Çözümden sonra: </a:t>
            </a:r>
            <a:r>
              <a:rPr lang="tr-TR" sz="3200" dirty="0" err="1" smtClean="0"/>
              <a:t>Dvorak</a:t>
            </a:r>
            <a:r>
              <a:rPr lang="tr-TR" sz="3200" dirty="0" smtClean="0"/>
              <a:t> </a:t>
            </a:r>
            <a:r>
              <a:rPr lang="tr-TR" sz="3200" dirty="0" smtClean="0">
                <a:sym typeface="Wingdings" panose="05000000000000000000" pitchFamily="2" charset="2"/>
              </a:rPr>
              <a:t> QWERTY</a:t>
            </a:r>
          </a:p>
          <a:p>
            <a:endParaRPr lang="tr-TR" sz="3200" dirty="0">
              <a:sym typeface="Wingdings" panose="05000000000000000000" pitchFamily="2" charset="2"/>
            </a:endParaRPr>
          </a:p>
          <a:p>
            <a:pPr lvl="1"/>
            <a:r>
              <a:rPr lang="tr-TR" sz="2800" dirty="0" smtClean="0">
                <a:sym typeface="Wingdings" panose="05000000000000000000" pitchFamily="2" charset="2"/>
              </a:rPr>
              <a:t>Mekanik </a:t>
            </a:r>
            <a:r>
              <a:rPr lang="tr-TR" sz="2800" dirty="0" err="1" smtClean="0">
                <a:sym typeface="Wingdings" panose="05000000000000000000" pitchFamily="2" charset="2"/>
              </a:rPr>
              <a:t>QWERTY’ler</a:t>
            </a:r>
            <a:r>
              <a:rPr lang="tr-TR" sz="2800" dirty="0" smtClean="0">
                <a:sym typeface="Wingdings" panose="05000000000000000000" pitchFamily="2" charset="2"/>
              </a:rPr>
              <a:t> daha fazla harf, kelime ve cümle yazmamızı sağlar!</a:t>
            </a:r>
          </a:p>
          <a:p>
            <a:pPr lvl="1"/>
            <a:r>
              <a:rPr lang="tr-TR" sz="2800" dirty="0" smtClean="0">
                <a:sym typeface="Wingdings" panose="05000000000000000000" pitchFamily="2" charset="2"/>
              </a:rPr>
              <a:t>Bu şekilde </a:t>
            </a:r>
            <a:r>
              <a:rPr lang="tr-TR" sz="2800" u="sng" dirty="0" smtClean="0">
                <a:sym typeface="Wingdings" panose="05000000000000000000" pitchFamily="2" charset="2"/>
              </a:rPr>
              <a:t>verimlilik</a:t>
            </a:r>
            <a:r>
              <a:rPr lang="tr-TR" sz="2800" dirty="0" smtClean="0">
                <a:sym typeface="Wingdings" panose="05000000000000000000" pitchFamily="2" charset="2"/>
              </a:rPr>
              <a:t> artışı sağlanır.</a:t>
            </a:r>
            <a:endParaRPr lang="en-GB" sz="28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GB" sz="2800" dirty="0" smtClean="0">
                <a:sym typeface="Wingdings" panose="05000000000000000000" pitchFamily="2" charset="2"/>
              </a:rPr>
              <a:t>(</a:t>
            </a:r>
            <a:r>
              <a:rPr lang="en-GB" sz="2800" dirty="0" err="1" smtClean="0">
                <a:sym typeface="Wingdings" panose="05000000000000000000" pitchFamily="2" charset="2"/>
              </a:rPr>
              <a:t>En</a:t>
            </a:r>
            <a:r>
              <a:rPr lang="en-GB" sz="2800" dirty="0" smtClean="0">
                <a:sym typeface="Wingdings" panose="05000000000000000000" pitchFamily="2" charset="2"/>
              </a:rPr>
              <a:t> </a:t>
            </a:r>
            <a:r>
              <a:rPr lang="en-GB" sz="2800" dirty="0" err="1" smtClean="0">
                <a:sym typeface="Wingdings" panose="05000000000000000000" pitchFamily="2" charset="2"/>
              </a:rPr>
              <a:t>azından</a:t>
            </a:r>
            <a:r>
              <a:rPr lang="en-GB" sz="2800" dirty="0" smtClean="0">
                <a:sym typeface="Wingdings" panose="05000000000000000000" pitchFamily="2" charset="2"/>
              </a:rPr>
              <a:t> </a:t>
            </a:r>
            <a:r>
              <a:rPr lang="en-GB" sz="2800" dirty="0" err="1" smtClean="0">
                <a:sym typeface="Wingdings" panose="05000000000000000000" pitchFamily="2" charset="2"/>
              </a:rPr>
              <a:t>orijinal</a:t>
            </a:r>
            <a:r>
              <a:rPr lang="en-GB" sz="2800" dirty="0" smtClean="0">
                <a:sym typeface="Wingdings" panose="05000000000000000000" pitchFamily="2" charset="2"/>
              </a:rPr>
              <a:t> </a:t>
            </a:r>
            <a:r>
              <a:rPr lang="en-GB" sz="2800" dirty="0" err="1" smtClean="0">
                <a:sym typeface="Wingdings" panose="05000000000000000000" pitchFamily="2" charset="2"/>
              </a:rPr>
              <a:t>argüman</a:t>
            </a:r>
            <a:r>
              <a:rPr lang="en-GB" sz="2800" dirty="0" smtClean="0">
                <a:sym typeface="Wingdings" panose="05000000000000000000" pitchFamily="2" charset="2"/>
              </a:rPr>
              <a:t> </a:t>
            </a:r>
            <a:r>
              <a:rPr lang="en-GB" sz="2800" dirty="0" err="1" smtClean="0">
                <a:sym typeface="Wingdings" panose="05000000000000000000" pitchFamily="2" charset="2"/>
              </a:rPr>
              <a:t>budur</a:t>
            </a:r>
            <a:r>
              <a:rPr lang="en-GB" sz="2800" dirty="0" smtClean="0">
                <a:sym typeface="Wingdings" panose="05000000000000000000" pitchFamily="2" charset="2"/>
              </a:rPr>
              <a:t>.)</a:t>
            </a:r>
            <a:endParaRPr lang="tr-TR" sz="2800" dirty="0" smtClean="0"/>
          </a:p>
        </p:txBody>
      </p:sp>
    </p:spTree>
    <p:extLst>
      <p:ext uri="{BB962C8B-B14F-4D97-AF65-F5344CB8AC3E}">
        <p14:creationId xmlns:p14="http://schemas.microsoft.com/office/powerpoint/2010/main" val="2765545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QWERTY’ler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3200" dirty="0" smtClean="0"/>
              <a:t>Neden QWERTY kullanıyoruz?</a:t>
            </a:r>
          </a:p>
          <a:p>
            <a:endParaRPr lang="tr-TR" sz="3200" dirty="0" smtClean="0"/>
          </a:p>
          <a:p>
            <a:r>
              <a:rPr lang="tr-TR" sz="3200" dirty="0" smtClean="0"/>
              <a:t>Dijital klavyelerde mekanik parçaların sıkışması ?</a:t>
            </a:r>
          </a:p>
          <a:p>
            <a:pPr lvl="1"/>
            <a:r>
              <a:rPr lang="tr-TR" dirty="0" smtClean="0"/>
              <a:t>HAYIR!</a:t>
            </a:r>
            <a:endParaRPr lang="tr-TR" dirty="0"/>
          </a:p>
          <a:p>
            <a:r>
              <a:rPr lang="tr-TR" dirty="0" smtClean="0"/>
              <a:t>Öyleyse, dijital </a:t>
            </a:r>
            <a:r>
              <a:rPr lang="tr-TR" dirty="0" err="1" smtClean="0"/>
              <a:t>QWERTY’ler</a:t>
            </a:r>
            <a:r>
              <a:rPr lang="tr-TR" dirty="0" smtClean="0"/>
              <a:t> daktilografın hızını düşürür!</a:t>
            </a:r>
          </a:p>
          <a:p>
            <a:r>
              <a:rPr lang="tr-TR" b="1" u="sng" dirty="0" err="1" smtClean="0"/>
              <a:t>SORUN</a:t>
            </a:r>
            <a:r>
              <a:rPr lang="tr-TR" dirty="0" err="1" smtClean="0"/>
              <a:t>’u</a:t>
            </a:r>
            <a:r>
              <a:rPr lang="tr-TR" dirty="0" smtClean="0"/>
              <a:t> olmayan </a:t>
            </a:r>
            <a:r>
              <a:rPr lang="tr-TR" b="1" u="sng" dirty="0" err="1" smtClean="0"/>
              <a:t>ÇÖZÜM</a:t>
            </a:r>
            <a:r>
              <a:rPr lang="tr-TR" dirty="0" err="1" smtClean="0"/>
              <a:t>’ler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64708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QWERTY’ler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3200" dirty="0" smtClean="0"/>
              <a:t>Neden QWERTY kullanıyoruz?</a:t>
            </a:r>
          </a:p>
          <a:p>
            <a:endParaRPr lang="tr-TR" sz="3200" dirty="0" smtClean="0"/>
          </a:p>
          <a:p>
            <a:r>
              <a:rPr lang="tr-TR" sz="3200" dirty="0" smtClean="0"/>
              <a:t>Batık maliyetler</a:t>
            </a:r>
          </a:p>
          <a:p>
            <a:r>
              <a:rPr lang="tr-TR" sz="3200" dirty="0" smtClean="0"/>
              <a:t>Alışkanlıklar</a:t>
            </a:r>
            <a:endParaRPr lang="en-GB" sz="3200" dirty="0" smtClean="0"/>
          </a:p>
          <a:p>
            <a:r>
              <a:rPr lang="en-GB" sz="3200" dirty="0" err="1" smtClean="0"/>
              <a:t>Karşılıklı</a:t>
            </a:r>
            <a:r>
              <a:rPr lang="en-GB" sz="3200" dirty="0" smtClean="0"/>
              <a:t> </a:t>
            </a:r>
            <a:r>
              <a:rPr lang="en-GB" sz="3200" dirty="0" err="1" smtClean="0"/>
              <a:t>bağımlılık</a:t>
            </a:r>
            <a:r>
              <a:rPr lang="en-GB" sz="3200" dirty="0" smtClean="0"/>
              <a:t> (</a:t>
            </a:r>
            <a:r>
              <a:rPr lang="en-GB" sz="3200" i="1" dirty="0" smtClean="0"/>
              <a:t>interdependence</a:t>
            </a:r>
            <a:r>
              <a:rPr lang="en-GB" sz="3200" dirty="0" smtClean="0"/>
              <a:t>)</a:t>
            </a:r>
            <a:endParaRPr lang="tr-TR" sz="3200" dirty="0" smtClean="0"/>
          </a:p>
          <a:p>
            <a:r>
              <a:rPr lang="tr-TR" sz="3200" smtClean="0"/>
              <a:t>Patikalar</a:t>
            </a:r>
            <a:r>
              <a:rPr lang="en-GB" sz="3200" smtClean="0"/>
              <a:t> (</a:t>
            </a:r>
            <a:r>
              <a:rPr lang="en-GB" sz="3200" i="1" smtClean="0"/>
              <a:t>pathways</a:t>
            </a:r>
            <a:r>
              <a:rPr lang="en-GB" sz="3200" smtClean="0"/>
              <a:t>)</a:t>
            </a:r>
            <a:endParaRPr lang="tr-TR" dirty="0"/>
          </a:p>
          <a:p>
            <a:r>
              <a:rPr lang="en-GB" sz="3200" dirty="0" smtClean="0"/>
              <a:t>…</a:t>
            </a:r>
            <a:endParaRPr lang="tr-TR" sz="3200" dirty="0" smtClean="0"/>
          </a:p>
          <a:p>
            <a:r>
              <a:rPr lang="tr-TR" sz="3200" b="1" dirty="0" smtClean="0"/>
              <a:t>Tarih ve kurumlar önemlidir</a:t>
            </a:r>
          </a:p>
        </p:txBody>
      </p:sp>
      <p:sp>
        <p:nvSpPr>
          <p:cNvPr id="4" name="Sağ Ayraç 3"/>
          <p:cNvSpPr/>
          <p:nvPr/>
        </p:nvSpPr>
        <p:spPr>
          <a:xfrm>
            <a:off x="7175500" y="2755900"/>
            <a:ext cx="647700" cy="2971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Yay 4"/>
          <p:cNvSpPr/>
          <p:nvPr/>
        </p:nvSpPr>
        <p:spPr>
          <a:xfrm rot="388230">
            <a:off x="4727896" y="2456331"/>
            <a:ext cx="4196710" cy="827738"/>
          </a:xfrm>
          <a:prstGeom prst="arc">
            <a:avLst>
              <a:gd name="adj1" fmla="val 10892297"/>
              <a:gd name="adj2" fmla="val 21556747"/>
            </a:avLst>
          </a:prstGeom>
          <a:ln w="47625"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etin kutusu 5"/>
          <p:cNvSpPr txBox="1"/>
          <p:nvPr/>
        </p:nvSpPr>
        <p:spPr>
          <a:xfrm>
            <a:off x="7823200" y="3764746"/>
            <a:ext cx="452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u="sng" dirty="0" smtClean="0"/>
              <a:t>Patikaya Bağımlılık Kuramı</a:t>
            </a:r>
            <a:endParaRPr lang="en-GB" sz="2800" b="1" u="sng" dirty="0" smtClean="0"/>
          </a:p>
          <a:p>
            <a:pPr algn="ctr"/>
            <a:r>
              <a:rPr lang="en-GB" sz="2800" b="1" u="sng" dirty="0" smtClean="0"/>
              <a:t>(</a:t>
            </a:r>
            <a:r>
              <a:rPr lang="en-GB" sz="2800" b="1" i="1" u="sng" dirty="0" smtClean="0"/>
              <a:t>theory of path dependence</a:t>
            </a:r>
            <a:r>
              <a:rPr lang="en-GB" sz="2800" b="1" u="sng" dirty="0" smtClean="0"/>
              <a:t>)</a:t>
            </a:r>
            <a:endParaRPr lang="tr-TR" sz="2800" b="1" u="sng" dirty="0"/>
          </a:p>
        </p:txBody>
      </p:sp>
    </p:spTree>
    <p:extLst>
      <p:ext uri="{BB962C8B-B14F-4D97-AF65-F5344CB8AC3E}">
        <p14:creationId xmlns:p14="http://schemas.microsoft.com/office/powerpoint/2010/main" val="93785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Patikaya</a:t>
            </a:r>
            <a:r>
              <a:rPr lang="en-GB" dirty="0"/>
              <a:t> </a:t>
            </a:r>
            <a:r>
              <a:rPr lang="en-GB" dirty="0" err="1"/>
              <a:t>Bağımlılık</a:t>
            </a:r>
            <a:r>
              <a:rPr lang="en-GB" dirty="0"/>
              <a:t> </a:t>
            </a:r>
            <a:r>
              <a:rPr lang="en-GB" dirty="0" err="1"/>
              <a:t>Kuramı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3200" dirty="0" smtClean="0"/>
              <a:t>QWERTY hikâyesinden çıkarabileceğimiz sonuçlar:</a:t>
            </a:r>
          </a:p>
          <a:p>
            <a:pPr marL="514350" indent="-514350">
              <a:buAutoNum type="arabicParenBoth"/>
            </a:pPr>
            <a:endParaRPr lang="tr-TR" sz="3200" dirty="0" smtClean="0"/>
          </a:p>
          <a:p>
            <a:pPr marL="514350" indent="-514350">
              <a:buAutoNum type="arabicParenBoth"/>
            </a:pPr>
            <a:r>
              <a:rPr lang="tr-TR" sz="3200" dirty="0" smtClean="0"/>
              <a:t>Teknolojiler evrilir</a:t>
            </a:r>
          </a:p>
          <a:p>
            <a:pPr marL="514350" indent="-514350">
              <a:buAutoNum type="arabicParenBoth"/>
            </a:pPr>
            <a:r>
              <a:rPr lang="tr-TR" sz="3200" dirty="0" smtClean="0"/>
              <a:t>Teknolojiler evrilirken</a:t>
            </a:r>
          </a:p>
          <a:p>
            <a:pPr marL="914400" lvl="1" indent="-457200">
              <a:buAutoNum type="alphaLcParenBoth"/>
            </a:pPr>
            <a:endParaRPr lang="tr-TR" dirty="0" smtClean="0"/>
          </a:p>
          <a:p>
            <a:pPr marL="914400" lvl="1" indent="-457200">
              <a:buAutoNum type="alphaLcParenBoth"/>
            </a:pPr>
            <a:r>
              <a:rPr lang="tr-TR" dirty="0" smtClean="0"/>
              <a:t>Mükemmel olmayan tasarımlar otomatik olarak ortadan kaybolmazlar.</a:t>
            </a:r>
          </a:p>
          <a:p>
            <a:pPr marL="914400" lvl="1" indent="-457200">
              <a:buAutoNum type="alphaLcParenBoth"/>
            </a:pPr>
            <a:r>
              <a:rPr lang="tr-TR" dirty="0" smtClean="0"/>
              <a:t>Hatalar, yanlışlar, eksikler vs. baki kalabilir.</a:t>
            </a:r>
          </a:p>
          <a:p>
            <a:pPr marL="457200" lvl="1" indent="0">
              <a:buNone/>
            </a:pPr>
            <a:r>
              <a:rPr lang="tr-TR" dirty="0" smtClean="0"/>
              <a:t>(c) </a:t>
            </a:r>
            <a:r>
              <a:rPr lang="tr-TR" b="1" dirty="0" err="1" smtClean="0"/>
              <a:t>ÇÖZÜM</a:t>
            </a:r>
            <a:r>
              <a:rPr lang="tr-TR" dirty="0" err="1" smtClean="0"/>
              <a:t>ler</a:t>
            </a:r>
            <a:r>
              <a:rPr lang="tr-TR" dirty="0" smtClean="0"/>
              <a:t> hayatta kalmaya devam edebilir. Fakat </a:t>
            </a:r>
            <a:r>
              <a:rPr lang="tr-TR" b="1" dirty="0" err="1" smtClean="0"/>
              <a:t>SORUN</a:t>
            </a:r>
            <a:r>
              <a:rPr lang="tr-TR" dirty="0" err="1" smtClean="0"/>
              <a:t>lar</a:t>
            </a:r>
            <a:r>
              <a:rPr lang="tr-TR" dirty="0" smtClean="0"/>
              <a:t> ortadan kaybolabilirler.</a:t>
            </a:r>
          </a:p>
          <a:p>
            <a:pPr marL="914400" lvl="2" indent="0">
              <a:buNone/>
            </a:pPr>
            <a:r>
              <a:rPr lang="tr-TR" sz="2400" dirty="0" smtClean="0"/>
              <a:t>* </a:t>
            </a:r>
            <a:r>
              <a:rPr lang="tr-TR" sz="2400" b="1" dirty="0" err="1" smtClean="0"/>
              <a:t>ÇÖZÜM</a:t>
            </a:r>
            <a:r>
              <a:rPr lang="tr-TR" sz="2400" dirty="0" err="1" smtClean="0"/>
              <a:t>ler</a:t>
            </a:r>
            <a:r>
              <a:rPr lang="tr-TR" sz="2400" dirty="0" smtClean="0"/>
              <a:t> </a:t>
            </a:r>
            <a:r>
              <a:rPr lang="tr-TR" sz="2400" b="1" dirty="0" smtClean="0"/>
              <a:t>SORUN</a:t>
            </a:r>
            <a:r>
              <a:rPr lang="tr-TR" sz="2400" dirty="0" smtClean="0"/>
              <a:t> haline gelebilir.</a:t>
            </a:r>
          </a:p>
        </p:txBody>
      </p:sp>
    </p:spTree>
    <p:extLst>
      <p:ext uri="{BB962C8B-B14F-4D97-AF65-F5344CB8AC3E}">
        <p14:creationId xmlns:p14="http://schemas.microsoft.com/office/powerpoint/2010/main" val="405268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Patikaya</a:t>
            </a:r>
            <a:r>
              <a:rPr lang="en-GB" dirty="0"/>
              <a:t> </a:t>
            </a:r>
            <a:r>
              <a:rPr lang="en-GB" dirty="0" err="1"/>
              <a:t>Bağımlılık</a:t>
            </a:r>
            <a:r>
              <a:rPr lang="en-GB" dirty="0"/>
              <a:t> </a:t>
            </a:r>
            <a:r>
              <a:rPr lang="en-GB" dirty="0" err="1"/>
              <a:t>Kuramı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10200" y="1825624"/>
            <a:ext cx="5943600" cy="4638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Bir kavram olarak «</a:t>
            </a:r>
            <a:r>
              <a:rPr lang="tr-TR" dirty="0" err="1" smtClean="0"/>
              <a:t>EVRİM»i</a:t>
            </a:r>
            <a:r>
              <a:rPr lang="tr-TR" dirty="0" smtClean="0"/>
              <a:t> anlamamıza yarayan bir kuram:</a:t>
            </a:r>
          </a:p>
          <a:p>
            <a:pPr marL="0" indent="0">
              <a:buNone/>
            </a:pPr>
            <a:r>
              <a:rPr lang="tr-TR" b="1" u="sng" dirty="0" smtClean="0"/>
              <a:t>PATİKAYA BAĞIMLILIK KURAMI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i="1" dirty="0" smtClean="0">
                <a:sym typeface="Wingdings" panose="05000000000000000000" pitchFamily="2" charset="2"/>
              </a:rPr>
              <a:t>Paul </a:t>
            </a:r>
            <a:r>
              <a:rPr lang="en-GB" i="1" dirty="0">
                <a:sym typeface="Wingdings" panose="05000000000000000000" pitchFamily="2" charset="2"/>
              </a:rPr>
              <a:t>David. 1985. “Clio and the Economics of QWERTY” American </a:t>
            </a:r>
            <a:r>
              <a:rPr lang="en-GB" i="1" dirty="0" smtClean="0">
                <a:sym typeface="Wingdings" panose="05000000000000000000" pitchFamily="2" charset="2"/>
              </a:rPr>
              <a:t>Economic Review </a:t>
            </a:r>
            <a:r>
              <a:rPr lang="en-GB" i="1" dirty="0">
                <a:sym typeface="Wingdings" panose="05000000000000000000" pitchFamily="2" charset="2"/>
              </a:rPr>
              <a:t>75 (2): </a:t>
            </a:r>
            <a:r>
              <a:rPr lang="en-GB" i="1" dirty="0" smtClean="0">
                <a:sym typeface="Wingdings" panose="05000000000000000000" pitchFamily="2" charset="2"/>
              </a:rPr>
              <a:t>332-337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GB" sz="2800" dirty="0">
                <a:sym typeface="Wingdings" panose="05000000000000000000" pitchFamily="2" charset="2"/>
              </a:rPr>
              <a:t>Brian Arthur. 1994.</a:t>
            </a:r>
            <a:r>
              <a:rPr lang="en-GB" sz="2800" i="1" dirty="0">
                <a:sym typeface="Wingdings" panose="05000000000000000000" pitchFamily="2" charset="2"/>
              </a:rPr>
              <a:t> Increasing Returns and Path Dependence in the Economy. </a:t>
            </a:r>
            <a:r>
              <a:rPr lang="en-GB" sz="2800" dirty="0">
                <a:sym typeface="Wingdings" panose="05000000000000000000" pitchFamily="2" charset="2"/>
              </a:rPr>
              <a:t>The University of Michigan Press. </a:t>
            </a:r>
            <a:endParaRPr lang="en-GB" sz="2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43815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5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Patikaya</a:t>
            </a:r>
            <a:r>
              <a:rPr lang="en-GB" dirty="0"/>
              <a:t> </a:t>
            </a:r>
            <a:r>
              <a:rPr lang="en-GB" dirty="0" err="1"/>
              <a:t>Bağımlılık</a:t>
            </a:r>
            <a:r>
              <a:rPr lang="en-GB" dirty="0"/>
              <a:t> </a:t>
            </a:r>
            <a:r>
              <a:rPr lang="en-GB" dirty="0" err="1"/>
              <a:t>Kuramı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/>
              <a:t>TARTIŞMA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err="1" smtClean="0"/>
              <a:t>SORUN’u</a:t>
            </a:r>
            <a:r>
              <a:rPr lang="tr-TR" dirty="0" smtClean="0"/>
              <a:t> olmayan </a:t>
            </a:r>
            <a:r>
              <a:rPr lang="tr-TR" dirty="0" err="1" smtClean="0"/>
              <a:t>ÇÖZÜM’ler</a:t>
            </a:r>
            <a:r>
              <a:rPr lang="tr-TR" dirty="0" smtClean="0"/>
              <a:t>:</a:t>
            </a:r>
          </a:p>
          <a:p>
            <a:endParaRPr lang="tr-TR" dirty="0" smtClean="0"/>
          </a:p>
          <a:p>
            <a:r>
              <a:rPr lang="tr-TR" dirty="0" smtClean="0"/>
              <a:t>Üniversiteler</a:t>
            </a:r>
          </a:p>
          <a:p>
            <a:r>
              <a:rPr lang="tr-TR" dirty="0" smtClean="0"/>
              <a:t>Aile</a:t>
            </a:r>
          </a:p>
          <a:p>
            <a:r>
              <a:rPr lang="tr-TR" dirty="0" smtClean="0"/>
              <a:t>Bilim</a:t>
            </a:r>
          </a:p>
          <a:p>
            <a:endParaRPr lang="tr-TR" dirty="0"/>
          </a:p>
          <a:p>
            <a:pPr marL="0" indent="0" algn="ctr">
              <a:buNone/>
            </a:pPr>
            <a:endParaRPr lang="tr-TR" dirty="0" smtClean="0"/>
          </a:p>
        </p:txBody>
      </p:sp>
      <p:sp>
        <p:nvSpPr>
          <p:cNvPr id="6" name="Sağ Ayraç 5"/>
          <p:cNvSpPr/>
          <p:nvPr/>
        </p:nvSpPr>
        <p:spPr>
          <a:xfrm>
            <a:off x="3098800" y="3632200"/>
            <a:ext cx="571500" cy="16383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3898900" y="4191000"/>
            <a:ext cx="557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Başka ne gibi örnekler verebilirsiniz?</a:t>
            </a:r>
            <a:endParaRPr lang="tr-TR" sz="2800" dirty="0"/>
          </a:p>
        </p:txBody>
      </p:sp>
      <p:sp>
        <p:nvSpPr>
          <p:cNvPr id="8" name="Yukarı Bükülü Ok 7"/>
          <p:cNvSpPr/>
          <p:nvPr/>
        </p:nvSpPr>
        <p:spPr>
          <a:xfrm rot="5400000">
            <a:off x="5334000" y="4848691"/>
            <a:ext cx="1193800" cy="1193800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/>
          <p:cNvSpPr txBox="1"/>
          <p:nvPr/>
        </p:nvSpPr>
        <p:spPr>
          <a:xfrm>
            <a:off x="6807200" y="5270500"/>
            <a:ext cx="323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dirty="0" smtClean="0"/>
              <a:t>İKTİSAT???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390447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Patikaya Bağımlılık Kuramı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377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tr-TR" sz="3300" b="1" dirty="0" smtClean="0"/>
          </a:p>
          <a:p>
            <a:r>
              <a:rPr lang="tr-TR" sz="3300" dirty="0" smtClean="0"/>
              <a:t>Kurucu vaka ya da mecaz: QWERTY</a:t>
            </a:r>
            <a:endParaRPr lang="en-GB" sz="3300" dirty="0" smtClean="0"/>
          </a:p>
          <a:p>
            <a:pPr lvl="1"/>
            <a:r>
              <a:rPr lang="tr-TR" sz="2900" dirty="0" smtClean="0"/>
              <a:t>Diğer başka örnekler: VHS vs. Beta, Internet Explorer, tren yolları, TR’de trafiğin sağdan akması vs.</a:t>
            </a:r>
            <a:endParaRPr lang="en-GB" sz="2900" dirty="0"/>
          </a:p>
          <a:p>
            <a:r>
              <a:rPr lang="tr-TR" sz="3300" dirty="0" smtClean="0"/>
              <a:t>Alışkanlıklar ve içgüdüler</a:t>
            </a:r>
            <a:endParaRPr lang="en-GB" sz="3300" dirty="0" smtClean="0"/>
          </a:p>
          <a:p>
            <a:pPr lvl="1"/>
            <a:r>
              <a:rPr lang="tr-TR" sz="2900" dirty="0" smtClean="0"/>
              <a:t>Çalışma içgüdüsü, ebeveynlik ve koruma (aile) içgüdüsü</a:t>
            </a:r>
            <a:endParaRPr lang="en-GB" sz="2900" dirty="0" smtClean="0"/>
          </a:p>
          <a:p>
            <a:r>
              <a:rPr lang="en-GB" sz="3300" dirty="0" smtClean="0"/>
              <a:t>“</a:t>
            </a:r>
            <a:r>
              <a:rPr lang="en-GB" sz="3300" dirty="0" err="1" smtClean="0"/>
              <a:t>Teknolojik</a:t>
            </a:r>
            <a:r>
              <a:rPr lang="en-GB" sz="3300" dirty="0" smtClean="0"/>
              <a:t> </a:t>
            </a:r>
            <a:r>
              <a:rPr lang="en-GB" sz="3300" dirty="0" err="1" smtClean="0"/>
              <a:t>determinizm</a:t>
            </a:r>
            <a:r>
              <a:rPr lang="en-GB" sz="3300" dirty="0" smtClean="0"/>
              <a:t>” </a:t>
            </a:r>
            <a:r>
              <a:rPr lang="en-GB" sz="3300" dirty="0" err="1" smtClean="0"/>
              <a:t>yeniden</a:t>
            </a:r>
            <a:r>
              <a:rPr lang="en-GB" sz="3300" dirty="0" smtClean="0"/>
              <a:t>?</a:t>
            </a:r>
          </a:p>
          <a:p>
            <a:pPr lvl="1"/>
            <a:r>
              <a:rPr lang="en-GB" sz="2900" dirty="0" smtClean="0"/>
              <a:t>Web 2.0, </a:t>
            </a:r>
            <a:r>
              <a:rPr lang="en-GB" sz="2900" dirty="0" err="1" smtClean="0"/>
              <a:t>büyük</a:t>
            </a:r>
            <a:r>
              <a:rPr lang="en-GB" sz="2900" dirty="0" smtClean="0"/>
              <a:t> </a:t>
            </a:r>
            <a:r>
              <a:rPr lang="en-GB" sz="2900" dirty="0" err="1" smtClean="0"/>
              <a:t>veri</a:t>
            </a:r>
            <a:r>
              <a:rPr lang="en-GB" sz="2900" dirty="0" smtClean="0"/>
              <a:t>, </a:t>
            </a:r>
            <a:r>
              <a:rPr lang="en-GB" sz="2900" dirty="0" err="1" smtClean="0"/>
              <a:t>yapay</a:t>
            </a:r>
            <a:r>
              <a:rPr lang="en-GB" sz="2900" dirty="0" smtClean="0"/>
              <a:t> </a:t>
            </a:r>
            <a:r>
              <a:rPr lang="en-GB" sz="2900" dirty="0" err="1" smtClean="0"/>
              <a:t>zeka</a:t>
            </a:r>
            <a:r>
              <a:rPr lang="en-GB" sz="2900" dirty="0" smtClean="0"/>
              <a:t> (</a:t>
            </a:r>
            <a:r>
              <a:rPr lang="en-GB" sz="2900" dirty="0" err="1" smtClean="0"/>
              <a:t>ya</a:t>
            </a:r>
            <a:r>
              <a:rPr lang="en-GB" sz="2900" dirty="0" smtClean="0"/>
              <a:t> da </a:t>
            </a:r>
            <a:r>
              <a:rPr lang="en-GB" sz="2900" dirty="0" err="1" smtClean="0"/>
              <a:t>yapay</a:t>
            </a:r>
            <a:r>
              <a:rPr lang="en-GB" sz="2900" dirty="0" smtClean="0"/>
              <a:t> </a:t>
            </a:r>
            <a:r>
              <a:rPr lang="en-GB" sz="2900" dirty="0" err="1" smtClean="0"/>
              <a:t>istihbarat</a:t>
            </a:r>
            <a:r>
              <a:rPr lang="en-GB" sz="2900" smtClean="0"/>
              <a:t>)</a:t>
            </a:r>
            <a:endParaRPr lang="en-GB" sz="2900" dirty="0" smtClean="0"/>
          </a:p>
        </p:txBody>
      </p:sp>
    </p:spTree>
    <p:extLst>
      <p:ext uri="{BB962C8B-B14F-4D97-AF65-F5344CB8AC3E}">
        <p14:creationId xmlns:p14="http://schemas.microsoft.com/office/powerpoint/2010/main" val="256967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Patikaya Bağımlılık </a:t>
            </a:r>
            <a:r>
              <a:rPr lang="tr-TR" b="1" dirty="0" smtClean="0"/>
              <a:t>Kuramı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3775"/>
          </a:xfrm>
        </p:spPr>
        <p:txBody>
          <a:bodyPr>
            <a:noAutofit/>
          </a:bodyPr>
          <a:lstStyle/>
          <a:p>
            <a:r>
              <a:rPr lang="tr-TR" sz="3300" dirty="0" smtClean="0"/>
              <a:t>Maliyetler</a:t>
            </a:r>
            <a:endParaRPr lang="en-GB" sz="3300" dirty="0" smtClean="0"/>
          </a:p>
          <a:p>
            <a:pPr lvl="1"/>
            <a:r>
              <a:rPr lang="en-GB" sz="2900" dirty="0" err="1" smtClean="0"/>
              <a:t>Doğrudan</a:t>
            </a:r>
            <a:r>
              <a:rPr lang="en-GB" sz="2900" dirty="0" smtClean="0"/>
              <a:t> </a:t>
            </a:r>
            <a:r>
              <a:rPr lang="en-GB" sz="2900" dirty="0" err="1" smtClean="0"/>
              <a:t>maliyetler</a:t>
            </a:r>
            <a:r>
              <a:rPr lang="en-GB" sz="2900" dirty="0" smtClean="0"/>
              <a:t>, b</a:t>
            </a:r>
            <a:r>
              <a:rPr lang="tr-TR" sz="2900" dirty="0" smtClean="0"/>
              <a:t>atık maliyetler, </a:t>
            </a:r>
            <a:r>
              <a:rPr lang="en-GB" sz="2900" dirty="0" err="1" smtClean="0"/>
              <a:t>fırsat</a:t>
            </a:r>
            <a:r>
              <a:rPr lang="en-GB" sz="2900" dirty="0" smtClean="0"/>
              <a:t> </a:t>
            </a:r>
            <a:r>
              <a:rPr lang="en-GB" sz="2900" dirty="0" err="1" smtClean="0"/>
              <a:t>maliyetleri</a:t>
            </a:r>
            <a:r>
              <a:rPr lang="en-GB" sz="2900" dirty="0" smtClean="0"/>
              <a:t>, </a:t>
            </a:r>
            <a:r>
              <a:rPr lang="tr-TR" sz="2900" dirty="0" smtClean="0"/>
              <a:t>işlem maliyetleri, toplumsal maliyetler</a:t>
            </a:r>
            <a:r>
              <a:rPr lang="en-GB" sz="2900" dirty="0" smtClean="0"/>
              <a:t>, epistemic </a:t>
            </a:r>
            <a:r>
              <a:rPr lang="en-GB" sz="2900" dirty="0" err="1" smtClean="0"/>
              <a:t>maliyetler</a:t>
            </a:r>
            <a:endParaRPr lang="en-GB" sz="2900" dirty="0" smtClean="0"/>
          </a:p>
          <a:p>
            <a:r>
              <a:rPr lang="tr-TR" sz="3300" dirty="0" smtClean="0"/>
              <a:t>Çözümü </a:t>
            </a:r>
            <a:r>
              <a:rPr lang="tr-TR" sz="3300" dirty="0"/>
              <a:t>olmayan </a:t>
            </a:r>
            <a:r>
              <a:rPr lang="tr-TR" sz="3300" dirty="0" smtClean="0"/>
              <a:t>sorunlardan…</a:t>
            </a:r>
            <a:endParaRPr lang="en-GB" sz="3300" dirty="0" smtClean="0"/>
          </a:p>
          <a:p>
            <a:pPr lvl="1"/>
            <a:r>
              <a:rPr lang="tr-TR" sz="2900" dirty="0" smtClean="0"/>
              <a:t>Adalet, eşitlik vs.</a:t>
            </a:r>
            <a:endParaRPr lang="en-GB" sz="2900" dirty="0" smtClean="0"/>
          </a:p>
          <a:p>
            <a:r>
              <a:rPr lang="tr-TR" sz="3300" dirty="0" smtClean="0"/>
              <a:t>… </a:t>
            </a:r>
            <a:r>
              <a:rPr lang="tr-TR" sz="3300" dirty="0"/>
              <a:t>Sorunu olmayan </a:t>
            </a:r>
            <a:r>
              <a:rPr lang="tr-TR" sz="3300" dirty="0" smtClean="0"/>
              <a:t>çözümlere.</a:t>
            </a:r>
            <a:endParaRPr lang="en-GB" sz="3300" dirty="0" smtClean="0"/>
          </a:p>
          <a:p>
            <a:pPr lvl="1"/>
            <a:r>
              <a:rPr lang="tr-TR" sz="2900" dirty="0" smtClean="0"/>
              <a:t>Üniversite, aile, dil vs.</a:t>
            </a:r>
            <a:endParaRPr lang="en-GB" sz="2900" dirty="0" smtClean="0"/>
          </a:p>
          <a:p>
            <a:r>
              <a:rPr lang="en-GB" sz="3300" dirty="0" err="1" smtClean="0"/>
              <a:t>İhtiyaçlardan</a:t>
            </a:r>
            <a:r>
              <a:rPr lang="en-GB" sz="3300" dirty="0" smtClean="0"/>
              <a:t> </a:t>
            </a:r>
            <a:r>
              <a:rPr lang="en-GB" sz="3300" dirty="0" err="1" smtClean="0"/>
              <a:t>arzulara</a:t>
            </a:r>
            <a:endParaRPr lang="en-GB" sz="3300" dirty="0" smtClean="0"/>
          </a:p>
          <a:p>
            <a:pPr lvl="1"/>
            <a:r>
              <a:rPr lang="en-GB" sz="2900" dirty="0" err="1" smtClean="0"/>
              <a:t>Moda</a:t>
            </a:r>
            <a:r>
              <a:rPr lang="en-GB" sz="2900" dirty="0" smtClean="0"/>
              <a:t>, </a:t>
            </a:r>
            <a:r>
              <a:rPr lang="en-GB" sz="2900" dirty="0" err="1" smtClean="0"/>
              <a:t>kariyer</a:t>
            </a:r>
            <a:r>
              <a:rPr lang="en-GB" sz="2900" dirty="0"/>
              <a:t> </a:t>
            </a:r>
            <a:r>
              <a:rPr lang="en-GB" sz="2900" dirty="0" smtClean="0"/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304223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Patikaya Bağımlılık </a:t>
            </a:r>
            <a:r>
              <a:rPr lang="tr-TR" b="1" dirty="0" smtClean="0"/>
              <a:t>Kuramı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u="sng" dirty="0" smtClean="0"/>
              <a:t>Tarih önemlidir.</a:t>
            </a:r>
          </a:p>
          <a:p>
            <a:endParaRPr lang="tr-TR" dirty="0" smtClean="0"/>
          </a:p>
          <a:p>
            <a:r>
              <a:rPr lang="tr-TR" b="1" dirty="0" smtClean="0"/>
              <a:t> Toplumsal kurumlar</a:t>
            </a:r>
            <a:r>
              <a:rPr lang="tr-TR" dirty="0" smtClean="0"/>
              <a:t>: Aile, dinler, bürokrasi, hukuk, gelenekler, ahlâk, insan davranışları, içgüdüler, arzular, saplantılar, hastalıklar, simgeler, mimari üniversite vs.</a:t>
            </a:r>
            <a:endParaRPr lang="tr-TR" dirty="0"/>
          </a:p>
          <a:p>
            <a:endParaRPr lang="tr-TR" dirty="0" smtClean="0"/>
          </a:p>
          <a:p>
            <a:r>
              <a:rPr lang="tr-TR" dirty="0" smtClean="0"/>
              <a:t> İ</a:t>
            </a:r>
            <a:r>
              <a:rPr lang="tr-TR" b="1" dirty="0" smtClean="0"/>
              <a:t>ktisadın </a:t>
            </a:r>
            <a:r>
              <a:rPr lang="tr-TR" dirty="0" smtClean="0"/>
              <a:t>anlaşılmasında ve anlatılmasında tarih ve kurumlar</a:t>
            </a:r>
            <a:endParaRPr lang="tr-TR" b="1" dirty="0" smtClean="0"/>
          </a:p>
          <a:p>
            <a:pPr lvl="1"/>
            <a:r>
              <a:rPr lang="tr-TR" dirty="0" smtClean="0"/>
              <a:t>İktisadi </a:t>
            </a:r>
            <a:r>
              <a:rPr lang="tr-TR" u="sng" dirty="0" smtClean="0"/>
              <a:t>tarihi</a:t>
            </a:r>
            <a:r>
              <a:rPr lang="tr-TR" dirty="0" smtClean="0"/>
              <a:t> (</a:t>
            </a:r>
            <a:r>
              <a:rPr lang="tr-TR" i="1" dirty="0" err="1" smtClean="0"/>
              <a:t>economic</a:t>
            </a:r>
            <a:r>
              <a:rPr lang="tr-TR" i="1" dirty="0" smtClean="0"/>
              <a:t> </a:t>
            </a:r>
            <a:r>
              <a:rPr lang="tr-TR" i="1" dirty="0" err="1" smtClean="0"/>
              <a:t>history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İktisat </a:t>
            </a:r>
            <a:r>
              <a:rPr lang="tr-TR" u="sng" dirty="0" smtClean="0"/>
              <a:t>tarihi</a:t>
            </a:r>
            <a:r>
              <a:rPr lang="tr-TR" dirty="0" smtClean="0"/>
              <a:t> (</a:t>
            </a:r>
            <a:r>
              <a:rPr lang="tr-TR" i="1" dirty="0" err="1" smtClean="0"/>
              <a:t>history</a:t>
            </a:r>
            <a:r>
              <a:rPr lang="tr-TR" i="1" dirty="0" smtClean="0"/>
              <a:t> of </a:t>
            </a:r>
            <a:r>
              <a:rPr lang="tr-TR" i="1" dirty="0" err="1" smtClean="0"/>
              <a:t>economics</a:t>
            </a:r>
            <a:r>
              <a:rPr lang="tr-TR" i="1" dirty="0" smtClean="0"/>
              <a:t>, </a:t>
            </a:r>
            <a:r>
              <a:rPr lang="tr-TR" i="1" dirty="0" err="1" smtClean="0"/>
              <a:t>history</a:t>
            </a:r>
            <a:r>
              <a:rPr lang="tr-TR" i="1" dirty="0" smtClean="0"/>
              <a:t> of </a:t>
            </a:r>
            <a:r>
              <a:rPr lang="tr-TR" i="1" dirty="0" err="1" smtClean="0"/>
              <a:t>economic</a:t>
            </a:r>
            <a:r>
              <a:rPr lang="tr-TR" i="1" dirty="0" smtClean="0"/>
              <a:t> </a:t>
            </a:r>
            <a:r>
              <a:rPr lang="tr-TR" i="1" dirty="0" err="1" smtClean="0"/>
              <a:t>thought</a:t>
            </a:r>
            <a:r>
              <a:rPr lang="tr-TR" dirty="0" smtClean="0"/>
              <a:t>), iktisadi doktrinler </a:t>
            </a:r>
            <a:r>
              <a:rPr lang="tr-TR" u="sng" dirty="0" smtClean="0"/>
              <a:t>tarihi</a:t>
            </a:r>
            <a:r>
              <a:rPr lang="tr-TR" dirty="0" smtClean="0"/>
              <a:t> (</a:t>
            </a:r>
            <a:r>
              <a:rPr lang="tr-TR" i="1" dirty="0" err="1" smtClean="0"/>
              <a:t>history</a:t>
            </a:r>
            <a:r>
              <a:rPr lang="tr-TR" i="1" dirty="0" smtClean="0"/>
              <a:t> of </a:t>
            </a:r>
            <a:r>
              <a:rPr lang="tr-TR" i="1" dirty="0" err="1" smtClean="0"/>
              <a:t>economic</a:t>
            </a:r>
            <a:r>
              <a:rPr lang="tr-TR" i="1" dirty="0" smtClean="0"/>
              <a:t> </a:t>
            </a:r>
            <a:r>
              <a:rPr lang="tr-TR" i="1" dirty="0" err="1" smtClean="0"/>
              <a:t>doctrines</a:t>
            </a:r>
            <a:r>
              <a:rPr lang="tr-TR" dirty="0" smtClean="0"/>
              <a:t>), iktisat düşünürleri </a:t>
            </a:r>
            <a:r>
              <a:rPr lang="tr-TR" u="sng" dirty="0" smtClean="0"/>
              <a:t>tarihi</a:t>
            </a:r>
            <a:r>
              <a:rPr lang="tr-TR" dirty="0" smtClean="0"/>
              <a:t> (</a:t>
            </a:r>
            <a:r>
              <a:rPr lang="tr-TR" i="1" dirty="0" smtClean="0"/>
              <a:t>h of </a:t>
            </a:r>
            <a:r>
              <a:rPr lang="tr-TR" i="1" dirty="0" err="1" smtClean="0"/>
              <a:t>economic</a:t>
            </a:r>
            <a:r>
              <a:rPr lang="tr-TR" i="1" dirty="0" smtClean="0"/>
              <a:t> </a:t>
            </a:r>
            <a:r>
              <a:rPr lang="tr-TR" i="1" dirty="0" err="1" smtClean="0"/>
              <a:t>thinkers</a:t>
            </a:r>
            <a:r>
              <a:rPr lang="tr-TR" dirty="0" smtClean="0"/>
              <a:t>), </a:t>
            </a:r>
          </a:p>
          <a:p>
            <a:pPr lvl="1"/>
            <a:r>
              <a:rPr lang="tr-TR" dirty="0" smtClean="0"/>
              <a:t>Ekonomi vs. iktisat </a:t>
            </a:r>
            <a:r>
              <a:rPr lang="tr-TR" i="1" dirty="0" smtClean="0"/>
              <a:t>[Başka bir örnek: toplum vs. sosyoloji]</a:t>
            </a:r>
          </a:p>
        </p:txBody>
      </p:sp>
    </p:spTree>
    <p:extLst>
      <p:ext uri="{BB962C8B-B14F-4D97-AF65-F5344CB8AC3E}">
        <p14:creationId xmlns:p14="http://schemas.microsoft.com/office/powerpoint/2010/main" val="77460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Patikaya Bağımlılık Kuramı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952" y="1825625"/>
            <a:ext cx="8440095" cy="4351338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30200" y="1219200"/>
            <a:ext cx="615553" cy="5257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tr-TR" sz="2800" b="1" u="sng" dirty="0" smtClean="0">
                <a:solidFill>
                  <a:srgbClr val="FF0000"/>
                </a:solidFill>
              </a:rPr>
              <a:t>Patika Mecazı Nereden Geliyor?</a:t>
            </a:r>
            <a:endParaRPr lang="tr-TR" sz="2800" b="1" u="sng" dirty="0">
              <a:solidFill>
                <a:srgbClr val="FF0000"/>
              </a:solidFill>
            </a:endParaRPr>
          </a:p>
        </p:txBody>
      </p:sp>
      <p:cxnSp>
        <p:nvCxnSpPr>
          <p:cNvPr id="6" name="Düz Ok Bağlayıcısı 5"/>
          <p:cNvCxnSpPr/>
          <p:nvPr/>
        </p:nvCxnSpPr>
        <p:spPr>
          <a:xfrm>
            <a:off x="1054101" y="1524000"/>
            <a:ext cx="821852" cy="5207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/>
          <p:nvPr/>
        </p:nvCxnSpPr>
        <p:spPr>
          <a:xfrm flipV="1">
            <a:off x="945753" y="4673600"/>
            <a:ext cx="1137047" cy="13716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>
            <a:off x="945753" y="3203575"/>
            <a:ext cx="79414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tin kutusu 3"/>
          <p:cNvSpPr txBox="1"/>
          <p:nvPr/>
        </p:nvSpPr>
        <p:spPr>
          <a:xfrm>
            <a:off x="1875952" y="6477000"/>
            <a:ext cx="10073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i="1" dirty="0"/>
              <a:t>Source: </a:t>
            </a:r>
            <a:r>
              <a:rPr lang="en-GB" sz="1400" dirty="0"/>
              <a:t>Georg </a:t>
            </a:r>
            <a:r>
              <a:rPr lang="en-GB" sz="1400" dirty="0" err="1"/>
              <a:t>Schreyögg</a:t>
            </a:r>
            <a:r>
              <a:rPr lang="en-GB" sz="1400" dirty="0"/>
              <a:t> and </a:t>
            </a:r>
            <a:r>
              <a:rPr lang="en-GB" sz="1400" dirty="0" err="1"/>
              <a:t>Jörg</a:t>
            </a:r>
            <a:r>
              <a:rPr lang="en-GB" sz="1400" dirty="0"/>
              <a:t> </a:t>
            </a:r>
            <a:r>
              <a:rPr lang="en-GB" sz="1400" dirty="0" err="1"/>
              <a:t>Sydow</a:t>
            </a:r>
            <a:r>
              <a:rPr lang="en-GB" sz="1400" dirty="0"/>
              <a:t> 2011 “Organizational Path Dependence: A Process View” Organization Studies 32 (3): 321-335.</a:t>
            </a:r>
          </a:p>
          <a:p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57691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Patikaya Bağımlılık Kuramı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49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300" b="1" dirty="0" smtClean="0"/>
              <a:t>Evrim</a:t>
            </a:r>
            <a:r>
              <a:rPr lang="tr-TR" sz="3300" dirty="0" smtClean="0"/>
              <a:t>: Doğada ve toplumda gözlemlediğimiz değişimi ve </a:t>
            </a:r>
            <a:r>
              <a:rPr lang="tr-TR" sz="3300" dirty="0" err="1" smtClean="0"/>
              <a:t>değişmemezlik</a:t>
            </a:r>
            <a:r>
              <a:rPr lang="tr-TR" sz="3300" dirty="0" smtClean="0"/>
              <a:t> durumunu açıklayan hikâyelerden </a:t>
            </a:r>
            <a:r>
              <a:rPr lang="tr-TR" sz="3300" u="sng" dirty="0" smtClean="0"/>
              <a:t>biri</a:t>
            </a:r>
          </a:p>
          <a:p>
            <a:pPr lvl="1"/>
            <a:endParaRPr lang="tr-TR" dirty="0" smtClean="0"/>
          </a:p>
          <a:p>
            <a:r>
              <a:rPr lang="tr-TR" sz="3300" dirty="0" smtClean="0"/>
              <a:t>Evrim sadece değişim demek değildir.</a:t>
            </a:r>
            <a:endParaRPr lang="en-GB" sz="3300" dirty="0" smtClean="0"/>
          </a:p>
          <a:p>
            <a:pPr lvl="1"/>
            <a:r>
              <a:rPr lang="tr-TR" dirty="0" smtClean="0"/>
              <a:t>Atalet (</a:t>
            </a:r>
            <a:r>
              <a:rPr lang="tr-TR" i="1" dirty="0" err="1" smtClean="0"/>
              <a:t>inertia</a:t>
            </a:r>
            <a:r>
              <a:rPr lang="tr-TR" dirty="0" smtClean="0"/>
              <a:t>)</a:t>
            </a:r>
          </a:p>
          <a:p>
            <a:r>
              <a:rPr lang="tr-TR" sz="3300" dirty="0" smtClean="0"/>
              <a:t>Evrim sadece ilerleme demek değildir.</a:t>
            </a:r>
            <a:endParaRPr lang="en-GB" sz="3300" dirty="0" smtClean="0"/>
          </a:p>
          <a:p>
            <a:pPr lvl="1"/>
            <a:r>
              <a:rPr lang="en-GB" sz="2000" dirty="0" err="1" smtClean="0"/>
              <a:t>Kesintisiz</a:t>
            </a:r>
            <a:r>
              <a:rPr lang="en-GB" sz="2000" dirty="0" smtClean="0"/>
              <a:t> </a:t>
            </a:r>
            <a:r>
              <a:rPr lang="en-GB" sz="2000" dirty="0" err="1" smtClean="0"/>
              <a:t>ilerleme</a:t>
            </a:r>
            <a:r>
              <a:rPr lang="en-GB" sz="2000" dirty="0" smtClean="0"/>
              <a:t> </a:t>
            </a:r>
            <a:r>
              <a:rPr lang="en-GB" sz="2000" dirty="0" smtClean="0">
                <a:sym typeface="Wingdings" panose="05000000000000000000" pitchFamily="2" charset="2"/>
              </a:rPr>
              <a:t> </a:t>
            </a:r>
            <a:r>
              <a:rPr lang="tr-TR" sz="2000" dirty="0" smtClean="0"/>
              <a:t>Kesintili ilerleme</a:t>
            </a:r>
          </a:p>
        </p:txBody>
      </p:sp>
    </p:spTree>
    <p:extLst>
      <p:ext uri="{BB962C8B-B14F-4D97-AF65-F5344CB8AC3E}">
        <p14:creationId xmlns:p14="http://schemas.microsoft.com/office/powerpoint/2010/main" val="261727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Patikaya Bağımlılık Kuramı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49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3300" b="1" dirty="0" smtClean="0"/>
              <a:t>Evrim</a:t>
            </a:r>
            <a:r>
              <a:rPr lang="tr-TR" sz="3300" dirty="0" smtClean="0"/>
              <a:t>: Doğada ve toplumda gözlemlediğimiz değişimi ve </a:t>
            </a:r>
            <a:r>
              <a:rPr lang="tr-TR" sz="3300" dirty="0" err="1" smtClean="0"/>
              <a:t>değişmemezlik</a:t>
            </a:r>
            <a:r>
              <a:rPr lang="tr-TR" sz="3300" dirty="0" smtClean="0"/>
              <a:t> durumunu açıklayan hikâyelerden </a:t>
            </a:r>
            <a:r>
              <a:rPr lang="tr-TR" sz="3300" u="sng" dirty="0" smtClean="0"/>
              <a:t>biri</a:t>
            </a:r>
          </a:p>
          <a:p>
            <a:pPr lvl="1"/>
            <a:endParaRPr lang="tr-TR" sz="3300" dirty="0" smtClean="0"/>
          </a:p>
          <a:p>
            <a:r>
              <a:rPr lang="tr-TR" sz="3300" dirty="0" smtClean="0"/>
              <a:t>Evrim sadece biyolojinin tekelinde olan bir konu değildir.</a:t>
            </a:r>
            <a:endParaRPr lang="en-GB" sz="3300" dirty="0" smtClean="0"/>
          </a:p>
          <a:p>
            <a:pPr lvl="1"/>
            <a:r>
              <a:rPr lang="tr-TR" dirty="0" smtClean="0"/>
              <a:t>İktisat</a:t>
            </a:r>
            <a:r>
              <a:rPr lang="tr-TR" dirty="0"/>
              <a:t>, psikoloji, sosyoloji, tarih, bilgisayar bilimleri </a:t>
            </a:r>
            <a:r>
              <a:rPr lang="tr-TR" dirty="0" smtClean="0"/>
              <a:t>vd.</a:t>
            </a:r>
            <a:endParaRPr lang="en-GB" dirty="0" smtClean="0"/>
          </a:p>
          <a:p>
            <a:r>
              <a:rPr lang="tr-TR" sz="3300" dirty="0" smtClean="0"/>
              <a:t>Tek evrim kuramı </a:t>
            </a:r>
            <a:r>
              <a:rPr lang="tr-TR" sz="3300" dirty="0" err="1" smtClean="0"/>
              <a:t>Darwinci</a:t>
            </a:r>
            <a:r>
              <a:rPr lang="tr-TR" sz="3300" dirty="0" smtClean="0"/>
              <a:t> evrim kuramı değildir.</a:t>
            </a:r>
            <a:endParaRPr lang="en-GB" sz="3300" dirty="0" smtClean="0"/>
          </a:p>
          <a:p>
            <a:pPr lvl="1"/>
            <a:r>
              <a:rPr lang="tr-TR" dirty="0" smtClean="0"/>
              <a:t>Wall</a:t>
            </a:r>
            <a:r>
              <a:rPr lang="en-GB" dirty="0" smtClean="0"/>
              <a:t>a</a:t>
            </a:r>
            <a:r>
              <a:rPr lang="tr-TR" dirty="0" smtClean="0"/>
              <a:t>ce, </a:t>
            </a:r>
            <a:r>
              <a:rPr lang="tr-TR" dirty="0" err="1" smtClean="0"/>
              <a:t>Lamarck</a:t>
            </a:r>
            <a:r>
              <a:rPr lang="tr-TR" dirty="0" smtClean="0"/>
              <a:t>, </a:t>
            </a:r>
            <a:r>
              <a:rPr lang="tr-TR" dirty="0" err="1" smtClean="0"/>
              <a:t>Spencer</a:t>
            </a:r>
            <a:r>
              <a:rPr lang="tr-TR" dirty="0" smtClean="0"/>
              <a:t> vd.</a:t>
            </a:r>
            <a:endParaRPr lang="en-GB" dirty="0" smtClean="0"/>
          </a:p>
          <a:p>
            <a:r>
              <a:rPr lang="tr-TR" sz="3300" dirty="0" smtClean="0"/>
              <a:t>Evrim kuramı denince akla sadece ilahiyatçılarla olan tartışmalar gelmemelidir.</a:t>
            </a:r>
            <a:endParaRPr lang="en-GB" sz="3300" dirty="0" smtClean="0"/>
          </a:p>
          <a:p>
            <a:pPr lvl="1"/>
            <a:r>
              <a:rPr lang="tr-TR" dirty="0" smtClean="0"/>
              <a:t>İmgelerin simgelere dönüşümü, mecazlar, dinin dil üzerindeki etkisi</a:t>
            </a:r>
          </a:p>
          <a:p>
            <a:pPr marL="0" indent="0">
              <a:buNone/>
            </a:pPr>
            <a:endParaRPr lang="tr-TR" sz="3300" dirty="0"/>
          </a:p>
        </p:txBody>
      </p:sp>
    </p:spTree>
    <p:extLst>
      <p:ext uri="{BB962C8B-B14F-4D97-AF65-F5344CB8AC3E}">
        <p14:creationId xmlns:p14="http://schemas.microsoft.com/office/powerpoint/2010/main" val="73323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Neden sadece tek bir kuram yok</a:t>
            </a:r>
            <a:r>
              <a:rPr lang="tr-TR" dirty="0" smtClean="0"/>
              <a:t>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Niçin </a:t>
            </a:r>
          </a:p>
          <a:p>
            <a:pPr lvl="1"/>
            <a:r>
              <a:rPr lang="tr-TR" dirty="0" smtClean="0"/>
              <a:t> (daha) yanlış </a:t>
            </a:r>
            <a:r>
              <a:rPr lang="tr-TR" dirty="0"/>
              <a:t>olandan </a:t>
            </a:r>
            <a:r>
              <a:rPr lang="tr-TR" dirty="0" smtClean="0"/>
              <a:t>(daha) doğru olana</a:t>
            </a:r>
            <a:endParaRPr lang="tr-TR" dirty="0"/>
          </a:p>
          <a:p>
            <a:pPr lvl="1"/>
            <a:r>
              <a:rPr lang="tr-TR" dirty="0"/>
              <a:t> </a:t>
            </a:r>
            <a:r>
              <a:rPr lang="tr-TR" dirty="0" smtClean="0"/>
              <a:t>(daha) basitten (daha) karmaşığa</a:t>
            </a:r>
            <a:endParaRPr lang="tr-TR" dirty="0"/>
          </a:p>
          <a:p>
            <a:pPr lvl="1"/>
            <a:r>
              <a:rPr lang="tr-TR" dirty="0"/>
              <a:t> </a:t>
            </a:r>
            <a:r>
              <a:rPr lang="tr-TR" dirty="0" smtClean="0"/>
              <a:t>(daha) az </a:t>
            </a:r>
            <a:r>
              <a:rPr lang="tr-TR" dirty="0"/>
              <a:t>sofistike </a:t>
            </a:r>
            <a:r>
              <a:rPr lang="tr-TR" dirty="0" smtClean="0"/>
              <a:t>olandan (daha) </a:t>
            </a:r>
            <a:r>
              <a:rPr lang="tr-TR" dirty="0"/>
              <a:t>çok sofistike olana</a:t>
            </a:r>
          </a:p>
          <a:p>
            <a:pPr>
              <a:buNone/>
            </a:pPr>
            <a:r>
              <a:rPr lang="tr-TR" dirty="0" smtClean="0"/>
              <a:t>doğru </a:t>
            </a:r>
            <a:r>
              <a:rPr lang="tr-TR" dirty="0"/>
              <a:t>bir gidişat yok?</a:t>
            </a:r>
          </a:p>
          <a:p>
            <a:pPr marL="0" indent="0">
              <a:buNone/>
            </a:pPr>
            <a:endParaRPr lang="tr-TR" i="1" dirty="0" smtClean="0"/>
          </a:p>
        </p:txBody>
      </p:sp>
    </p:spTree>
    <p:extLst>
      <p:ext uri="{BB962C8B-B14F-4D97-AF65-F5344CB8AC3E}">
        <p14:creationId xmlns:p14="http://schemas.microsoft.com/office/powerpoint/2010/main" val="78798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Patikaya Bağımlılık Kuramı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dirty="0" smtClean="0"/>
              <a:t>Tek bir kuram ne zaman </a:t>
            </a:r>
          </a:p>
          <a:p>
            <a:pPr marL="0" indent="0">
              <a:buNone/>
            </a:pPr>
            <a:r>
              <a:rPr lang="tr-TR" b="1" dirty="0" smtClean="0"/>
              <a:t>mümkün olurdu? </a:t>
            </a:r>
          </a:p>
          <a:p>
            <a:pPr marL="0" indent="0">
              <a:buNone/>
            </a:pPr>
            <a:endParaRPr lang="tr-TR" i="1" dirty="0" smtClean="0"/>
          </a:p>
          <a:p>
            <a:pPr marL="0" indent="0">
              <a:buNone/>
            </a:pPr>
            <a:r>
              <a:rPr lang="tr-TR" i="1" u="sng" dirty="0" smtClean="0"/>
              <a:t>Eğer tek bir patika olsaydı:</a:t>
            </a:r>
          </a:p>
          <a:p>
            <a:pPr marL="0" indent="0">
              <a:buNone/>
            </a:pPr>
            <a:endParaRPr lang="tr-TR" i="1" dirty="0" smtClean="0"/>
          </a:p>
          <a:p>
            <a:pPr marL="0" indent="0">
              <a:buNone/>
            </a:pPr>
            <a:r>
              <a:rPr lang="tr-TR" i="1" dirty="0" smtClean="0"/>
              <a:t>(Kesintisiz) </a:t>
            </a:r>
            <a:r>
              <a:rPr lang="tr-TR" i="1" dirty="0" err="1" smtClean="0"/>
              <a:t>İlerlemecilik</a:t>
            </a:r>
            <a:r>
              <a:rPr lang="tr-TR" i="1" dirty="0" smtClean="0"/>
              <a:t>: </a:t>
            </a:r>
            <a:r>
              <a:rPr lang="tr-TR" i="1" dirty="0" err="1" smtClean="0"/>
              <a:t>Diya</a:t>
            </a:r>
            <a:r>
              <a:rPr lang="en-GB" i="1" dirty="0" err="1" smtClean="0"/>
              <a:t>lektik</a:t>
            </a:r>
            <a:endParaRPr lang="tr-TR" sz="2700" i="1" dirty="0" smtClean="0"/>
          </a:p>
          <a:p>
            <a:pPr>
              <a:buNone/>
            </a:pPr>
            <a:endParaRPr lang="tr-TR" sz="2700" dirty="0" smtClean="0"/>
          </a:p>
          <a:p>
            <a:pPr>
              <a:buNone/>
            </a:pPr>
            <a:r>
              <a:rPr lang="tr-TR" sz="2700" dirty="0" smtClean="0"/>
              <a:t>G. W. </a:t>
            </a:r>
            <a:r>
              <a:rPr lang="tr-TR" sz="2700" dirty="0" err="1" smtClean="0"/>
              <a:t>Friedrich</a:t>
            </a:r>
            <a:r>
              <a:rPr lang="tr-TR" sz="2700" dirty="0" smtClean="0"/>
              <a:t> </a:t>
            </a:r>
            <a:r>
              <a:rPr lang="tr-TR" sz="2700" dirty="0" err="1" smtClean="0"/>
              <a:t>Hegel</a:t>
            </a:r>
            <a:r>
              <a:rPr lang="tr-TR" sz="2700" dirty="0" smtClean="0"/>
              <a:t> (1770-1831)</a:t>
            </a:r>
          </a:p>
          <a:p>
            <a:pPr>
              <a:buNone/>
            </a:pPr>
            <a:r>
              <a:rPr lang="tr-TR" sz="2700" dirty="0" smtClean="0"/>
              <a:t>Tez </a:t>
            </a:r>
            <a:r>
              <a:rPr lang="tr-TR" sz="2700" dirty="0">
                <a:sym typeface="Wingdings" pitchFamily="2" charset="2"/>
              </a:rPr>
              <a:t></a:t>
            </a:r>
            <a:r>
              <a:rPr lang="tr-TR" sz="2700" dirty="0"/>
              <a:t> anti-tez </a:t>
            </a:r>
            <a:r>
              <a:rPr lang="tr-TR" sz="2700" dirty="0">
                <a:sym typeface="Wingdings" pitchFamily="2" charset="2"/>
              </a:rPr>
              <a:t></a:t>
            </a:r>
            <a:r>
              <a:rPr lang="tr-TR" sz="2700" dirty="0"/>
              <a:t> sentez </a:t>
            </a:r>
            <a:r>
              <a:rPr lang="tr-TR" sz="2700" dirty="0">
                <a:sym typeface="Wingdings" pitchFamily="2" charset="2"/>
              </a:rPr>
              <a:t> </a:t>
            </a:r>
            <a:r>
              <a:rPr lang="tr-TR" sz="2700" dirty="0" smtClean="0"/>
              <a:t>…</a:t>
            </a:r>
            <a:endParaRPr lang="tr-TR" sz="2700" dirty="0"/>
          </a:p>
        </p:txBody>
      </p:sp>
      <p:cxnSp>
        <p:nvCxnSpPr>
          <p:cNvPr id="4" name="10 Düz Bağlayıcı"/>
          <p:cNvCxnSpPr/>
          <p:nvPr/>
        </p:nvCxnSpPr>
        <p:spPr>
          <a:xfrm>
            <a:off x="6730752" y="2195696"/>
            <a:ext cx="0" cy="3816424"/>
          </a:xfrm>
          <a:prstGeom prst="line">
            <a:avLst/>
          </a:prstGeom>
          <a:ln w="762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12 Düz Bağlayıcı"/>
          <p:cNvCxnSpPr/>
          <p:nvPr/>
        </p:nvCxnSpPr>
        <p:spPr>
          <a:xfrm>
            <a:off x="6730752" y="6012120"/>
            <a:ext cx="4032448" cy="0"/>
          </a:xfrm>
          <a:prstGeom prst="line">
            <a:avLst/>
          </a:prstGeom>
          <a:ln w="762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16 Serbest Form"/>
          <p:cNvSpPr/>
          <p:nvPr/>
        </p:nvSpPr>
        <p:spPr>
          <a:xfrm>
            <a:off x="6726072" y="3173618"/>
            <a:ext cx="3439235" cy="2811439"/>
          </a:xfrm>
          <a:custGeom>
            <a:avLst/>
            <a:gdLst>
              <a:gd name="connsiteX0" fmla="*/ 0 w 3439235"/>
              <a:gd name="connsiteY0" fmla="*/ 2811439 h 2811439"/>
              <a:gd name="connsiteX1" fmla="*/ 382137 w 3439235"/>
              <a:gd name="connsiteY1" fmla="*/ 1624084 h 2811439"/>
              <a:gd name="connsiteX2" fmla="*/ 1501253 w 3439235"/>
              <a:gd name="connsiteY2" fmla="*/ 423081 h 2811439"/>
              <a:gd name="connsiteX3" fmla="*/ 3439235 w 3439235"/>
              <a:gd name="connsiteY3" fmla="*/ 0 h 281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9235" h="2811439">
                <a:moveTo>
                  <a:pt x="0" y="2811439"/>
                </a:moveTo>
                <a:cubicBezTo>
                  <a:pt x="65964" y="2416791"/>
                  <a:pt x="131928" y="2022144"/>
                  <a:pt x="382137" y="1624084"/>
                </a:cubicBezTo>
                <a:cubicBezTo>
                  <a:pt x="632346" y="1226024"/>
                  <a:pt x="991737" y="693762"/>
                  <a:pt x="1501253" y="423081"/>
                </a:cubicBezTo>
                <a:cubicBezTo>
                  <a:pt x="2010769" y="152400"/>
                  <a:pt x="3077569" y="75063"/>
                  <a:pt x="3439235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18 Düz Bağlayıcı"/>
          <p:cNvCxnSpPr/>
          <p:nvPr/>
        </p:nvCxnSpPr>
        <p:spPr>
          <a:xfrm>
            <a:off x="6730752" y="2843768"/>
            <a:ext cx="424847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20 Metin kutusu"/>
          <p:cNvSpPr txBox="1"/>
          <p:nvPr/>
        </p:nvSpPr>
        <p:spPr>
          <a:xfrm>
            <a:off x="10835208" y="5732720"/>
            <a:ext cx="309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t</a:t>
            </a:r>
            <a:endParaRPr lang="tr-TR" sz="2800" b="1" dirty="0"/>
          </a:p>
        </p:txBody>
      </p:sp>
      <p:sp>
        <p:nvSpPr>
          <p:cNvPr id="9" name="21 Metin kutusu"/>
          <p:cNvSpPr txBox="1"/>
          <p:nvPr/>
        </p:nvSpPr>
        <p:spPr>
          <a:xfrm>
            <a:off x="6536958" y="1712064"/>
            <a:ext cx="441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latin typeface="Arial"/>
                <a:cs typeface="Arial"/>
              </a:rPr>
              <a:t>∑</a:t>
            </a:r>
            <a:endParaRPr lang="tr-TR" sz="2800" b="1" dirty="0"/>
          </a:p>
        </p:txBody>
      </p:sp>
      <p:sp>
        <p:nvSpPr>
          <p:cNvPr id="10" name="Metin kutusu 9"/>
          <p:cNvSpPr txBox="1"/>
          <p:nvPr/>
        </p:nvSpPr>
        <p:spPr>
          <a:xfrm>
            <a:off x="7924800" y="15367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 smtClean="0"/>
              <a:t>Mutlak bilgi ya da </a:t>
            </a:r>
            <a:r>
              <a:rPr lang="en-GB" i="1" dirty="0" err="1" smtClean="0"/>
              <a:t>hakikat</a:t>
            </a:r>
            <a:r>
              <a:rPr lang="en-GB" i="1" dirty="0" smtClean="0"/>
              <a:t> </a:t>
            </a:r>
            <a:r>
              <a:rPr lang="tr-TR" i="1" dirty="0" smtClean="0"/>
              <a:t>(</a:t>
            </a:r>
            <a:r>
              <a:rPr lang="tr-TR" i="1" dirty="0" err="1" smtClean="0"/>
              <a:t>truth</a:t>
            </a:r>
            <a:r>
              <a:rPr lang="tr-TR" i="1" dirty="0" smtClean="0"/>
              <a:t>)</a:t>
            </a:r>
            <a:endParaRPr lang="tr-TR" i="1" dirty="0"/>
          </a:p>
        </p:txBody>
      </p:sp>
      <p:cxnSp>
        <p:nvCxnSpPr>
          <p:cNvPr id="12" name="Düz Ok Bağlayıcısı 11"/>
          <p:cNvCxnSpPr/>
          <p:nvPr/>
        </p:nvCxnSpPr>
        <p:spPr>
          <a:xfrm flipH="1" flipV="1">
            <a:off x="9702800" y="2044700"/>
            <a:ext cx="462507" cy="698500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etin kutusu 12"/>
          <p:cNvSpPr txBox="1"/>
          <p:nvPr/>
        </p:nvSpPr>
        <p:spPr>
          <a:xfrm>
            <a:off x="9182100" y="4483100"/>
            <a:ext cx="139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 smtClean="0"/>
              <a:t>Bilimsel bilgi</a:t>
            </a:r>
            <a:endParaRPr lang="tr-TR" i="1" dirty="0"/>
          </a:p>
        </p:txBody>
      </p:sp>
      <p:cxnSp>
        <p:nvCxnSpPr>
          <p:cNvPr id="14" name="Düz Ok Bağlayıcısı 13"/>
          <p:cNvCxnSpPr/>
          <p:nvPr/>
        </p:nvCxnSpPr>
        <p:spPr>
          <a:xfrm>
            <a:off x="8242300" y="3781505"/>
            <a:ext cx="945536" cy="701595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33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Patikaya Bağımlılık Kuramı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G</a:t>
            </a:r>
            <a:r>
              <a:rPr lang="tr-TR" dirty="0"/>
              <a:t>. W. </a:t>
            </a:r>
            <a:r>
              <a:rPr lang="tr-TR" dirty="0" err="1"/>
              <a:t>Friedrich</a:t>
            </a:r>
            <a:r>
              <a:rPr lang="tr-TR" dirty="0"/>
              <a:t> </a:t>
            </a:r>
            <a:r>
              <a:rPr lang="tr-TR" dirty="0" err="1" smtClean="0"/>
              <a:t>Hegel</a:t>
            </a:r>
            <a:endParaRPr lang="tr-TR" dirty="0" smtClean="0"/>
          </a:p>
          <a:p>
            <a:pPr marL="0" indent="0">
              <a:buNone/>
            </a:pPr>
            <a:r>
              <a:rPr lang="tr-TR" i="1" dirty="0" smtClean="0"/>
              <a:t>Yadsıma ya da diyalektik</a:t>
            </a:r>
          </a:p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à"/>
            </a:pPr>
            <a:r>
              <a:rPr lang="tr-TR" dirty="0" smtClean="0">
                <a:sym typeface="Wingdings" panose="05000000000000000000" pitchFamily="2" charset="2"/>
              </a:rPr>
              <a:t> Fikir </a:t>
            </a:r>
            <a:r>
              <a:rPr lang="tr-TR" dirty="0">
                <a:sym typeface="Wingdings" panose="05000000000000000000" pitchFamily="2" charset="2"/>
              </a:rPr>
              <a:t>farklılıklarının ve çelişkilerin ortadan kalkması süreci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tr-TR" dirty="0">
                <a:sym typeface="Wingdings" panose="05000000000000000000" pitchFamily="2" charset="2"/>
              </a:rPr>
              <a:t> Soyut – Yadsıma – Somut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tr-TR" dirty="0">
                <a:sym typeface="Wingdings" panose="05000000000000000000" pitchFamily="2" charset="2"/>
              </a:rPr>
              <a:t> Sürecin sonunda </a:t>
            </a:r>
            <a:r>
              <a:rPr lang="tr-TR" dirty="0" smtClean="0">
                <a:sym typeface="Wingdings" panose="05000000000000000000" pitchFamily="2" charset="2"/>
              </a:rPr>
              <a:t>«</a:t>
            </a:r>
            <a:r>
              <a:rPr lang="en-GB" dirty="0" err="1" smtClean="0">
                <a:sym typeface="Wingdings" panose="05000000000000000000" pitchFamily="2" charset="2"/>
              </a:rPr>
              <a:t>hakikat</a:t>
            </a:r>
            <a:r>
              <a:rPr lang="tr-TR" dirty="0" smtClean="0">
                <a:sym typeface="Wingdings" panose="05000000000000000000" pitchFamily="2" charset="2"/>
              </a:rPr>
              <a:t>»</a:t>
            </a:r>
            <a:r>
              <a:rPr lang="en-GB" dirty="0" err="1" smtClean="0">
                <a:sym typeface="Wingdings" panose="05000000000000000000" pitchFamily="2" charset="2"/>
              </a:rPr>
              <a:t>i</a:t>
            </a:r>
            <a:r>
              <a:rPr lang="tr-TR" dirty="0" smtClean="0">
                <a:sym typeface="Wingdings" panose="05000000000000000000" pitchFamily="2" charset="2"/>
              </a:rPr>
              <a:t>n </a:t>
            </a:r>
            <a:r>
              <a:rPr lang="tr-TR" dirty="0">
                <a:sym typeface="Wingdings" panose="05000000000000000000" pitchFamily="2" charset="2"/>
              </a:rPr>
              <a:t>(</a:t>
            </a:r>
            <a:r>
              <a:rPr lang="tr-TR" dirty="0" err="1">
                <a:sym typeface="Wingdings" panose="05000000000000000000" pitchFamily="2" charset="2"/>
              </a:rPr>
              <a:t>truth</a:t>
            </a:r>
            <a:r>
              <a:rPr lang="tr-TR" dirty="0">
                <a:sym typeface="Wingdings" panose="05000000000000000000" pitchFamily="2" charset="2"/>
              </a:rPr>
              <a:t>) ve «</a:t>
            </a:r>
            <a:r>
              <a:rPr lang="tr-TR" dirty="0" err="1" smtClean="0">
                <a:sym typeface="Wingdings" panose="05000000000000000000" pitchFamily="2" charset="2"/>
              </a:rPr>
              <a:t>mutlak»ın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>
                <a:sym typeface="Wingdings" panose="05000000000000000000" pitchFamily="2" charset="2"/>
              </a:rPr>
              <a:t>(</a:t>
            </a:r>
            <a:r>
              <a:rPr lang="tr-TR" dirty="0" err="1">
                <a:sym typeface="Wingdings" panose="05000000000000000000" pitchFamily="2" charset="2"/>
              </a:rPr>
              <a:t>absolute</a:t>
            </a:r>
            <a:r>
              <a:rPr lang="tr-TR" dirty="0">
                <a:sym typeface="Wingdings" panose="05000000000000000000" pitchFamily="2" charset="2"/>
              </a:rPr>
              <a:t>) ortaya çıkması</a:t>
            </a:r>
          </a:p>
        </p:txBody>
      </p:sp>
    </p:spTree>
    <p:extLst>
      <p:ext uri="{BB962C8B-B14F-4D97-AF65-F5344CB8AC3E}">
        <p14:creationId xmlns:p14="http://schemas.microsoft.com/office/powerpoint/2010/main" val="312700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Patikaya</a:t>
            </a:r>
            <a:r>
              <a:rPr lang="en-GB" dirty="0" smtClean="0"/>
              <a:t> </a:t>
            </a:r>
            <a:r>
              <a:rPr lang="en-GB" dirty="0" err="1" smtClean="0"/>
              <a:t>Bağımlılık</a:t>
            </a:r>
            <a:r>
              <a:rPr lang="en-GB" dirty="0" smtClean="0"/>
              <a:t> </a:t>
            </a:r>
            <a:r>
              <a:rPr lang="en-GB" dirty="0" err="1" smtClean="0"/>
              <a:t>Kuramı</a:t>
            </a:r>
            <a:endParaRPr lang="tr-TR" dirty="0"/>
          </a:p>
        </p:txBody>
      </p:sp>
      <p:pic>
        <p:nvPicPr>
          <p:cNvPr id="4" name="İçerik Yer Tutucusu 3" descr="C:\Users\Al2\Desktop\image-thumb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799" y="1435099"/>
            <a:ext cx="6083301" cy="50165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Metin kutusu 4"/>
          <p:cNvSpPr txBox="1"/>
          <p:nvPr/>
        </p:nvSpPr>
        <p:spPr>
          <a:xfrm>
            <a:off x="3629892" y="6457890"/>
            <a:ext cx="4919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u="sng" dirty="0" smtClean="0"/>
              <a:t>Mekanik </a:t>
            </a:r>
            <a:r>
              <a:rPr lang="tr-TR" sz="2000" b="1" u="sng" dirty="0" err="1" smtClean="0"/>
              <a:t>QWERTY’ler</a:t>
            </a:r>
            <a:r>
              <a:rPr lang="tr-TR" sz="2000" b="1" u="sng" dirty="0" smtClean="0"/>
              <a:t> (ya da Q-tip klavyeler)</a:t>
            </a:r>
            <a:endParaRPr lang="tr-TR" sz="2000" b="1" u="sng" dirty="0"/>
          </a:p>
        </p:txBody>
      </p:sp>
    </p:spTree>
    <p:extLst>
      <p:ext uri="{BB962C8B-B14F-4D97-AF65-F5344CB8AC3E}">
        <p14:creationId xmlns:p14="http://schemas.microsoft.com/office/powerpoint/2010/main" val="252784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Patikaya Bağımlılık Kuramı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dirty="0"/>
              <a:t>Tek bir kuram ne zaman </a:t>
            </a:r>
          </a:p>
          <a:p>
            <a:pPr marL="0" indent="0">
              <a:buNone/>
            </a:pPr>
            <a:r>
              <a:rPr lang="tr-TR" b="1" dirty="0"/>
              <a:t>mümkün olurdu? </a:t>
            </a:r>
          </a:p>
          <a:p>
            <a:pPr marL="0" indent="0">
              <a:buNone/>
            </a:pPr>
            <a:endParaRPr lang="tr-TR" i="1" dirty="0"/>
          </a:p>
          <a:p>
            <a:pPr marL="0" indent="0">
              <a:buNone/>
            </a:pPr>
            <a:r>
              <a:rPr lang="tr-TR" i="1" u="sng" dirty="0"/>
              <a:t>Eğer tek bir patika olsaydı:</a:t>
            </a:r>
          </a:p>
          <a:p>
            <a:pPr marL="0" indent="0">
              <a:buNone/>
            </a:pPr>
            <a:endParaRPr lang="tr-TR" i="1" dirty="0" smtClean="0"/>
          </a:p>
          <a:p>
            <a:pPr marL="0" indent="0">
              <a:buNone/>
            </a:pPr>
            <a:r>
              <a:rPr lang="tr-TR" i="1" dirty="0" smtClean="0"/>
              <a:t>(Kesintisiz) </a:t>
            </a:r>
            <a:r>
              <a:rPr lang="tr-TR" i="1" dirty="0" err="1" smtClean="0"/>
              <a:t>İlerlemecilik</a:t>
            </a:r>
            <a:r>
              <a:rPr lang="tr-TR" i="1" dirty="0" smtClean="0"/>
              <a:t>: </a:t>
            </a:r>
            <a:r>
              <a:rPr lang="en-GB" i="1" dirty="0" err="1" smtClean="0"/>
              <a:t>Yanlışlamacılık</a:t>
            </a:r>
            <a:endParaRPr lang="tr-TR" sz="2700" i="1" dirty="0" smtClean="0"/>
          </a:p>
          <a:p>
            <a:pPr>
              <a:buNone/>
            </a:pPr>
            <a:endParaRPr lang="tr-TR" sz="2700" dirty="0" smtClean="0"/>
          </a:p>
          <a:p>
            <a:pPr>
              <a:buNone/>
            </a:pPr>
            <a:r>
              <a:rPr lang="tr-TR" sz="2700" dirty="0" smtClean="0"/>
              <a:t>Karl </a:t>
            </a:r>
            <a:r>
              <a:rPr lang="tr-TR" sz="2700" dirty="0" err="1" smtClean="0"/>
              <a:t>Popper</a:t>
            </a:r>
            <a:r>
              <a:rPr lang="tr-TR" sz="2700" dirty="0" smtClean="0"/>
              <a:t> (1902-1994):</a:t>
            </a:r>
          </a:p>
          <a:p>
            <a:pPr>
              <a:buNone/>
            </a:pPr>
            <a:r>
              <a:rPr lang="tr-TR" sz="2700" dirty="0" smtClean="0"/>
              <a:t>yanlış </a:t>
            </a:r>
            <a:r>
              <a:rPr lang="tr-TR" sz="2700" dirty="0">
                <a:sym typeface="Wingdings" pitchFamily="2" charset="2"/>
              </a:rPr>
              <a:t></a:t>
            </a:r>
            <a:r>
              <a:rPr lang="tr-TR" sz="2700" dirty="0"/>
              <a:t> doğru </a:t>
            </a:r>
            <a:r>
              <a:rPr lang="tr-TR" sz="2700" dirty="0">
                <a:sym typeface="Wingdings" pitchFamily="2" charset="2"/>
              </a:rPr>
              <a:t></a:t>
            </a:r>
            <a:r>
              <a:rPr lang="tr-TR" sz="2700" dirty="0"/>
              <a:t> daha doğru </a:t>
            </a:r>
            <a:r>
              <a:rPr lang="tr-TR" sz="2700" dirty="0">
                <a:sym typeface="Wingdings" pitchFamily="2" charset="2"/>
              </a:rPr>
              <a:t></a:t>
            </a:r>
            <a:r>
              <a:rPr lang="tr-TR" sz="2700" dirty="0"/>
              <a:t> …</a:t>
            </a:r>
          </a:p>
          <a:p>
            <a:pPr marL="0" indent="0">
              <a:buNone/>
            </a:pPr>
            <a:endParaRPr lang="tr-TR" i="1" dirty="0"/>
          </a:p>
          <a:p>
            <a:pPr marL="0" indent="0">
              <a:buNone/>
            </a:pPr>
            <a:endParaRPr lang="tr-TR" i="1" dirty="0" smtClean="0"/>
          </a:p>
        </p:txBody>
      </p:sp>
      <p:cxnSp>
        <p:nvCxnSpPr>
          <p:cNvPr id="4" name="10 Düz Bağlayıcı"/>
          <p:cNvCxnSpPr/>
          <p:nvPr/>
        </p:nvCxnSpPr>
        <p:spPr>
          <a:xfrm>
            <a:off x="6730752" y="2195696"/>
            <a:ext cx="0" cy="3816424"/>
          </a:xfrm>
          <a:prstGeom prst="line">
            <a:avLst/>
          </a:prstGeom>
          <a:ln w="762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12 Düz Bağlayıcı"/>
          <p:cNvCxnSpPr/>
          <p:nvPr/>
        </p:nvCxnSpPr>
        <p:spPr>
          <a:xfrm>
            <a:off x="6730752" y="6012120"/>
            <a:ext cx="4032448" cy="0"/>
          </a:xfrm>
          <a:prstGeom prst="line">
            <a:avLst/>
          </a:prstGeom>
          <a:ln w="762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16 Serbest Form"/>
          <p:cNvSpPr/>
          <p:nvPr/>
        </p:nvSpPr>
        <p:spPr>
          <a:xfrm>
            <a:off x="6726072" y="3173618"/>
            <a:ext cx="3439235" cy="2811439"/>
          </a:xfrm>
          <a:custGeom>
            <a:avLst/>
            <a:gdLst>
              <a:gd name="connsiteX0" fmla="*/ 0 w 3439235"/>
              <a:gd name="connsiteY0" fmla="*/ 2811439 h 2811439"/>
              <a:gd name="connsiteX1" fmla="*/ 382137 w 3439235"/>
              <a:gd name="connsiteY1" fmla="*/ 1624084 h 2811439"/>
              <a:gd name="connsiteX2" fmla="*/ 1501253 w 3439235"/>
              <a:gd name="connsiteY2" fmla="*/ 423081 h 2811439"/>
              <a:gd name="connsiteX3" fmla="*/ 3439235 w 3439235"/>
              <a:gd name="connsiteY3" fmla="*/ 0 h 281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9235" h="2811439">
                <a:moveTo>
                  <a:pt x="0" y="2811439"/>
                </a:moveTo>
                <a:cubicBezTo>
                  <a:pt x="65964" y="2416791"/>
                  <a:pt x="131928" y="2022144"/>
                  <a:pt x="382137" y="1624084"/>
                </a:cubicBezTo>
                <a:cubicBezTo>
                  <a:pt x="632346" y="1226024"/>
                  <a:pt x="991737" y="693762"/>
                  <a:pt x="1501253" y="423081"/>
                </a:cubicBezTo>
                <a:cubicBezTo>
                  <a:pt x="2010769" y="152400"/>
                  <a:pt x="3077569" y="75063"/>
                  <a:pt x="3439235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18 Düz Bağlayıcı"/>
          <p:cNvCxnSpPr/>
          <p:nvPr/>
        </p:nvCxnSpPr>
        <p:spPr>
          <a:xfrm>
            <a:off x="6730752" y="2843768"/>
            <a:ext cx="424847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20 Metin kutusu"/>
          <p:cNvSpPr txBox="1"/>
          <p:nvPr/>
        </p:nvSpPr>
        <p:spPr>
          <a:xfrm>
            <a:off x="10835208" y="5732720"/>
            <a:ext cx="309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t</a:t>
            </a:r>
            <a:endParaRPr lang="tr-TR" sz="2800" b="1" dirty="0"/>
          </a:p>
        </p:txBody>
      </p:sp>
      <p:sp>
        <p:nvSpPr>
          <p:cNvPr id="9" name="21 Metin kutusu"/>
          <p:cNvSpPr txBox="1"/>
          <p:nvPr/>
        </p:nvSpPr>
        <p:spPr>
          <a:xfrm>
            <a:off x="6536958" y="1712064"/>
            <a:ext cx="441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latin typeface="Arial"/>
                <a:cs typeface="Arial"/>
              </a:rPr>
              <a:t>∑</a:t>
            </a:r>
            <a:endParaRPr lang="tr-TR" sz="2800" b="1" dirty="0"/>
          </a:p>
        </p:txBody>
      </p:sp>
      <p:sp>
        <p:nvSpPr>
          <p:cNvPr id="10" name="Metin kutusu 9"/>
          <p:cNvSpPr txBox="1"/>
          <p:nvPr/>
        </p:nvSpPr>
        <p:spPr>
          <a:xfrm>
            <a:off x="7924800" y="15367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 smtClean="0"/>
              <a:t>Mutlak bilgi ya da </a:t>
            </a:r>
            <a:r>
              <a:rPr lang="en-GB" i="1" dirty="0" err="1" smtClean="0"/>
              <a:t>hakikat</a:t>
            </a:r>
            <a:r>
              <a:rPr lang="en-GB" i="1" dirty="0" smtClean="0"/>
              <a:t> </a:t>
            </a:r>
            <a:r>
              <a:rPr lang="tr-TR" i="1" dirty="0" smtClean="0"/>
              <a:t>(</a:t>
            </a:r>
            <a:r>
              <a:rPr lang="tr-TR" i="1" dirty="0" err="1" smtClean="0"/>
              <a:t>truth</a:t>
            </a:r>
            <a:r>
              <a:rPr lang="tr-TR" i="1" dirty="0" smtClean="0"/>
              <a:t>)</a:t>
            </a:r>
            <a:endParaRPr lang="tr-TR" i="1" dirty="0"/>
          </a:p>
        </p:txBody>
      </p:sp>
      <p:cxnSp>
        <p:nvCxnSpPr>
          <p:cNvPr id="11" name="Düz Ok Bağlayıcısı 10"/>
          <p:cNvCxnSpPr/>
          <p:nvPr/>
        </p:nvCxnSpPr>
        <p:spPr>
          <a:xfrm flipH="1" flipV="1">
            <a:off x="9702800" y="2044700"/>
            <a:ext cx="462507" cy="698500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tin kutusu 11"/>
          <p:cNvSpPr txBox="1"/>
          <p:nvPr/>
        </p:nvSpPr>
        <p:spPr>
          <a:xfrm>
            <a:off x="9182100" y="4483100"/>
            <a:ext cx="139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 smtClean="0"/>
              <a:t>Bilimsel bilgi</a:t>
            </a:r>
            <a:endParaRPr lang="tr-TR" i="1" dirty="0"/>
          </a:p>
        </p:txBody>
      </p:sp>
      <p:cxnSp>
        <p:nvCxnSpPr>
          <p:cNvPr id="13" name="Düz Ok Bağlayıcısı 12"/>
          <p:cNvCxnSpPr/>
          <p:nvPr/>
        </p:nvCxnSpPr>
        <p:spPr>
          <a:xfrm>
            <a:off x="8242300" y="3781505"/>
            <a:ext cx="945536" cy="701595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99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Patikaya Bağımlılık Kuramı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Karl </a:t>
            </a:r>
            <a:r>
              <a:rPr lang="tr-TR" dirty="0" err="1" smtClean="0"/>
              <a:t>Popper</a:t>
            </a:r>
            <a:r>
              <a:rPr lang="tr-TR" dirty="0" smtClean="0"/>
              <a:t>: </a:t>
            </a:r>
          </a:p>
          <a:p>
            <a:pPr marL="0" indent="0">
              <a:buNone/>
            </a:pPr>
            <a:r>
              <a:rPr lang="tr-TR" i="1" dirty="0" err="1" smtClean="0"/>
              <a:t>Yanlışlamacılık</a:t>
            </a:r>
            <a:r>
              <a:rPr lang="tr-TR" i="1" dirty="0" smtClean="0"/>
              <a:t> ya </a:t>
            </a:r>
            <a:r>
              <a:rPr lang="tr-TR" i="1" dirty="0"/>
              <a:t>da eleştirel rasyonalizm</a:t>
            </a:r>
          </a:p>
          <a:p>
            <a:pPr marL="57150" indent="0">
              <a:buNone/>
            </a:pPr>
            <a:endParaRPr lang="tr-TR" dirty="0">
              <a:sym typeface="Wingdings" panose="05000000000000000000" pitchFamily="2" charset="2"/>
            </a:endParaRPr>
          </a:p>
          <a:p>
            <a:pPr marL="514350" indent="-457200">
              <a:buFont typeface="Wingdings" panose="05000000000000000000" pitchFamily="2" charset="2"/>
              <a:buChar char="à"/>
            </a:pPr>
            <a:r>
              <a:rPr lang="tr-TR" dirty="0" smtClean="0"/>
              <a:t>Kuramlar </a:t>
            </a:r>
            <a:r>
              <a:rPr lang="tr-TR" dirty="0"/>
              <a:t>eleştiriye tabi </a:t>
            </a:r>
            <a:r>
              <a:rPr lang="tr-TR" dirty="0" smtClean="0"/>
              <a:t>olmalıdır.</a:t>
            </a:r>
          </a:p>
          <a:p>
            <a:pPr marL="971550" lvl="1" indent="-457200">
              <a:buFont typeface="Wingdings" panose="05000000000000000000" pitchFamily="2" charset="2"/>
              <a:buChar char="à"/>
            </a:pPr>
            <a:r>
              <a:rPr lang="tr-TR" dirty="0" smtClean="0"/>
              <a:t>Örnek: Yıldız falı ya da büyü.</a:t>
            </a:r>
            <a:endParaRPr lang="tr-TR" dirty="0"/>
          </a:p>
          <a:p>
            <a:pPr marL="514350" indent="-457200">
              <a:buFont typeface="Wingdings" panose="05000000000000000000" pitchFamily="2" charset="2"/>
              <a:buChar char="à"/>
            </a:pPr>
            <a:r>
              <a:rPr lang="tr-TR" dirty="0" err="1" smtClean="0">
                <a:sym typeface="Wingdings" panose="05000000000000000000" pitchFamily="2" charset="2"/>
              </a:rPr>
              <a:t>Objectivity</a:t>
            </a:r>
            <a:r>
              <a:rPr lang="tr-TR" dirty="0">
                <a:sym typeface="Wingdings" panose="05000000000000000000" pitchFamily="2" charset="2"/>
              </a:rPr>
              <a:t>: Ampirik v</a:t>
            </a:r>
            <a:r>
              <a:rPr lang="tr-TR" dirty="0"/>
              <a:t>eriler ve </a:t>
            </a:r>
            <a:r>
              <a:rPr lang="tr-TR" dirty="0" err="1"/>
              <a:t>yanlışlanabilir</a:t>
            </a:r>
            <a:r>
              <a:rPr lang="tr-TR" dirty="0"/>
              <a:t> </a:t>
            </a:r>
            <a:r>
              <a:rPr lang="tr-TR" dirty="0" smtClean="0"/>
              <a:t>argümanlar</a:t>
            </a:r>
          </a:p>
          <a:p>
            <a:pPr marL="971550" lvl="1" indent="-457200">
              <a:buFont typeface="Wingdings" panose="05000000000000000000" pitchFamily="2" charset="2"/>
              <a:buChar char="à"/>
            </a:pPr>
            <a:r>
              <a:rPr lang="tr-TR" dirty="0" smtClean="0"/>
              <a:t>Siyah kuğular vardır.</a:t>
            </a:r>
            <a:endParaRPr lang="tr-TR" dirty="0"/>
          </a:p>
          <a:p>
            <a:pPr marL="514350" indent="-457200">
              <a:buFont typeface="Wingdings" panose="05000000000000000000" pitchFamily="2" charset="2"/>
              <a:buChar char="à"/>
            </a:pPr>
            <a:r>
              <a:rPr lang="tr-TR" dirty="0" err="1" smtClean="0"/>
              <a:t>Yanlışlananlar</a:t>
            </a:r>
            <a:r>
              <a:rPr lang="tr-TR" dirty="0" smtClean="0"/>
              <a:t> daha doğru </a:t>
            </a:r>
            <a:r>
              <a:rPr lang="tr-TR" dirty="0"/>
              <a:t>olan kuramlarla </a:t>
            </a:r>
            <a:r>
              <a:rPr lang="tr-TR" dirty="0" smtClean="0"/>
              <a:t>değiştirilmeli</a:t>
            </a:r>
          </a:p>
          <a:p>
            <a:pPr marL="971550" lvl="1" indent="-457200">
              <a:buFont typeface="Wingdings" panose="05000000000000000000" pitchFamily="2" charset="2"/>
              <a:buChar char="à"/>
            </a:pPr>
            <a:r>
              <a:rPr lang="tr-TR" dirty="0" smtClean="0"/>
              <a:t>3+2=9 yanlıştır, 3+2=5 ile değiştirilmelidir.</a:t>
            </a:r>
            <a:endParaRPr lang="tr-TR" dirty="0"/>
          </a:p>
          <a:p>
            <a:pPr marL="0" indent="0">
              <a:buNone/>
            </a:pPr>
            <a:endParaRPr lang="tr-TR" i="1" dirty="0" smtClean="0"/>
          </a:p>
        </p:txBody>
      </p:sp>
    </p:spTree>
    <p:extLst>
      <p:ext uri="{BB962C8B-B14F-4D97-AF65-F5344CB8AC3E}">
        <p14:creationId xmlns:p14="http://schemas.microsoft.com/office/powerpoint/2010/main" val="331033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Patikaya Bağımlılık Kuramı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0217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tr-TR" dirty="0" smtClean="0">
              <a:cs typeface="Arial"/>
            </a:endParaRPr>
          </a:p>
          <a:p>
            <a:pPr>
              <a:buNone/>
            </a:pPr>
            <a:r>
              <a:rPr lang="tr-TR" dirty="0" smtClean="0">
                <a:cs typeface="Arial"/>
              </a:rPr>
              <a:t>(1) Peki ya iktisat tarihi şöyle </a:t>
            </a:r>
            <a:r>
              <a:rPr lang="en-GB" dirty="0" err="1" smtClean="0">
                <a:cs typeface="Arial"/>
              </a:rPr>
              <a:t>patikalar</a:t>
            </a:r>
            <a:r>
              <a:rPr lang="en-GB" dirty="0" smtClean="0">
                <a:cs typeface="Arial"/>
              </a:rPr>
              <a:t> </a:t>
            </a:r>
            <a:r>
              <a:rPr lang="tr-TR" dirty="0" smtClean="0">
                <a:cs typeface="Arial"/>
              </a:rPr>
              <a:t>takip ediyorsa?</a:t>
            </a:r>
          </a:p>
          <a:p>
            <a:pPr>
              <a:buNone/>
            </a:pPr>
            <a:endParaRPr lang="tr-TR" dirty="0">
              <a:cs typeface="Arial"/>
            </a:endParaRPr>
          </a:p>
          <a:p>
            <a:pPr>
              <a:buNone/>
            </a:pPr>
            <a:r>
              <a:rPr lang="tr-TR" dirty="0" smtClean="0">
                <a:cs typeface="Arial"/>
              </a:rPr>
              <a:t>Doğru </a:t>
            </a:r>
            <a:r>
              <a:rPr lang="tr-TR" dirty="0" smtClean="0">
                <a:cs typeface="Arial"/>
                <a:sym typeface="Wingdings" pitchFamily="2" charset="2"/>
              </a:rPr>
              <a:t></a:t>
            </a:r>
            <a:r>
              <a:rPr lang="tr-TR" dirty="0" smtClean="0">
                <a:cs typeface="Arial"/>
              </a:rPr>
              <a:t> </a:t>
            </a:r>
            <a:r>
              <a:rPr lang="tr-TR" dirty="0">
                <a:cs typeface="Arial"/>
              </a:rPr>
              <a:t>yanlış </a:t>
            </a:r>
            <a:r>
              <a:rPr lang="tr-TR" dirty="0">
                <a:cs typeface="Arial"/>
                <a:sym typeface="Wingdings" pitchFamily="2" charset="2"/>
              </a:rPr>
              <a:t></a:t>
            </a:r>
            <a:r>
              <a:rPr lang="tr-TR" dirty="0">
                <a:cs typeface="Arial"/>
              </a:rPr>
              <a:t> </a:t>
            </a:r>
            <a:r>
              <a:rPr lang="tr-TR" dirty="0" smtClean="0">
                <a:cs typeface="Arial"/>
              </a:rPr>
              <a:t>yanlış </a:t>
            </a:r>
            <a:r>
              <a:rPr lang="tr-TR" dirty="0">
                <a:cs typeface="Arial"/>
                <a:sym typeface="Wingdings" pitchFamily="2" charset="2"/>
              </a:rPr>
              <a:t></a:t>
            </a:r>
            <a:r>
              <a:rPr lang="tr-TR" dirty="0">
                <a:cs typeface="Arial"/>
              </a:rPr>
              <a:t> </a:t>
            </a:r>
            <a:r>
              <a:rPr lang="tr-TR" dirty="0" smtClean="0">
                <a:cs typeface="Arial"/>
              </a:rPr>
              <a:t>doğru</a:t>
            </a:r>
            <a:r>
              <a:rPr lang="tr-TR" dirty="0" smtClean="0">
                <a:cs typeface="Arial"/>
                <a:sym typeface="Wingdings" pitchFamily="2" charset="2"/>
              </a:rPr>
              <a:t>  yanlış  </a:t>
            </a:r>
            <a:r>
              <a:rPr lang="tr-TR" dirty="0" smtClean="0">
                <a:cs typeface="Arial"/>
              </a:rPr>
              <a:t>… </a:t>
            </a:r>
            <a:r>
              <a:rPr lang="tr-TR" i="1" dirty="0" smtClean="0">
                <a:cs typeface="Arial"/>
              </a:rPr>
              <a:t>[anti-</a:t>
            </a:r>
            <a:r>
              <a:rPr lang="tr-TR" i="1" dirty="0" err="1" smtClean="0">
                <a:cs typeface="Arial"/>
              </a:rPr>
              <a:t>Popperian</a:t>
            </a:r>
            <a:r>
              <a:rPr lang="tr-TR" i="1" dirty="0" smtClean="0">
                <a:cs typeface="Arial"/>
              </a:rPr>
              <a:t>]</a:t>
            </a:r>
            <a:endParaRPr lang="tr-TR" i="1" dirty="0"/>
          </a:p>
          <a:p>
            <a:pPr>
              <a:buNone/>
            </a:pPr>
            <a:endParaRPr lang="tr-TR" dirty="0" smtClean="0">
              <a:cs typeface="Arial"/>
            </a:endParaRPr>
          </a:p>
          <a:p>
            <a:pPr>
              <a:buNone/>
            </a:pPr>
            <a:r>
              <a:rPr lang="tr-TR" dirty="0" smtClean="0"/>
              <a:t>Tez </a:t>
            </a:r>
            <a:r>
              <a:rPr lang="tr-TR" dirty="0">
                <a:sym typeface="Wingdings" pitchFamily="2" charset="2"/>
              </a:rPr>
              <a:t></a:t>
            </a:r>
            <a:r>
              <a:rPr lang="tr-TR" dirty="0"/>
              <a:t> tez </a:t>
            </a:r>
            <a:r>
              <a:rPr lang="tr-TR" dirty="0" smtClean="0">
                <a:sym typeface="Wingdings" pitchFamily="2" charset="2"/>
              </a:rPr>
              <a:t> </a:t>
            </a:r>
            <a:r>
              <a:rPr lang="tr-TR" dirty="0"/>
              <a:t>sentez </a:t>
            </a:r>
            <a:r>
              <a:rPr lang="tr-TR" dirty="0">
                <a:sym typeface="Wingdings" pitchFamily="2" charset="2"/>
              </a:rPr>
              <a:t></a:t>
            </a:r>
            <a:r>
              <a:rPr lang="tr-TR" dirty="0"/>
              <a:t> anti-tez </a:t>
            </a:r>
            <a:r>
              <a:rPr lang="tr-TR" dirty="0">
                <a:sym typeface="Wingdings" pitchFamily="2" charset="2"/>
              </a:rPr>
              <a:t></a:t>
            </a:r>
            <a:r>
              <a:rPr lang="tr-TR" dirty="0"/>
              <a:t> </a:t>
            </a:r>
            <a:r>
              <a:rPr lang="tr-TR" dirty="0" smtClean="0"/>
              <a:t>anti-tez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smtClean="0"/>
              <a:t>tez </a:t>
            </a:r>
            <a:r>
              <a:rPr lang="tr-TR" dirty="0">
                <a:sym typeface="Wingdings" pitchFamily="2" charset="2"/>
              </a:rPr>
              <a:t></a:t>
            </a:r>
            <a:r>
              <a:rPr lang="tr-TR" dirty="0"/>
              <a:t> </a:t>
            </a:r>
            <a:r>
              <a:rPr lang="tr-TR" dirty="0" smtClean="0"/>
              <a:t>… </a:t>
            </a:r>
            <a:r>
              <a:rPr lang="tr-TR" i="1" dirty="0" smtClean="0"/>
              <a:t>[anti-</a:t>
            </a:r>
            <a:r>
              <a:rPr lang="tr-TR" i="1" dirty="0" err="1" smtClean="0"/>
              <a:t>Hegelian</a:t>
            </a:r>
            <a:r>
              <a:rPr lang="tr-TR" i="1" dirty="0" smtClean="0"/>
              <a:t>]</a:t>
            </a:r>
          </a:p>
          <a:p>
            <a:pPr>
              <a:buNone/>
            </a:pPr>
            <a:endParaRPr lang="tr-TR" i="1" dirty="0"/>
          </a:p>
          <a:p>
            <a:pPr>
              <a:buNone/>
            </a:pPr>
            <a:r>
              <a:rPr lang="tr-TR" i="1" dirty="0" smtClean="0"/>
              <a:t>«</a:t>
            </a:r>
            <a:r>
              <a:rPr lang="tr-TR" b="1" i="1" dirty="0" err="1" smtClean="0"/>
              <a:t>Contingency</a:t>
            </a:r>
            <a:r>
              <a:rPr lang="tr-TR" i="1" dirty="0" err="1" smtClean="0"/>
              <a:t>»ler</a:t>
            </a:r>
            <a:r>
              <a:rPr lang="tr-TR" i="1" dirty="0" smtClean="0"/>
              <a:t>: Unutkanlıklar, aptallıklar, inatçılık, düşünce alışkanlıkları, ideolojiler, talihsizlikler vs.</a:t>
            </a:r>
          </a:p>
          <a:p>
            <a:pPr>
              <a:buNone/>
            </a:pPr>
            <a:r>
              <a:rPr lang="tr-TR" i="1" dirty="0" smtClean="0"/>
              <a:t>«</a:t>
            </a:r>
            <a:r>
              <a:rPr lang="tr-TR" b="1" i="1" dirty="0" smtClean="0"/>
              <a:t>Araştırmalarda </a:t>
            </a:r>
            <a:r>
              <a:rPr lang="tr-TR" b="1" i="1" dirty="0" err="1" smtClean="0"/>
              <a:t>suist</a:t>
            </a:r>
            <a:r>
              <a:rPr lang="en-GB" b="1" i="1" dirty="0" err="1" smtClean="0"/>
              <a:t>i</a:t>
            </a:r>
            <a:r>
              <a:rPr lang="tr-TR" b="1" i="1" dirty="0" err="1" smtClean="0"/>
              <a:t>maller</a:t>
            </a:r>
            <a:r>
              <a:rPr lang="tr-TR" i="1" dirty="0" smtClean="0"/>
              <a:t>»: Olan veriyi ve sonuçları çarpıtmalar, olmayan veriyi üretme, çıkar çatışması vs.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137619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Patikaya Bağımlılık Kuramı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cs typeface="Arial"/>
              </a:rPr>
              <a:t>(</a:t>
            </a:r>
            <a:r>
              <a:rPr lang="en-GB" dirty="0" smtClean="0">
                <a:cs typeface="Arial"/>
              </a:rPr>
              <a:t>1</a:t>
            </a:r>
            <a:r>
              <a:rPr lang="tr-TR" dirty="0" smtClean="0">
                <a:cs typeface="Arial"/>
              </a:rPr>
              <a:t>) Peki </a:t>
            </a:r>
            <a:r>
              <a:rPr lang="tr-TR" dirty="0">
                <a:cs typeface="Arial"/>
              </a:rPr>
              <a:t>ya iktisat tarihi şöyle </a:t>
            </a:r>
            <a:endParaRPr lang="tr-TR" dirty="0" smtClean="0">
              <a:cs typeface="Arial"/>
            </a:endParaRPr>
          </a:p>
          <a:p>
            <a:pPr marL="0" indent="0">
              <a:buNone/>
            </a:pPr>
            <a:r>
              <a:rPr lang="en-GB" dirty="0" err="1" smtClean="0">
                <a:cs typeface="Arial"/>
              </a:rPr>
              <a:t>patikalar</a:t>
            </a:r>
            <a:r>
              <a:rPr lang="en-GB" dirty="0" smtClean="0">
                <a:cs typeface="Arial"/>
              </a:rPr>
              <a:t> </a:t>
            </a:r>
            <a:r>
              <a:rPr lang="tr-TR" dirty="0" smtClean="0">
                <a:cs typeface="Arial"/>
              </a:rPr>
              <a:t>takip </a:t>
            </a:r>
            <a:r>
              <a:rPr lang="tr-TR" dirty="0">
                <a:cs typeface="Arial"/>
              </a:rPr>
              <a:t>ediyorsa?</a:t>
            </a:r>
          </a:p>
        </p:txBody>
      </p:sp>
      <p:cxnSp>
        <p:nvCxnSpPr>
          <p:cNvPr id="4" name="10 Düz Bağlayıcı"/>
          <p:cNvCxnSpPr/>
          <p:nvPr/>
        </p:nvCxnSpPr>
        <p:spPr>
          <a:xfrm>
            <a:off x="6730752" y="2195696"/>
            <a:ext cx="0" cy="3816424"/>
          </a:xfrm>
          <a:prstGeom prst="line">
            <a:avLst/>
          </a:prstGeom>
          <a:ln w="762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12 Düz Bağlayıcı"/>
          <p:cNvCxnSpPr/>
          <p:nvPr/>
        </p:nvCxnSpPr>
        <p:spPr>
          <a:xfrm>
            <a:off x="6730752" y="6012120"/>
            <a:ext cx="4032448" cy="0"/>
          </a:xfrm>
          <a:prstGeom prst="line">
            <a:avLst/>
          </a:prstGeom>
          <a:ln w="762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16 Serbest Form"/>
          <p:cNvSpPr/>
          <p:nvPr/>
        </p:nvSpPr>
        <p:spPr>
          <a:xfrm>
            <a:off x="6726073" y="3966456"/>
            <a:ext cx="2138528" cy="2018601"/>
          </a:xfrm>
          <a:custGeom>
            <a:avLst/>
            <a:gdLst>
              <a:gd name="connsiteX0" fmla="*/ 0 w 3439235"/>
              <a:gd name="connsiteY0" fmla="*/ 2811439 h 2811439"/>
              <a:gd name="connsiteX1" fmla="*/ 382137 w 3439235"/>
              <a:gd name="connsiteY1" fmla="*/ 1624084 h 2811439"/>
              <a:gd name="connsiteX2" fmla="*/ 1501253 w 3439235"/>
              <a:gd name="connsiteY2" fmla="*/ 423081 h 2811439"/>
              <a:gd name="connsiteX3" fmla="*/ 3439235 w 3439235"/>
              <a:gd name="connsiteY3" fmla="*/ 0 h 281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9235" h="2811439">
                <a:moveTo>
                  <a:pt x="0" y="2811439"/>
                </a:moveTo>
                <a:cubicBezTo>
                  <a:pt x="65964" y="2416791"/>
                  <a:pt x="131928" y="2022144"/>
                  <a:pt x="382137" y="1624084"/>
                </a:cubicBezTo>
                <a:cubicBezTo>
                  <a:pt x="632346" y="1226024"/>
                  <a:pt x="991737" y="693762"/>
                  <a:pt x="1501253" y="423081"/>
                </a:cubicBezTo>
                <a:cubicBezTo>
                  <a:pt x="2010769" y="152400"/>
                  <a:pt x="3077569" y="75063"/>
                  <a:pt x="3439235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20 Metin kutusu"/>
          <p:cNvSpPr txBox="1"/>
          <p:nvPr/>
        </p:nvSpPr>
        <p:spPr>
          <a:xfrm>
            <a:off x="10835208" y="5732720"/>
            <a:ext cx="309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t</a:t>
            </a:r>
            <a:endParaRPr lang="tr-TR" sz="2800" b="1" dirty="0"/>
          </a:p>
        </p:txBody>
      </p:sp>
      <p:sp>
        <p:nvSpPr>
          <p:cNvPr id="9" name="21 Metin kutusu"/>
          <p:cNvSpPr txBox="1"/>
          <p:nvPr/>
        </p:nvSpPr>
        <p:spPr>
          <a:xfrm>
            <a:off x="6536958" y="1712064"/>
            <a:ext cx="441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latin typeface="Arial"/>
                <a:cs typeface="Arial"/>
              </a:rPr>
              <a:t>∑</a:t>
            </a:r>
            <a:endParaRPr lang="tr-TR" sz="2800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7924800" y="15367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 smtClean="0"/>
              <a:t>Mutlak bilgi ya da </a:t>
            </a:r>
            <a:r>
              <a:rPr lang="en-GB" i="1" dirty="0" err="1" smtClean="0"/>
              <a:t>hakikat</a:t>
            </a:r>
            <a:r>
              <a:rPr lang="en-GB" i="1" dirty="0" smtClean="0"/>
              <a:t> </a:t>
            </a:r>
            <a:r>
              <a:rPr lang="tr-TR" i="1" dirty="0" smtClean="0"/>
              <a:t>(</a:t>
            </a:r>
            <a:r>
              <a:rPr lang="tr-TR" i="1" dirty="0" err="1" smtClean="0"/>
              <a:t>truth</a:t>
            </a:r>
            <a:r>
              <a:rPr lang="tr-TR" i="1" dirty="0" smtClean="0"/>
              <a:t>)</a:t>
            </a:r>
            <a:endParaRPr lang="tr-TR" i="1" dirty="0"/>
          </a:p>
        </p:txBody>
      </p:sp>
      <p:cxnSp>
        <p:nvCxnSpPr>
          <p:cNvPr id="13" name="Düz Ok Bağlayıcısı 12"/>
          <p:cNvCxnSpPr/>
          <p:nvPr/>
        </p:nvCxnSpPr>
        <p:spPr>
          <a:xfrm flipH="1" flipV="1">
            <a:off x="10359101" y="1973674"/>
            <a:ext cx="404099" cy="1550807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etin kutusu 13"/>
          <p:cNvSpPr txBox="1"/>
          <p:nvPr/>
        </p:nvSpPr>
        <p:spPr>
          <a:xfrm>
            <a:off x="9924771" y="5184587"/>
            <a:ext cx="139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 smtClean="0"/>
              <a:t>Bilimsel bilgi</a:t>
            </a:r>
            <a:endParaRPr lang="tr-TR" i="1" dirty="0"/>
          </a:p>
        </p:txBody>
      </p:sp>
      <p:cxnSp>
        <p:nvCxnSpPr>
          <p:cNvPr id="15" name="Düz Ok Bağlayıcısı 14"/>
          <p:cNvCxnSpPr/>
          <p:nvPr/>
        </p:nvCxnSpPr>
        <p:spPr>
          <a:xfrm>
            <a:off x="9881921" y="4575578"/>
            <a:ext cx="323798" cy="581946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2"/>
          <p:cNvCxnSpPr/>
          <p:nvPr/>
        </p:nvCxnSpPr>
        <p:spPr>
          <a:xfrm flipH="1">
            <a:off x="8864601" y="3966455"/>
            <a:ext cx="1" cy="2036268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8 Düz Bağlayıcı"/>
          <p:cNvCxnSpPr/>
          <p:nvPr/>
        </p:nvCxnSpPr>
        <p:spPr>
          <a:xfrm>
            <a:off x="6726072" y="3745468"/>
            <a:ext cx="424847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Yay 6"/>
          <p:cNvSpPr/>
          <p:nvPr/>
        </p:nvSpPr>
        <p:spPr>
          <a:xfrm>
            <a:off x="7903348" y="3966456"/>
            <a:ext cx="1898600" cy="1127372"/>
          </a:xfrm>
          <a:prstGeom prst="arc">
            <a:avLst>
              <a:gd name="adj1" fmla="val 16200000"/>
              <a:gd name="adj2" fmla="val 21203815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021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 descr="Embedded image permalin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199" y="365125"/>
            <a:ext cx="9259261" cy="573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984500" y="6231195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«</a:t>
            </a:r>
            <a:r>
              <a:rPr lang="tr-TR" dirty="0" err="1" smtClean="0"/>
              <a:t>Nineveh</a:t>
            </a:r>
            <a:r>
              <a:rPr lang="tr-TR" dirty="0" smtClean="0"/>
              <a:t> Müzesi» Şubat 2015</a:t>
            </a:r>
            <a:r>
              <a:rPr lang="en-GB" dirty="0" smtClean="0"/>
              <a:t>. </a:t>
            </a:r>
            <a:r>
              <a:rPr lang="tr-TR" dirty="0" smtClean="0"/>
              <a:t>Kaynak: DHA </a:t>
            </a:r>
            <a:r>
              <a:rPr lang="tr-TR" dirty="0" err="1" smtClean="0"/>
              <a:t>websitesi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680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Patikaya Bağımlılık Kuramı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cs typeface="Arial"/>
              </a:rPr>
              <a:t>(2) Peki </a:t>
            </a:r>
            <a:r>
              <a:rPr lang="tr-TR" dirty="0">
                <a:cs typeface="Arial"/>
              </a:rPr>
              <a:t>ya iktisat tarihi şöyle </a:t>
            </a:r>
            <a:endParaRPr lang="tr-TR" dirty="0" smtClean="0">
              <a:cs typeface="Arial"/>
            </a:endParaRPr>
          </a:p>
          <a:p>
            <a:pPr marL="0" indent="0">
              <a:buNone/>
            </a:pPr>
            <a:r>
              <a:rPr lang="en-GB" dirty="0" err="1">
                <a:cs typeface="Arial"/>
              </a:rPr>
              <a:t>p</a:t>
            </a:r>
            <a:r>
              <a:rPr lang="en-GB" dirty="0" err="1" smtClean="0">
                <a:cs typeface="Arial"/>
              </a:rPr>
              <a:t>atikalar</a:t>
            </a:r>
            <a:r>
              <a:rPr lang="en-GB" dirty="0" smtClean="0">
                <a:cs typeface="Arial"/>
              </a:rPr>
              <a:t> </a:t>
            </a:r>
            <a:r>
              <a:rPr lang="tr-TR" dirty="0" smtClean="0">
                <a:cs typeface="Arial"/>
              </a:rPr>
              <a:t>takip ediyorsa</a:t>
            </a:r>
            <a:r>
              <a:rPr lang="tr-TR" dirty="0">
                <a:cs typeface="Arial"/>
              </a:rPr>
              <a:t>?</a:t>
            </a:r>
          </a:p>
        </p:txBody>
      </p:sp>
      <p:cxnSp>
        <p:nvCxnSpPr>
          <p:cNvPr id="4" name="10 Düz Bağlayıcı"/>
          <p:cNvCxnSpPr/>
          <p:nvPr/>
        </p:nvCxnSpPr>
        <p:spPr>
          <a:xfrm>
            <a:off x="6730752" y="2195696"/>
            <a:ext cx="0" cy="3816424"/>
          </a:xfrm>
          <a:prstGeom prst="line">
            <a:avLst/>
          </a:prstGeom>
          <a:ln w="762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12 Düz Bağlayıcı"/>
          <p:cNvCxnSpPr/>
          <p:nvPr/>
        </p:nvCxnSpPr>
        <p:spPr>
          <a:xfrm>
            <a:off x="6730752" y="6012120"/>
            <a:ext cx="4032448" cy="0"/>
          </a:xfrm>
          <a:prstGeom prst="line">
            <a:avLst/>
          </a:prstGeom>
          <a:ln w="762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16 Serbest Form"/>
          <p:cNvSpPr/>
          <p:nvPr/>
        </p:nvSpPr>
        <p:spPr>
          <a:xfrm>
            <a:off x="6726072" y="3173618"/>
            <a:ext cx="3439235" cy="2811439"/>
          </a:xfrm>
          <a:custGeom>
            <a:avLst/>
            <a:gdLst>
              <a:gd name="connsiteX0" fmla="*/ 0 w 3439235"/>
              <a:gd name="connsiteY0" fmla="*/ 2811439 h 2811439"/>
              <a:gd name="connsiteX1" fmla="*/ 382137 w 3439235"/>
              <a:gd name="connsiteY1" fmla="*/ 1624084 h 2811439"/>
              <a:gd name="connsiteX2" fmla="*/ 1501253 w 3439235"/>
              <a:gd name="connsiteY2" fmla="*/ 423081 h 2811439"/>
              <a:gd name="connsiteX3" fmla="*/ 3439235 w 3439235"/>
              <a:gd name="connsiteY3" fmla="*/ 0 h 281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9235" h="2811439">
                <a:moveTo>
                  <a:pt x="0" y="2811439"/>
                </a:moveTo>
                <a:cubicBezTo>
                  <a:pt x="65964" y="2416791"/>
                  <a:pt x="131928" y="2022144"/>
                  <a:pt x="382137" y="1624084"/>
                </a:cubicBezTo>
                <a:cubicBezTo>
                  <a:pt x="632346" y="1226024"/>
                  <a:pt x="991737" y="693762"/>
                  <a:pt x="1501253" y="423081"/>
                </a:cubicBezTo>
                <a:cubicBezTo>
                  <a:pt x="2010769" y="152400"/>
                  <a:pt x="3077569" y="75063"/>
                  <a:pt x="3439235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20 Metin kutusu"/>
          <p:cNvSpPr txBox="1"/>
          <p:nvPr/>
        </p:nvSpPr>
        <p:spPr>
          <a:xfrm>
            <a:off x="10835208" y="5732720"/>
            <a:ext cx="309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t</a:t>
            </a:r>
            <a:endParaRPr lang="tr-TR" sz="2800" b="1" dirty="0"/>
          </a:p>
        </p:txBody>
      </p:sp>
      <p:sp>
        <p:nvSpPr>
          <p:cNvPr id="9" name="21 Metin kutusu"/>
          <p:cNvSpPr txBox="1"/>
          <p:nvPr/>
        </p:nvSpPr>
        <p:spPr>
          <a:xfrm>
            <a:off x="6536958" y="1712064"/>
            <a:ext cx="441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latin typeface="Arial"/>
                <a:cs typeface="Arial"/>
              </a:rPr>
              <a:t>∑</a:t>
            </a:r>
            <a:endParaRPr lang="tr-TR" sz="2800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7924800" y="15367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 smtClean="0"/>
              <a:t>Mutlak bilgi ya da </a:t>
            </a:r>
            <a:r>
              <a:rPr lang="en-GB" i="1" dirty="0" err="1" smtClean="0"/>
              <a:t>hakikat</a:t>
            </a:r>
            <a:r>
              <a:rPr lang="en-GB" i="1" dirty="0" smtClean="0"/>
              <a:t> </a:t>
            </a:r>
            <a:r>
              <a:rPr lang="tr-TR" i="1" dirty="0" smtClean="0"/>
              <a:t>(</a:t>
            </a:r>
            <a:r>
              <a:rPr lang="tr-TR" i="1" dirty="0" err="1" smtClean="0"/>
              <a:t>truth</a:t>
            </a:r>
            <a:r>
              <a:rPr lang="tr-TR" i="1" dirty="0" smtClean="0"/>
              <a:t>)</a:t>
            </a:r>
            <a:endParaRPr lang="tr-TR" i="1" dirty="0"/>
          </a:p>
        </p:txBody>
      </p:sp>
      <p:cxnSp>
        <p:nvCxnSpPr>
          <p:cNvPr id="13" name="Düz Ok Bağlayıcısı 12"/>
          <p:cNvCxnSpPr/>
          <p:nvPr/>
        </p:nvCxnSpPr>
        <p:spPr>
          <a:xfrm flipH="1" flipV="1">
            <a:off x="10359101" y="1973674"/>
            <a:ext cx="404099" cy="1550807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etin kutusu 13"/>
          <p:cNvSpPr txBox="1"/>
          <p:nvPr/>
        </p:nvSpPr>
        <p:spPr>
          <a:xfrm>
            <a:off x="9182100" y="4483100"/>
            <a:ext cx="139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 smtClean="0"/>
              <a:t>Bilimsel bilgi</a:t>
            </a:r>
            <a:endParaRPr lang="tr-TR" i="1" dirty="0"/>
          </a:p>
        </p:txBody>
      </p:sp>
      <p:cxnSp>
        <p:nvCxnSpPr>
          <p:cNvPr id="15" name="Düz Ok Bağlayıcısı 14"/>
          <p:cNvCxnSpPr/>
          <p:nvPr/>
        </p:nvCxnSpPr>
        <p:spPr>
          <a:xfrm>
            <a:off x="7391400" y="4648200"/>
            <a:ext cx="1732936" cy="12700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2"/>
          <p:cNvCxnSpPr/>
          <p:nvPr/>
        </p:nvCxnSpPr>
        <p:spPr>
          <a:xfrm flipH="1">
            <a:off x="5713432" y="3394972"/>
            <a:ext cx="2820183" cy="129509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etin kutusu 13"/>
          <p:cNvSpPr txBox="1"/>
          <p:nvPr/>
        </p:nvSpPr>
        <p:spPr>
          <a:xfrm>
            <a:off x="4205695" y="3201315"/>
            <a:ext cx="139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err="1" smtClean="0"/>
              <a:t>Hakikat</a:t>
            </a:r>
            <a:r>
              <a:rPr lang="en-GB" i="1" dirty="0" smtClean="0"/>
              <a:t> </a:t>
            </a:r>
            <a:r>
              <a:rPr lang="en-GB" i="1" dirty="0" err="1" smtClean="0"/>
              <a:t>ötesi</a:t>
            </a:r>
            <a:r>
              <a:rPr lang="en-GB" i="1" dirty="0" smtClean="0"/>
              <a:t> (post-truth)</a:t>
            </a:r>
            <a:endParaRPr lang="tr-TR" i="1" dirty="0"/>
          </a:p>
        </p:txBody>
      </p:sp>
      <p:cxnSp>
        <p:nvCxnSpPr>
          <p:cNvPr id="17" name="18 Düz Bağlayıcı"/>
          <p:cNvCxnSpPr/>
          <p:nvPr/>
        </p:nvCxnSpPr>
        <p:spPr>
          <a:xfrm>
            <a:off x="6726072" y="3745468"/>
            <a:ext cx="424847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09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Patikaya Bağımlılık Kuramı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cs typeface="Arial"/>
              </a:rPr>
              <a:t>(</a:t>
            </a:r>
            <a:r>
              <a:rPr lang="en-GB" dirty="0" smtClean="0">
                <a:cs typeface="Arial"/>
              </a:rPr>
              <a:t>3</a:t>
            </a:r>
            <a:r>
              <a:rPr lang="tr-TR" dirty="0" smtClean="0">
                <a:cs typeface="Arial"/>
              </a:rPr>
              <a:t>) Peki </a:t>
            </a:r>
            <a:r>
              <a:rPr lang="tr-TR" dirty="0">
                <a:cs typeface="Arial"/>
              </a:rPr>
              <a:t>ya iktisat tarihi şöyle </a:t>
            </a:r>
            <a:endParaRPr lang="tr-TR" dirty="0" smtClean="0">
              <a:cs typeface="Arial"/>
            </a:endParaRPr>
          </a:p>
          <a:p>
            <a:pPr marL="0" indent="0">
              <a:buNone/>
            </a:pPr>
            <a:r>
              <a:rPr lang="tr-TR" dirty="0" err="1" smtClean="0">
                <a:cs typeface="Arial"/>
              </a:rPr>
              <a:t>paternler</a:t>
            </a:r>
            <a:r>
              <a:rPr lang="tr-TR" dirty="0" smtClean="0">
                <a:cs typeface="Arial"/>
              </a:rPr>
              <a:t> </a:t>
            </a:r>
            <a:r>
              <a:rPr lang="tr-TR" dirty="0">
                <a:cs typeface="Arial"/>
              </a:rPr>
              <a:t>takip ediyorsa?</a:t>
            </a:r>
          </a:p>
        </p:txBody>
      </p:sp>
      <p:cxnSp>
        <p:nvCxnSpPr>
          <p:cNvPr id="4" name="10 Düz Bağlayıcı"/>
          <p:cNvCxnSpPr/>
          <p:nvPr/>
        </p:nvCxnSpPr>
        <p:spPr>
          <a:xfrm>
            <a:off x="6730752" y="2195696"/>
            <a:ext cx="0" cy="3816424"/>
          </a:xfrm>
          <a:prstGeom prst="line">
            <a:avLst/>
          </a:prstGeom>
          <a:ln w="762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12 Düz Bağlayıcı"/>
          <p:cNvCxnSpPr/>
          <p:nvPr/>
        </p:nvCxnSpPr>
        <p:spPr>
          <a:xfrm>
            <a:off x="6730752" y="6012120"/>
            <a:ext cx="4032448" cy="0"/>
          </a:xfrm>
          <a:prstGeom prst="line">
            <a:avLst/>
          </a:prstGeom>
          <a:ln w="762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16 Serbest Form"/>
          <p:cNvSpPr/>
          <p:nvPr/>
        </p:nvSpPr>
        <p:spPr>
          <a:xfrm>
            <a:off x="6726072" y="3173618"/>
            <a:ext cx="3439235" cy="2811439"/>
          </a:xfrm>
          <a:custGeom>
            <a:avLst/>
            <a:gdLst>
              <a:gd name="connsiteX0" fmla="*/ 0 w 3439235"/>
              <a:gd name="connsiteY0" fmla="*/ 2811439 h 2811439"/>
              <a:gd name="connsiteX1" fmla="*/ 382137 w 3439235"/>
              <a:gd name="connsiteY1" fmla="*/ 1624084 h 2811439"/>
              <a:gd name="connsiteX2" fmla="*/ 1501253 w 3439235"/>
              <a:gd name="connsiteY2" fmla="*/ 423081 h 2811439"/>
              <a:gd name="connsiteX3" fmla="*/ 3439235 w 3439235"/>
              <a:gd name="connsiteY3" fmla="*/ 0 h 281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9235" h="2811439">
                <a:moveTo>
                  <a:pt x="0" y="2811439"/>
                </a:moveTo>
                <a:cubicBezTo>
                  <a:pt x="65964" y="2416791"/>
                  <a:pt x="131928" y="2022144"/>
                  <a:pt x="382137" y="1624084"/>
                </a:cubicBezTo>
                <a:cubicBezTo>
                  <a:pt x="632346" y="1226024"/>
                  <a:pt x="991737" y="693762"/>
                  <a:pt x="1501253" y="423081"/>
                </a:cubicBezTo>
                <a:cubicBezTo>
                  <a:pt x="2010769" y="152400"/>
                  <a:pt x="3077569" y="75063"/>
                  <a:pt x="3439235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20 Metin kutusu"/>
          <p:cNvSpPr txBox="1"/>
          <p:nvPr/>
        </p:nvSpPr>
        <p:spPr>
          <a:xfrm>
            <a:off x="10835208" y="5732720"/>
            <a:ext cx="309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t</a:t>
            </a:r>
            <a:endParaRPr lang="tr-TR" sz="2800" b="1" dirty="0"/>
          </a:p>
        </p:txBody>
      </p:sp>
      <p:sp>
        <p:nvSpPr>
          <p:cNvPr id="9" name="21 Metin kutusu"/>
          <p:cNvSpPr txBox="1"/>
          <p:nvPr/>
        </p:nvSpPr>
        <p:spPr>
          <a:xfrm>
            <a:off x="6536958" y="1712064"/>
            <a:ext cx="441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latin typeface="Arial"/>
                <a:cs typeface="Arial"/>
              </a:rPr>
              <a:t>∑</a:t>
            </a:r>
            <a:endParaRPr lang="tr-TR" sz="2800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7924800" y="15367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 smtClean="0"/>
              <a:t>Mutlak bilgi ya da </a:t>
            </a:r>
            <a:r>
              <a:rPr lang="en-GB" i="1" dirty="0" err="1" smtClean="0"/>
              <a:t>hakikat</a:t>
            </a:r>
            <a:r>
              <a:rPr lang="en-GB" i="1" dirty="0" smtClean="0"/>
              <a:t> </a:t>
            </a:r>
            <a:r>
              <a:rPr lang="tr-TR" i="1" dirty="0" smtClean="0"/>
              <a:t>(</a:t>
            </a:r>
            <a:r>
              <a:rPr lang="tr-TR" i="1" dirty="0" err="1" smtClean="0"/>
              <a:t>truth</a:t>
            </a:r>
            <a:r>
              <a:rPr lang="tr-TR" i="1" dirty="0" smtClean="0"/>
              <a:t>)</a:t>
            </a:r>
            <a:endParaRPr lang="tr-TR" i="1" dirty="0"/>
          </a:p>
        </p:txBody>
      </p:sp>
      <p:cxnSp>
        <p:nvCxnSpPr>
          <p:cNvPr id="13" name="Düz Ok Bağlayıcısı 12"/>
          <p:cNvCxnSpPr>
            <a:stCxn id="23" idx="1"/>
          </p:cNvCxnSpPr>
          <p:nvPr/>
        </p:nvCxnSpPr>
        <p:spPr>
          <a:xfrm flipV="1">
            <a:off x="7885131" y="1906032"/>
            <a:ext cx="1296969" cy="981772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etin kutusu 13"/>
          <p:cNvSpPr txBox="1"/>
          <p:nvPr/>
        </p:nvSpPr>
        <p:spPr>
          <a:xfrm>
            <a:off x="9182100" y="4483100"/>
            <a:ext cx="139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 smtClean="0"/>
              <a:t>Bilimsel bilgi</a:t>
            </a:r>
            <a:endParaRPr lang="tr-TR" i="1" dirty="0"/>
          </a:p>
        </p:txBody>
      </p:sp>
      <p:cxnSp>
        <p:nvCxnSpPr>
          <p:cNvPr id="15" name="Düz Ok Bağlayıcısı 14"/>
          <p:cNvCxnSpPr/>
          <p:nvPr/>
        </p:nvCxnSpPr>
        <p:spPr>
          <a:xfrm>
            <a:off x="7391400" y="4648200"/>
            <a:ext cx="1732936" cy="12700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erbest Form 22"/>
          <p:cNvSpPr/>
          <p:nvPr/>
        </p:nvSpPr>
        <p:spPr>
          <a:xfrm>
            <a:off x="6757530" y="2870663"/>
            <a:ext cx="4005669" cy="1584661"/>
          </a:xfrm>
          <a:custGeom>
            <a:avLst/>
            <a:gdLst>
              <a:gd name="connsiteX0" fmla="*/ 0 w 4737100"/>
              <a:gd name="connsiteY0" fmla="*/ 1168338 h 1168338"/>
              <a:gd name="connsiteX1" fmla="*/ 1333500 w 4737100"/>
              <a:gd name="connsiteY1" fmla="*/ 12638 h 1168338"/>
              <a:gd name="connsiteX2" fmla="*/ 2387600 w 4737100"/>
              <a:gd name="connsiteY2" fmla="*/ 533338 h 1168338"/>
              <a:gd name="connsiteX3" fmla="*/ 3162300 w 4737100"/>
              <a:gd name="connsiteY3" fmla="*/ 215838 h 1168338"/>
              <a:gd name="connsiteX4" fmla="*/ 4737100 w 4737100"/>
              <a:gd name="connsiteY4" fmla="*/ 977838 h 116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7100" h="1168338">
                <a:moveTo>
                  <a:pt x="0" y="1168338"/>
                </a:moveTo>
                <a:cubicBezTo>
                  <a:pt x="467783" y="643404"/>
                  <a:pt x="935567" y="118471"/>
                  <a:pt x="1333500" y="12638"/>
                </a:cubicBezTo>
                <a:cubicBezTo>
                  <a:pt x="1731433" y="-93195"/>
                  <a:pt x="2082800" y="499471"/>
                  <a:pt x="2387600" y="533338"/>
                </a:cubicBezTo>
                <a:cubicBezTo>
                  <a:pt x="2692400" y="567205"/>
                  <a:pt x="2770717" y="141755"/>
                  <a:pt x="3162300" y="215838"/>
                </a:cubicBezTo>
                <a:cubicBezTo>
                  <a:pt x="3553883" y="289921"/>
                  <a:pt x="4145491" y="633879"/>
                  <a:pt x="4737100" y="977838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6" name="Düz Ok Bağlayıcısı 12"/>
          <p:cNvCxnSpPr>
            <a:stCxn id="23" idx="2"/>
          </p:cNvCxnSpPr>
          <p:nvPr/>
        </p:nvCxnSpPr>
        <p:spPr>
          <a:xfrm flipH="1">
            <a:off x="5698436" y="3594049"/>
            <a:ext cx="3078037" cy="500873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etin kutusu 13"/>
          <p:cNvSpPr txBox="1"/>
          <p:nvPr/>
        </p:nvSpPr>
        <p:spPr>
          <a:xfrm>
            <a:off x="4272170" y="3972891"/>
            <a:ext cx="139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err="1" smtClean="0"/>
              <a:t>Hakikat</a:t>
            </a:r>
            <a:r>
              <a:rPr lang="en-GB" i="1" dirty="0" smtClean="0"/>
              <a:t> </a:t>
            </a:r>
            <a:r>
              <a:rPr lang="en-GB" i="1" dirty="0" err="1" smtClean="0"/>
              <a:t>ötesi</a:t>
            </a:r>
            <a:r>
              <a:rPr lang="en-GB" i="1" dirty="0" smtClean="0"/>
              <a:t> (post-truth)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152536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Post-truth </a:t>
            </a:r>
            <a:r>
              <a:rPr lang="en-GB" dirty="0" err="1"/>
              <a:t>örnekler</a:t>
            </a:r>
            <a:endParaRPr lang="tr-TR" dirty="0"/>
          </a:p>
        </p:txBody>
      </p:sp>
      <p:pic>
        <p:nvPicPr>
          <p:cNvPr id="1026" name="Picture 2" descr="Image result for brexit li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0" y="1916195"/>
            <a:ext cx="5727700" cy="473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8146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Post-truth </a:t>
            </a:r>
            <a:r>
              <a:rPr lang="en-GB" dirty="0" err="1"/>
              <a:t>örnekler</a:t>
            </a:r>
            <a:endParaRPr lang="tr-TR" dirty="0"/>
          </a:p>
        </p:txBody>
      </p:sp>
      <p:pic>
        <p:nvPicPr>
          <p:cNvPr id="2050" name="Picture 2" descr="Image result for trump li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695" y="1786890"/>
            <a:ext cx="6582610" cy="469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5220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Post-truth </a:t>
            </a:r>
            <a:r>
              <a:rPr lang="en-GB" dirty="0" err="1" smtClean="0"/>
              <a:t>örnekler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843" y="1825625"/>
            <a:ext cx="4666314" cy="4351338"/>
          </a:xfrm>
        </p:spPr>
      </p:pic>
    </p:spTree>
    <p:extLst>
      <p:ext uri="{BB962C8B-B14F-4D97-AF65-F5344CB8AC3E}">
        <p14:creationId xmlns:p14="http://schemas.microsoft.com/office/powerpoint/2010/main" val="3286416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Patikaya</a:t>
            </a:r>
            <a:r>
              <a:rPr lang="en-GB" dirty="0"/>
              <a:t> </a:t>
            </a:r>
            <a:r>
              <a:rPr lang="en-GB" dirty="0" err="1"/>
              <a:t>Bağımlılık</a:t>
            </a:r>
            <a:r>
              <a:rPr lang="en-GB" dirty="0"/>
              <a:t> </a:t>
            </a:r>
            <a:r>
              <a:rPr lang="en-GB" dirty="0" err="1"/>
              <a:t>Kuramı</a:t>
            </a:r>
            <a:endParaRPr lang="tr-TR" dirty="0"/>
          </a:p>
        </p:txBody>
      </p:sp>
      <p:pic>
        <p:nvPicPr>
          <p:cNvPr id="4" name="İçerik Yer Tutucusu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9350" y="1384301"/>
            <a:ext cx="7353300" cy="49156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Metin kutusu 4"/>
          <p:cNvSpPr txBox="1"/>
          <p:nvPr/>
        </p:nvSpPr>
        <p:spPr>
          <a:xfrm>
            <a:off x="3941041" y="6299934"/>
            <a:ext cx="4919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u="sng" dirty="0" smtClean="0"/>
              <a:t>Mekanik </a:t>
            </a:r>
            <a:r>
              <a:rPr lang="en-GB" sz="2000" b="1" u="sng" dirty="0" smtClean="0"/>
              <a:t>F</a:t>
            </a:r>
            <a:r>
              <a:rPr lang="tr-TR" sz="2000" b="1" u="sng" dirty="0" smtClean="0"/>
              <a:t>-tip klavyeler</a:t>
            </a:r>
            <a:endParaRPr lang="tr-TR" sz="2000" b="1" u="sng" dirty="0"/>
          </a:p>
        </p:txBody>
      </p:sp>
    </p:spTree>
    <p:extLst>
      <p:ext uri="{BB962C8B-B14F-4D97-AF65-F5344CB8AC3E}">
        <p14:creationId xmlns:p14="http://schemas.microsoft.com/office/powerpoint/2010/main" val="400622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Post-truth </a:t>
            </a:r>
            <a:r>
              <a:rPr lang="en-GB" dirty="0" err="1" smtClean="0"/>
              <a:t>örnekler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40246671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Post-truth </a:t>
            </a:r>
            <a:r>
              <a:rPr lang="en-GB" dirty="0" err="1" smtClean="0"/>
              <a:t>örnekler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869" y="1825625"/>
            <a:ext cx="8288262" cy="4351338"/>
          </a:xfrm>
        </p:spPr>
      </p:pic>
    </p:spTree>
    <p:extLst>
      <p:ext uri="{BB962C8B-B14F-4D97-AF65-F5344CB8AC3E}">
        <p14:creationId xmlns:p14="http://schemas.microsoft.com/office/powerpoint/2010/main" val="10931882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Post-truth </a:t>
            </a:r>
            <a:r>
              <a:rPr lang="en-GB" dirty="0" err="1" smtClean="0"/>
              <a:t>örnekler</a:t>
            </a:r>
            <a:endParaRPr lang="tr-TR" dirty="0"/>
          </a:p>
        </p:txBody>
      </p:sp>
      <p:pic>
        <p:nvPicPr>
          <p:cNvPr id="1026" name="Picture 2" descr="http://www.retailturkiye.com/images/stories/karma6/gayrisafi_yurtici_hasila_sonuclari_3_ceyre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69" y="1879600"/>
            <a:ext cx="10385323" cy="4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4822030" y="6361112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Kaynak</a:t>
            </a:r>
            <a:r>
              <a:rPr lang="en-GB" dirty="0" smtClean="0"/>
              <a:t>: TÜİK, 2017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591335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Post-truth </a:t>
            </a:r>
            <a:r>
              <a:rPr lang="en-GB" dirty="0" err="1" smtClean="0"/>
              <a:t>örnekler</a:t>
            </a:r>
            <a:endParaRPr lang="tr-TR" dirty="0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087034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4870450" y="6311900"/>
            <a:ext cx="245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Kaynak</a:t>
            </a:r>
            <a:r>
              <a:rPr lang="en-GB" dirty="0" smtClean="0"/>
              <a:t>: IMF, 2017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292126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Post-truth </a:t>
            </a:r>
            <a:r>
              <a:rPr lang="en-GB" dirty="0" err="1" smtClean="0"/>
              <a:t>neden</a:t>
            </a:r>
            <a:r>
              <a:rPr lang="en-GB" dirty="0" smtClean="0"/>
              <a:t> </a:t>
            </a:r>
            <a:r>
              <a:rPr lang="en-GB" dirty="0" err="1" smtClean="0"/>
              <a:t>bu</a:t>
            </a:r>
            <a:r>
              <a:rPr lang="en-GB" dirty="0" smtClean="0"/>
              <a:t> </a:t>
            </a:r>
            <a:r>
              <a:rPr lang="en-GB" dirty="0" err="1" smtClean="0"/>
              <a:t>kadar</a:t>
            </a:r>
            <a:r>
              <a:rPr lang="en-GB" dirty="0" smtClean="0"/>
              <a:t> </a:t>
            </a:r>
            <a:r>
              <a:rPr lang="en-GB" dirty="0" err="1" smtClean="0"/>
              <a:t>yaygın</a:t>
            </a:r>
            <a:r>
              <a:rPr lang="en-GB" dirty="0" smtClean="0"/>
              <a:t>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“</a:t>
            </a:r>
            <a:r>
              <a:rPr lang="en-GB" dirty="0" err="1" smtClean="0"/>
              <a:t>Sosyal</a:t>
            </a:r>
            <a:r>
              <a:rPr lang="en-GB" dirty="0" smtClean="0"/>
              <a:t> </a:t>
            </a:r>
            <a:r>
              <a:rPr lang="en-GB" dirty="0" err="1" smtClean="0"/>
              <a:t>olmayan</a:t>
            </a:r>
            <a:r>
              <a:rPr lang="en-GB" dirty="0" smtClean="0"/>
              <a:t>” </a:t>
            </a:r>
            <a:r>
              <a:rPr lang="en-GB" dirty="0" err="1"/>
              <a:t>medya</a:t>
            </a:r>
            <a:r>
              <a:rPr lang="en-GB" dirty="0"/>
              <a:t>: </a:t>
            </a:r>
            <a:r>
              <a:rPr lang="en-GB" dirty="0" err="1"/>
              <a:t>başta</a:t>
            </a:r>
            <a:r>
              <a:rPr lang="en-GB" dirty="0"/>
              <a:t> </a:t>
            </a:r>
            <a:r>
              <a:rPr lang="en-GB" dirty="0" err="1"/>
              <a:t>TV’ler</a:t>
            </a:r>
            <a:r>
              <a:rPr lang="en-GB" dirty="0"/>
              <a:t> </a:t>
            </a:r>
            <a:r>
              <a:rPr lang="en-GB" dirty="0" err="1"/>
              <a:t>olmak</a:t>
            </a:r>
            <a:r>
              <a:rPr lang="en-GB" dirty="0"/>
              <a:t> </a:t>
            </a:r>
            <a:r>
              <a:rPr lang="en-GB" dirty="0" err="1"/>
              <a:t>üzere</a:t>
            </a:r>
            <a:r>
              <a:rPr lang="en-GB" dirty="0"/>
              <a:t> </a:t>
            </a:r>
            <a:r>
              <a:rPr lang="en-GB" dirty="0" err="1"/>
              <a:t>basılı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görsel</a:t>
            </a:r>
            <a:r>
              <a:rPr lang="en-GB" dirty="0"/>
              <a:t> her </a:t>
            </a:r>
            <a:r>
              <a:rPr lang="en-GB" dirty="0" err="1"/>
              <a:t>türlü</a:t>
            </a:r>
            <a:r>
              <a:rPr lang="en-GB" dirty="0"/>
              <a:t> </a:t>
            </a:r>
            <a:r>
              <a:rPr lang="en-GB" dirty="0" err="1"/>
              <a:t>haber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i="1" dirty="0"/>
              <a:t>entertainment</a:t>
            </a:r>
            <a:r>
              <a:rPr lang="en-GB" dirty="0"/>
              <a:t> </a:t>
            </a:r>
            <a:r>
              <a:rPr lang="en-GB" dirty="0" err="1"/>
              <a:t>aracı</a:t>
            </a:r>
            <a:r>
              <a:rPr lang="en-GB" dirty="0"/>
              <a:t>.</a:t>
            </a:r>
            <a:endParaRPr lang="tr-TR" dirty="0"/>
          </a:p>
          <a:p>
            <a:r>
              <a:rPr lang="en-GB" dirty="0" smtClean="0"/>
              <a:t>“</a:t>
            </a:r>
            <a:r>
              <a:rPr lang="en-GB" dirty="0" err="1" smtClean="0"/>
              <a:t>Sosyal</a:t>
            </a:r>
            <a:r>
              <a:rPr lang="en-GB" dirty="0" smtClean="0"/>
              <a:t>” </a:t>
            </a:r>
            <a:r>
              <a:rPr lang="en-GB" dirty="0" err="1" smtClean="0"/>
              <a:t>medya</a:t>
            </a:r>
            <a:r>
              <a:rPr lang="en-GB" dirty="0" smtClean="0"/>
              <a:t>: </a:t>
            </a:r>
            <a:r>
              <a:rPr lang="en-GB" dirty="0" err="1" smtClean="0"/>
              <a:t>Dijital</a:t>
            </a:r>
            <a:r>
              <a:rPr lang="en-GB" dirty="0" smtClean="0"/>
              <a:t> </a:t>
            </a:r>
            <a:r>
              <a:rPr lang="en-GB" dirty="0" err="1" smtClean="0"/>
              <a:t>teknolojiler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internet (</a:t>
            </a:r>
            <a:r>
              <a:rPr lang="en-GB" dirty="0" err="1" smtClean="0"/>
              <a:t>özellikle</a:t>
            </a:r>
            <a:r>
              <a:rPr lang="en-GB" dirty="0" smtClean="0"/>
              <a:t> de Web 2.0 </a:t>
            </a:r>
            <a:r>
              <a:rPr lang="en-GB" dirty="0" err="1" smtClean="0"/>
              <a:t>platformları</a:t>
            </a:r>
            <a:r>
              <a:rPr lang="en-GB" dirty="0" smtClean="0"/>
              <a:t>, Twitter, Facebook, Instagram, YouTube </a:t>
            </a:r>
            <a:r>
              <a:rPr lang="en-GB" dirty="0" err="1" smtClean="0"/>
              <a:t>gibi</a:t>
            </a:r>
            <a:r>
              <a:rPr lang="en-GB" dirty="0" smtClean="0"/>
              <a:t>.)</a:t>
            </a:r>
          </a:p>
          <a:p>
            <a:endParaRPr lang="en-GB" dirty="0"/>
          </a:p>
          <a:p>
            <a:r>
              <a:rPr lang="en-GB" dirty="0" err="1" smtClean="0"/>
              <a:t>Bir</a:t>
            </a:r>
            <a:r>
              <a:rPr lang="en-GB" dirty="0" smtClean="0"/>
              <a:t> </a:t>
            </a:r>
            <a:r>
              <a:rPr lang="en-GB" dirty="0" err="1" smtClean="0"/>
              <a:t>kavram</a:t>
            </a:r>
            <a:r>
              <a:rPr lang="en-GB" dirty="0" smtClean="0"/>
              <a:t>: </a:t>
            </a:r>
            <a:r>
              <a:rPr lang="en-GB" i="1" dirty="0" smtClean="0"/>
              <a:t>augmented reality </a:t>
            </a:r>
            <a:r>
              <a:rPr lang="en-GB" dirty="0" smtClean="0"/>
              <a:t>(</a:t>
            </a:r>
            <a:r>
              <a:rPr lang="en-GB" dirty="0" err="1" smtClean="0"/>
              <a:t>arttırılmış</a:t>
            </a:r>
            <a:r>
              <a:rPr lang="en-GB" dirty="0" smtClean="0"/>
              <a:t> </a:t>
            </a:r>
            <a:r>
              <a:rPr lang="en-GB" dirty="0" err="1" smtClean="0"/>
              <a:t>gerçeklik</a:t>
            </a:r>
            <a:r>
              <a:rPr lang="en-GB" dirty="0" smtClean="0"/>
              <a:t>)</a:t>
            </a:r>
          </a:p>
          <a:p>
            <a:r>
              <a:rPr lang="en-GB" dirty="0" err="1" smtClean="0"/>
              <a:t>Bir</a:t>
            </a:r>
            <a:r>
              <a:rPr lang="en-GB" dirty="0" smtClean="0"/>
              <a:t> </a:t>
            </a:r>
            <a:r>
              <a:rPr lang="en-GB" dirty="0" err="1" smtClean="0"/>
              <a:t>sanat</a:t>
            </a:r>
            <a:r>
              <a:rPr lang="en-GB" dirty="0" smtClean="0"/>
              <a:t> </a:t>
            </a:r>
            <a:r>
              <a:rPr lang="en-GB" dirty="0" err="1" smtClean="0"/>
              <a:t>akımı</a:t>
            </a:r>
            <a:r>
              <a:rPr lang="en-GB" dirty="0" smtClean="0"/>
              <a:t>: </a:t>
            </a:r>
            <a:r>
              <a:rPr lang="en-GB" i="1" dirty="0" smtClean="0"/>
              <a:t>hyperrealism</a:t>
            </a:r>
          </a:p>
          <a:p>
            <a:endParaRPr lang="en-GB" dirty="0"/>
          </a:p>
          <a:p>
            <a:r>
              <a:rPr lang="en-GB" dirty="0" smtClean="0"/>
              <a:t>Film </a:t>
            </a:r>
            <a:r>
              <a:rPr lang="en-GB" dirty="0" err="1" smtClean="0"/>
              <a:t>önerisi</a:t>
            </a:r>
            <a:r>
              <a:rPr lang="en-GB" dirty="0" smtClean="0"/>
              <a:t>: </a:t>
            </a:r>
            <a:r>
              <a:rPr lang="en-GB" i="1" dirty="0" err="1" smtClean="0"/>
              <a:t>Hypernormalisation</a:t>
            </a:r>
            <a:r>
              <a:rPr lang="en-GB" dirty="0" smtClean="0"/>
              <a:t>, Alan Curtis, 2016</a:t>
            </a:r>
          </a:p>
        </p:txBody>
      </p:sp>
    </p:spTree>
    <p:extLst>
      <p:ext uri="{BB962C8B-B14F-4D97-AF65-F5344CB8AC3E}">
        <p14:creationId xmlns:p14="http://schemas.microsoft.com/office/powerpoint/2010/main" val="22816325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Augmented reality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Olgusal</a:t>
            </a:r>
            <a:r>
              <a:rPr lang="en-GB" dirty="0" smtClean="0"/>
              <a:t> </a:t>
            </a:r>
            <a:r>
              <a:rPr lang="en-GB" dirty="0" err="1" smtClean="0"/>
              <a:t>gerçeklerin</a:t>
            </a:r>
            <a:r>
              <a:rPr lang="en-GB" dirty="0" smtClean="0"/>
              <a:t> </a:t>
            </a:r>
            <a:r>
              <a:rPr lang="en-GB" dirty="0" err="1" smtClean="0"/>
              <a:t>bilgisayar</a:t>
            </a:r>
            <a:r>
              <a:rPr lang="en-GB" dirty="0" smtClean="0"/>
              <a:t> </a:t>
            </a:r>
            <a:r>
              <a:rPr lang="en-GB" dirty="0" err="1" smtClean="0"/>
              <a:t>ortamında</a:t>
            </a:r>
            <a:r>
              <a:rPr lang="en-GB" dirty="0" smtClean="0"/>
              <a:t> </a:t>
            </a:r>
            <a:r>
              <a:rPr lang="en-GB" dirty="0" err="1" smtClean="0"/>
              <a:t>dijital</a:t>
            </a:r>
            <a:r>
              <a:rPr lang="en-GB" dirty="0" smtClean="0"/>
              <a:t> hale </a:t>
            </a:r>
            <a:r>
              <a:rPr lang="en-GB" dirty="0" err="1" smtClean="0"/>
              <a:t>getirilmesi</a:t>
            </a:r>
            <a:endParaRPr lang="en-GB" dirty="0" smtClean="0"/>
          </a:p>
          <a:p>
            <a:r>
              <a:rPr lang="en-GB" dirty="0" err="1" smtClean="0"/>
              <a:t>Dijital</a:t>
            </a:r>
            <a:r>
              <a:rPr lang="en-GB" dirty="0" smtClean="0"/>
              <a:t> </a:t>
            </a:r>
            <a:r>
              <a:rPr lang="en-GB" dirty="0" err="1" smtClean="0"/>
              <a:t>simülasyonlar</a:t>
            </a:r>
            <a:endParaRPr lang="en-GB" dirty="0" smtClean="0"/>
          </a:p>
          <a:p>
            <a:r>
              <a:rPr lang="en-GB" dirty="0" err="1" smtClean="0"/>
              <a:t>Değişen</a:t>
            </a:r>
            <a:r>
              <a:rPr lang="en-GB" dirty="0" smtClean="0"/>
              <a:t> </a:t>
            </a:r>
            <a:r>
              <a:rPr lang="en-GB" dirty="0" err="1" smtClean="0"/>
              <a:t>gerçeklik</a:t>
            </a:r>
            <a:r>
              <a:rPr lang="en-GB" dirty="0" smtClean="0"/>
              <a:t> </a:t>
            </a:r>
            <a:r>
              <a:rPr lang="en-GB" dirty="0" err="1" smtClean="0"/>
              <a:t>algısı</a:t>
            </a:r>
            <a:endParaRPr lang="en-GB" dirty="0" smtClean="0"/>
          </a:p>
          <a:p>
            <a:pPr lvl="1"/>
            <a:r>
              <a:rPr lang="en-GB" dirty="0" err="1" smtClean="0"/>
              <a:t>Bazı</a:t>
            </a:r>
            <a:r>
              <a:rPr lang="en-GB" dirty="0" smtClean="0"/>
              <a:t> </a:t>
            </a:r>
            <a:r>
              <a:rPr lang="en-GB" dirty="0" err="1" smtClean="0"/>
              <a:t>ayrıntıların</a:t>
            </a:r>
            <a:r>
              <a:rPr lang="en-GB" dirty="0" smtClean="0"/>
              <a:t> </a:t>
            </a:r>
            <a:r>
              <a:rPr lang="en-GB" dirty="0" err="1" smtClean="0"/>
              <a:t>eklenmesi</a:t>
            </a:r>
            <a:endParaRPr lang="en-GB" dirty="0" smtClean="0"/>
          </a:p>
          <a:p>
            <a:pPr lvl="1"/>
            <a:r>
              <a:rPr lang="en-GB" dirty="0" err="1" smtClean="0"/>
              <a:t>Bazı</a:t>
            </a:r>
            <a:r>
              <a:rPr lang="en-GB" dirty="0" smtClean="0"/>
              <a:t> </a:t>
            </a:r>
            <a:r>
              <a:rPr lang="en-GB" dirty="0" err="1" smtClean="0"/>
              <a:t>ayrıntıların</a:t>
            </a:r>
            <a:r>
              <a:rPr lang="en-GB" dirty="0" smtClean="0"/>
              <a:t> </a:t>
            </a:r>
            <a:r>
              <a:rPr lang="en-GB" dirty="0" err="1" smtClean="0"/>
              <a:t>gizlenmesi</a:t>
            </a:r>
            <a:r>
              <a:rPr lang="en-GB" dirty="0" smtClean="0"/>
              <a:t> (</a:t>
            </a:r>
            <a:r>
              <a:rPr lang="en-GB" dirty="0" err="1" smtClean="0"/>
              <a:t>ya</a:t>
            </a:r>
            <a:r>
              <a:rPr lang="en-GB" dirty="0" smtClean="0"/>
              <a:t> da </a:t>
            </a:r>
            <a:r>
              <a:rPr lang="en-GB" dirty="0" err="1" smtClean="0"/>
              <a:t>izole</a:t>
            </a:r>
            <a:r>
              <a:rPr lang="en-GB" dirty="0" smtClean="0"/>
              <a:t> </a:t>
            </a:r>
            <a:r>
              <a:rPr lang="en-GB" dirty="0" err="1" smtClean="0"/>
              <a:t>edilmesi</a:t>
            </a:r>
            <a:r>
              <a:rPr lang="en-GB" dirty="0" smtClean="0"/>
              <a:t>)</a:t>
            </a:r>
          </a:p>
          <a:p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çok</a:t>
            </a:r>
            <a:r>
              <a:rPr lang="en-GB" dirty="0" smtClean="0"/>
              <a:t> </a:t>
            </a:r>
            <a:r>
              <a:rPr lang="en-GB" dirty="0" err="1" smtClean="0"/>
              <a:t>kullanımı</a:t>
            </a:r>
            <a:r>
              <a:rPr lang="en-GB" dirty="0" smtClean="0"/>
              <a:t> </a:t>
            </a:r>
            <a:r>
              <a:rPr lang="en-GB" dirty="0" err="1" smtClean="0"/>
              <a:t>oyun</a:t>
            </a:r>
            <a:r>
              <a:rPr lang="en-GB" dirty="0" smtClean="0"/>
              <a:t> </a:t>
            </a:r>
            <a:r>
              <a:rPr lang="en-GB" dirty="0" err="1" smtClean="0"/>
              <a:t>sektörü</a:t>
            </a:r>
            <a:r>
              <a:rPr lang="en-GB" dirty="0" smtClean="0"/>
              <a:t>, </a:t>
            </a:r>
            <a:r>
              <a:rPr lang="en-GB" dirty="0" err="1" smtClean="0"/>
              <a:t>eğitim</a:t>
            </a:r>
            <a:r>
              <a:rPr lang="en-GB" dirty="0" smtClean="0"/>
              <a:t>, </a:t>
            </a:r>
            <a:r>
              <a:rPr lang="en-GB" dirty="0" err="1" smtClean="0"/>
              <a:t>sanat</a:t>
            </a:r>
            <a:r>
              <a:rPr lang="en-GB" dirty="0" smtClean="0"/>
              <a:t>, </a:t>
            </a:r>
            <a:r>
              <a:rPr lang="en-GB" dirty="0" err="1" smtClean="0"/>
              <a:t>askeriye</a:t>
            </a:r>
            <a:r>
              <a:rPr lang="en-GB" dirty="0" smtClean="0"/>
              <a:t>, 1990’lardan </a:t>
            </a:r>
            <a:r>
              <a:rPr lang="en-GB" dirty="0" err="1" smtClean="0"/>
              <a:t>beri</a:t>
            </a:r>
            <a:r>
              <a:rPr lang="en-GB" dirty="0" smtClean="0"/>
              <a:t> </a:t>
            </a:r>
            <a:r>
              <a:rPr lang="en-GB" dirty="0" err="1" smtClean="0"/>
              <a:t>hayatımızda</a:t>
            </a:r>
            <a:endParaRPr lang="en-GB" dirty="0" smtClean="0"/>
          </a:p>
          <a:p>
            <a:r>
              <a:rPr lang="en-GB" dirty="0" smtClean="0"/>
              <a:t>Google Maps, </a:t>
            </a:r>
            <a:r>
              <a:rPr lang="en-GB" dirty="0" err="1" smtClean="0"/>
              <a:t>Pokemon</a:t>
            </a:r>
            <a:r>
              <a:rPr lang="en-GB" dirty="0" smtClean="0"/>
              <a:t> Go, </a:t>
            </a:r>
            <a:r>
              <a:rPr lang="en-GB" dirty="0" smtClean="0"/>
              <a:t>Survivor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946515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https://plannerwire.net/wp-content/uploads/2017/10/Explore-Augmented-Reality-Features-To-Perk-Up-Your-Event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17" y="365125"/>
            <a:ext cx="5139924" cy="267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in Navi für den Flughafen mit Augmented Reality. App und Funksender zeigen Ihnen auf dem Smartphone den Weg zum Check-In (Quelle: Gatwick Airport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5125"/>
            <a:ext cx="581025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bile device showing augmented real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17" y="3234531"/>
            <a:ext cx="5139924" cy="352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ugmented reality ile ilgili görsel sonu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483" y="3703692"/>
            <a:ext cx="4586768" cy="305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3042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Hiperrealizm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1960’larda </a:t>
            </a:r>
            <a:r>
              <a:rPr lang="en-GB" dirty="0" err="1" smtClean="0"/>
              <a:t>ortaya</a:t>
            </a:r>
            <a:r>
              <a:rPr lang="en-GB" dirty="0" smtClean="0"/>
              <a:t> </a:t>
            </a:r>
            <a:r>
              <a:rPr lang="en-GB" dirty="0" err="1" smtClean="0"/>
              <a:t>çıkan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özellikle</a:t>
            </a:r>
            <a:r>
              <a:rPr lang="en-GB" dirty="0" smtClean="0"/>
              <a:t> </a:t>
            </a:r>
            <a:r>
              <a:rPr lang="en-GB" dirty="0" err="1" smtClean="0"/>
              <a:t>resim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heykel</a:t>
            </a:r>
            <a:r>
              <a:rPr lang="en-GB" dirty="0" smtClean="0"/>
              <a:t> </a:t>
            </a:r>
            <a:r>
              <a:rPr lang="en-GB" dirty="0" err="1" smtClean="0"/>
              <a:t>alanında</a:t>
            </a:r>
            <a:r>
              <a:rPr lang="en-GB" dirty="0" smtClean="0"/>
              <a:t> </a:t>
            </a:r>
            <a:r>
              <a:rPr lang="en-GB" dirty="0" err="1" smtClean="0"/>
              <a:t>yaygınlaşan</a:t>
            </a:r>
            <a:r>
              <a:rPr lang="en-GB" dirty="0" smtClean="0"/>
              <a:t> </a:t>
            </a:r>
            <a:r>
              <a:rPr lang="en-GB" dirty="0" err="1" smtClean="0"/>
              <a:t>bir</a:t>
            </a:r>
            <a:r>
              <a:rPr lang="en-GB" dirty="0" smtClean="0"/>
              <a:t> </a:t>
            </a:r>
            <a:r>
              <a:rPr lang="en-GB" dirty="0" err="1" smtClean="0"/>
              <a:t>sanat</a:t>
            </a:r>
            <a:r>
              <a:rPr lang="en-GB" dirty="0" smtClean="0"/>
              <a:t> </a:t>
            </a:r>
            <a:r>
              <a:rPr lang="en-GB" dirty="0" err="1" smtClean="0"/>
              <a:t>akımı</a:t>
            </a:r>
            <a:endParaRPr lang="en-GB" dirty="0"/>
          </a:p>
          <a:p>
            <a:r>
              <a:rPr lang="en-GB" dirty="0" err="1" smtClean="0"/>
              <a:t>Nesne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görsel</a:t>
            </a:r>
            <a:r>
              <a:rPr lang="en-GB" dirty="0" smtClean="0"/>
              <a:t> </a:t>
            </a:r>
            <a:r>
              <a:rPr lang="en-GB" dirty="0" err="1" smtClean="0"/>
              <a:t>olanın</a:t>
            </a:r>
            <a:r>
              <a:rPr lang="en-GB" dirty="0" smtClean="0"/>
              <a:t> </a:t>
            </a:r>
            <a:r>
              <a:rPr lang="en-GB" dirty="0" err="1" smtClean="0"/>
              <a:t>içiçeliği</a:t>
            </a:r>
            <a:endParaRPr lang="en-GB" dirty="0" smtClean="0"/>
          </a:p>
          <a:p>
            <a:r>
              <a:rPr lang="en-GB" dirty="0" err="1" smtClean="0"/>
              <a:t>Gerçek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gerçek</a:t>
            </a:r>
            <a:r>
              <a:rPr lang="en-GB" dirty="0" smtClean="0"/>
              <a:t> </a:t>
            </a:r>
            <a:r>
              <a:rPr lang="en-GB" dirty="0" err="1" smtClean="0"/>
              <a:t>olmayanın</a:t>
            </a:r>
            <a:r>
              <a:rPr lang="en-GB" dirty="0" smtClean="0"/>
              <a:t> </a:t>
            </a:r>
            <a:r>
              <a:rPr lang="en-GB" dirty="0" err="1" smtClean="0"/>
              <a:t>içiçeliği</a:t>
            </a:r>
            <a:endParaRPr lang="en-GB" dirty="0" smtClean="0"/>
          </a:p>
          <a:p>
            <a:r>
              <a:rPr lang="en-GB" dirty="0" err="1" smtClean="0"/>
              <a:t>Hakiki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hakiki</a:t>
            </a:r>
            <a:r>
              <a:rPr lang="en-GB" dirty="0" smtClean="0"/>
              <a:t> </a:t>
            </a:r>
            <a:r>
              <a:rPr lang="en-GB" dirty="0" err="1" smtClean="0"/>
              <a:t>olmayanın</a:t>
            </a:r>
            <a:r>
              <a:rPr lang="en-GB" dirty="0" smtClean="0"/>
              <a:t> </a:t>
            </a:r>
            <a:r>
              <a:rPr lang="en-GB" dirty="0" err="1" smtClean="0"/>
              <a:t>içeçiliği</a:t>
            </a:r>
            <a:endParaRPr lang="en-GB" dirty="0" smtClean="0"/>
          </a:p>
          <a:p>
            <a:r>
              <a:rPr lang="en-GB" dirty="0" err="1" smtClean="0"/>
              <a:t>Doğru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yanlışın</a:t>
            </a:r>
            <a:r>
              <a:rPr lang="en-GB" dirty="0" smtClean="0"/>
              <a:t> </a:t>
            </a:r>
            <a:r>
              <a:rPr lang="en-GB" dirty="0" err="1" smtClean="0"/>
              <a:t>içiçeliği</a:t>
            </a:r>
            <a:endParaRPr lang="en-GB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083926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alexa-meade (18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6" y="136525"/>
            <a:ext cx="3312684" cy="330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iperrealizm nedir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180459"/>
            <a:ext cx="4441825" cy="330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5784850" y="3111403"/>
            <a:ext cx="147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Jamie</a:t>
            </a:r>
            <a:r>
              <a:rPr lang="tr-TR" dirty="0"/>
              <a:t> </a:t>
            </a:r>
            <a:r>
              <a:rPr lang="tr-TR" dirty="0" err="1"/>
              <a:t>Salmon</a:t>
            </a:r>
            <a:endParaRPr lang="tr-TR" dirty="0"/>
          </a:p>
        </p:txBody>
      </p:sp>
      <p:pic>
        <p:nvPicPr>
          <p:cNvPr id="2054" name="Picture 6" descr="File:Ron Mueck he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3480735"/>
            <a:ext cx="4328613" cy="323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etin kutusu 7"/>
          <p:cNvSpPr txBox="1"/>
          <p:nvPr/>
        </p:nvSpPr>
        <p:spPr>
          <a:xfrm>
            <a:off x="4512763" y="6373088"/>
            <a:ext cx="147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Ron </a:t>
            </a:r>
            <a:r>
              <a:rPr lang="en-GB" dirty="0" err="1" smtClean="0"/>
              <a:t>Meuck</a:t>
            </a:r>
            <a:endParaRPr lang="tr-TR" dirty="0"/>
          </a:p>
        </p:txBody>
      </p:sp>
      <p:pic>
        <p:nvPicPr>
          <p:cNvPr id="2056" name="Picture 8" descr="''Spiritual 2008''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3604669"/>
            <a:ext cx="4441825" cy="313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etin kutusu 9"/>
          <p:cNvSpPr txBox="1"/>
          <p:nvPr/>
        </p:nvSpPr>
        <p:spPr>
          <a:xfrm>
            <a:off x="5883819" y="4583041"/>
            <a:ext cx="147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Taner</a:t>
            </a:r>
            <a:r>
              <a:rPr lang="en-GB" dirty="0" smtClean="0"/>
              <a:t> </a:t>
            </a:r>
            <a:r>
              <a:rPr lang="en-GB" dirty="0" err="1" smtClean="0"/>
              <a:t>Ceylan</a:t>
            </a: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3505200" y="2031713"/>
            <a:ext cx="147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Alexa Meade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414677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Patikaya Bağımlılık Kuramı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02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err="1"/>
              <a:t>Popper’in</a:t>
            </a:r>
            <a:r>
              <a:rPr lang="tr-TR" b="1" dirty="0"/>
              <a:t> ve </a:t>
            </a:r>
            <a:r>
              <a:rPr lang="tr-TR" b="1" dirty="0" err="1"/>
              <a:t>Hegel’in</a:t>
            </a:r>
            <a:r>
              <a:rPr lang="tr-TR" b="1" dirty="0"/>
              <a:t> aksine </a:t>
            </a:r>
          </a:p>
          <a:p>
            <a:pPr lvl="1"/>
            <a:endParaRPr lang="en-GB" dirty="0" smtClean="0"/>
          </a:p>
          <a:p>
            <a:pPr lvl="1"/>
            <a:r>
              <a:rPr lang="tr-TR" dirty="0" smtClean="0"/>
              <a:t>Yanlışlar </a:t>
            </a:r>
            <a:r>
              <a:rPr lang="tr-TR" dirty="0"/>
              <a:t>ve çelişkiler </a:t>
            </a:r>
            <a:r>
              <a:rPr lang="tr-TR" dirty="0" smtClean="0"/>
              <a:t>var olmayı sürdürebilirler.</a:t>
            </a:r>
            <a:endParaRPr lang="tr-TR" dirty="0"/>
          </a:p>
          <a:p>
            <a:pPr lvl="1"/>
            <a:r>
              <a:rPr lang="tr-TR" dirty="0" smtClean="0"/>
              <a:t>Yanlışlar </a:t>
            </a:r>
            <a:r>
              <a:rPr lang="tr-TR" dirty="0"/>
              <a:t>ve çelişkiler </a:t>
            </a:r>
            <a:r>
              <a:rPr lang="tr-TR" dirty="0" smtClean="0"/>
              <a:t>de çeşitlenme </a:t>
            </a:r>
            <a:r>
              <a:rPr lang="tr-TR" dirty="0"/>
              <a:t>eğilimindedir.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Gerçekler </a:t>
            </a:r>
            <a:r>
              <a:rPr lang="tr-TR" dirty="0"/>
              <a:t>er ya da geç ortaya </a:t>
            </a:r>
            <a:r>
              <a:rPr lang="tr-TR" dirty="0" smtClean="0"/>
              <a:t>çıkmayabilir.</a:t>
            </a:r>
            <a:endParaRPr lang="tr-TR" dirty="0"/>
          </a:p>
          <a:p>
            <a:pPr lvl="1"/>
            <a:r>
              <a:rPr lang="tr-TR" dirty="0"/>
              <a:t>İyiler her zaman </a:t>
            </a:r>
            <a:r>
              <a:rPr lang="tr-TR" dirty="0" smtClean="0"/>
              <a:t>kazanmayabilir.</a:t>
            </a:r>
            <a:endParaRPr lang="tr-TR" dirty="0"/>
          </a:p>
          <a:p>
            <a:pPr lvl="1"/>
            <a:r>
              <a:rPr lang="tr-TR" dirty="0"/>
              <a:t>Sabrın sonu selamet </a:t>
            </a:r>
            <a:r>
              <a:rPr lang="tr-TR" dirty="0" smtClean="0"/>
              <a:t>olmayabilir.</a:t>
            </a:r>
            <a:endParaRPr lang="tr-TR" dirty="0"/>
          </a:p>
          <a:p>
            <a:pPr lvl="1"/>
            <a:r>
              <a:rPr lang="tr-TR" dirty="0"/>
              <a:t>Zaman </a:t>
            </a:r>
            <a:r>
              <a:rPr lang="tr-TR" dirty="0" smtClean="0"/>
              <a:t>her şeye </a:t>
            </a:r>
            <a:r>
              <a:rPr lang="tr-TR" dirty="0"/>
              <a:t>çare değildir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6924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Patikaya</a:t>
            </a:r>
            <a:r>
              <a:rPr lang="en-GB" dirty="0"/>
              <a:t> </a:t>
            </a:r>
            <a:r>
              <a:rPr lang="en-GB" dirty="0" err="1"/>
              <a:t>Bağımlılık</a:t>
            </a:r>
            <a:r>
              <a:rPr lang="en-GB" dirty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Kuramı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657" y="147015"/>
            <a:ext cx="4944796" cy="6593063"/>
          </a:xfrm>
        </p:spPr>
      </p:pic>
    </p:spTree>
    <p:extLst>
      <p:ext uri="{BB962C8B-B14F-4D97-AF65-F5344CB8AC3E}">
        <p14:creationId xmlns:p14="http://schemas.microsoft.com/office/powerpoint/2010/main" val="38239059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Patikaya Bağımlılık Kuramı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00" y="2046288"/>
            <a:ext cx="6213475" cy="4406899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673100" y="2247900"/>
            <a:ext cx="46863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i="1" dirty="0" err="1" smtClean="0"/>
              <a:t>Görececilik</a:t>
            </a:r>
            <a:endParaRPr lang="tr-TR" sz="2700" i="1" dirty="0" smtClean="0"/>
          </a:p>
          <a:p>
            <a:endParaRPr lang="tr-TR" sz="2700" dirty="0"/>
          </a:p>
          <a:p>
            <a:pPr>
              <a:buNone/>
            </a:pPr>
            <a:r>
              <a:rPr lang="tr-TR" sz="2700" dirty="0"/>
              <a:t>X Mutlak gelişme </a:t>
            </a:r>
          </a:p>
          <a:p>
            <a:pPr>
              <a:buNone/>
            </a:pPr>
            <a:r>
              <a:rPr lang="tr-TR" sz="2700" dirty="0">
                <a:cs typeface="Arial"/>
              </a:rPr>
              <a:t>X </a:t>
            </a:r>
            <a:r>
              <a:rPr lang="tr-TR" sz="2700" dirty="0" smtClean="0"/>
              <a:t>Süreklilikler</a:t>
            </a:r>
          </a:p>
          <a:p>
            <a:pPr>
              <a:buNone/>
            </a:pPr>
            <a:r>
              <a:rPr lang="tr-TR" sz="2700" dirty="0" smtClean="0"/>
              <a:t>X Doğruluk</a:t>
            </a:r>
            <a:endParaRPr lang="tr-TR" sz="2700" dirty="0"/>
          </a:p>
          <a:p>
            <a:pPr>
              <a:buNone/>
            </a:pPr>
            <a:endParaRPr lang="tr-TR" sz="2700" dirty="0">
              <a:cs typeface="Arial"/>
            </a:endParaRPr>
          </a:p>
          <a:p>
            <a:pPr>
              <a:buNone/>
            </a:pPr>
            <a:r>
              <a:rPr lang="tr-TR" sz="2700" dirty="0">
                <a:cs typeface="Arial"/>
              </a:rPr>
              <a:t>√ </a:t>
            </a:r>
            <a:r>
              <a:rPr lang="tr-TR" sz="2700" i="1" dirty="0" err="1" smtClean="0">
                <a:cs typeface="Arial"/>
              </a:rPr>
              <a:t>Contingency</a:t>
            </a:r>
            <a:r>
              <a:rPr lang="tr-TR" sz="2700" dirty="0" err="1" smtClean="0">
                <a:cs typeface="Arial"/>
              </a:rPr>
              <a:t>’ler</a:t>
            </a:r>
            <a:r>
              <a:rPr lang="tr-TR" sz="2700" dirty="0" smtClean="0">
                <a:cs typeface="Arial"/>
              </a:rPr>
              <a:t> ve k</a:t>
            </a:r>
            <a:r>
              <a:rPr lang="tr-TR" sz="2700" dirty="0" smtClean="0"/>
              <a:t>opuşlar</a:t>
            </a:r>
            <a:endParaRPr lang="tr-TR" sz="2700" dirty="0"/>
          </a:p>
          <a:p>
            <a:pPr>
              <a:buNone/>
            </a:pPr>
            <a:r>
              <a:rPr lang="tr-TR" sz="2700" dirty="0">
                <a:cs typeface="Arial"/>
              </a:rPr>
              <a:t>√ </a:t>
            </a:r>
            <a:r>
              <a:rPr lang="tr-TR" sz="2700" i="1" dirty="0" err="1" smtClean="0">
                <a:cs typeface="Arial"/>
              </a:rPr>
              <a:t>Co-evolution</a:t>
            </a:r>
            <a:r>
              <a:rPr lang="tr-TR" sz="2700" dirty="0" smtClean="0">
                <a:cs typeface="Arial"/>
              </a:rPr>
              <a:t> ve k</a:t>
            </a:r>
            <a:r>
              <a:rPr lang="tr-TR" sz="2700" dirty="0" smtClean="0"/>
              <a:t>uramlar </a:t>
            </a:r>
            <a:r>
              <a:rPr lang="tr-TR" sz="2700" dirty="0"/>
              <a:t>arasında çeşitlenme eğilimi</a:t>
            </a:r>
          </a:p>
          <a:p>
            <a:pPr>
              <a:buNone/>
            </a:pPr>
            <a:r>
              <a:rPr lang="tr-TR" sz="2700" dirty="0">
                <a:cs typeface="Arial"/>
              </a:rPr>
              <a:t>√ </a:t>
            </a:r>
            <a:r>
              <a:rPr lang="tr-TR" sz="2700" dirty="0" smtClean="0"/>
              <a:t>Paradigmalar</a:t>
            </a:r>
            <a:endParaRPr lang="tr-TR" sz="2700" dirty="0"/>
          </a:p>
        </p:txBody>
      </p:sp>
    </p:spTree>
    <p:extLst>
      <p:ext uri="{BB962C8B-B14F-4D97-AF65-F5344CB8AC3E}">
        <p14:creationId xmlns:p14="http://schemas.microsoft.com/office/powerpoint/2010/main" val="191111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028825" y="115889"/>
            <a:ext cx="8243888" cy="720725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tr-TR" sz="3200" b="1">
                <a:solidFill>
                  <a:prstClr val="black"/>
                </a:solidFill>
              </a:rPr>
              <a:t>KLASİK İKTİSAT OKULU</a:t>
            </a:r>
            <a:r>
              <a:rPr lang="tr-TR" sz="3200">
                <a:solidFill>
                  <a:prstClr val="black"/>
                </a:solidFill>
              </a:rPr>
              <a:t> (1776 – 1870’ler)</a:t>
            </a: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2927350" y="4437063"/>
            <a:ext cx="5905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2927350" y="3716339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682750" y="3205164"/>
            <a:ext cx="1244600" cy="511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 sz="900" b="1">
                <a:solidFill>
                  <a:prstClr val="black"/>
                </a:solidFill>
              </a:rPr>
              <a:t>1776</a:t>
            </a:r>
            <a:r>
              <a:rPr lang="tr-TR" sz="900">
                <a:solidFill>
                  <a:prstClr val="black"/>
                </a:solidFill>
              </a:rPr>
              <a:t> - Adam Smith, </a:t>
            </a:r>
            <a:r>
              <a:rPr lang="tr-TR" sz="900" i="1">
                <a:solidFill>
                  <a:prstClr val="black"/>
                </a:solidFill>
              </a:rPr>
              <a:t>Ulusların Zenginliği (Wealth of Nations)</a:t>
            </a:r>
            <a:endParaRPr lang="en-US" sz="900" i="1">
              <a:solidFill>
                <a:prstClr val="black"/>
              </a:solidFill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3432175" y="2276475"/>
            <a:ext cx="0" cy="2160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575050" y="2852738"/>
            <a:ext cx="1657350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 sz="900" b="1" i="1">
                <a:solidFill>
                  <a:prstClr val="black"/>
                </a:solidFill>
              </a:rPr>
              <a:t>1817</a:t>
            </a:r>
            <a:r>
              <a:rPr lang="tr-TR" sz="900" i="1">
                <a:solidFill>
                  <a:prstClr val="black"/>
                </a:solidFill>
              </a:rPr>
              <a:t> – David Ricardo, Vergilendirmenin İlkeleri (On the Principles of Political Economy and Taxation)</a:t>
            </a:r>
            <a:endParaRPr lang="en-US" sz="900" i="1">
              <a:solidFill>
                <a:prstClr val="black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788025" y="2997200"/>
            <a:ext cx="1244600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 sz="900" b="1" i="1">
                <a:solidFill>
                  <a:prstClr val="black"/>
                </a:solidFill>
              </a:rPr>
              <a:t>1821</a:t>
            </a:r>
            <a:r>
              <a:rPr lang="tr-TR" sz="900" i="1">
                <a:solidFill>
                  <a:prstClr val="black"/>
                </a:solidFill>
              </a:rPr>
              <a:t> – James Mill, Siyasal İktisadın Öğeleri (Elements of Political Economy)</a:t>
            </a:r>
            <a:endParaRPr lang="en-US" sz="900" i="1">
              <a:solidFill>
                <a:prstClr val="black"/>
              </a:solidFill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5232400" y="3500439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346575" y="1500188"/>
            <a:ext cx="1244600" cy="7848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 sz="900" b="1" i="1">
                <a:solidFill>
                  <a:prstClr val="black"/>
                </a:solidFill>
              </a:rPr>
              <a:t>1820</a:t>
            </a:r>
            <a:r>
              <a:rPr lang="tr-TR" sz="900" i="1">
                <a:solidFill>
                  <a:prstClr val="black"/>
                </a:solidFill>
              </a:rPr>
              <a:t> - Thomas Malhus, Nüfus İlkesi Üzerine Bir Deneme (Essay on the Principle of Population)</a:t>
            </a:r>
            <a:endParaRPr lang="en-US" sz="900" i="1">
              <a:solidFill>
                <a:prstClr val="black"/>
              </a:solidFill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V="1">
            <a:off x="5591175" y="2060575"/>
            <a:ext cx="0" cy="237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2187575" y="2076450"/>
            <a:ext cx="1244600" cy="7848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 sz="900" b="1" i="1">
                <a:solidFill>
                  <a:prstClr val="black"/>
                </a:solidFill>
              </a:rPr>
              <a:t>1803</a:t>
            </a:r>
            <a:r>
              <a:rPr lang="tr-TR" sz="900" i="1">
                <a:solidFill>
                  <a:prstClr val="black"/>
                </a:solidFill>
              </a:rPr>
              <a:t> - (FR, 1821 EN) – Jean-Baptiste Say, Siyasal İktisat Üzerine Deneme (Traite D’economie politique)</a:t>
            </a:r>
            <a:endParaRPr lang="en-US" sz="900" i="1">
              <a:solidFill>
                <a:prstClr val="black"/>
              </a:solidFill>
            </a:endParaRP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7032625" y="3644901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6146800" y="1508125"/>
            <a:ext cx="1244600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 sz="900" b="1" i="1">
                <a:solidFill>
                  <a:prstClr val="black"/>
                </a:solidFill>
              </a:rPr>
              <a:t>1836</a:t>
            </a:r>
            <a:r>
              <a:rPr lang="tr-TR" sz="900" i="1">
                <a:solidFill>
                  <a:prstClr val="black"/>
                </a:solidFill>
              </a:rPr>
              <a:t> - Nassau William Senior, Siyasal İktisat Biliminin Ana Hatları (An Outline of the Science of Political Economy)</a:t>
            </a:r>
            <a:endParaRPr lang="en-US" sz="900" i="1">
              <a:solidFill>
                <a:prstClr val="black"/>
              </a:solidFill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7391400" y="2565401"/>
            <a:ext cx="0" cy="1871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7588250" y="2300288"/>
            <a:ext cx="1244600" cy="7848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 sz="900" b="1" i="1">
                <a:solidFill>
                  <a:prstClr val="black"/>
                </a:solidFill>
              </a:rPr>
              <a:t>1848</a:t>
            </a:r>
            <a:r>
              <a:rPr lang="tr-TR" sz="900" i="1">
                <a:solidFill>
                  <a:prstClr val="black"/>
                </a:solidFill>
              </a:rPr>
              <a:t> – John Stuart Mill (James Mill’in oğlu), Siyasal İktisadın İlkeleri (Principles of Political Economy)</a:t>
            </a:r>
            <a:endParaRPr lang="en-US" sz="900" i="1">
              <a:solidFill>
                <a:prstClr val="black"/>
              </a:solidFill>
            </a:endParaRP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8832850" y="3213101"/>
            <a:ext cx="0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9048751" y="4437063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9048750" y="2098676"/>
            <a:ext cx="1244600" cy="1603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 sz="900" b="1" u="sng">
                <a:solidFill>
                  <a:prstClr val="black"/>
                </a:solidFill>
              </a:rPr>
              <a:t>Marx ve sonrası</a:t>
            </a:r>
          </a:p>
          <a:p>
            <a:endParaRPr lang="tr-TR" sz="900" b="1" i="1" u="sng">
              <a:solidFill>
                <a:prstClr val="black"/>
              </a:solidFill>
            </a:endParaRPr>
          </a:p>
          <a:p>
            <a:r>
              <a:rPr lang="tr-TR" sz="900" b="1">
                <a:solidFill>
                  <a:prstClr val="black"/>
                </a:solidFill>
              </a:rPr>
              <a:t>1847</a:t>
            </a:r>
            <a:r>
              <a:rPr lang="tr-TR" sz="900">
                <a:solidFill>
                  <a:prstClr val="black"/>
                </a:solidFill>
              </a:rPr>
              <a:t> </a:t>
            </a:r>
            <a:r>
              <a:rPr lang="tr-TR" sz="900" i="1">
                <a:solidFill>
                  <a:prstClr val="black"/>
                </a:solidFill>
              </a:rPr>
              <a:t>Ücretli Emek ve Sermaye</a:t>
            </a:r>
            <a:endParaRPr lang="tr-TR" sz="900">
              <a:solidFill>
                <a:prstClr val="black"/>
              </a:solidFill>
            </a:endParaRPr>
          </a:p>
          <a:p>
            <a:r>
              <a:rPr lang="tr-TR" sz="900" b="1">
                <a:solidFill>
                  <a:prstClr val="black"/>
                </a:solidFill>
              </a:rPr>
              <a:t>1848</a:t>
            </a:r>
            <a:r>
              <a:rPr lang="tr-TR" sz="900">
                <a:solidFill>
                  <a:prstClr val="black"/>
                </a:solidFill>
              </a:rPr>
              <a:t> </a:t>
            </a:r>
            <a:r>
              <a:rPr lang="tr-TR" sz="900" i="1">
                <a:solidFill>
                  <a:prstClr val="black"/>
                </a:solidFill>
              </a:rPr>
              <a:t>Komünist Manifesto</a:t>
            </a:r>
          </a:p>
          <a:p>
            <a:r>
              <a:rPr lang="tr-TR" sz="900" b="1">
                <a:solidFill>
                  <a:prstClr val="black"/>
                </a:solidFill>
              </a:rPr>
              <a:t>1857</a:t>
            </a:r>
            <a:r>
              <a:rPr lang="tr-TR" sz="900">
                <a:solidFill>
                  <a:prstClr val="black"/>
                </a:solidFill>
              </a:rPr>
              <a:t> </a:t>
            </a:r>
            <a:r>
              <a:rPr lang="tr-TR" sz="900" i="1">
                <a:solidFill>
                  <a:prstClr val="black"/>
                </a:solidFill>
              </a:rPr>
              <a:t>Grundrisse</a:t>
            </a:r>
          </a:p>
          <a:p>
            <a:r>
              <a:rPr lang="tr-TR" sz="900" b="1">
                <a:solidFill>
                  <a:prstClr val="black"/>
                </a:solidFill>
              </a:rPr>
              <a:t>1867</a:t>
            </a:r>
            <a:r>
              <a:rPr lang="tr-TR" sz="900">
                <a:solidFill>
                  <a:prstClr val="black"/>
                </a:solidFill>
              </a:rPr>
              <a:t> </a:t>
            </a:r>
            <a:r>
              <a:rPr lang="tr-TR" sz="900" i="1">
                <a:solidFill>
                  <a:prstClr val="black"/>
                </a:solidFill>
              </a:rPr>
              <a:t>Kapital</a:t>
            </a:r>
          </a:p>
          <a:p>
            <a:r>
              <a:rPr lang="tr-TR" sz="900" b="1">
                <a:solidFill>
                  <a:prstClr val="black"/>
                </a:solidFill>
              </a:rPr>
              <a:t>1862</a:t>
            </a:r>
            <a:r>
              <a:rPr lang="tr-TR" sz="900" i="1">
                <a:solidFill>
                  <a:prstClr val="black"/>
                </a:solidFill>
              </a:rPr>
              <a:t> Artık Değer Teorileri</a:t>
            </a:r>
          </a:p>
          <a:p>
            <a:endParaRPr lang="en-US" sz="900">
              <a:solidFill>
                <a:prstClr val="black"/>
              </a:solidFill>
            </a:endParaRP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9048750" y="3429001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1611313" y="4456113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>
                <a:solidFill>
                  <a:prstClr val="black"/>
                </a:solidFill>
              </a:rPr>
              <a:t>1770’ler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9636125" y="4502151"/>
            <a:ext cx="99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>
                <a:solidFill>
                  <a:prstClr val="black"/>
                </a:solidFill>
              </a:rPr>
              <a:t>1870’ler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 flipH="1">
            <a:off x="1631950" y="4437063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1703388" y="1341438"/>
            <a:ext cx="9128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tr-TR" sz="1400">
                <a:solidFill>
                  <a:srgbClr val="66FF33"/>
                </a:solidFill>
              </a:rPr>
              <a:t>Merkantil Sistem</a:t>
            </a:r>
            <a:endParaRPr lang="en-US" sz="1400">
              <a:solidFill>
                <a:srgbClr val="66FF33"/>
              </a:solidFill>
            </a:endParaRP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 rot="16200000">
            <a:off x="2194719" y="5530057"/>
            <a:ext cx="187166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 sz="1000">
                <a:solidFill>
                  <a:prstClr val="black"/>
                </a:solidFill>
              </a:rPr>
              <a:t>1776 – Amerikan Özgürlük Bildirgesi</a:t>
            </a:r>
            <a:endParaRPr lang="en-US" sz="1000">
              <a:solidFill>
                <a:prstClr val="black"/>
              </a:solidFill>
            </a:endParaRPr>
          </a:p>
        </p:txBody>
      </p:sp>
      <p:sp>
        <p:nvSpPr>
          <p:cNvPr id="27" name="Line 29"/>
          <p:cNvSpPr>
            <a:spLocks noChangeShapeType="1"/>
          </p:cNvSpPr>
          <p:nvPr/>
        </p:nvSpPr>
        <p:spPr bwMode="auto">
          <a:xfrm>
            <a:off x="2927350" y="44370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3441701" y="4797426"/>
            <a:ext cx="7046913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r-TR" sz="3200">
                <a:solidFill>
                  <a:prstClr val="black"/>
                </a:solidFill>
              </a:rPr>
              <a:t>I. Sanayi Devrimi ve sonrası</a:t>
            </a: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4800600" y="1125539"/>
            <a:ext cx="18444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400">
                <a:solidFill>
                  <a:srgbClr val="3333FF"/>
                </a:solidFill>
              </a:rPr>
              <a:t>KLASİK POLİTİK İKTİSAT</a:t>
            </a:r>
            <a:endParaRPr lang="en-US" sz="1400">
              <a:solidFill>
                <a:srgbClr val="3333FF"/>
              </a:solidFill>
            </a:endParaRPr>
          </a:p>
        </p:txBody>
      </p:sp>
      <p:sp>
        <p:nvSpPr>
          <p:cNvPr id="30" name="Line 32"/>
          <p:cNvSpPr>
            <a:spLocks noChangeShapeType="1"/>
          </p:cNvSpPr>
          <p:nvPr/>
        </p:nvSpPr>
        <p:spPr bwMode="auto">
          <a:xfrm flipH="1">
            <a:off x="2927351" y="1341438"/>
            <a:ext cx="1584325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31" name="Line 33"/>
          <p:cNvSpPr>
            <a:spLocks noChangeShapeType="1"/>
          </p:cNvSpPr>
          <p:nvPr/>
        </p:nvSpPr>
        <p:spPr bwMode="auto">
          <a:xfrm>
            <a:off x="7392988" y="1341438"/>
            <a:ext cx="3167062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8956676" y="1398588"/>
            <a:ext cx="17113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 sz="1400">
                <a:solidFill>
                  <a:srgbClr val="FF0000"/>
                </a:solidFill>
              </a:rPr>
              <a:t>MARKSİST POLİTİK İKTİSAT</a:t>
            </a:r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33" name="Line 35"/>
          <p:cNvSpPr>
            <a:spLocks noChangeShapeType="1"/>
          </p:cNvSpPr>
          <p:nvPr/>
        </p:nvSpPr>
        <p:spPr bwMode="auto">
          <a:xfrm>
            <a:off x="9048750" y="1916113"/>
            <a:ext cx="15113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6456364" y="5465764"/>
            <a:ext cx="2094163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200">
                <a:solidFill>
                  <a:prstClr val="black"/>
                </a:solidFill>
              </a:rPr>
              <a:t>Yoksul Yasası (</a:t>
            </a:r>
            <a:r>
              <a:rPr lang="tr-TR" sz="1200" i="1">
                <a:solidFill>
                  <a:prstClr val="black"/>
                </a:solidFill>
              </a:rPr>
              <a:t>Poor Law</a:t>
            </a:r>
            <a:r>
              <a:rPr lang="tr-TR" sz="1200">
                <a:solidFill>
                  <a:prstClr val="black"/>
                </a:solidFill>
              </a:rPr>
              <a:t>) 1834</a:t>
            </a:r>
          </a:p>
          <a:p>
            <a:r>
              <a:rPr lang="tr-TR" sz="1200">
                <a:solidFill>
                  <a:prstClr val="black"/>
                </a:solidFill>
              </a:rPr>
              <a:t>Tahıl Yasaları (</a:t>
            </a:r>
            <a:r>
              <a:rPr lang="tr-TR" sz="1200" i="1">
                <a:solidFill>
                  <a:prstClr val="black"/>
                </a:solidFill>
              </a:rPr>
              <a:t>Corn Laws</a:t>
            </a:r>
            <a:r>
              <a:rPr lang="tr-TR" sz="1200">
                <a:solidFill>
                  <a:prstClr val="black"/>
                </a:solidFill>
              </a:rPr>
              <a:t>) 1846</a:t>
            </a:r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5" name="Line 37"/>
          <p:cNvSpPr>
            <a:spLocks noChangeShapeType="1"/>
          </p:cNvSpPr>
          <p:nvPr/>
        </p:nvSpPr>
        <p:spPr bwMode="auto">
          <a:xfrm flipH="1">
            <a:off x="1524001" y="1916113"/>
            <a:ext cx="1116013" cy="0"/>
          </a:xfrm>
          <a:prstGeom prst="line">
            <a:avLst/>
          </a:prstGeom>
          <a:noFill/>
          <a:ln w="9525">
            <a:solidFill>
              <a:srgbClr val="66FF33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Patikaya Bağımlılık Kuramı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02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err="1"/>
              <a:t>Popper’in</a:t>
            </a:r>
            <a:r>
              <a:rPr lang="tr-TR" b="1" dirty="0"/>
              <a:t> ve </a:t>
            </a:r>
            <a:r>
              <a:rPr lang="tr-TR" b="1" dirty="0" err="1"/>
              <a:t>Hegel’in</a:t>
            </a:r>
            <a:r>
              <a:rPr lang="tr-TR" b="1" dirty="0"/>
              <a:t> aksine </a:t>
            </a:r>
          </a:p>
          <a:p>
            <a:pPr lvl="1"/>
            <a:endParaRPr lang="en-GB" dirty="0" smtClean="0"/>
          </a:p>
          <a:p>
            <a:pPr lvl="1"/>
            <a:r>
              <a:rPr lang="en-GB" dirty="0" err="1" smtClean="0"/>
              <a:t>İlerleme</a:t>
            </a:r>
            <a:r>
              <a:rPr lang="en-GB" dirty="0" smtClean="0"/>
              <a:t> </a:t>
            </a:r>
            <a:r>
              <a:rPr lang="en-GB" dirty="0" err="1" smtClean="0"/>
              <a:t>vardır</a:t>
            </a:r>
            <a:r>
              <a:rPr lang="en-GB" dirty="0" smtClean="0"/>
              <a:t> </a:t>
            </a:r>
            <a:r>
              <a:rPr lang="en-GB" dirty="0" err="1" smtClean="0"/>
              <a:t>ama</a:t>
            </a:r>
            <a:r>
              <a:rPr lang="en-GB" dirty="0" smtClean="0"/>
              <a:t> </a:t>
            </a:r>
            <a:r>
              <a:rPr lang="en-GB" dirty="0" err="1" smtClean="0"/>
              <a:t>sürekli</a:t>
            </a:r>
            <a:r>
              <a:rPr lang="en-GB" dirty="0" smtClean="0"/>
              <a:t> </a:t>
            </a:r>
            <a:r>
              <a:rPr lang="en-GB" dirty="0" err="1" smtClean="0"/>
              <a:t>değil</a:t>
            </a:r>
            <a:r>
              <a:rPr lang="en-GB" dirty="0" smtClean="0"/>
              <a:t>, </a:t>
            </a:r>
            <a:r>
              <a:rPr lang="en-GB" dirty="0" err="1" smtClean="0"/>
              <a:t>kesintilidir</a:t>
            </a:r>
            <a:r>
              <a:rPr lang="en-GB" dirty="0" smtClean="0"/>
              <a:t>.</a:t>
            </a:r>
          </a:p>
          <a:p>
            <a:pPr lvl="1"/>
            <a:r>
              <a:rPr lang="en-GB" dirty="0" err="1" smtClean="0"/>
              <a:t>Doğanın</a:t>
            </a:r>
            <a:r>
              <a:rPr lang="en-GB" dirty="0" smtClean="0"/>
              <a:t> </a:t>
            </a:r>
            <a:r>
              <a:rPr lang="en-GB" dirty="0" err="1" smtClean="0"/>
              <a:t>teması</a:t>
            </a:r>
            <a:r>
              <a:rPr lang="en-GB" dirty="0" smtClean="0"/>
              <a:t>: </a:t>
            </a:r>
            <a:r>
              <a:rPr lang="en-GB" dirty="0" err="1" smtClean="0"/>
              <a:t>türler</a:t>
            </a:r>
            <a:r>
              <a:rPr lang="en-GB" dirty="0" smtClean="0"/>
              <a:t> </a:t>
            </a:r>
            <a:r>
              <a:rPr lang="en-GB" dirty="0" err="1" smtClean="0"/>
              <a:t>arasındaki</a:t>
            </a:r>
            <a:r>
              <a:rPr lang="en-GB" dirty="0" smtClean="0"/>
              <a:t> </a:t>
            </a:r>
            <a:r>
              <a:rPr lang="en-GB" dirty="0" err="1" smtClean="0"/>
              <a:t>çeşitlilik</a:t>
            </a:r>
            <a:endParaRPr lang="en-GB" dirty="0" smtClean="0"/>
          </a:p>
          <a:p>
            <a:pPr lvl="1"/>
            <a:r>
              <a:rPr lang="en-GB" dirty="0" err="1" smtClean="0"/>
              <a:t>Düşünce</a:t>
            </a:r>
            <a:r>
              <a:rPr lang="en-GB" dirty="0" smtClean="0"/>
              <a:t> </a:t>
            </a:r>
            <a:r>
              <a:rPr lang="en-GB" dirty="0" err="1" smtClean="0"/>
              <a:t>tarihinin</a:t>
            </a:r>
            <a:r>
              <a:rPr lang="en-GB" dirty="0" smtClean="0"/>
              <a:t> </a:t>
            </a:r>
            <a:r>
              <a:rPr lang="en-GB" dirty="0" err="1" smtClean="0"/>
              <a:t>teması</a:t>
            </a:r>
            <a:r>
              <a:rPr lang="en-GB" dirty="0" smtClean="0"/>
              <a:t>: </a:t>
            </a:r>
            <a:r>
              <a:rPr lang="en-GB" dirty="0" err="1" smtClean="0"/>
              <a:t>kuramlar</a:t>
            </a:r>
            <a:r>
              <a:rPr lang="en-GB" dirty="0" smtClean="0"/>
              <a:t> </a:t>
            </a:r>
            <a:r>
              <a:rPr lang="en-GB" dirty="0" err="1" smtClean="0"/>
              <a:t>arasındaki</a:t>
            </a:r>
            <a:r>
              <a:rPr lang="en-GB" dirty="0" smtClean="0"/>
              <a:t> </a:t>
            </a:r>
            <a:r>
              <a:rPr lang="en-GB" dirty="0" err="1" smtClean="0"/>
              <a:t>çeşitlilik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079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Patikaya Bağımlılık Kuramı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100" y="0"/>
            <a:ext cx="5029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8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209800" y="548681"/>
            <a:ext cx="7772400" cy="5760639"/>
          </a:xfrm>
        </p:spPr>
        <p:txBody>
          <a:bodyPr anchor="t">
            <a:normAutofit/>
          </a:bodyPr>
          <a:lstStyle/>
          <a:p>
            <a:pPr algn="l"/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3" name="2 Resim" descr="darwin_note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9576" y="620688"/>
            <a:ext cx="3168352" cy="5421402"/>
          </a:xfrm>
          <a:prstGeom prst="rect">
            <a:avLst/>
          </a:prstGeom>
        </p:spPr>
      </p:pic>
      <p:sp>
        <p:nvSpPr>
          <p:cNvPr id="4" name="3 Metin kutusu"/>
          <p:cNvSpPr txBox="1"/>
          <p:nvPr/>
        </p:nvSpPr>
        <p:spPr>
          <a:xfrm>
            <a:off x="6240016" y="5301209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>
                <a:solidFill>
                  <a:prstClr val="black"/>
                </a:solidFill>
              </a:rPr>
              <a:t>Original</a:t>
            </a:r>
            <a:r>
              <a:rPr lang="tr-TR" dirty="0">
                <a:solidFill>
                  <a:prstClr val="black"/>
                </a:solidFill>
              </a:rPr>
              <a:t> </a:t>
            </a:r>
            <a:r>
              <a:rPr lang="tr-TR" dirty="0" err="1">
                <a:solidFill>
                  <a:prstClr val="black"/>
                </a:solidFill>
              </a:rPr>
              <a:t>drawing</a:t>
            </a:r>
            <a:r>
              <a:rPr lang="tr-TR" dirty="0">
                <a:solidFill>
                  <a:prstClr val="black"/>
                </a:solidFill>
              </a:rPr>
              <a:t> </a:t>
            </a:r>
            <a:r>
              <a:rPr lang="tr-TR" dirty="0" err="1">
                <a:solidFill>
                  <a:prstClr val="black"/>
                </a:solidFill>
              </a:rPr>
              <a:t>from</a:t>
            </a:r>
            <a:r>
              <a:rPr lang="tr-TR" dirty="0">
                <a:solidFill>
                  <a:prstClr val="black"/>
                </a:solidFill>
              </a:rPr>
              <a:t> </a:t>
            </a:r>
            <a:r>
              <a:rPr lang="tr-TR" dirty="0" err="1">
                <a:solidFill>
                  <a:prstClr val="black"/>
                </a:solidFill>
              </a:rPr>
              <a:t>one</a:t>
            </a:r>
            <a:r>
              <a:rPr lang="tr-TR" dirty="0">
                <a:solidFill>
                  <a:prstClr val="black"/>
                </a:solidFill>
              </a:rPr>
              <a:t> of </a:t>
            </a:r>
            <a:r>
              <a:rPr lang="tr-TR" dirty="0" err="1">
                <a:solidFill>
                  <a:prstClr val="black"/>
                </a:solidFill>
              </a:rPr>
              <a:t>Darwin’s</a:t>
            </a:r>
            <a:r>
              <a:rPr lang="tr-TR" dirty="0">
                <a:solidFill>
                  <a:prstClr val="black"/>
                </a:solidFill>
              </a:rPr>
              <a:t> </a:t>
            </a:r>
            <a:r>
              <a:rPr lang="tr-TR" dirty="0" err="1">
                <a:solidFill>
                  <a:prstClr val="black"/>
                </a:solidFill>
              </a:rPr>
              <a:t>notebooks</a:t>
            </a:r>
            <a:r>
              <a:rPr lang="tr-TR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961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Patikaya Bağımlılık Kuramı</a:t>
            </a:r>
            <a:endParaRPr lang="tr-TR" dirty="0"/>
          </a:p>
        </p:txBody>
      </p:sp>
      <p:pic>
        <p:nvPicPr>
          <p:cNvPr id="4" name="4 İçerik Yer Tutucusu" descr="1859_Origin_F373_fig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78984" y="1892657"/>
            <a:ext cx="5674816" cy="4568108"/>
          </a:xfrm>
          <a:prstGeom prst="rect">
            <a:avLst/>
          </a:prstGeom>
        </p:spPr>
      </p:pic>
      <p:sp>
        <p:nvSpPr>
          <p:cNvPr id="5" name="5 Metin kutusu"/>
          <p:cNvSpPr txBox="1">
            <a:spLocks noGrp="1"/>
          </p:cNvSpPr>
          <p:nvPr>
            <p:ph idx="1"/>
          </p:nvPr>
        </p:nvSpPr>
        <p:spPr>
          <a:xfrm>
            <a:off x="838200" y="5038837"/>
            <a:ext cx="46228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tr-TR" sz="2400" dirty="0" smtClean="0"/>
              <a:t>Kaynak: Charles Darwin. 1</a:t>
            </a:r>
            <a:r>
              <a:rPr lang="en-GB" sz="2400" dirty="0" smtClean="0"/>
              <a:t>8</a:t>
            </a:r>
            <a:r>
              <a:rPr lang="tr-TR" sz="2400" dirty="0" smtClean="0"/>
              <a:t>59 [2006] </a:t>
            </a:r>
            <a:r>
              <a:rPr lang="tr-TR" sz="2400" i="1" dirty="0" smtClean="0"/>
              <a:t>On </a:t>
            </a:r>
            <a:r>
              <a:rPr lang="tr-TR" sz="2400" i="1" dirty="0" err="1" smtClean="0"/>
              <a:t>the</a:t>
            </a:r>
            <a:r>
              <a:rPr lang="tr-TR" sz="2400" i="1" dirty="0" smtClean="0"/>
              <a:t> </a:t>
            </a:r>
            <a:r>
              <a:rPr lang="tr-TR" sz="2400" i="1" dirty="0" err="1" smtClean="0"/>
              <a:t>Origin</a:t>
            </a:r>
            <a:r>
              <a:rPr lang="tr-TR" sz="2400" i="1" dirty="0" smtClean="0"/>
              <a:t> of </a:t>
            </a:r>
            <a:r>
              <a:rPr lang="tr-TR" sz="2400" i="1" dirty="0" err="1" smtClean="0"/>
              <a:t>Species</a:t>
            </a:r>
            <a:r>
              <a:rPr lang="tr-TR" sz="2400" dirty="0" smtClean="0"/>
              <a:t>. İçinde: E. O. Wilson. </a:t>
            </a:r>
            <a:r>
              <a:rPr lang="tr-TR" sz="2400" i="1" dirty="0" err="1" smtClean="0"/>
              <a:t>From</a:t>
            </a:r>
            <a:r>
              <a:rPr lang="tr-TR" sz="2400" i="1" dirty="0" smtClean="0"/>
              <a:t> </a:t>
            </a:r>
            <a:r>
              <a:rPr lang="tr-TR" sz="2400" i="1" dirty="0" err="1" smtClean="0"/>
              <a:t>So</a:t>
            </a:r>
            <a:r>
              <a:rPr lang="tr-TR" sz="2400" i="1" dirty="0" smtClean="0"/>
              <a:t> Simple a </a:t>
            </a:r>
            <a:r>
              <a:rPr lang="tr-TR" sz="2400" i="1" dirty="0" err="1" smtClean="0"/>
              <a:t>Beginning</a:t>
            </a:r>
            <a:r>
              <a:rPr lang="tr-TR" sz="2400" dirty="0" smtClean="0"/>
              <a:t>.  W. W. Norton: 525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79996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Patikaya</a:t>
            </a:r>
            <a:r>
              <a:rPr lang="en-GB" dirty="0"/>
              <a:t> </a:t>
            </a:r>
            <a:r>
              <a:rPr lang="en-GB" dirty="0" err="1"/>
              <a:t>Bağımlılık</a:t>
            </a:r>
            <a:r>
              <a:rPr lang="en-GB" dirty="0"/>
              <a:t> </a:t>
            </a:r>
            <a:r>
              <a:rPr lang="en-GB" dirty="0" err="1"/>
              <a:t>Kuramı</a:t>
            </a:r>
            <a:endParaRPr lang="tr-TR" dirty="0"/>
          </a:p>
        </p:txBody>
      </p:sp>
      <p:pic>
        <p:nvPicPr>
          <p:cNvPr id="1026" name="Picture 2" descr="File:SelectricII Hada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08" y="1301611"/>
            <a:ext cx="4067389" cy="542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5295955" y="6376505"/>
            <a:ext cx="2695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IBM </a:t>
            </a:r>
            <a:r>
              <a:rPr lang="tr-TR" dirty="0" err="1" smtClean="0"/>
              <a:t>Selectric</a:t>
            </a:r>
            <a:r>
              <a:rPr lang="tr-TR" dirty="0" smtClean="0"/>
              <a:t> </a:t>
            </a:r>
            <a:r>
              <a:rPr lang="tr-TR" dirty="0"/>
              <a:t>II </a:t>
            </a:r>
            <a:r>
              <a:rPr lang="tr-TR" dirty="0" err="1" smtClean="0"/>
              <a:t>dual</a:t>
            </a:r>
            <a:r>
              <a:rPr lang="en-GB" dirty="0" smtClean="0"/>
              <a:t>, 1961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172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Patikaya</a:t>
            </a:r>
            <a:r>
              <a:rPr lang="en-GB" dirty="0"/>
              <a:t> </a:t>
            </a:r>
            <a:r>
              <a:rPr lang="en-GB" dirty="0" err="1"/>
              <a:t>Bağımlılık</a:t>
            </a:r>
            <a:r>
              <a:rPr lang="en-GB" dirty="0"/>
              <a:t> </a:t>
            </a:r>
            <a:r>
              <a:rPr lang="en-GB" dirty="0" err="1"/>
              <a:t>Kuramı</a:t>
            </a:r>
            <a:endParaRPr lang="tr-TR" dirty="0"/>
          </a:p>
        </p:txBody>
      </p:sp>
      <p:pic>
        <p:nvPicPr>
          <p:cNvPr id="2050" name="Picture 2" descr="computer keyboard ile ilgili g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08" y="1690688"/>
            <a:ext cx="10399984" cy="388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06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Patikaya</a:t>
            </a:r>
            <a:r>
              <a:rPr lang="en-GB" dirty="0"/>
              <a:t> </a:t>
            </a:r>
            <a:r>
              <a:rPr lang="en-GB" dirty="0" err="1"/>
              <a:t>Bağımlılık</a:t>
            </a:r>
            <a:r>
              <a:rPr lang="en-GB" dirty="0"/>
              <a:t> </a:t>
            </a:r>
            <a:r>
              <a:rPr lang="en-GB" dirty="0" err="1"/>
              <a:t>Kuramı</a:t>
            </a:r>
            <a:endParaRPr lang="en-GB" dirty="0"/>
          </a:p>
        </p:txBody>
      </p:sp>
      <p:pic>
        <p:nvPicPr>
          <p:cNvPr id="1026" name="Picture 2" descr="KEYBOAR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91" y="1921130"/>
            <a:ext cx="6867159" cy="465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318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Patikaya</a:t>
            </a:r>
            <a:r>
              <a:rPr lang="en-GB" dirty="0" smtClean="0"/>
              <a:t> </a:t>
            </a:r>
            <a:r>
              <a:rPr lang="en-GB" dirty="0" err="1" smtClean="0"/>
              <a:t>Bağımlılık</a:t>
            </a:r>
            <a:r>
              <a:rPr lang="en-GB" dirty="0" smtClean="0"/>
              <a:t> </a:t>
            </a:r>
            <a:r>
              <a:rPr lang="en-GB" dirty="0" err="1" smtClean="0"/>
              <a:t>Kuramı</a:t>
            </a:r>
            <a:endParaRPr lang="en-GB" dirty="0"/>
          </a:p>
        </p:txBody>
      </p:sp>
      <p:pic>
        <p:nvPicPr>
          <p:cNvPr id="2050" name="Picture 2" descr="http://imgsdown.1mobile.com/group1/M00/65/B9/S36rZlY8ZX-AKASVAAG5a5V7YAg29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496" y="1825625"/>
            <a:ext cx="65270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442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1730</Words>
  <Application>Microsoft Office PowerPoint</Application>
  <PresentationFormat>Geniş ekran</PresentationFormat>
  <Paragraphs>316</Paragraphs>
  <Slides>55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55</vt:i4>
      </vt:variant>
    </vt:vector>
  </HeadingPairs>
  <TitlesOfParts>
    <vt:vector size="62" baseType="lpstr">
      <vt:lpstr>Arial</vt:lpstr>
      <vt:lpstr>Calibri</vt:lpstr>
      <vt:lpstr>Calibri Light</vt:lpstr>
      <vt:lpstr>Wingdings</vt:lpstr>
      <vt:lpstr>Office Teması</vt:lpstr>
      <vt:lpstr>Ofis Teması</vt:lpstr>
      <vt:lpstr>1_Office Teması</vt:lpstr>
      <vt:lpstr>İKT 216 İktisadi Düşünceler Tarihi Ankara Üniversitesi SBF II. Sınıf İktisat  Ders 2  Altuğ Yalçıntaş altug.yalcintas@politics.ankara.edu.tr </vt:lpstr>
      <vt:lpstr>Patikaya Bağımlılık Kuramı</vt:lpstr>
      <vt:lpstr>Patikaya Bağımlılık Kuramı</vt:lpstr>
      <vt:lpstr>Patikaya Bağımlılık Kuramı</vt:lpstr>
      <vt:lpstr>Patikaya Bağımlılık  Kuramı</vt:lpstr>
      <vt:lpstr>Patikaya Bağımlılık Kuramı</vt:lpstr>
      <vt:lpstr>Patikaya Bağımlılık Kuramı</vt:lpstr>
      <vt:lpstr>Patikaya Bağımlılık Kuramı</vt:lpstr>
      <vt:lpstr>Patikaya Bağımlılık Kuramı</vt:lpstr>
      <vt:lpstr>QWERTY’ler</vt:lpstr>
      <vt:lpstr>Neden QWERTY kullanıyoruz?</vt:lpstr>
      <vt:lpstr>QWERTY’ler</vt:lpstr>
      <vt:lpstr>QWERTY’ler</vt:lpstr>
      <vt:lpstr>PowerPoint Sunusu</vt:lpstr>
      <vt:lpstr>QWERTY’ler</vt:lpstr>
      <vt:lpstr>QWERTY’ler</vt:lpstr>
      <vt:lpstr>QWERTY’ler</vt:lpstr>
      <vt:lpstr>QWERTY’ler</vt:lpstr>
      <vt:lpstr>Patikaya Bağımlılık Kuramı</vt:lpstr>
      <vt:lpstr>Patikaya Bağımlılık Kuramı</vt:lpstr>
      <vt:lpstr>Patikaya Bağımlılık Kuramı </vt:lpstr>
      <vt:lpstr>Patikaya Bağımlılık Kuramı</vt:lpstr>
      <vt:lpstr>Patikaya Bağımlılık Kuramı</vt:lpstr>
      <vt:lpstr>Patikaya Bağımlılık Kuramı</vt:lpstr>
      <vt:lpstr>Patikaya Bağımlılık Kuramı</vt:lpstr>
      <vt:lpstr>Patikaya Bağımlılık Kuramı</vt:lpstr>
      <vt:lpstr>Neden sadece tek bir kuram yok?</vt:lpstr>
      <vt:lpstr>Patikaya Bağımlılık Kuramı</vt:lpstr>
      <vt:lpstr>Patikaya Bağımlılık Kuramı</vt:lpstr>
      <vt:lpstr>Patikaya Bağımlılık Kuramı</vt:lpstr>
      <vt:lpstr>Patikaya Bağımlılık Kuramı</vt:lpstr>
      <vt:lpstr>Patikaya Bağımlılık Kuramı</vt:lpstr>
      <vt:lpstr>Patikaya Bağımlılık Kuramı</vt:lpstr>
      <vt:lpstr>PowerPoint Sunusu</vt:lpstr>
      <vt:lpstr>Patikaya Bağımlılık Kuramı</vt:lpstr>
      <vt:lpstr>Patikaya Bağımlılık Kuramı</vt:lpstr>
      <vt:lpstr>Post-truth örnekler</vt:lpstr>
      <vt:lpstr>Post-truth örnekler</vt:lpstr>
      <vt:lpstr>Post-truth örnekler</vt:lpstr>
      <vt:lpstr>Post-truth örnekler</vt:lpstr>
      <vt:lpstr>Post-truth örnekler</vt:lpstr>
      <vt:lpstr>Post-truth örnekler</vt:lpstr>
      <vt:lpstr>Post-truth örnekler</vt:lpstr>
      <vt:lpstr>Post-truth neden bu kadar yaygın?</vt:lpstr>
      <vt:lpstr>Augmented reality</vt:lpstr>
      <vt:lpstr>PowerPoint Sunusu</vt:lpstr>
      <vt:lpstr>Hiperrealizm</vt:lpstr>
      <vt:lpstr>PowerPoint Sunusu</vt:lpstr>
      <vt:lpstr>Patikaya Bağımlılık Kuramı</vt:lpstr>
      <vt:lpstr>Patikaya Bağımlılık Kuramı</vt:lpstr>
      <vt:lpstr>PowerPoint Sunusu</vt:lpstr>
      <vt:lpstr>Patikaya Bağımlılık Kuramı</vt:lpstr>
      <vt:lpstr>Patikaya Bağımlılık Kuramı</vt:lpstr>
      <vt:lpstr>  </vt:lpstr>
      <vt:lpstr>Patikaya Bağımlılık Kuramı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Altug Yalcintas</dc:creator>
  <cp:lastModifiedBy>Altug Yalcintas</cp:lastModifiedBy>
  <cp:revision>112</cp:revision>
  <dcterms:created xsi:type="dcterms:W3CDTF">2015-02-23T12:23:40Z</dcterms:created>
  <dcterms:modified xsi:type="dcterms:W3CDTF">2020-02-26T12:26:43Z</dcterms:modified>
</cp:coreProperties>
</file>