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5" r:id="rId2"/>
    <p:sldId id="273" r:id="rId3"/>
    <p:sldId id="275" r:id="rId4"/>
    <p:sldId id="276" r:id="rId5"/>
    <p:sldId id="277" r:id="rId6"/>
    <p:sldId id="278" r:id="rId7"/>
    <p:sldId id="279" r:id="rId8"/>
    <p:sldId id="280" r:id="rId9"/>
    <p:sldId id="257" r:id="rId10"/>
    <p:sldId id="287" r:id="rId11"/>
    <p:sldId id="288" r:id="rId12"/>
    <p:sldId id="259" r:id="rId13"/>
    <p:sldId id="260" r:id="rId14"/>
    <p:sldId id="265" r:id="rId15"/>
    <p:sldId id="261" r:id="rId16"/>
    <p:sldId id="26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0"/>
    <p:restoredTop sz="94681"/>
  </p:normalViewPr>
  <p:slideViewPr>
    <p:cSldViewPr snapToGrid="0" snapToObjects="1">
      <p:cViewPr varScale="1">
        <p:scale>
          <a:sx n="114" d="100"/>
          <a:sy n="114"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25305" y="1488985"/>
            <a:ext cx="6264350" cy="1696853"/>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118447" y="4351687"/>
            <a:ext cx="6265588" cy="1704060"/>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1/27/20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1/27/20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0A9224-C5F2-3F43-956A-7A52B05D1FE3}"/>
              </a:ext>
            </a:extLst>
          </p:cNvPr>
          <p:cNvSpPr>
            <a:spLocks noGrp="1"/>
          </p:cNvSpPr>
          <p:nvPr>
            <p:ph type="ctrTitle"/>
          </p:nvPr>
        </p:nvSpPr>
        <p:spPr>
          <a:xfrm>
            <a:off x="1840933" y="2273337"/>
            <a:ext cx="8679915" cy="1748729"/>
          </a:xfrm>
        </p:spPr>
        <p:txBody>
          <a:bodyPr>
            <a:normAutofit/>
          </a:bodyPr>
          <a:lstStyle/>
          <a:p>
            <a:r>
              <a:rPr lang="tr-TR" sz="4000" dirty="0">
                <a:latin typeface="+mn-lt"/>
              </a:rPr>
              <a:t>GIDALARDA TEMEL İŞLEMLER</a:t>
            </a:r>
          </a:p>
        </p:txBody>
      </p:sp>
      <p:sp>
        <p:nvSpPr>
          <p:cNvPr id="3" name="Alt Başlık 2">
            <a:extLst>
              <a:ext uri="{FF2B5EF4-FFF2-40B4-BE49-F238E27FC236}">
                <a16:creationId xmlns:a16="http://schemas.microsoft.com/office/drawing/2014/main" id="{4D10820E-DE30-4E45-AC89-83B4E883FAF9}"/>
              </a:ext>
            </a:extLst>
          </p:cNvPr>
          <p:cNvSpPr>
            <a:spLocks noGrp="1"/>
          </p:cNvSpPr>
          <p:nvPr>
            <p:ph type="subTitle" idx="1"/>
          </p:nvPr>
        </p:nvSpPr>
        <p:spPr>
          <a:xfrm>
            <a:off x="1847421" y="2479095"/>
            <a:ext cx="8673427" cy="1322587"/>
          </a:xfrm>
        </p:spPr>
        <p:txBody>
          <a:bodyPr>
            <a:normAutofit/>
          </a:bodyPr>
          <a:lstStyle/>
          <a:p>
            <a:r>
              <a:rPr lang="tr-TR" dirty="0"/>
              <a:t>ANKARA ÜNİVERSİTESİ</a:t>
            </a:r>
          </a:p>
          <a:p>
            <a:r>
              <a:rPr lang="tr-TR" dirty="0"/>
              <a:t>KALECİK MESLEK YÜKSEKOKULU</a:t>
            </a:r>
          </a:p>
        </p:txBody>
      </p:sp>
      <p:sp>
        <p:nvSpPr>
          <p:cNvPr id="7" name="Dikdörtgen 6">
            <a:extLst>
              <a:ext uri="{FF2B5EF4-FFF2-40B4-BE49-F238E27FC236}">
                <a16:creationId xmlns:a16="http://schemas.microsoft.com/office/drawing/2014/main" id="{6848B03F-8D95-5E4D-AE2E-417EC11F17CB}"/>
              </a:ext>
            </a:extLst>
          </p:cNvPr>
          <p:cNvSpPr/>
          <p:nvPr/>
        </p:nvSpPr>
        <p:spPr>
          <a:xfrm>
            <a:off x="3621398" y="4366387"/>
            <a:ext cx="4955587" cy="646331"/>
          </a:xfrm>
          <a:prstGeom prst="rect">
            <a:avLst/>
          </a:prstGeom>
        </p:spPr>
        <p:txBody>
          <a:bodyPr wrap="none">
            <a:spAutoFit/>
          </a:bodyPr>
          <a:lstStyle/>
          <a:p>
            <a:r>
              <a:rPr lang="tr-TR" dirty="0"/>
              <a:t>ÖĞRETİM GÖREVLİSİ NİLGÜN BAŞAK TECER</a:t>
            </a:r>
          </a:p>
          <a:p>
            <a:pPr algn="ctr"/>
            <a:r>
              <a:rPr lang="tr-TR" dirty="0">
                <a:solidFill>
                  <a:schemeClr val="bg2">
                    <a:lumMod val="50000"/>
                  </a:schemeClr>
                </a:solidFill>
                <a:hlinkClick r:id="rId2">
                  <a:extLst>
                    <a:ext uri="{A12FA001-AC4F-418D-AE19-62706E023703}">
                      <ahyp:hlinkClr xmlns:ahyp="http://schemas.microsoft.com/office/drawing/2018/hyperlinkcolor" val="tx"/>
                    </a:ext>
                  </a:extLst>
                </a:hlinkClick>
              </a:rPr>
              <a:t>nbtecer@ankara.edu.tr</a:t>
            </a:r>
            <a:endParaRPr lang="tr-TR" dirty="0">
              <a:solidFill>
                <a:schemeClr val="bg2">
                  <a:lumMod val="50000"/>
                </a:schemeClr>
              </a:solidFill>
            </a:endParaRPr>
          </a:p>
        </p:txBody>
      </p:sp>
    </p:spTree>
    <p:extLst>
      <p:ext uri="{BB962C8B-B14F-4D97-AF65-F5344CB8AC3E}">
        <p14:creationId xmlns:p14="http://schemas.microsoft.com/office/powerpoint/2010/main" val="2418998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3393956-1E40-0548-A937-79E508677857}"/>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SOĞUKTA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
        <p:nvSpPr>
          <p:cNvPr id="6" name="Rectangle 3">
            <a:extLst>
              <a:ext uri="{FF2B5EF4-FFF2-40B4-BE49-F238E27FC236}">
                <a16:creationId xmlns:a16="http://schemas.microsoft.com/office/drawing/2014/main" id="{344F922B-40C9-4C4D-A548-6BCFB8C3622C}"/>
              </a:ext>
            </a:extLst>
          </p:cNvPr>
          <p:cNvSpPr>
            <a:spLocks noGrp="1" noChangeArrowheads="1"/>
          </p:cNvSpPr>
          <p:nvPr>
            <p:ph idx="1"/>
          </p:nvPr>
        </p:nvSpPr>
        <p:spPr/>
        <p:txBody>
          <a:bodyPr>
            <a:normAutofit fontScale="85000" lnSpcReduction="10000"/>
          </a:bodyPr>
          <a:lstStyle/>
          <a:p>
            <a:pPr algn="just" eaLnBrk="1" hangingPunct="1">
              <a:lnSpc>
                <a:spcPct val="170000"/>
              </a:lnSpc>
              <a:buFont typeface="Wingdings" pitchFamily="2" charset="2"/>
              <a:buNone/>
            </a:pPr>
            <a:r>
              <a:rPr lang="tr-TR" altLang="tr-TR" sz="2000" dirty="0">
                <a:latin typeface="Arial" panose="020B0604020202020204" pitchFamily="34" charset="0"/>
                <a:cs typeface="Arial" panose="020B0604020202020204" pitchFamily="34" charset="0"/>
              </a:rPr>
              <a:t>	Düşük sıcaklıklarda mikroorganizmaların gelişme hızı ve gıdalarda oluşabilecek kimyasal ve </a:t>
            </a:r>
            <a:r>
              <a:rPr lang="tr-TR" altLang="tr-TR" sz="2000" dirty="0" err="1">
                <a:latin typeface="Arial" panose="020B0604020202020204" pitchFamily="34" charset="0"/>
                <a:cs typeface="Arial" panose="020B0604020202020204" pitchFamily="34" charset="0"/>
              </a:rPr>
              <a:t>enzimatik</a:t>
            </a:r>
            <a:r>
              <a:rPr lang="tr-TR" altLang="tr-TR" sz="2000" dirty="0">
                <a:latin typeface="Arial" panose="020B0604020202020204" pitchFamily="34" charset="0"/>
                <a:cs typeface="Arial" panose="020B0604020202020204" pitchFamily="34" charset="0"/>
              </a:rPr>
              <a:t> faaliyetler yavaşlar. Bunun sonucunda gıdada oluşacak olumsuz değişiklikler de yavaşlar. Hayvansal ve bitkisel kaynaklı gıdalar değişik cins bakteri, küf ve mayaları içerir. Bunlar uygun koşullar gerçekleştiğinde gıdanın fiziksel ve kimyasal yapısında istenmeyen değişikliklere neden olur. Mikroorganizmaların çok büyük bir kısmı 18-38ºC arasındaki sıcaklıklarda gelişir. Soğukta saklanan gıdalarda en önemli bakteri grubu </a:t>
            </a:r>
            <a:r>
              <a:rPr lang="tr-TR" altLang="tr-TR" sz="2000" dirty="0" err="1">
                <a:latin typeface="Arial" panose="020B0604020202020204" pitchFamily="34" charset="0"/>
                <a:cs typeface="Arial" panose="020B0604020202020204" pitchFamily="34" charset="0"/>
              </a:rPr>
              <a:t>psikrofil</a:t>
            </a:r>
            <a:r>
              <a:rPr lang="tr-TR" altLang="tr-TR" sz="2000" dirty="0">
                <a:latin typeface="Arial" panose="020B0604020202020204" pitchFamily="34" charset="0"/>
                <a:cs typeface="Arial" panose="020B0604020202020204" pitchFamily="34" charset="0"/>
              </a:rPr>
              <a:t> bakterileridir. Sıcaklık derecesi donma noktasının altına düştüğünde bu bakterilerin gelişmeleri yavaşlamaktadır. </a:t>
            </a:r>
          </a:p>
        </p:txBody>
      </p:sp>
    </p:spTree>
    <p:extLst>
      <p:ext uri="{BB962C8B-B14F-4D97-AF65-F5344CB8AC3E}">
        <p14:creationId xmlns:p14="http://schemas.microsoft.com/office/powerpoint/2010/main" val="3354589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3393956-1E40-0548-A937-79E508677857}"/>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SOĞUKTA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
        <p:nvSpPr>
          <p:cNvPr id="6" name="Rectangle 3">
            <a:extLst>
              <a:ext uri="{FF2B5EF4-FFF2-40B4-BE49-F238E27FC236}">
                <a16:creationId xmlns:a16="http://schemas.microsoft.com/office/drawing/2014/main" id="{344F922B-40C9-4C4D-A548-6BCFB8C3622C}"/>
              </a:ext>
            </a:extLst>
          </p:cNvPr>
          <p:cNvSpPr>
            <a:spLocks noGrp="1" noChangeArrowheads="1"/>
          </p:cNvSpPr>
          <p:nvPr>
            <p:ph idx="1"/>
          </p:nvPr>
        </p:nvSpPr>
        <p:spPr/>
        <p:txBody>
          <a:bodyPr>
            <a:normAutofit fontScale="85000" lnSpcReduction="10000"/>
          </a:bodyPr>
          <a:lstStyle/>
          <a:p>
            <a:pPr algn="just" eaLnBrk="1" hangingPunct="1">
              <a:lnSpc>
                <a:spcPct val="170000"/>
              </a:lnSpc>
              <a:buFont typeface="Wingdings" pitchFamily="2" charset="2"/>
              <a:buNone/>
            </a:pPr>
            <a:r>
              <a:rPr lang="tr-TR" altLang="tr-TR" sz="2000" dirty="0">
                <a:latin typeface="Arial" panose="020B0604020202020204" pitchFamily="34" charset="0"/>
                <a:cs typeface="Arial" panose="020B0604020202020204" pitchFamily="34" charset="0"/>
              </a:rPr>
              <a:t>	Soğuk, mikroorganizmaların çoğunun gelişme etkinliğine engel olur. Sıcaklık dereceleri düştükçe gıdaların bozulma süreleri de gecikir. </a:t>
            </a:r>
            <a:r>
              <a:rPr lang="tr-TR" altLang="tr-TR" sz="2000" dirty="0" err="1">
                <a:latin typeface="Arial" panose="020B0604020202020204" pitchFamily="34" charset="0"/>
                <a:cs typeface="Arial" panose="020B0604020202020204" pitchFamily="34" charset="0"/>
              </a:rPr>
              <a:t>Mezofilik</a:t>
            </a:r>
            <a:r>
              <a:rPr lang="tr-TR" altLang="tr-TR" sz="2000" dirty="0">
                <a:latin typeface="Arial" panose="020B0604020202020204" pitchFamily="34" charset="0"/>
                <a:cs typeface="Arial" panose="020B0604020202020204" pitchFamily="34" charset="0"/>
              </a:rPr>
              <a:t> bakteriler genellikle 4–5ºC’nin altındaki sıcaklıklarda gelişemez. Gıda zehirlenmesine neden olan bazı bakterilerin gelişmesi ve toksin üretmesi +4ºC’nin altındaki sıcaklıklarda etkin bir şekilde durdurulabilir. </a:t>
            </a:r>
            <a:r>
              <a:rPr lang="tr-TR" altLang="tr-TR" sz="2000" dirty="0" err="1">
                <a:latin typeface="Arial" panose="020B0604020202020204" pitchFamily="34" charset="0"/>
                <a:cs typeface="Arial" panose="020B0604020202020204" pitchFamily="34" charset="0"/>
              </a:rPr>
              <a:t>Salmonella</a:t>
            </a:r>
            <a:r>
              <a:rPr lang="tr-TR" altLang="tr-TR" sz="2000" dirty="0">
                <a:latin typeface="Arial" panose="020B0604020202020204" pitchFamily="34" charset="0"/>
                <a:cs typeface="Arial" panose="020B0604020202020204" pitchFamily="34" charset="0"/>
              </a:rPr>
              <a:t> 5ºC’nin altında gıdalarda gelişemez. </a:t>
            </a:r>
            <a:r>
              <a:rPr lang="tr-TR" altLang="tr-TR" sz="2000" i="1" dirty="0" err="1">
                <a:latin typeface="Arial" panose="020B0604020202020204" pitchFamily="34" charset="0"/>
                <a:cs typeface="Arial" panose="020B0604020202020204" pitchFamily="34" charset="0"/>
              </a:rPr>
              <a:t>Clostridium</a:t>
            </a:r>
            <a:r>
              <a:rPr lang="tr-TR" altLang="tr-TR" sz="2000" i="1" dirty="0">
                <a:latin typeface="Arial" panose="020B0604020202020204" pitchFamily="34" charset="0"/>
                <a:cs typeface="Arial" panose="020B0604020202020204" pitchFamily="34" charset="0"/>
              </a:rPr>
              <a:t> </a:t>
            </a:r>
            <a:r>
              <a:rPr lang="tr-TR" altLang="tr-TR" sz="2000" i="1" dirty="0" err="1">
                <a:latin typeface="Arial" panose="020B0604020202020204" pitchFamily="34" charset="0"/>
                <a:cs typeface="Arial" panose="020B0604020202020204" pitchFamily="34" charset="0"/>
              </a:rPr>
              <a:t>botilinum</a:t>
            </a:r>
            <a:r>
              <a:rPr lang="tr-TR" altLang="tr-TR" sz="2000" dirty="0">
                <a:latin typeface="Arial" panose="020B0604020202020204" pitchFamily="34" charset="0"/>
                <a:cs typeface="Arial" panose="020B0604020202020204" pitchFamily="34" charset="0"/>
              </a:rPr>
              <a:t> spor oluşturma yeteneğini 10ºC’nin altında yitirse de toksinler donma sıcaklıklarında yıkılmazlar. Soğuk, enzim etkinliğini fazlasıyla düşürür ancak tamamen engel olmaz.</a:t>
            </a:r>
          </a:p>
        </p:txBody>
      </p:sp>
    </p:spTree>
    <p:extLst>
      <p:ext uri="{BB962C8B-B14F-4D97-AF65-F5344CB8AC3E}">
        <p14:creationId xmlns:p14="http://schemas.microsoft.com/office/powerpoint/2010/main" val="919478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3">
            <a:extLst>
              <a:ext uri="{FF2B5EF4-FFF2-40B4-BE49-F238E27FC236}">
                <a16:creationId xmlns:a16="http://schemas.microsoft.com/office/drawing/2014/main" id="{9ADA80BF-13DC-794C-948C-ED38B8393F5F}"/>
              </a:ext>
            </a:extLst>
          </p:cNvPr>
          <p:cNvSpPr>
            <a:spLocks noGrp="1" noChangeArrowheads="1"/>
          </p:cNvSpPr>
          <p:nvPr>
            <p:ph type="body" idx="1"/>
          </p:nvPr>
        </p:nvSpPr>
        <p:spPr>
          <a:xfrm>
            <a:off x="5374888" y="1100215"/>
            <a:ext cx="5208898" cy="4525962"/>
          </a:xfrm>
        </p:spPr>
        <p:txBody>
          <a:bodyPr>
            <a:normAutofit fontScale="70000" lnSpcReduction="20000"/>
          </a:bodyPr>
          <a:lstStyle/>
          <a:p>
            <a:pPr algn="just" eaLnBrk="1" hangingPunct="1">
              <a:lnSpc>
                <a:spcPct val="80000"/>
              </a:lnSpc>
              <a:buFont typeface="Wingdings" pitchFamily="2" charset="2"/>
              <a:buNone/>
            </a:pPr>
            <a:r>
              <a:rPr lang="tr-TR" altLang="tr-TR" sz="2000" b="1" dirty="0">
                <a:latin typeface="Arial" panose="020B0604020202020204" pitchFamily="34" charset="0"/>
                <a:cs typeface="Arial" panose="020B0604020202020204" pitchFamily="34" charset="0"/>
              </a:rPr>
              <a:t>Soğukta Muhafaza Koşulları</a:t>
            </a:r>
          </a:p>
          <a:p>
            <a:pPr algn="just"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	Soğukta muhafaza yöntemi gıdalara genellikle tek başına uygulanmaz. Gıdalarda </a:t>
            </a:r>
            <a:r>
              <a:rPr lang="tr-TR" altLang="tr-TR" sz="2000" dirty="0" err="1">
                <a:latin typeface="Arial" panose="020B0604020202020204" pitchFamily="34" charset="0"/>
                <a:cs typeface="Arial" panose="020B0604020202020204" pitchFamily="34" charset="0"/>
              </a:rPr>
              <a:t>mikrobiyal</a:t>
            </a:r>
            <a:r>
              <a:rPr lang="tr-TR" altLang="tr-TR" sz="2000" dirty="0">
                <a:latin typeface="Arial" panose="020B0604020202020204" pitchFamily="34" charset="0"/>
                <a:cs typeface="Arial" panose="020B0604020202020204" pitchFamily="34" charset="0"/>
              </a:rPr>
              <a:t> gelişmeyi önlemek veya mikroorganizma sayısını azaltmak amacıyla </a:t>
            </a:r>
            <a:r>
              <a:rPr lang="tr-TR" altLang="tr-TR" sz="2000" dirty="0" err="1">
                <a:latin typeface="Arial" panose="020B0604020202020204" pitchFamily="34" charset="0"/>
                <a:cs typeface="Arial" panose="020B0604020202020204" pitchFamily="34" charset="0"/>
              </a:rPr>
              <a:t>kürleme</a:t>
            </a:r>
            <a:r>
              <a:rPr lang="tr-TR" altLang="tr-TR" sz="2000" dirty="0">
                <a:latin typeface="Arial" panose="020B0604020202020204" pitchFamily="34" charset="0"/>
                <a:cs typeface="Arial" panose="020B0604020202020204" pitchFamily="34" charset="0"/>
              </a:rPr>
              <a:t>, tütsüleme ve ısısal işlemler soğukta muhafazadan önce uygulandığında yöntemin etkinliği artırılmış olur.</a:t>
            </a:r>
          </a:p>
          <a:p>
            <a:pPr algn="just" eaLnBrk="1" hangingPunct="1">
              <a:lnSpc>
                <a:spcPct val="80000"/>
              </a:lnSpc>
              <a:buFont typeface="Wingdings" pitchFamily="2" charset="2"/>
              <a:buNone/>
            </a:pPr>
            <a:r>
              <a:rPr lang="tr-TR" altLang="tr-TR" sz="2000" b="1" dirty="0">
                <a:latin typeface="Arial" panose="020B0604020202020204" pitchFamily="34" charset="0"/>
                <a:cs typeface="Arial" panose="020B0604020202020204" pitchFamily="34" charset="0"/>
              </a:rPr>
              <a:t>Taze etlerde muhafaza:</a:t>
            </a:r>
          </a:p>
          <a:p>
            <a:pPr algn="just" eaLnBrk="1" hangingPunct="1">
              <a:lnSpc>
                <a:spcPct val="80000"/>
              </a:lnSpc>
            </a:pPr>
            <a:r>
              <a:rPr lang="tr-TR" altLang="tr-TR" sz="2000" dirty="0">
                <a:latin typeface="Arial" panose="020B0604020202020204" pitchFamily="34" charset="0"/>
                <a:cs typeface="Arial" panose="020B0604020202020204" pitchFamily="34" charset="0"/>
              </a:rPr>
              <a:t>Donma sıcaklığının hemen üzerindeki sıcaklıklarda muhafaza edilir. Soğutma en kısa sürede yapılırsa </a:t>
            </a:r>
            <a:r>
              <a:rPr lang="tr-TR" altLang="tr-TR" sz="2000" dirty="0" err="1">
                <a:latin typeface="Arial" panose="020B0604020202020204" pitchFamily="34" charset="0"/>
                <a:cs typeface="Arial" panose="020B0604020202020204" pitchFamily="34" charset="0"/>
              </a:rPr>
              <a:t>mezofilik</a:t>
            </a:r>
            <a:r>
              <a:rPr lang="tr-TR" altLang="tr-TR" sz="2000" dirty="0">
                <a:latin typeface="Arial" panose="020B0604020202020204" pitchFamily="34" charset="0"/>
                <a:cs typeface="Arial" panose="020B0604020202020204" pitchFamily="34" charset="0"/>
              </a:rPr>
              <a:t> bakterilerin gelişmesi de o ölçüde önlenmiş olur.</a:t>
            </a:r>
          </a:p>
          <a:p>
            <a:pPr algn="just" eaLnBrk="1" hangingPunct="1">
              <a:lnSpc>
                <a:spcPct val="80000"/>
              </a:lnSpc>
            </a:pPr>
            <a:r>
              <a:rPr lang="tr-TR" altLang="tr-TR" sz="2000" dirty="0">
                <a:latin typeface="Arial" panose="020B0604020202020204" pitchFamily="34" charset="0"/>
                <a:cs typeface="Arial" panose="020B0604020202020204" pitchFamily="34" charset="0"/>
              </a:rPr>
              <a:t>Etlerin soğukta saklanmalarında ideal sıcaklık -1 ile +3°C arasındaki sıcaklıklardır.</a:t>
            </a:r>
          </a:p>
          <a:p>
            <a:pPr algn="just" eaLnBrk="1" hangingPunct="1">
              <a:lnSpc>
                <a:spcPct val="80000"/>
              </a:lnSpc>
            </a:pPr>
            <a:r>
              <a:rPr lang="tr-TR" altLang="tr-TR" sz="2000" dirty="0">
                <a:latin typeface="Arial" panose="020B0604020202020204" pitchFamily="34" charset="0"/>
                <a:cs typeface="Arial" panose="020B0604020202020204" pitchFamily="34" charset="0"/>
              </a:rPr>
              <a:t>Kesimden sonra karkasların sıcaklığının en kısa sürede düşürülmesi mikrobiyolojik açıdan önemlidir. Karkas etlerin soğuk depoda saklanmasında depolama ömrünü uzatmak amacıyla ultraviyole ışınları kullanılabilir.</a:t>
            </a:r>
          </a:p>
          <a:p>
            <a:pPr algn="just" eaLnBrk="1" hangingPunct="1">
              <a:lnSpc>
                <a:spcPct val="80000"/>
              </a:lnSpc>
            </a:pPr>
            <a:r>
              <a:rPr lang="tr-TR" altLang="tr-TR" sz="2000" dirty="0">
                <a:latin typeface="Arial" panose="020B0604020202020204" pitchFamily="34" charset="0"/>
                <a:cs typeface="Arial" panose="020B0604020202020204" pitchFamily="34" charset="0"/>
              </a:rPr>
              <a:t>Soğutulduktan sonra 16°C’ de 16–20 saat bekletilen etler olgunlaşarak gevreklik kazanır.</a:t>
            </a:r>
          </a:p>
          <a:p>
            <a:pPr algn="just" eaLnBrk="1" hangingPunct="1">
              <a:lnSpc>
                <a:spcPct val="80000"/>
              </a:lnSpc>
            </a:pPr>
            <a:r>
              <a:rPr lang="tr-TR" altLang="tr-TR" sz="2000" dirty="0" err="1">
                <a:latin typeface="Arial" panose="020B0604020202020204" pitchFamily="34" charset="0"/>
                <a:cs typeface="Arial" panose="020B0604020202020204" pitchFamily="34" charset="0"/>
              </a:rPr>
              <a:t>Kürlenmiş</a:t>
            </a:r>
            <a:r>
              <a:rPr lang="tr-TR" altLang="tr-TR" sz="2000" dirty="0">
                <a:latin typeface="Arial" panose="020B0604020202020204" pitchFamily="34" charset="0"/>
                <a:cs typeface="Arial" panose="020B0604020202020204" pitchFamily="34" charset="0"/>
              </a:rPr>
              <a:t> etlerde kullanılan </a:t>
            </a:r>
            <a:r>
              <a:rPr lang="tr-TR" altLang="tr-TR" sz="2000" dirty="0" err="1">
                <a:latin typeface="Arial" panose="020B0604020202020204" pitchFamily="34" charset="0"/>
                <a:cs typeface="Arial" panose="020B0604020202020204" pitchFamily="34" charset="0"/>
              </a:rPr>
              <a:t>kürleme</a:t>
            </a:r>
            <a:r>
              <a:rPr lang="tr-TR" altLang="tr-TR" sz="2000" dirty="0">
                <a:latin typeface="Arial" panose="020B0604020202020204" pitchFamily="34" charset="0"/>
                <a:cs typeface="Arial" panose="020B0604020202020204" pitchFamily="34" charset="0"/>
              </a:rPr>
              <a:t> tuzları </a:t>
            </a:r>
            <a:r>
              <a:rPr lang="tr-TR" altLang="tr-TR" sz="2000" dirty="0" err="1">
                <a:latin typeface="Arial" panose="020B0604020202020204" pitchFamily="34" charset="0"/>
                <a:cs typeface="Arial" panose="020B0604020202020204" pitchFamily="34" charset="0"/>
              </a:rPr>
              <a:t>psikrofil</a:t>
            </a:r>
            <a:r>
              <a:rPr lang="tr-TR" altLang="tr-TR" sz="2000" dirty="0">
                <a:latin typeface="Arial" panose="020B0604020202020204" pitchFamily="34" charset="0"/>
                <a:cs typeface="Arial" panose="020B0604020202020204" pitchFamily="34" charset="0"/>
              </a:rPr>
              <a:t> bakterilerin gelişmesine engel olur. Bu etler mikrobiyolojik yönden soğukta daha uzun süre saklanabilir. Ayrıca bu ürünlere pastörizasyon işlemi uygulanırsa ürünün dayanıklılığı artırılır.</a:t>
            </a:r>
          </a:p>
        </p:txBody>
      </p:sp>
      <p:sp>
        <p:nvSpPr>
          <p:cNvPr id="3" name="Rectangle 2">
            <a:extLst>
              <a:ext uri="{FF2B5EF4-FFF2-40B4-BE49-F238E27FC236}">
                <a16:creationId xmlns:a16="http://schemas.microsoft.com/office/drawing/2014/main" id="{F3A13578-FCAD-C34C-B81A-F49BE125E93C}"/>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SOĞUKTA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106513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a:extLst>
              <a:ext uri="{FF2B5EF4-FFF2-40B4-BE49-F238E27FC236}">
                <a16:creationId xmlns:a16="http://schemas.microsoft.com/office/drawing/2014/main" id="{2CD1DBBA-57F8-8D4A-AA44-C1C67A725175}"/>
              </a:ext>
            </a:extLst>
          </p:cNvPr>
          <p:cNvSpPr>
            <a:spLocks noGrp="1" noChangeArrowheads="1"/>
          </p:cNvSpPr>
          <p:nvPr>
            <p:ph type="body" idx="1"/>
          </p:nvPr>
        </p:nvSpPr>
        <p:spPr>
          <a:xfrm>
            <a:off x="5140711" y="978056"/>
            <a:ext cx="5932450" cy="4752975"/>
          </a:xfrm>
        </p:spPr>
        <p:txBody>
          <a:bodyPr>
            <a:noAutofit/>
          </a:bodyPr>
          <a:lstStyle/>
          <a:p>
            <a:pPr eaLnBrk="1" hangingPunct="1">
              <a:buFont typeface="Wingdings" pitchFamily="2" charset="2"/>
              <a:buNone/>
            </a:pPr>
            <a:r>
              <a:rPr lang="tr-TR" altLang="tr-TR" sz="1400" b="1" dirty="0">
                <a:latin typeface="Arial" panose="020B0604020202020204" pitchFamily="34" charset="0"/>
                <a:cs typeface="Arial" panose="020B0604020202020204" pitchFamily="34" charset="0"/>
              </a:rPr>
              <a:t>Tavuk ve balıklarda muhafaza:</a:t>
            </a:r>
          </a:p>
          <a:p>
            <a:pPr eaLnBrk="1" hangingPunct="1"/>
            <a:r>
              <a:rPr lang="tr-TR" altLang="tr-TR" sz="1400" dirty="0">
                <a:latin typeface="Arial" panose="020B0604020202020204" pitchFamily="34" charset="0"/>
                <a:cs typeface="Arial" panose="020B0604020202020204" pitchFamily="34" charset="0"/>
              </a:rPr>
              <a:t>Tavuk karkaslarının ısısı kesimden hemen sonra soğuk suya daldırılarak hızla düşürülmelidir.</a:t>
            </a:r>
          </a:p>
          <a:p>
            <a:pPr eaLnBrk="1" hangingPunct="1"/>
            <a:r>
              <a:rPr lang="tr-TR" altLang="tr-TR" sz="1400" dirty="0">
                <a:latin typeface="Arial" panose="020B0604020202020204" pitchFamily="34" charset="0"/>
                <a:cs typeface="Arial" panose="020B0604020202020204" pitchFamily="34" charset="0"/>
              </a:rPr>
              <a:t>Tavuk etlerinin soğukta saklanmasında depolama sıcaklığı ve başlangıçtaki mikroorganizma yükü dayanıklılığını etkiler.</a:t>
            </a:r>
          </a:p>
          <a:p>
            <a:pPr eaLnBrk="1" hangingPunct="1"/>
            <a:r>
              <a:rPr lang="tr-TR" altLang="tr-TR" sz="1400" dirty="0">
                <a:latin typeface="Arial" panose="020B0604020202020204" pitchFamily="34" charset="0"/>
                <a:cs typeface="Arial" panose="020B0604020202020204" pitchFamily="34" charset="0"/>
              </a:rPr>
              <a:t>Tavuk etleri ve balık ürünleri kırmızı etlere oranla bozulmaya karşı daha hassastır.</a:t>
            </a:r>
          </a:p>
          <a:p>
            <a:pPr eaLnBrk="1" hangingPunct="1"/>
            <a:r>
              <a:rPr lang="tr-TR" altLang="tr-TR" sz="1400" dirty="0">
                <a:latin typeface="Arial" panose="020B0604020202020204" pitchFamily="34" charset="0"/>
                <a:cs typeface="Arial" panose="020B0604020202020204" pitchFamily="34" charset="0"/>
              </a:rPr>
              <a:t>Balık tutulduktan hemen sonra soğutulmalıdır. Daha sonra ya soğutulmuş deniz suyunda ya da buzda saklama veya soğuk havada depolama yöntemleri uygulanabilir.</a:t>
            </a:r>
          </a:p>
          <a:p>
            <a:pPr eaLnBrk="1" hangingPunct="1">
              <a:buFont typeface="Wingdings" pitchFamily="2" charset="2"/>
              <a:buNone/>
            </a:pPr>
            <a:r>
              <a:rPr lang="tr-TR" altLang="tr-TR" sz="1400" dirty="0">
                <a:latin typeface="Arial" panose="020B0604020202020204" pitchFamily="34" charset="0"/>
                <a:cs typeface="Arial" panose="020B0604020202020204" pitchFamily="34" charset="0"/>
              </a:rPr>
              <a:t> </a:t>
            </a:r>
            <a:r>
              <a:rPr lang="tr-TR" altLang="tr-TR" sz="1400" b="1" dirty="0">
                <a:latin typeface="Arial" panose="020B0604020202020204" pitchFamily="34" charset="0"/>
                <a:cs typeface="Arial" panose="020B0604020202020204" pitchFamily="34" charset="0"/>
              </a:rPr>
              <a:t>Meyve ve sebzelerde muhafaza:</a:t>
            </a:r>
          </a:p>
          <a:p>
            <a:pPr eaLnBrk="1" hangingPunct="1"/>
            <a:r>
              <a:rPr lang="tr-TR" altLang="tr-TR" sz="1400" dirty="0">
                <a:latin typeface="Arial" panose="020B0604020202020204" pitchFamily="34" charset="0"/>
                <a:cs typeface="Arial" panose="020B0604020202020204" pitchFamily="34" charset="0"/>
              </a:rPr>
              <a:t>Toplandıktan sonra koparıldıkları bitkiden bağımsız olarak ve uygun koşullarda depolandığında belli bir süre bozulmadan kalabilir.</a:t>
            </a:r>
          </a:p>
          <a:p>
            <a:pPr eaLnBrk="1" hangingPunct="1"/>
            <a:r>
              <a:rPr lang="tr-TR" altLang="tr-TR" sz="1400" dirty="0">
                <a:latin typeface="Arial" panose="020B0604020202020204" pitchFamily="34" charset="0"/>
                <a:cs typeface="Arial" panose="020B0604020202020204" pitchFamily="34" charset="0"/>
              </a:rPr>
              <a:t>Uygun koşullar ise sıcaklık ve bağıl nemin ayarlanması ile sağlanır.</a:t>
            </a:r>
          </a:p>
          <a:p>
            <a:pPr eaLnBrk="1" hangingPunct="1"/>
            <a:r>
              <a:rPr lang="tr-TR" altLang="tr-TR" sz="1400" dirty="0">
                <a:latin typeface="Arial" panose="020B0604020202020204" pitchFamily="34" charset="0"/>
                <a:cs typeface="Arial" panose="020B0604020202020204" pitchFamily="34" charset="0"/>
              </a:rPr>
              <a:t>Sebze ve meyvelerin soğukta muhafazasındaki genel ilke, depolamadaki sıcaklığın, depolanan meyve ve sebzenin donma noktasının 1–2℃ üzerinde olmasıdır.</a:t>
            </a:r>
          </a:p>
        </p:txBody>
      </p:sp>
      <p:sp>
        <p:nvSpPr>
          <p:cNvPr id="3" name="Rectangle 2">
            <a:extLst>
              <a:ext uri="{FF2B5EF4-FFF2-40B4-BE49-F238E27FC236}">
                <a16:creationId xmlns:a16="http://schemas.microsoft.com/office/drawing/2014/main" id="{B734CA21-BE90-C941-83B9-68EC13BE0C7F}"/>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SOĞUKTA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2178672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3">
            <a:extLst>
              <a:ext uri="{FF2B5EF4-FFF2-40B4-BE49-F238E27FC236}">
                <a16:creationId xmlns:a16="http://schemas.microsoft.com/office/drawing/2014/main" id="{8CA3C8BC-4937-324A-847F-45E226DC6234}"/>
              </a:ext>
            </a:extLst>
          </p:cNvPr>
          <p:cNvSpPr>
            <a:spLocks noGrp="1" noChangeArrowheads="1"/>
          </p:cNvSpPr>
          <p:nvPr>
            <p:ph type="body" idx="1"/>
          </p:nvPr>
        </p:nvSpPr>
        <p:spPr>
          <a:xfrm>
            <a:off x="4906537" y="944602"/>
            <a:ext cx="5999356" cy="4525963"/>
          </a:xfrm>
        </p:spPr>
        <p:txBody>
          <a:bodyPr>
            <a:normAutofit fontScale="77500" lnSpcReduction="20000"/>
          </a:bodyPr>
          <a:lstStyle/>
          <a:p>
            <a:pPr algn="just" eaLnBrk="1" hangingPunct="1">
              <a:lnSpc>
                <a:spcPct val="80000"/>
              </a:lnSpc>
              <a:buFont typeface="Wingdings" pitchFamily="2" charset="2"/>
              <a:buNone/>
            </a:pPr>
            <a:endParaRPr lang="tr-TR" altLang="tr-TR" sz="2000" dirty="0">
              <a:latin typeface="Arial" panose="020B0604020202020204" pitchFamily="34" charset="0"/>
              <a:cs typeface="Arial" panose="020B0604020202020204" pitchFamily="34" charset="0"/>
            </a:endParaRPr>
          </a:p>
          <a:p>
            <a:pPr algn="just" eaLnBrk="1" hangingPunct="1">
              <a:lnSpc>
                <a:spcPct val="80000"/>
              </a:lnSpc>
            </a:pPr>
            <a:r>
              <a:rPr lang="tr-TR" altLang="tr-TR" sz="2000" dirty="0">
                <a:latin typeface="Arial" panose="020B0604020202020204" pitchFamily="34" charset="0"/>
                <a:cs typeface="Arial" panose="020B0604020202020204" pitchFamily="34" charset="0"/>
              </a:rPr>
              <a:t>Soğukta depolama koşulları sağlansa bile her meyve ve sebzenin dayanma süresi kısıtlıdır. Bu süre birkaç günden 5–6 aya kadar değişmektedir. Her ürüne özgü belirli depolama süresi geçtiğinde depolanan ürün kalitesini hızla kaybeder ve sonuçta tamamen bozulur.</a:t>
            </a:r>
          </a:p>
          <a:p>
            <a:pPr algn="just" eaLnBrk="1" hangingPunct="1">
              <a:lnSpc>
                <a:spcPct val="80000"/>
              </a:lnSpc>
            </a:pPr>
            <a:r>
              <a:rPr lang="tr-TR" altLang="tr-TR" sz="2000" dirty="0">
                <a:latin typeface="Arial" panose="020B0604020202020204" pitchFamily="34" charset="0"/>
                <a:cs typeface="Arial" panose="020B0604020202020204" pitchFamily="34" charset="0"/>
              </a:rPr>
              <a:t>Meyve ve sebzeler hasattan sonra canlılıklarını korur. Çeşitli besin maddelerinin topraktan alınması devam etmese de dokuda yeni maddelerin oluşması, mevcut maddelerin başka bileşiklere dönüşmesi gibi kimyasal ve biyokimyasal olaylar düzenli bir şekilde devam eder. Canlılıkları devam ettiği için hasattan sonra da solunum yapmaya devam ederler. Oksijen harcayıp karbondioksit ve su verir, ısı oluştururlar. Bu sırada üründe depolanmış çeşitli maddeler kullanılır. Belli bir süre sonunda meyve ve sebzenin yapısı bozulur ve ölüm oluşur.</a:t>
            </a:r>
          </a:p>
          <a:p>
            <a:pPr algn="just" eaLnBrk="1" hangingPunct="1">
              <a:lnSpc>
                <a:spcPct val="80000"/>
              </a:lnSpc>
              <a:buFont typeface="Wingdings" pitchFamily="2" charset="2"/>
              <a:buNone/>
            </a:pPr>
            <a:r>
              <a:rPr lang="tr-TR" altLang="tr-TR" sz="2000" b="1" dirty="0">
                <a:latin typeface="Arial" panose="020B0604020202020204" pitchFamily="34" charset="0"/>
                <a:cs typeface="Arial" panose="020B0604020202020204" pitchFamily="34" charset="0"/>
              </a:rPr>
              <a:t>Meyve ve sebzeler toplandıktan sonra;</a:t>
            </a:r>
          </a:p>
          <a:p>
            <a:pPr algn="just" eaLnBrk="1" hangingPunct="1">
              <a:lnSpc>
                <a:spcPct val="80000"/>
              </a:lnSpc>
            </a:pPr>
            <a:r>
              <a:rPr lang="tr-TR" altLang="tr-TR" sz="2000" dirty="0">
                <a:latin typeface="Arial" panose="020B0604020202020204" pitchFamily="34" charset="0"/>
                <a:cs typeface="Arial" panose="020B0604020202020204" pitchFamily="34" charset="0"/>
              </a:rPr>
              <a:t>Hemen soğutulduklarında dokularda solunum hızı yavaşlar.</a:t>
            </a:r>
          </a:p>
          <a:p>
            <a:pPr algn="just" eaLnBrk="1" hangingPunct="1">
              <a:lnSpc>
                <a:spcPct val="80000"/>
              </a:lnSpc>
            </a:pPr>
            <a:r>
              <a:rPr lang="tr-TR" altLang="tr-TR" sz="2000" dirty="0">
                <a:latin typeface="Arial" panose="020B0604020202020204" pitchFamily="34" charset="0"/>
                <a:cs typeface="Arial" panose="020B0604020202020204" pitchFamily="34" charset="0"/>
              </a:rPr>
              <a:t>Solunum yavaşlaması sonucu dokuda oluşabilecek kimyasal, biyokimyasal ve </a:t>
            </a:r>
            <a:r>
              <a:rPr lang="tr-TR" altLang="tr-TR" sz="2000" dirty="0" err="1">
                <a:latin typeface="Arial" panose="020B0604020202020204" pitchFamily="34" charset="0"/>
                <a:cs typeface="Arial" panose="020B0604020202020204" pitchFamily="34" charset="0"/>
              </a:rPr>
              <a:t>enzimatik</a:t>
            </a:r>
            <a:r>
              <a:rPr lang="tr-TR" altLang="tr-TR" sz="2000" dirty="0">
                <a:latin typeface="Arial" panose="020B0604020202020204" pitchFamily="34" charset="0"/>
                <a:cs typeface="Arial" panose="020B0604020202020204" pitchFamily="34" charset="0"/>
              </a:rPr>
              <a:t> değişikler de yavaşlar ve olgunlaşma gecikir.</a:t>
            </a:r>
          </a:p>
          <a:p>
            <a:pPr algn="just" eaLnBrk="1" hangingPunct="1">
              <a:lnSpc>
                <a:spcPct val="80000"/>
              </a:lnSpc>
            </a:pPr>
            <a:r>
              <a:rPr lang="tr-TR" altLang="tr-TR" sz="2000" dirty="0">
                <a:latin typeface="Arial" panose="020B0604020202020204" pitchFamily="34" charset="0"/>
                <a:cs typeface="Arial" panose="020B0604020202020204" pitchFamily="34" charset="0"/>
              </a:rPr>
              <a:t>Olgunlaşmanın gecikmesi ile meyve ve sebzeler </a:t>
            </a:r>
            <a:r>
              <a:rPr lang="tr-TR" altLang="tr-TR" sz="2000" dirty="0" err="1">
                <a:latin typeface="Arial" panose="020B0604020202020204" pitchFamily="34" charset="0"/>
                <a:cs typeface="Arial" panose="020B0604020202020204" pitchFamily="34" charset="0"/>
              </a:rPr>
              <a:t>mikrobiyal</a:t>
            </a:r>
            <a:r>
              <a:rPr lang="tr-TR" altLang="tr-TR" sz="2000" dirty="0">
                <a:latin typeface="Arial" panose="020B0604020202020204" pitchFamily="34" charset="0"/>
                <a:cs typeface="Arial" panose="020B0604020202020204" pitchFamily="34" charset="0"/>
              </a:rPr>
              <a:t> enfeksiyonlara daha dirençli olur ve </a:t>
            </a:r>
            <a:r>
              <a:rPr lang="tr-TR" altLang="tr-TR" sz="2000" dirty="0" err="1">
                <a:latin typeface="Arial" panose="020B0604020202020204" pitchFamily="34" charset="0"/>
                <a:cs typeface="Arial" panose="020B0604020202020204" pitchFamily="34" charset="0"/>
              </a:rPr>
              <a:t>dokusal</a:t>
            </a:r>
            <a:r>
              <a:rPr lang="tr-TR" altLang="tr-TR" sz="2000" dirty="0">
                <a:latin typeface="Arial" panose="020B0604020202020204" pitchFamily="34" charset="0"/>
                <a:cs typeface="Arial" panose="020B0604020202020204" pitchFamily="34" charset="0"/>
              </a:rPr>
              <a:t> özelliklerini daha uzun süre muhafaza eder.</a:t>
            </a:r>
          </a:p>
          <a:p>
            <a:pPr algn="just" eaLnBrk="1" hangingPunct="1">
              <a:lnSpc>
                <a:spcPct val="80000"/>
              </a:lnSpc>
            </a:pPr>
            <a:endParaRPr lang="tr-TR" altLang="tr-TR" sz="20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7371C816-3D7F-8240-88B3-5DA5824DE16A}"/>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SOĞUKTA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671229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3">
            <a:extLst>
              <a:ext uri="{FF2B5EF4-FFF2-40B4-BE49-F238E27FC236}">
                <a16:creationId xmlns:a16="http://schemas.microsoft.com/office/drawing/2014/main" id="{9D54496B-9191-BB4D-8304-AB620E7E45AC}"/>
              </a:ext>
            </a:extLst>
          </p:cNvPr>
          <p:cNvSpPr>
            <a:spLocks noGrp="1" noChangeArrowheads="1"/>
          </p:cNvSpPr>
          <p:nvPr>
            <p:ph type="body" idx="1"/>
          </p:nvPr>
        </p:nvSpPr>
        <p:spPr>
          <a:xfrm>
            <a:off x="5129561" y="1497128"/>
            <a:ext cx="5575610" cy="3886200"/>
          </a:xfrm>
        </p:spPr>
        <p:txBody>
          <a:bodyPr>
            <a:normAutofit fontScale="70000" lnSpcReduction="20000"/>
          </a:bodyPr>
          <a:lstStyle/>
          <a:p>
            <a:pPr algn="just" eaLnBrk="1" hangingPunct="1">
              <a:lnSpc>
                <a:spcPct val="80000"/>
              </a:lnSpc>
            </a:pPr>
            <a:r>
              <a:rPr lang="tr-TR" altLang="tr-TR" sz="2000" dirty="0">
                <a:latin typeface="Arial" panose="020B0604020202020204" pitchFamily="34" charset="0"/>
                <a:cs typeface="Arial" panose="020B0604020202020204" pitchFamily="34" charset="0"/>
              </a:rPr>
              <a:t>Meyve ve sebzeler toplandıktan hemen sonra ya soğuk su püskürtmek yoluyla ya da vakum soğutma yöntemi ile soğutulur.</a:t>
            </a:r>
          </a:p>
          <a:p>
            <a:pPr algn="just" eaLnBrk="1" hangingPunct="1">
              <a:lnSpc>
                <a:spcPct val="80000"/>
              </a:lnSpc>
              <a:buFont typeface="Wingdings" pitchFamily="2" charset="2"/>
              <a:buNone/>
            </a:pPr>
            <a:r>
              <a:rPr lang="tr-TR" altLang="tr-TR" sz="2000" dirty="0">
                <a:latin typeface="Arial" panose="020B0604020202020204" pitchFamily="34" charset="0"/>
                <a:cs typeface="Arial" panose="020B0604020202020204" pitchFamily="34" charset="0"/>
              </a:rPr>
              <a:t> 	Soğuk su püskürtme yönteminde ısınan su tekrar soğutularak </a:t>
            </a:r>
            <a:r>
              <a:rPr lang="tr-TR" altLang="tr-TR" sz="2000" dirty="0" err="1">
                <a:latin typeface="Arial" panose="020B0604020202020204" pitchFamily="34" charset="0"/>
                <a:cs typeface="Arial" panose="020B0604020202020204" pitchFamily="34" charset="0"/>
              </a:rPr>
              <a:t>sirküle</a:t>
            </a:r>
            <a:r>
              <a:rPr lang="tr-TR" altLang="tr-TR" sz="2000" dirty="0">
                <a:latin typeface="Arial" panose="020B0604020202020204" pitchFamily="34" charset="0"/>
                <a:cs typeface="Arial" panose="020B0604020202020204" pitchFamily="34" charset="0"/>
              </a:rPr>
              <a:t> </a:t>
            </a:r>
            <a:r>
              <a:rPr lang="tr-TR" altLang="tr-TR" sz="2000" dirty="0" err="1">
                <a:latin typeface="Arial" panose="020B0604020202020204" pitchFamily="34" charset="0"/>
                <a:cs typeface="Arial" panose="020B0604020202020204" pitchFamily="34" charset="0"/>
              </a:rPr>
              <a:t>edilir.Yöntem</a:t>
            </a:r>
            <a:r>
              <a:rPr lang="tr-TR" altLang="tr-TR" sz="2000" dirty="0">
                <a:latin typeface="Arial" panose="020B0604020202020204" pitchFamily="34" charset="0"/>
                <a:cs typeface="Arial" panose="020B0604020202020204" pitchFamily="34" charset="0"/>
              </a:rPr>
              <a:t> hızlı bir soğutma sağlar. Ancak bazı ürünlerin daha çabuk bozulmalarına neden </a:t>
            </a:r>
            <a:r>
              <a:rPr lang="tr-TR" altLang="tr-TR" sz="2000" dirty="0" err="1">
                <a:latin typeface="Arial" panose="020B0604020202020204" pitchFamily="34" charset="0"/>
                <a:cs typeface="Arial" panose="020B0604020202020204" pitchFamily="34" charset="0"/>
              </a:rPr>
              <a:t>olabilir.Sudaki</a:t>
            </a:r>
            <a:r>
              <a:rPr lang="tr-TR" altLang="tr-TR" sz="2000" dirty="0">
                <a:latin typeface="Arial" panose="020B0604020202020204" pitchFamily="34" charset="0"/>
                <a:cs typeface="Arial" panose="020B0604020202020204" pitchFamily="34" charset="0"/>
              </a:rPr>
              <a:t> veya meyve ve sebzelerin üzerindeki mikroorganizmaları yok ederek yöntemin verimliliğini artırmak için suya belli miktarda </a:t>
            </a:r>
            <a:r>
              <a:rPr lang="tr-TR" altLang="tr-TR" sz="2000" dirty="0" err="1">
                <a:latin typeface="Arial" panose="020B0604020202020204" pitchFamily="34" charset="0"/>
                <a:cs typeface="Arial" panose="020B0604020202020204" pitchFamily="34" charset="0"/>
              </a:rPr>
              <a:t>hipoklorit</a:t>
            </a:r>
            <a:r>
              <a:rPr lang="tr-TR" altLang="tr-TR" sz="2000" dirty="0">
                <a:latin typeface="Arial" panose="020B0604020202020204" pitchFamily="34" charset="0"/>
                <a:cs typeface="Arial" panose="020B0604020202020204" pitchFamily="34" charset="0"/>
              </a:rPr>
              <a:t> </a:t>
            </a:r>
            <a:r>
              <a:rPr lang="tr-TR" altLang="tr-TR" sz="2000" dirty="0" err="1">
                <a:latin typeface="Arial" panose="020B0604020202020204" pitchFamily="34" charset="0"/>
                <a:cs typeface="Arial" panose="020B0604020202020204" pitchFamily="34" charset="0"/>
              </a:rPr>
              <a:t>eklenebilir.Vakum</a:t>
            </a:r>
            <a:r>
              <a:rPr lang="tr-TR" altLang="tr-TR" sz="2000" dirty="0">
                <a:latin typeface="Arial" panose="020B0604020202020204" pitchFamily="34" charset="0"/>
                <a:cs typeface="Arial" panose="020B0604020202020204" pitchFamily="34" charset="0"/>
              </a:rPr>
              <a:t> soğutma yönteminde önce sebze üzerine su püskürtülür, daha sonra vakum altında buharlaşması sağlanır. Soğutma düzeyi vakumla buharlaştırılan su miktarına bağlıdır. Genellikle ıspanak, marul gibi sebzelerde uygulanır. </a:t>
            </a:r>
          </a:p>
          <a:p>
            <a:pPr algn="just" eaLnBrk="1" hangingPunct="1">
              <a:lnSpc>
                <a:spcPct val="80000"/>
              </a:lnSpc>
              <a:buFont typeface="Wingdings" pitchFamily="2" charset="2"/>
              <a:buNone/>
            </a:pPr>
            <a:r>
              <a:rPr lang="tr-TR" altLang="tr-TR" sz="2000" b="1" dirty="0">
                <a:latin typeface="Arial" panose="020B0604020202020204" pitchFamily="34" charset="0"/>
                <a:cs typeface="Arial" panose="020B0604020202020204" pitchFamily="34" charset="0"/>
              </a:rPr>
              <a:t>	Çiğ süt muhafazası: </a:t>
            </a:r>
            <a:r>
              <a:rPr lang="tr-TR" altLang="tr-TR" sz="2000" dirty="0">
                <a:latin typeface="Arial" panose="020B0604020202020204" pitchFamily="34" charset="0"/>
                <a:cs typeface="Arial" panose="020B0604020202020204" pitchFamily="34" charset="0"/>
              </a:rPr>
              <a:t>Alınacak önlemlerin en önemlisi, bulaşmanın önlenmesidir.</a:t>
            </a:r>
          </a:p>
          <a:p>
            <a:pPr algn="just" eaLnBrk="1" hangingPunct="1">
              <a:lnSpc>
                <a:spcPct val="80000"/>
              </a:lnSpc>
            </a:pPr>
            <a:r>
              <a:rPr lang="tr-TR" altLang="tr-TR" sz="2000" dirty="0">
                <a:latin typeface="Arial" panose="020B0604020202020204" pitchFamily="34" charset="0"/>
                <a:cs typeface="Arial" panose="020B0604020202020204" pitchFamily="34" charset="0"/>
              </a:rPr>
              <a:t>Sağım yapılan ortamın havasından ve insanlardan gelebilecek her türlü bulaşma önlenmelidir.</a:t>
            </a:r>
          </a:p>
          <a:p>
            <a:pPr algn="just" eaLnBrk="1" hangingPunct="1">
              <a:lnSpc>
                <a:spcPct val="80000"/>
              </a:lnSpc>
            </a:pPr>
            <a:r>
              <a:rPr lang="tr-TR" altLang="tr-TR" sz="2000" dirty="0">
                <a:latin typeface="Arial" panose="020B0604020202020204" pitchFamily="34" charset="0"/>
                <a:cs typeface="Arial" panose="020B0604020202020204" pitchFamily="34" charset="0"/>
              </a:rPr>
              <a:t>Sağılan süt bekletilmeden 5℃ veya altındaki sıcaklıkta soğutulmalıdır.</a:t>
            </a:r>
          </a:p>
          <a:p>
            <a:pPr algn="just" eaLnBrk="1" hangingPunct="1">
              <a:lnSpc>
                <a:spcPct val="80000"/>
              </a:lnSpc>
            </a:pPr>
            <a:r>
              <a:rPr lang="tr-TR" altLang="tr-TR" sz="2000" dirty="0">
                <a:latin typeface="Arial" panose="020B0604020202020204" pitchFamily="34" charset="0"/>
                <a:cs typeface="Arial" panose="020B0604020202020204" pitchFamily="34" charset="0"/>
              </a:rPr>
              <a:t>Hemen soğutulan çiğ sütler buzdolabında iki gün bozulmadan saklanabilir. </a:t>
            </a:r>
          </a:p>
          <a:p>
            <a:pPr algn="just" eaLnBrk="1" hangingPunct="1">
              <a:lnSpc>
                <a:spcPct val="80000"/>
              </a:lnSpc>
            </a:pPr>
            <a:endParaRPr lang="tr-TR" altLang="tr-TR" sz="20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BD46C89B-43A2-3D49-96DF-730EDAE7C620}"/>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SOĞUKTA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2065166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a:extLst>
              <a:ext uri="{FF2B5EF4-FFF2-40B4-BE49-F238E27FC236}">
                <a16:creationId xmlns:a16="http://schemas.microsoft.com/office/drawing/2014/main" id="{5B5C2147-EC88-A74E-B6E5-AA54C28A6BA6}"/>
              </a:ext>
            </a:extLst>
          </p:cNvPr>
          <p:cNvSpPr>
            <a:spLocks noGrp="1"/>
          </p:cNvSpPr>
          <p:nvPr>
            <p:ph type="title"/>
          </p:nvPr>
        </p:nvSpPr>
        <p:spPr>
          <a:xfrm>
            <a:off x="828996" y="2199276"/>
            <a:ext cx="3498979" cy="2456442"/>
          </a:xfrm>
        </p:spPr>
        <p:txBody>
          <a:bodyPr>
            <a:normAutofit/>
          </a:bodyPr>
          <a:lstStyle/>
          <a:p>
            <a:r>
              <a:rPr lang="tr-TR" sz="3200" b="1" dirty="0"/>
              <a:t>DİNLEDİĞİNİZ İÇİN TEŞEKKÜRLER…</a:t>
            </a:r>
          </a:p>
        </p:txBody>
      </p:sp>
    </p:spTree>
    <p:extLst>
      <p:ext uri="{BB962C8B-B14F-4D97-AF65-F5344CB8AC3E}">
        <p14:creationId xmlns:p14="http://schemas.microsoft.com/office/powerpoint/2010/main" val="189466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9E2704-AC2E-FF43-9889-55F2520EB3EE}"/>
              </a:ext>
            </a:extLst>
          </p:cNvPr>
          <p:cNvSpPr>
            <a:spLocks noGrp="1"/>
          </p:cNvSpPr>
          <p:nvPr>
            <p:ph type="title"/>
          </p:nvPr>
        </p:nvSpPr>
        <p:spPr/>
        <p:txBody>
          <a:bodyPr/>
          <a:lstStyle/>
          <a:p>
            <a:r>
              <a:rPr lang="tr-TR" dirty="0"/>
              <a:t>SICAKLIK-ISI KAVRAMI</a:t>
            </a:r>
          </a:p>
        </p:txBody>
      </p:sp>
      <p:sp>
        <p:nvSpPr>
          <p:cNvPr id="3" name="İçerik Yer Tutucusu 2">
            <a:extLst>
              <a:ext uri="{FF2B5EF4-FFF2-40B4-BE49-F238E27FC236}">
                <a16:creationId xmlns:a16="http://schemas.microsoft.com/office/drawing/2014/main" id="{5B4C2977-A4A8-4E4E-8950-01756A0F4D61}"/>
              </a:ext>
            </a:extLst>
          </p:cNvPr>
          <p:cNvSpPr>
            <a:spLocks noGrp="1"/>
          </p:cNvSpPr>
          <p:nvPr>
            <p:ph idx="1"/>
          </p:nvPr>
        </p:nvSpPr>
        <p:spPr/>
        <p:txBody>
          <a:bodyPr/>
          <a:lstStyle/>
          <a:p>
            <a:r>
              <a:rPr lang="tr-TR" dirty="0">
                <a:latin typeface="Arial" panose="020B0604020202020204" pitchFamily="34" charset="0"/>
                <a:cs typeface="Arial" panose="020B0604020202020204" pitchFamily="34" charset="0"/>
              </a:rPr>
              <a:t>BİR MADDEYİ OLUŞTURAN ATOM VE MOLEKÜLLER DURAĞAN OLMAYIP HAREKET HALİNDEDİRLER.</a:t>
            </a:r>
          </a:p>
          <a:p>
            <a:r>
              <a:rPr lang="tr-TR" dirty="0">
                <a:latin typeface="Arial" panose="020B0604020202020204" pitchFamily="34" charset="0"/>
                <a:cs typeface="Arial" panose="020B0604020202020204" pitchFamily="34" charset="0"/>
              </a:rPr>
              <a:t>HAREKET EDEN ATOM VE MOLEKÜLLER O MADDE İÇİNDE KİNETİK ENERJİ OLUŞTURURLAR. BU ENERJİ MADDENİN </a:t>
            </a:r>
            <a:r>
              <a:rPr lang="tr-TR" b="1" dirty="0">
                <a:latin typeface="Arial" panose="020B0604020202020204" pitchFamily="34" charset="0"/>
                <a:cs typeface="Arial" panose="020B0604020202020204" pitchFamily="34" charset="0"/>
              </a:rPr>
              <a:t>İÇSEL ENERJİSİDİR</a:t>
            </a:r>
            <a:r>
              <a:rPr lang="tr-TR" dirty="0">
                <a:latin typeface="Arial" panose="020B0604020202020204" pitchFamily="34" charset="0"/>
                <a:cs typeface="Arial" panose="020B0604020202020204" pitchFamily="34" charset="0"/>
              </a:rPr>
              <a:t>.</a:t>
            </a:r>
          </a:p>
          <a:p>
            <a:r>
              <a:rPr lang="tr-TR" dirty="0">
                <a:latin typeface="Arial" panose="020B0604020202020204" pitchFamily="34" charset="0"/>
                <a:cs typeface="Arial" panose="020B0604020202020204" pitchFamily="34" charset="0"/>
              </a:rPr>
              <a:t>BİR MADDEYİ OLUŞTURAN TÜM MOLEKÜLLERİN HAREKETİNDEN KAYNAKLANAN ORTALAMA KİNETİK ENERJİ, O MADDENİN </a:t>
            </a:r>
            <a:r>
              <a:rPr lang="tr-TR" b="1" dirty="0">
                <a:latin typeface="Arial" panose="020B0604020202020204" pitchFamily="34" charset="0"/>
                <a:cs typeface="Arial" panose="020B0604020202020204" pitchFamily="34" charset="0"/>
              </a:rPr>
              <a:t>SICAKLIĞINI </a:t>
            </a:r>
            <a:r>
              <a:rPr lang="tr-TR" dirty="0">
                <a:latin typeface="Arial" panose="020B0604020202020204" pitchFamily="34" charset="0"/>
                <a:cs typeface="Arial" panose="020B0604020202020204" pitchFamily="34" charset="0"/>
              </a:rPr>
              <a:t>OLUŞTURUR. </a:t>
            </a:r>
          </a:p>
          <a:p>
            <a:r>
              <a:rPr lang="tr-TR" dirty="0">
                <a:latin typeface="Arial" panose="020B0604020202020204" pitchFamily="34" charset="0"/>
                <a:cs typeface="Arial" panose="020B0604020202020204" pitchFamily="34" charset="0"/>
              </a:rPr>
              <a:t>O MADDE NE KADAR SICAK İSE MOLEKÜLLERİN HAREKETİ O KADAR FAZLA DEMEKTİR.</a:t>
            </a:r>
          </a:p>
          <a:p>
            <a:r>
              <a:rPr lang="tr-TR" dirty="0">
                <a:latin typeface="Arial" panose="020B0604020202020204" pitchFamily="34" charset="0"/>
                <a:cs typeface="Arial" panose="020B0604020202020204" pitchFamily="34" charset="0"/>
              </a:rPr>
              <a:t>BİR CİSMİN SICAKLIĞINI ARTIRABİLMEK YA DA AZALTABİLMEK İÇİN İSE O CİSME YA ISI ENERJİSİ VERİLMELİ YADA ONDAN ISI ENERJİSİ ALINMALIDIR.</a:t>
            </a:r>
          </a:p>
        </p:txBody>
      </p:sp>
    </p:spTree>
    <p:extLst>
      <p:ext uri="{BB962C8B-B14F-4D97-AF65-F5344CB8AC3E}">
        <p14:creationId xmlns:p14="http://schemas.microsoft.com/office/powerpoint/2010/main" val="1699084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9E2704-AC2E-FF43-9889-55F2520EB3EE}"/>
              </a:ext>
            </a:extLst>
          </p:cNvPr>
          <p:cNvSpPr>
            <a:spLocks noGrp="1"/>
          </p:cNvSpPr>
          <p:nvPr>
            <p:ph type="title"/>
          </p:nvPr>
        </p:nvSpPr>
        <p:spPr/>
        <p:txBody>
          <a:bodyPr/>
          <a:lstStyle/>
          <a:p>
            <a:r>
              <a:rPr lang="tr-TR" dirty="0"/>
              <a:t>SICAKLIK-ISI KAVRAMI</a:t>
            </a:r>
          </a:p>
        </p:txBody>
      </p:sp>
      <p:sp>
        <p:nvSpPr>
          <p:cNvPr id="3" name="İçerik Yer Tutucusu 2">
            <a:extLst>
              <a:ext uri="{FF2B5EF4-FFF2-40B4-BE49-F238E27FC236}">
                <a16:creationId xmlns:a16="http://schemas.microsoft.com/office/drawing/2014/main" id="{5B4C2977-A4A8-4E4E-8950-01756A0F4D61}"/>
              </a:ext>
            </a:extLst>
          </p:cNvPr>
          <p:cNvSpPr>
            <a:spLocks noGrp="1"/>
          </p:cNvSpPr>
          <p:nvPr>
            <p:ph idx="1"/>
          </p:nvPr>
        </p:nvSpPr>
        <p:spPr/>
        <p:txBody>
          <a:bodyPr/>
          <a:lstStyle/>
          <a:p>
            <a:r>
              <a:rPr lang="tr-TR" dirty="0">
                <a:latin typeface="Arial" panose="020B0604020202020204" pitchFamily="34" charset="0"/>
                <a:cs typeface="Arial" panose="020B0604020202020204" pitchFamily="34" charset="0"/>
              </a:rPr>
              <a:t>TERMOMETRE İLE SICAKLIK ÖLÇÜMÜNDE KULLANILAN BAŞLICA 2 ÇEŞİT SKALA VARDIR;</a:t>
            </a:r>
          </a:p>
          <a:p>
            <a:pPr>
              <a:buFont typeface="Wingdings" pitchFamily="2" charset="2"/>
              <a:buChar char="ü"/>
            </a:pPr>
            <a:r>
              <a:rPr lang="tr-TR" dirty="0">
                <a:latin typeface="Arial" panose="020B0604020202020204" pitchFamily="34" charset="0"/>
                <a:cs typeface="Arial" panose="020B0604020202020204" pitchFamily="34" charset="0"/>
              </a:rPr>
              <a:t>FAHRENHEİT ( ºF )</a:t>
            </a:r>
          </a:p>
          <a:p>
            <a:pPr>
              <a:buFont typeface="Wingdings" pitchFamily="2" charset="2"/>
              <a:buChar char="ü"/>
            </a:pPr>
            <a:r>
              <a:rPr lang="tr-TR" dirty="0">
                <a:latin typeface="Arial" panose="020B0604020202020204" pitchFamily="34" charset="0"/>
                <a:cs typeface="Arial" panose="020B0604020202020204" pitchFamily="34" charset="0"/>
              </a:rPr>
              <a:t>CELCİUS ( ºC ) (SANTİGRAT)</a:t>
            </a: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4825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9E2704-AC2E-FF43-9889-55F2520EB3EE}"/>
              </a:ext>
            </a:extLst>
          </p:cNvPr>
          <p:cNvSpPr>
            <a:spLocks noGrp="1"/>
          </p:cNvSpPr>
          <p:nvPr>
            <p:ph type="title"/>
          </p:nvPr>
        </p:nvSpPr>
        <p:spPr/>
        <p:txBody>
          <a:bodyPr/>
          <a:lstStyle/>
          <a:p>
            <a:r>
              <a:rPr lang="tr-TR" dirty="0"/>
              <a:t>ISI KAVRAMI</a:t>
            </a:r>
          </a:p>
        </p:txBody>
      </p:sp>
      <p:sp>
        <p:nvSpPr>
          <p:cNvPr id="3" name="İçerik Yer Tutucusu 2">
            <a:extLst>
              <a:ext uri="{FF2B5EF4-FFF2-40B4-BE49-F238E27FC236}">
                <a16:creationId xmlns:a16="http://schemas.microsoft.com/office/drawing/2014/main" id="{5B4C2977-A4A8-4E4E-8950-01756A0F4D61}"/>
              </a:ext>
            </a:extLst>
          </p:cNvPr>
          <p:cNvSpPr>
            <a:spLocks noGrp="1"/>
          </p:cNvSpPr>
          <p:nvPr>
            <p:ph idx="1"/>
          </p:nvPr>
        </p:nvSpPr>
        <p:spPr/>
        <p:txBody>
          <a:bodyPr/>
          <a:lstStyle/>
          <a:p>
            <a:r>
              <a:rPr lang="tr-TR" dirty="0">
                <a:latin typeface="Arial" panose="020B0604020202020204" pitchFamily="34" charset="0"/>
                <a:cs typeface="Arial" panose="020B0604020202020204" pitchFamily="34" charset="0"/>
              </a:rPr>
              <a:t>ISI, BİR ENERJİ ŞEKLİDİR.</a:t>
            </a:r>
          </a:p>
          <a:p>
            <a:r>
              <a:rPr lang="tr-TR" dirty="0">
                <a:latin typeface="Arial" panose="020B0604020202020204" pitchFamily="34" charset="0"/>
                <a:cs typeface="Arial" panose="020B0604020202020204" pitchFamily="34" charset="0"/>
              </a:rPr>
              <a:t>BİR SİSTEM İLE BİR SİSTEMİN ÇEVRESİ ARASINDA YALNIZ SICAKLIK FARKINDAN DOLAYI AKAN ENERJİ TÜRÜDÜR.</a:t>
            </a:r>
          </a:p>
          <a:p>
            <a:r>
              <a:rPr lang="tr-TR" dirty="0">
                <a:latin typeface="Arial" panose="020B0604020202020204" pitchFamily="34" charset="0"/>
                <a:cs typeface="Arial" panose="020B0604020202020204" pitchFamily="34" charset="0"/>
              </a:rPr>
              <a:t>AKIŞ YÖNÜNÜ SICAKLIK DERECESİ BELİRLER.</a:t>
            </a:r>
          </a:p>
          <a:p>
            <a:r>
              <a:rPr lang="tr-TR" dirty="0">
                <a:latin typeface="Arial" panose="020B0604020202020204" pitchFamily="34" charset="0"/>
                <a:cs typeface="Arial" panose="020B0604020202020204" pitchFamily="34" charset="0"/>
              </a:rPr>
              <a:t>ISI, SICAKLIĞI YÜKSEK OLAN SİSTEMDEN DÜŞÜK OLAN SİSTEME DOĞRU AKAR.</a:t>
            </a:r>
          </a:p>
          <a:p>
            <a:r>
              <a:rPr lang="tr-TR" dirty="0">
                <a:latin typeface="Arial" panose="020B0604020202020204" pitchFamily="34" charset="0"/>
                <a:cs typeface="Arial" panose="020B0604020202020204" pitchFamily="34" charset="0"/>
              </a:rPr>
              <a:t>ISI BİRİMİ KCAL’DİR. (BTU)</a:t>
            </a:r>
          </a:p>
          <a:p>
            <a:r>
              <a:rPr lang="tr-TR" dirty="0">
                <a:latin typeface="Arial" panose="020B0604020202020204" pitchFamily="34" charset="0"/>
                <a:cs typeface="Arial" panose="020B0604020202020204" pitchFamily="34" charset="0"/>
              </a:rPr>
              <a:t>1 KG SUYUN SICAKLIĞINI 1 ºC YÜKSELTMEK İÇİN GEREKLİ ISI ENERJİSİDİR.</a:t>
            </a:r>
          </a:p>
          <a:p>
            <a:r>
              <a:rPr lang="tr-TR" dirty="0">
                <a:latin typeface="Arial" panose="020B0604020202020204" pitchFamily="34" charset="0"/>
                <a:cs typeface="Arial" panose="020B0604020202020204" pitchFamily="34" charset="0"/>
              </a:rPr>
              <a:t>BTU İSE 1 LBS SUYUN SICAKLIĞINI 1ºF YÜKSELTMEK İÇİN GEREKLİ ISI ENERJİSİDİR.</a:t>
            </a:r>
          </a:p>
        </p:txBody>
      </p:sp>
    </p:spTree>
    <p:extLst>
      <p:ext uri="{BB962C8B-B14F-4D97-AF65-F5344CB8AC3E}">
        <p14:creationId xmlns:p14="http://schemas.microsoft.com/office/powerpoint/2010/main" val="1766369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9E2704-AC2E-FF43-9889-55F2520EB3EE}"/>
              </a:ext>
            </a:extLst>
          </p:cNvPr>
          <p:cNvSpPr>
            <a:spLocks noGrp="1"/>
          </p:cNvSpPr>
          <p:nvPr>
            <p:ph type="title"/>
          </p:nvPr>
        </p:nvSpPr>
        <p:spPr/>
        <p:txBody>
          <a:bodyPr/>
          <a:lstStyle/>
          <a:p>
            <a:r>
              <a:rPr lang="tr-TR" dirty="0"/>
              <a:t>ISI KAVRAMI</a:t>
            </a:r>
          </a:p>
        </p:txBody>
      </p:sp>
      <p:sp>
        <p:nvSpPr>
          <p:cNvPr id="3" name="İçerik Yer Tutucusu 2">
            <a:extLst>
              <a:ext uri="{FF2B5EF4-FFF2-40B4-BE49-F238E27FC236}">
                <a16:creationId xmlns:a16="http://schemas.microsoft.com/office/drawing/2014/main" id="{5B4C2977-A4A8-4E4E-8950-01756A0F4D61}"/>
              </a:ext>
            </a:extLst>
          </p:cNvPr>
          <p:cNvSpPr>
            <a:spLocks noGrp="1"/>
          </p:cNvSpPr>
          <p:nvPr>
            <p:ph idx="1"/>
          </p:nvPr>
        </p:nvSpPr>
        <p:spPr/>
        <p:txBody>
          <a:bodyPr/>
          <a:lstStyle/>
          <a:p>
            <a:r>
              <a:rPr lang="tr-TR" dirty="0">
                <a:latin typeface="Arial" panose="020B0604020202020204" pitchFamily="34" charset="0"/>
                <a:cs typeface="Arial" panose="020B0604020202020204" pitchFamily="34" charset="0"/>
              </a:rPr>
              <a:t>ISI, BİR ENERJİ ŞEKLİ – FORMU OLDUĞUNA GÖRE DİĞER ENERJİLERE DÖNÜŞEBİLİR. VE ENERJİ BİRİMLERİ BİRBİRLERİNE DÖNÜŞTÜRÜLEBİLİR.</a:t>
            </a: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7901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9E2704-AC2E-FF43-9889-55F2520EB3EE}"/>
              </a:ext>
            </a:extLst>
          </p:cNvPr>
          <p:cNvSpPr>
            <a:spLocks noGrp="1"/>
          </p:cNvSpPr>
          <p:nvPr>
            <p:ph type="title"/>
          </p:nvPr>
        </p:nvSpPr>
        <p:spPr/>
        <p:txBody>
          <a:bodyPr/>
          <a:lstStyle/>
          <a:p>
            <a:r>
              <a:rPr lang="tr-TR" dirty="0"/>
              <a:t>SOĞUTMA TEKNİĞİ</a:t>
            </a:r>
          </a:p>
        </p:txBody>
      </p:sp>
      <p:sp>
        <p:nvSpPr>
          <p:cNvPr id="3" name="İçerik Yer Tutucusu 2">
            <a:extLst>
              <a:ext uri="{FF2B5EF4-FFF2-40B4-BE49-F238E27FC236}">
                <a16:creationId xmlns:a16="http://schemas.microsoft.com/office/drawing/2014/main" id="{5B4C2977-A4A8-4E4E-8950-01756A0F4D61}"/>
              </a:ext>
            </a:extLst>
          </p:cNvPr>
          <p:cNvSpPr>
            <a:spLocks noGrp="1"/>
          </p:cNvSpPr>
          <p:nvPr>
            <p:ph idx="1"/>
          </p:nvPr>
        </p:nvSpPr>
        <p:spPr/>
        <p:txBody>
          <a:bodyPr/>
          <a:lstStyle/>
          <a:p>
            <a:r>
              <a:rPr lang="tr-TR" dirty="0">
                <a:latin typeface="Arial" panose="020B0604020202020204" pitchFamily="34" charset="0"/>
                <a:cs typeface="Arial" panose="020B0604020202020204" pitchFamily="34" charset="0"/>
              </a:rPr>
              <a:t>FRİGORİ</a:t>
            </a:r>
          </a:p>
          <a:p>
            <a:r>
              <a:rPr lang="tr-TR" dirty="0">
                <a:latin typeface="Arial" panose="020B0604020202020204" pitchFamily="34" charset="0"/>
                <a:cs typeface="Arial" panose="020B0604020202020204" pitchFamily="34" charset="0"/>
              </a:rPr>
              <a:t>SOĞUK TONU (TONS OF REFRİGERATION)</a:t>
            </a:r>
          </a:p>
        </p:txBody>
      </p:sp>
    </p:spTree>
    <p:extLst>
      <p:ext uri="{BB962C8B-B14F-4D97-AF65-F5344CB8AC3E}">
        <p14:creationId xmlns:p14="http://schemas.microsoft.com/office/powerpoint/2010/main" val="3953349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9E2704-AC2E-FF43-9889-55F2520EB3EE}"/>
              </a:ext>
            </a:extLst>
          </p:cNvPr>
          <p:cNvSpPr>
            <a:spLocks noGrp="1"/>
          </p:cNvSpPr>
          <p:nvPr>
            <p:ph type="title"/>
          </p:nvPr>
        </p:nvSpPr>
        <p:spPr/>
        <p:txBody>
          <a:bodyPr/>
          <a:lstStyle/>
          <a:p>
            <a:r>
              <a:rPr lang="tr-TR" dirty="0"/>
              <a:t>SOĞUTMA TEKNİĞİ</a:t>
            </a:r>
          </a:p>
        </p:txBody>
      </p:sp>
      <p:sp>
        <p:nvSpPr>
          <p:cNvPr id="3" name="İçerik Yer Tutucusu 2">
            <a:extLst>
              <a:ext uri="{FF2B5EF4-FFF2-40B4-BE49-F238E27FC236}">
                <a16:creationId xmlns:a16="http://schemas.microsoft.com/office/drawing/2014/main" id="{5B4C2977-A4A8-4E4E-8950-01756A0F4D61}"/>
              </a:ext>
            </a:extLst>
          </p:cNvPr>
          <p:cNvSpPr>
            <a:spLocks noGrp="1"/>
          </p:cNvSpPr>
          <p:nvPr>
            <p:ph idx="1"/>
          </p:nvPr>
        </p:nvSpPr>
        <p:spPr/>
        <p:txBody>
          <a:bodyPr/>
          <a:lstStyle/>
          <a:p>
            <a:r>
              <a:rPr lang="tr-TR" dirty="0">
                <a:latin typeface="Arial" panose="020B0604020202020204" pitchFamily="34" charset="0"/>
                <a:cs typeface="Arial" panose="020B0604020202020204" pitchFamily="34" charset="0"/>
              </a:rPr>
              <a:t>FRİGORİ;</a:t>
            </a:r>
          </a:p>
          <a:p>
            <a:r>
              <a:rPr lang="tr-TR" dirty="0">
                <a:latin typeface="Arial" panose="020B0604020202020204" pitchFamily="34" charset="0"/>
                <a:cs typeface="Arial" panose="020B0604020202020204" pitchFamily="34" charset="0"/>
              </a:rPr>
              <a:t>BİR SOĞUTUCUNUN SOĞUTMA KAPASİTESİNİN KALORİ OLARAK İFADESİDİR.</a:t>
            </a:r>
          </a:p>
          <a:p>
            <a:r>
              <a:rPr lang="tr-TR" dirty="0">
                <a:latin typeface="Arial" panose="020B0604020202020204" pitchFamily="34" charset="0"/>
                <a:cs typeface="Arial" panose="020B0604020202020204" pitchFamily="34" charset="0"/>
              </a:rPr>
              <a:t>30.000 FRİGORİ = 30.000 KCAL/h</a:t>
            </a:r>
          </a:p>
        </p:txBody>
      </p:sp>
    </p:spTree>
    <p:extLst>
      <p:ext uri="{BB962C8B-B14F-4D97-AF65-F5344CB8AC3E}">
        <p14:creationId xmlns:p14="http://schemas.microsoft.com/office/powerpoint/2010/main" val="3914294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9E2704-AC2E-FF43-9889-55F2520EB3EE}"/>
              </a:ext>
            </a:extLst>
          </p:cNvPr>
          <p:cNvSpPr>
            <a:spLocks noGrp="1"/>
          </p:cNvSpPr>
          <p:nvPr>
            <p:ph type="title"/>
          </p:nvPr>
        </p:nvSpPr>
        <p:spPr/>
        <p:txBody>
          <a:bodyPr/>
          <a:lstStyle/>
          <a:p>
            <a:r>
              <a:rPr lang="tr-TR" dirty="0"/>
              <a:t>SOĞUTMA TEKNİĞİ</a:t>
            </a:r>
          </a:p>
        </p:txBody>
      </p:sp>
      <p:sp>
        <p:nvSpPr>
          <p:cNvPr id="3" name="İçerik Yer Tutucusu 2">
            <a:extLst>
              <a:ext uri="{FF2B5EF4-FFF2-40B4-BE49-F238E27FC236}">
                <a16:creationId xmlns:a16="http://schemas.microsoft.com/office/drawing/2014/main" id="{5B4C2977-A4A8-4E4E-8950-01756A0F4D61}"/>
              </a:ext>
            </a:extLst>
          </p:cNvPr>
          <p:cNvSpPr>
            <a:spLocks noGrp="1"/>
          </p:cNvSpPr>
          <p:nvPr>
            <p:ph idx="1"/>
          </p:nvPr>
        </p:nvSpPr>
        <p:spPr/>
        <p:txBody>
          <a:bodyPr/>
          <a:lstStyle/>
          <a:p>
            <a:r>
              <a:rPr lang="tr-TR" dirty="0">
                <a:latin typeface="Arial" panose="020B0604020202020204" pitchFamily="34" charset="0"/>
                <a:cs typeface="Arial" panose="020B0604020202020204" pitchFamily="34" charset="0"/>
              </a:rPr>
              <a:t>SOĞUK TONU (TONS OF REFRİGERATION);</a:t>
            </a:r>
          </a:p>
          <a:p>
            <a:r>
              <a:rPr lang="tr-TR" dirty="0">
                <a:latin typeface="Arial" panose="020B0604020202020204" pitchFamily="34" charset="0"/>
                <a:cs typeface="Arial" panose="020B0604020202020204" pitchFamily="34" charset="0"/>
              </a:rPr>
              <a:t> 0℃ deki 906 kg (İngiliz tonu) suyun  24 h de donmasını sağlayacak kadar ısının uzaklaştırılmasına eşdeğer soğutma kapasitesini ifade eder. </a:t>
            </a:r>
          </a:p>
          <a:p>
            <a:r>
              <a:rPr lang="tr-TR" dirty="0">
                <a:latin typeface="Arial" panose="020B0604020202020204" pitchFamily="34" charset="0"/>
                <a:cs typeface="Arial" panose="020B0604020202020204" pitchFamily="34" charset="0"/>
              </a:rPr>
              <a:t>Yani 72.560 </a:t>
            </a:r>
            <a:r>
              <a:rPr lang="tr-TR" dirty="0" err="1">
                <a:latin typeface="Arial" panose="020B0604020202020204" pitchFamily="34" charset="0"/>
                <a:cs typeface="Arial" panose="020B0604020202020204" pitchFamily="34" charset="0"/>
              </a:rPr>
              <a:t>kcal</a:t>
            </a:r>
            <a:r>
              <a:rPr lang="tr-TR" dirty="0">
                <a:latin typeface="Arial" panose="020B0604020202020204" pitchFamily="34" charset="0"/>
                <a:cs typeface="Arial" panose="020B0604020202020204" pitchFamily="34" charset="0"/>
              </a:rPr>
              <a:t>/h</a:t>
            </a:r>
          </a:p>
        </p:txBody>
      </p:sp>
    </p:spTree>
    <p:extLst>
      <p:ext uri="{BB962C8B-B14F-4D97-AF65-F5344CB8AC3E}">
        <p14:creationId xmlns:p14="http://schemas.microsoft.com/office/powerpoint/2010/main" val="229981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3">
            <a:extLst>
              <a:ext uri="{FF2B5EF4-FFF2-40B4-BE49-F238E27FC236}">
                <a16:creationId xmlns:a16="http://schemas.microsoft.com/office/drawing/2014/main" id="{9CBA1CD7-B30F-9C4E-8E91-F65C4B1B401B}"/>
              </a:ext>
            </a:extLst>
          </p:cNvPr>
          <p:cNvSpPr>
            <a:spLocks noGrp="1" noChangeArrowheads="1"/>
          </p:cNvSpPr>
          <p:nvPr>
            <p:ph type="body" idx="1"/>
          </p:nvPr>
        </p:nvSpPr>
        <p:spPr>
          <a:xfrm>
            <a:off x="4650057" y="1048216"/>
            <a:ext cx="7259445" cy="4872426"/>
          </a:xfrm>
        </p:spPr>
        <p:txBody>
          <a:bodyPr>
            <a:normAutofit fontScale="47500" lnSpcReduction="20000"/>
          </a:bodyPr>
          <a:lstStyle/>
          <a:p>
            <a:pPr algn="just" eaLnBrk="1" hangingPunct="1">
              <a:lnSpc>
                <a:spcPct val="170000"/>
              </a:lnSpc>
              <a:buFont typeface="Wingdings" pitchFamily="2" charset="2"/>
              <a:buNone/>
            </a:pPr>
            <a:r>
              <a:rPr lang="tr-TR" altLang="tr-TR" sz="2000" b="1" dirty="0">
                <a:latin typeface="Arial" panose="020B0604020202020204" pitchFamily="34" charset="0"/>
                <a:cs typeface="Arial" panose="020B0604020202020204" pitchFamily="34" charset="0"/>
              </a:rPr>
              <a:t> </a:t>
            </a:r>
            <a:r>
              <a:rPr lang="tr-TR" altLang="tr-TR" sz="2500" b="1" dirty="0">
                <a:latin typeface="Arial" panose="020B0604020202020204" pitchFamily="34" charset="0"/>
                <a:cs typeface="Arial" panose="020B0604020202020204" pitchFamily="34" charset="0"/>
              </a:rPr>
              <a:t>Soğukta Muhafaza</a:t>
            </a:r>
          </a:p>
          <a:p>
            <a:pPr algn="just" eaLnBrk="1" hangingPunct="1">
              <a:lnSpc>
                <a:spcPct val="170000"/>
              </a:lnSpc>
              <a:buFont typeface="Wingdings" pitchFamily="2" charset="2"/>
              <a:buNone/>
            </a:pPr>
            <a:r>
              <a:rPr lang="tr-TR" altLang="tr-TR" sz="2500" dirty="0">
                <a:latin typeface="Arial" panose="020B0604020202020204" pitchFamily="34" charset="0"/>
                <a:cs typeface="Arial" panose="020B0604020202020204" pitchFamily="34" charset="0"/>
              </a:rPr>
              <a:t>	Bu yöntemin ilkesi; düşük sıcaklık derecelerinde, gıdalarda bulunan mikroorganizmaların çoğalma ve faaliyetlerinin kesin olarak durdurulmasına dayanır.</a:t>
            </a:r>
          </a:p>
          <a:p>
            <a:pPr algn="just" eaLnBrk="1" hangingPunct="1">
              <a:lnSpc>
                <a:spcPct val="170000"/>
              </a:lnSpc>
              <a:buFont typeface="Wingdings" pitchFamily="2" charset="2"/>
              <a:buNone/>
            </a:pPr>
            <a:r>
              <a:rPr lang="tr-TR" altLang="tr-TR" sz="2500" b="1" dirty="0">
                <a:latin typeface="Arial" panose="020B0604020202020204" pitchFamily="34" charset="0"/>
                <a:cs typeface="Arial" panose="020B0604020202020204" pitchFamily="34" charset="0"/>
              </a:rPr>
              <a:t>Soğutmanın Mikroorganizmalara Etkisi</a:t>
            </a:r>
          </a:p>
          <a:p>
            <a:pPr algn="just" eaLnBrk="1" hangingPunct="1">
              <a:lnSpc>
                <a:spcPct val="170000"/>
              </a:lnSpc>
              <a:buFont typeface="Wingdings" pitchFamily="2" charset="2"/>
              <a:buNone/>
            </a:pPr>
            <a:r>
              <a:rPr lang="tr-TR" altLang="tr-TR" sz="2500" dirty="0">
                <a:latin typeface="Arial" panose="020B0604020202020204" pitchFamily="34" charset="0"/>
                <a:cs typeface="Arial" panose="020B0604020202020204" pitchFamily="34" charset="0"/>
              </a:rPr>
              <a:t>	Sıcaklık düştükçe mikroorganizmaların gelişmeleri yavaşlar ve sonunda tamamen durur. Mikroorganizmaların çoğalmaları,</a:t>
            </a:r>
          </a:p>
          <a:p>
            <a:pPr algn="just" eaLnBrk="1" hangingPunct="1">
              <a:lnSpc>
                <a:spcPct val="170000"/>
              </a:lnSpc>
            </a:pPr>
            <a:r>
              <a:rPr lang="tr-TR" altLang="tr-TR" sz="2500" dirty="0">
                <a:latin typeface="Arial" panose="020B0604020202020204" pitchFamily="34" charset="0"/>
                <a:cs typeface="Arial" panose="020B0604020202020204" pitchFamily="34" charset="0"/>
              </a:rPr>
              <a:t>Gelişebilecekleri minimum sıcaklık,</a:t>
            </a:r>
          </a:p>
          <a:p>
            <a:pPr algn="just" eaLnBrk="1" hangingPunct="1">
              <a:lnSpc>
                <a:spcPct val="170000"/>
              </a:lnSpc>
            </a:pPr>
            <a:r>
              <a:rPr lang="tr-TR" altLang="tr-TR" sz="2500" dirty="0">
                <a:latin typeface="Arial" panose="020B0604020202020204" pitchFamily="34" charset="0"/>
                <a:cs typeface="Arial" panose="020B0604020202020204" pitchFamily="34" charset="0"/>
              </a:rPr>
              <a:t>Ortamın besin içeriği,</a:t>
            </a:r>
          </a:p>
          <a:p>
            <a:pPr algn="just" eaLnBrk="1" hangingPunct="1">
              <a:lnSpc>
                <a:spcPct val="170000"/>
              </a:lnSpc>
            </a:pPr>
            <a:r>
              <a:rPr lang="tr-TR" altLang="tr-TR" sz="2500" dirty="0" err="1">
                <a:latin typeface="Arial" panose="020B0604020202020204" pitchFamily="34" charset="0"/>
                <a:cs typeface="Arial" panose="020B0604020202020204" pitchFamily="34" charset="0"/>
              </a:rPr>
              <a:t>pH’ı</a:t>
            </a:r>
            <a:r>
              <a:rPr lang="tr-TR" altLang="tr-TR" sz="2500" dirty="0">
                <a:latin typeface="Arial" panose="020B0604020202020204" pitchFamily="34" charset="0"/>
                <a:cs typeface="Arial" panose="020B0604020202020204" pitchFamily="34" charset="0"/>
              </a:rPr>
              <a:t>,</a:t>
            </a:r>
          </a:p>
          <a:p>
            <a:pPr algn="just" eaLnBrk="1" hangingPunct="1">
              <a:lnSpc>
                <a:spcPct val="170000"/>
              </a:lnSpc>
            </a:pPr>
            <a:r>
              <a:rPr lang="tr-TR" altLang="tr-TR" sz="2500" dirty="0">
                <a:latin typeface="Arial" panose="020B0604020202020204" pitchFamily="34" charset="0"/>
                <a:cs typeface="Arial" panose="020B0604020202020204" pitchFamily="34" charset="0"/>
              </a:rPr>
              <a:t>Su aktivitesi gibi faktörlere bağlıdır.</a:t>
            </a:r>
          </a:p>
          <a:p>
            <a:pPr algn="just" eaLnBrk="1" hangingPunct="1">
              <a:lnSpc>
                <a:spcPct val="170000"/>
              </a:lnSpc>
            </a:pPr>
            <a:r>
              <a:rPr lang="tr-TR" altLang="tr-TR" sz="2500" dirty="0">
                <a:latin typeface="Arial" panose="020B0604020202020204" pitchFamily="34" charset="0"/>
                <a:cs typeface="Arial" panose="020B0604020202020204" pitchFamily="34" charset="0"/>
              </a:rPr>
              <a:t>Mikroorganizmalar için minimum gelişme sıcaklığı, mikroorganizmaların çoğalamadığı noktadır. Bu noktada mikroorganizmalar çoğalamaz. Ancak yavaş </a:t>
            </a:r>
            <a:r>
              <a:rPr lang="tr-TR" altLang="tr-TR" sz="2500" dirty="0" err="1">
                <a:latin typeface="Arial" panose="020B0604020202020204" pitchFamily="34" charset="0"/>
                <a:cs typeface="Arial" panose="020B0604020202020204" pitchFamily="34" charset="0"/>
              </a:rPr>
              <a:t>metabolik</a:t>
            </a:r>
            <a:r>
              <a:rPr lang="tr-TR" altLang="tr-TR" sz="2500" dirty="0">
                <a:latin typeface="Arial" panose="020B0604020202020204" pitchFamily="34" charset="0"/>
                <a:cs typeface="Arial" panose="020B0604020202020204" pitchFamily="34" charset="0"/>
              </a:rPr>
              <a:t> faaliyet devam edebilir.</a:t>
            </a:r>
          </a:p>
        </p:txBody>
      </p:sp>
      <p:sp>
        <p:nvSpPr>
          <p:cNvPr id="3" name="Rectangle 2">
            <a:extLst>
              <a:ext uri="{FF2B5EF4-FFF2-40B4-BE49-F238E27FC236}">
                <a16:creationId xmlns:a16="http://schemas.microsoft.com/office/drawing/2014/main" id="{63393956-1E40-0548-A937-79E508677857}"/>
              </a:ext>
            </a:extLst>
          </p:cNvPr>
          <p:cNvSpPr>
            <a:spLocks noGrp="1" noChangeArrowheads="1"/>
          </p:cNvSpPr>
          <p:nvPr>
            <p:ph type="title"/>
          </p:nvPr>
        </p:nvSpPr>
        <p:spPr>
          <a:xfrm>
            <a:off x="888631" y="2349925"/>
            <a:ext cx="3498979" cy="2456442"/>
          </a:xfrm>
        </p:spPr>
        <p:txBody>
          <a:bodyPr/>
          <a:lstStyle/>
          <a:p>
            <a:r>
              <a:rPr lang="tr-TR" altLang="tr-TR" sz="2800" b="1" dirty="0">
                <a:latin typeface="Arial" panose="020B0604020202020204" pitchFamily="34" charset="0"/>
                <a:cs typeface="Arial" panose="020B0604020202020204" pitchFamily="34" charset="0"/>
              </a:rPr>
              <a:t>SOĞUKTA MUHAFAZA</a:t>
            </a:r>
            <a:br>
              <a:rPr lang="tr-TR" altLang="tr-TR" sz="2800" b="1" dirty="0">
                <a:latin typeface="Comic Sans MS" panose="030F0902030302020204" pitchFamily="66" charset="0"/>
              </a:rPr>
            </a:br>
            <a:endParaRPr lang="tr-TR" altLang="tr-TR" sz="2800" b="1" dirty="0">
              <a:latin typeface="Comic Sans MS" panose="030F0902030302020204" pitchFamily="66" charset="0"/>
            </a:endParaRPr>
          </a:p>
        </p:txBody>
      </p:sp>
    </p:spTree>
    <p:extLst>
      <p:ext uri="{BB962C8B-B14F-4D97-AF65-F5344CB8AC3E}">
        <p14:creationId xmlns:p14="http://schemas.microsoft.com/office/powerpoint/2010/main" val="1769384452"/>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1626</TotalTime>
  <Words>1132</Words>
  <Application>Microsoft Macintosh PowerPoint</Application>
  <PresentationFormat>Geniş ekran</PresentationFormat>
  <Paragraphs>85</Paragraphs>
  <Slides>16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Calibri Light</vt:lpstr>
      <vt:lpstr>Comic Sans MS</vt:lpstr>
      <vt:lpstr>Rockwell</vt:lpstr>
      <vt:lpstr>Wingdings</vt:lpstr>
      <vt:lpstr>Atlas</vt:lpstr>
      <vt:lpstr>GIDALARDA TEMEL İŞLEMLER</vt:lpstr>
      <vt:lpstr>SICAKLIK-ISI KAVRAMI</vt:lpstr>
      <vt:lpstr>SICAKLIK-ISI KAVRAMI</vt:lpstr>
      <vt:lpstr>ISI KAVRAMI</vt:lpstr>
      <vt:lpstr>ISI KAVRAMI</vt:lpstr>
      <vt:lpstr>SOĞUTMA TEKNİĞİ</vt:lpstr>
      <vt:lpstr>SOĞUTMA TEKNİĞİ</vt:lpstr>
      <vt:lpstr>SOĞUTMA TEKNİĞİ</vt:lpstr>
      <vt:lpstr>SOĞUKTA MUHAFAZA </vt:lpstr>
      <vt:lpstr>SOĞUKTA MUHAFAZA </vt:lpstr>
      <vt:lpstr>SOĞUKTA MUHAFAZA </vt:lpstr>
      <vt:lpstr>SOĞUKTA MUHAFAZA </vt:lpstr>
      <vt:lpstr>SOĞUKTA MUHAFAZA </vt:lpstr>
      <vt:lpstr>SOĞUKTA MUHAFAZA </vt:lpstr>
      <vt:lpstr>SOĞUKTA MUHAFAZA </vt:lpstr>
      <vt:lpstr>DİNLEDİĞİNİZ İÇİN TEŞEKKÜRLER…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MİKROBİYOLOJİSİ</dc:title>
  <dc:creator>Özgür Tecer</dc:creator>
  <cp:lastModifiedBy>Özgür Tecer</cp:lastModifiedBy>
  <cp:revision>128</cp:revision>
  <dcterms:created xsi:type="dcterms:W3CDTF">2019-02-18T12:54:52Z</dcterms:created>
  <dcterms:modified xsi:type="dcterms:W3CDTF">2020-01-27T21:32:56Z</dcterms:modified>
</cp:coreProperties>
</file>