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0D40F32-63C7-4E71-8F32-A98769D83403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686D5-CBFC-4DC3-98E8-8F01B6E4AF74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DDF97-7AF0-4386-A517-AE8ECCC4A04D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41148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9E49152-85BD-4806-8E5E-6AC7ACC0C137}" type="slidenum">
              <a:rPr lang="tr-TR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149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CE8D4F-C47A-4881-9F73-6E4CA1670A2B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AFDE419-427B-46AF-A8B5-D6C6DAAD5F26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2898BA-E65C-4FD7-8B9B-1D684FC6D501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8922E-5410-464D-89F7-9009A7489A64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2AB791-8185-4F70-8090-8499E6E49E35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91673AB-CBEE-466C-A8C2-30B9F56C35AB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A3C232-447B-4128-A495-9F67730AD3DF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6AA032-C26C-404C-9D76-49F7BC066F7F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635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196975"/>
            <a:ext cx="8353425" cy="5184775"/>
          </a:xfrm>
        </p:spPr>
        <p:txBody>
          <a:bodyPr/>
          <a:lstStyle/>
          <a:p>
            <a:pPr marL="609600" indent="-609600"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1. </a:t>
            </a:r>
            <a:r>
              <a:rPr lang="tr-TR" b="1" i="1">
                <a:solidFill>
                  <a:srgbClr val="FF3300"/>
                </a:solidFill>
              </a:rPr>
              <a:t>Organizasyon komitesinin</a:t>
            </a:r>
            <a:r>
              <a:rPr lang="tr-TR" b="1" i="1">
                <a:solidFill>
                  <a:srgbClr val="FFFFCC"/>
                </a:solidFill>
              </a:rPr>
              <a:t> kendi içinde iletişim ve koordinasyon sisteminin geliştirilmesi</a:t>
            </a:r>
          </a:p>
          <a:p>
            <a:pPr marL="609600" indent="-609600"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2. </a:t>
            </a:r>
            <a:r>
              <a:rPr lang="tr-TR" b="1" i="1">
                <a:solidFill>
                  <a:srgbClr val="FF3300"/>
                </a:solidFill>
              </a:rPr>
              <a:t>Katılımcı ve antrenörlerle</a:t>
            </a:r>
            <a:r>
              <a:rPr lang="tr-TR" b="1" i="1">
                <a:solidFill>
                  <a:srgbClr val="FFFFCC"/>
                </a:solidFill>
              </a:rPr>
              <a:t> nasıl iletişim kurulacağının planlanması</a:t>
            </a:r>
          </a:p>
          <a:p>
            <a:pPr marL="609600" indent="-609600"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3. </a:t>
            </a:r>
            <a:r>
              <a:rPr lang="tr-TR" b="1" i="1">
                <a:solidFill>
                  <a:srgbClr val="FF3300"/>
                </a:solidFill>
              </a:rPr>
              <a:t>Medya </a:t>
            </a:r>
            <a:r>
              <a:rPr lang="tr-TR" b="1" i="1">
                <a:solidFill>
                  <a:srgbClr val="FFFFCC"/>
                </a:solidFill>
              </a:rPr>
              <a:t>ile iletişim sistemi oluşturulması</a:t>
            </a:r>
          </a:p>
          <a:p>
            <a:pPr marL="609600" indent="-609600"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4. </a:t>
            </a:r>
            <a:r>
              <a:rPr lang="tr-TR" b="1" i="1">
                <a:solidFill>
                  <a:srgbClr val="FF3300"/>
                </a:solidFill>
              </a:rPr>
              <a:t>Seyircilerle </a:t>
            </a:r>
            <a:r>
              <a:rPr lang="tr-TR" b="1" i="1">
                <a:solidFill>
                  <a:srgbClr val="FFFFCC"/>
                </a:solidFill>
              </a:rPr>
              <a:t>iletişim kurmak için sistem planlaması</a:t>
            </a:r>
          </a:p>
          <a:p>
            <a:pPr marL="609600" indent="-609600"/>
            <a:endParaRPr lang="tr-TR" i="1"/>
          </a:p>
        </p:txBody>
      </p:sp>
      <p:sp>
        <p:nvSpPr>
          <p:cNvPr id="5816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527050"/>
          </a:xfrm>
        </p:spPr>
        <p:txBody>
          <a:bodyPr/>
          <a:lstStyle/>
          <a:p>
            <a:r>
              <a:rPr lang="tr-TR" sz="3600" b="1" i="1">
                <a:solidFill>
                  <a:srgbClr val="FFCC00"/>
                </a:solidFill>
              </a:rPr>
              <a:t>İletişim Planlaması</a:t>
            </a:r>
          </a:p>
        </p:txBody>
      </p:sp>
    </p:spTree>
    <p:extLst>
      <p:ext uri="{BB962C8B-B14F-4D97-AF65-F5344CB8AC3E}">
        <p14:creationId xmlns:p14="http://schemas.microsoft.com/office/powerpoint/2010/main" val="331804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971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196975"/>
            <a:ext cx="8496300" cy="5256213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800" b="1" i="1">
                <a:solidFill>
                  <a:srgbClr val="FFFFCC"/>
                </a:solidFill>
              </a:rPr>
              <a:t>Denetleyicinin Adı-Soyadı          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800" b="1" i="1">
                <a:solidFill>
                  <a:srgbClr val="FFFFCC"/>
                </a:solidFill>
              </a:rPr>
              <a:t>Denetleme Tarihi                       	 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800" b="1" i="1">
                <a:solidFill>
                  <a:srgbClr val="FFFFCC"/>
                </a:solidFill>
              </a:rPr>
              <a:t>Tesisin Adı ve Denetleme Alanı 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800" b="1" i="1"/>
              <a:t> </a:t>
            </a:r>
            <a:r>
              <a:rPr lang="tr-TR" sz="2800" b="1" i="1" u="sng">
                <a:solidFill>
                  <a:srgbClr val="FFCC00"/>
                </a:solidFill>
              </a:rPr>
              <a:t>Tesisin Durumu 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800" b="1" i="1" u="sng">
                <a:solidFill>
                  <a:srgbClr val="FFFFCC"/>
                </a:solidFill>
              </a:rPr>
              <a:t>Spor salonu</a:t>
            </a:r>
            <a:r>
              <a:rPr lang="tr-TR" sz="2800" b="1" i="1">
                <a:solidFill>
                  <a:srgbClr val="FFFFCC"/>
                </a:solidFill>
              </a:rPr>
              <a:t>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800" b="1" i="1">
                <a:solidFill>
                  <a:srgbClr val="FFFFCC"/>
                </a:solidFill>
              </a:rPr>
              <a:t>E    H      zemin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800" b="1" i="1">
                <a:solidFill>
                  <a:srgbClr val="FFFFCC"/>
                </a:solidFill>
              </a:rPr>
              <a:t>E    H      duvarlar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800" b="1" i="1">
                <a:solidFill>
                  <a:srgbClr val="FFFFCC"/>
                </a:solidFill>
              </a:rPr>
              <a:t>E    H      aydınlatma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800" b="1" i="1">
                <a:solidFill>
                  <a:srgbClr val="FFFFCC"/>
                </a:solidFill>
              </a:rPr>
              <a:t>E    H      pencereler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800" b="1" i="1">
                <a:solidFill>
                  <a:srgbClr val="FFFFCC"/>
                </a:solidFill>
              </a:rPr>
              <a:t>E    H      tavan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800" b="1" i="1">
                <a:solidFill>
                  <a:srgbClr val="FFFFCC"/>
                </a:solidFill>
              </a:rPr>
              <a:t>E    H      merdivenler gibi..salonla ilgili    düzenlemeler</a:t>
            </a:r>
          </a:p>
          <a:p>
            <a:pPr>
              <a:lnSpc>
                <a:spcPct val="80000"/>
              </a:lnSpc>
            </a:pPr>
            <a:endParaRPr lang="tr-TR" sz="2800" i="1"/>
          </a:p>
        </p:txBody>
      </p:sp>
      <p:sp>
        <p:nvSpPr>
          <p:cNvPr id="59597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381000"/>
            <a:ext cx="8785225" cy="527050"/>
          </a:xfrm>
        </p:spPr>
        <p:txBody>
          <a:bodyPr/>
          <a:lstStyle/>
          <a:p>
            <a:r>
              <a:rPr lang="tr-TR" sz="2400" b="1" i="1">
                <a:solidFill>
                  <a:srgbClr val="FFCC00"/>
                </a:solidFill>
              </a:rPr>
              <a:t>Tesis Denetleme Örnek Kontrol Listesi (1-3)</a:t>
            </a:r>
          </a:p>
        </p:txBody>
      </p:sp>
    </p:spTree>
    <p:extLst>
      <p:ext uri="{BB962C8B-B14F-4D97-AF65-F5344CB8AC3E}">
        <p14:creationId xmlns:p14="http://schemas.microsoft.com/office/powerpoint/2010/main" val="384850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995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908050"/>
            <a:ext cx="8496300" cy="54737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tr-TR" sz="2800" b="1" i="1" u="sng">
                <a:solidFill>
                  <a:srgbClr val="FFCC00"/>
                </a:solidFill>
              </a:rPr>
              <a:t>Soyunma odaları</a:t>
            </a:r>
          </a:p>
          <a:p>
            <a:pPr>
              <a:buFont typeface="Wingdings" pitchFamily="2" charset="2"/>
              <a:buNone/>
            </a:pPr>
            <a:r>
              <a:rPr lang="tr-TR" sz="2800" b="1" i="1">
                <a:solidFill>
                  <a:srgbClr val="FFFFCC"/>
                </a:solidFill>
              </a:rPr>
              <a:t>E    H        zemin</a:t>
            </a:r>
          </a:p>
          <a:p>
            <a:pPr>
              <a:buFont typeface="Wingdings" pitchFamily="2" charset="2"/>
              <a:buNone/>
            </a:pPr>
            <a:r>
              <a:rPr lang="tr-TR" sz="2800" b="1" i="1">
                <a:solidFill>
                  <a:srgbClr val="FFFFCC"/>
                </a:solidFill>
              </a:rPr>
              <a:t>E    H        duvarlar </a:t>
            </a:r>
          </a:p>
          <a:p>
            <a:pPr>
              <a:buFont typeface="Wingdings" pitchFamily="2" charset="2"/>
              <a:buNone/>
            </a:pPr>
            <a:r>
              <a:rPr lang="tr-TR" sz="2800" b="1" i="1">
                <a:solidFill>
                  <a:srgbClr val="FFFFCC"/>
                </a:solidFill>
              </a:rPr>
              <a:t>E    H        aydınlatma  gibi… soyunma 		odaları ile ilgili düzenlemeler</a:t>
            </a:r>
          </a:p>
          <a:p>
            <a:pPr>
              <a:buFont typeface="Wingdings" pitchFamily="2" charset="2"/>
              <a:buNone/>
            </a:pPr>
            <a:r>
              <a:rPr lang="tr-TR" sz="2800" b="1" i="1" u="sng">
                <a:solidFill>
                  <a:srgbClr val="FFCC00"/>
                </a:solidFill>
              </a:rPr>
              <a:t>Saha/Yüzey</a:t>
            </a:r>
          </a:p>
          <a:p>
            <a:pPr>
              <a:buFont typeface="Wingdings" pitchFamily="2" charset="2"/>
              <a:buNone/>
            </a:pPr>
            <a:r>
              <a:rPr lang="tr-TR" sz="2800" b="1" i="1">
                <a:solidFill>
                  <a:srgbClr val="FFFFCC"/>
                </a:solidFill>
              </a:rPr>
              <a:t>H    E     ne çok ıslak ne çok kuru</a:t>
            </a:r>
          </a:p>
          <a:p>
            <a:pPr>
              <a:buFont typeface="Wingdings" pitchFamily="2" charset="2"/>
              <a:buNone/>
            </a:pPr>
            <a:r>
              <a:rPr lang="tr-TR" sz="2800" b="1" i="1">
                <a:solidFill>
                  <a:srgbClr val="FFFFCC"/>
                </a:solidFill>
              </a:rPr>
              <a:t>H    E     çimen uygunluğu</a:t>
            </a:r>
          </a:p>
          <a:p>
            <a:pPr>
              <a:buFont typeface="Wingdings" pitchFamily="2" charset="2"/>
              <a:buNone/>
            </a:pPr>
            <a:r>
              <a:rPr lang="tr-TR" sz="2800" b="1" i="1">
                <a:solidFill>
                  <a:srgbClr val="FFFFCC"/>
                </a:solidFill>
              </a:rPr>
              <a:t>H    E     yabancı madde yok  gibi… </a:t>
            </a:r>
          </a:p>
          <a:p>
            <a:pPr>
              <a:buFont typeface="Wingdings" pitchFamily="2" charset="2"/>
              <a:buNone/>
            </a:pPr>
            <a:r>
              <a:rPr lang="tr-TR" sz="2800" b="1" i="1">
                <a:solidFill>
                  <a:srgbClr val="FFFFCC"/>
                </a:solidFill>
              </a:rPr>
              <a:t>H    E	     saha/yüzeyi ile ilgili düzenlemeler</a:t>
            </a:r>
          </a:p>
          <a:p>
            <a:endParaRPr lang="tr-TR" sz="2800" i="1"/>
          </a:p>
        </p:txBody>
      </p:sp>
      <p:sp>
        <p:nvSpPr>
          <p:cNvPr id="59699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8640762" cy="576262"/>
          </a:xfrm>
        </p:spPr>
        <p:txBody>
          <a:bodyPr/>
          <a:lstStyle/>
          <a:p>
            <a:r>
              <a:rPr lang="tr-TR" sz="3200" b="1" i="1">
                <a:solidFill>
                  <a:srgbClr val="FFCC00"/>
                </a:solidFill>
              </a:rPr>
              <a:t>Tesis Denetleme Örnek Kontrol Listesi </a:t>
            </a:r>
            <a:r>
              <a:rPr lang="tr-TR" sz="2400" b="1" i="1">
                <a:solidFill>
                  <a:srgbClr val="FFCC00"/>
                </a:solidFill>
              </a:rPr>
              <a:t>(2)</a:t>
            </a:r>
          </a:p>
        </p:txBody>
      </p:sp>
    </p:spTree>
    <p:extLst>
      <p:ext uri="{BB962C8B-B14F-4D97-AF65-F5344CB8AC3E}">
        <p14:creationId xmlns:p14="http://schemas.microsoft.com/office/powerpoint/2010/main" val="294683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019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125538"/>
            <a:ext cx="8496300" cy="5399087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400" b="1" i="1">
                <a:solidFill>
                  <a:srgbClr val="FFCC00"/>
                </a:solidFill>
              </a:rPr>
              <a:t>Tribünler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400" b="1" i="1">
                <a:solidFill>
                  <a:srgbClr val="FFFFCC"/>
                </a:solidFill>
              </a:rPr>
              <a:t>H    E    Ayırıcılar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400" b="1" i="1">
                <a:solidFill>
                  <a:srgbClr val="FFFFCC"/>
                </a:solidFill>
              </a:rPr>
              <a:t>H    E    Koltuklar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400" b="1" i="1">
                <a:solidFill>
                  <a:srgbClr val="FFFFCC"/>
                </a:solidFill>
              </a:rPr>
              <a:t>H    E    Çöp kutusu   gibi.. Tribünlerle ilgili  			  düzenlemeler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400" b="1" i="1">
                <a:solidFill>
                  <a:srgbClr val="FFCC00"/>
                </a:solidFill>
              </a:rPr>
              <a:t>Pist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400" b="1" i="1">
                <a:solidFill>
                  <a:srgbClr val="FFFFCC"/>
                </a:solidFill>
              </a:rPr>
              <a:t>H   E    yabancı madde yok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400" b="1" i="1">
                <a:solidFill>
                  <a:srgbClr val="FFFFCC"/>
                </a:solidFill>
              </a:rPr>
              <a:t>H   E    çukur ve tümsek … pistle ilgili düzenlemeler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400" b="1" i="1">
                <a:solidFill>
                  <a:srgbClr val="FFCC00"/>
                </a:solidFill>
              </a:rPr>
              <a:t>Vıp Alanı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400" b="1" i="1">
                <a:solidFill>
                  <a:srgbClr val="FFFFCC"/>
                </a:solidFill>
              </a:rPr>
              <a:t>Aydınlatma – yeterli görüş rahatlığı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400" b="1" i="1">
                <a:solidFill>
                  <a:srgbClr val="FFFFCC"/>
                </a:solidFill>
              </a:rPr>
              <a:t>Giriş-Çıkışlar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400" b="1" i="1">
                <a:solidFill>
                  <a:srgbClr val="FFFFCC"/>
                </a:solidFill>
              </a:rPr>
              <a:t>Oturma Yerleri ve Düzeni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400" b="1" i="1">
                <a:solidFill>
                  <a:srgbClr val="FFFFCC"/>
                </a:solidFill>
              </a:rPr>
              <a:t>Dinlenme Alanı vb.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tr-TR" sz="2400" b="1" i="1">
              <a:solidFill>
                <a:srgbClr val="FFFFCC"/>
              </a:solidFill>
            </a:endParaRPr>
          </a:p>
          <a:p>
            <a:pPr>
              <a:lnSpc>
                <a:spcPct val="90000"/>
              </a:lnSpc>
            </a:pPr>
            <a:endParaRPr lang="tr-TR" sz="2400" i="1"/>
          </a:p>
        </p:txBody>
      </p:sp>
      <p:sp>
        <p:nvSpPr>
          <p:cNvPr id="59801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381000"/>
            <a:ext cx="8642350" cy="527050"/>
          </a:xfrm>
        </p:spPr>
        <p:txBody>
          <a:bodyPr/>
          <a:lstStyle/>
          <a:p>
            <a:r>
              <a:rPr lang="tr-TR" sz="3200" b="1" i="1">
                <a:solidFill>
                  <a:srgbClr val="FFCC00"/>
                </a:solidFill>
              </a:rPr>
              <a:t>Tesis Denetleme Örnek Kontrol Listesi </a:t>
            </a:r>
            <a:r>
              <a:rPr lang="tr-TR" sz="2400" b="1" i="1">
                <a:solidFill>
                  <a:srgbClr val="FFCC00"/>
                </a:solidFill>
              </a:rPr>
              <a:t>(3)</a:t>
            </a:r>
          </a:p>
        </p:txBody>
      </p:sp>
    </p:spTree>
    <p:extLst>
      <p:ext uri="{BB962C8B-B14F-4D97-AF65-F5344CB8AC3E}">
        <p14:creationId xmlns:p14="http://schemas.microsoft.com/office/powerpoint/2010/main" val="332133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0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44675"/>
            <a:ext cx="8229600" cy="4251325"/>
          </a:xfrm>
        </p:spPr>
        <p:txBody>
          <a:bodyPr/>
          <a:lstStyle/>
          <a:p>
            <a:pPr marL="609600" indent="-609600">
              <a:buClr>
                <a:srgbClr val="CB3B7C"/>
              </a:buClr>
              <a:buFont typeface="Wingdings" pitchFamily="2" charset="2"/>
              <a:buNone/>
            </a:pPr>
            <a:r>
              <a:rPr lang="tr-TR" b="1" i="1"/>
              <a:t>1. Seçme kurallarının belirlenmesi</a:t>
            </a:r>
          </a:p>
          <a:p>
            <a:pPr marL="609600" indent="-609600">
              <a:buClr>
                <a:srgbClr val="CB3B7C"/>
              </a:buClr>
              <a:buFont typeface="Wingdings" pitchFamily="2" charset="2"/>
              <a:buNone/>
            </a:pPr>
            <a:r>
              <a:rPr lang="tr-TR" b="1" i="1"/>
              <a:t>2. Yarışma kurallarının belirlenmesi</a:t>
            </a:r>
          </a:p>
          <a:p>
            <a:pPr marL="609600" indent="-609600">
              <a:buClr>
                <a:srgbClr val="CB3B7C"/>
              </a:buClr>
              <a:buFont typeface="Wingdings" pitchFamily="2" charset="2"/>
              <a:buNone/>
            </a:pPr>
            <a:r>
              <a:rPr lang="tr-TR" b="1" i="1"/>
              <a:t>3. Kuralların organizasyona uygun hale getirilmesi</a:t>
            </a:r>
          </a:p>
          <a:p>
            <a:pPr marL="609600" indent="-609600">
              <a:buClr>
                <a:srgbClr val="CB3B7C"/>
              </a:buClr>
              <a:buFont typeface="Wingdings" pitchFamily="2" charset="2"/>
              <a:buNone/>
            </a:pPr>
            <a:r>
              <a:rPr lang="tr-TR" b="1" i="1"/>
              <a:t>4. Organizasyonda kimlerin gönüllü olacağının belirlenmesi</a:t>
            </a:r>
          </a:p>
          <a:p>
            <a:pPr marL="609600" indent="-609600">
              <a:buClr>
                <a:srgbClr val="CB3B7C"/>
              </a:buClr>
              <a:buFont typeface="Wingdings" pitchFamily="2" charset="2"/>
              <a:buNone/>
            </a:pPr>
            <a:endParaRPr lang="tr-TR" b="1" i="1"/>
          </a:p>
          <a:p>
            <a:pPr marL="609600" indent="-609600"/>
            <a:endParaRPr lang="tr-TR"/>
          </a:p>
        </p:txBody>
      </p:sp>
      <p:sp>
        <p:nvSpPr>
          <p:cNvPr id="59904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381000"/>
            <a:ext cx="8569325" cy="1176338"/>
          </a:xfrm>
        </p:spPr>
        <p:txBody>
          <a:bodyPr/>
          <a:lstStyle/>
          <a:p>
            <a:r>
              <a:rPr lang="tr-TR" sz="3200" b="1" i="1">
                <a:solidFill>
                  <a:srgbClr val="FFCC00"/>
                </a:solidFill>
              </a:rPr>
              <a:t>Resmi Kurallar ve Görevlilere </a:t>
            </a:r>
            <a:br>
              <a:rPr lang="tr-TR" sz="3200" b="1" i="1">
                <a:solidFill>
                  <a:srgbClr val="FFCC00"/>
                </a:solidFill>
              </a:rPr>
            </a:br>
            <a:r>
              <a:rPr lang="tr-TR" sz="3200" b="1" i="1">
                <a:solidFill>
                  <a:srgbClr val="FFCC00"/>
                </a:solidFill>
              </a:rPr>
              <a:t>İlişkin Planlama (1-2)</a:t>
            </a:r>
          </a:p>
        </p:txBody>
      </p:sp>
    </p:spTree>
    <p:extLst>
      <p:ext uri="{BB962C8B-B14F-4D97-AF65-F5344CB8AC3E}">
        <p14:creationId xmlns:p14="http://schemas.microsoft.com/office/powerpoint/2010/main" val="164835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067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844675"/>
            <a:ext cx="8496300" cy="4537075"/>
          </a:xfrm>
        </p:spPr>
        <p:txBody>
          <a:bodyPr/>
          <a:lstStyle/>
          <a:p>
            <a:pPr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5. Organizasyonda görev alacak resmi katılımcıların belirlenmesi</a:t>
            </a:r>
          </a:p>
          <a:p>
            <a:pPr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6. Organizasyon öncesi resmi görevliler ile toplantı yapılıp yapılmayacağı belirlenmesi</a:t>
            </a:r>
          </a:p>
          <a:p>
            <a:pPr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7. Bir protesto veya şikayet karşısında uygulanacak</a:t>
            </a:r>
            <a:r>
              <a:rPr lang="tr-TR" b="1" i="1"/>
              <a:t> </a:t>
            </a:r>
            <a:r>
              <a:rPr lang="tr-TR" b="1" i="1">
                <a:solidFill>
                  <a:srgbClr val="FFFFCC"/>
                </a:solidFill>
              </a:rPr>
              <a:t>prosedürün belirlenmesi</a:t>
            </a:r>
          </a:p>
          <a:p>
            <a:endParaRPr lang="tr-TR" i="1"/>
          </a:p>
        </p:txBody>
      </p:sp>
      <p:sp>
        <p:nvSpPr>
          <p:cNvPr id="60006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381000"/>
            <a:ext cx="8496300" cy="1176338"/>
          </a:xfrm>
        </p:spPr>
        <p:txBody>
          <a:bodyPr/>
          <a:lstStyle/>
          <a:p>
            <a:r>
              <a:rPr lang="tr-TR" sz="3200" b="1" i="1">
                <a:solidFill>
                  <a:srgbClr val="FFCC00"/>
                </a:solidFill>
              </a:rPr>
              <a:t>Resmi Kurallar ve Görevlilere </a:t>
            </a:r>
            <a:br>
              <a:rPr lang="tr-TR" sz="3200" b="1" i="1">
                <a:solidFill>
                  <a:srgbClr val="FFCC00"/>
                </a:solidFill>
              </a:rPr>
            </a:br>
            <a:r>
              <a:rPr lang="tr-TR" sz="3200" b="1" i="1">
                <a:solidFill>
                  <a:srgbClr val="FFCC00"/>
                </a:solidFill>
              </a:rPr>
              <a:t>İlişkin Planlama (2)</a:t>
            </a:r>
          </a:p>
        </p:txBody>
      </p:sp>
    </p:spTree>
    <p:extLst>
      <p:ext uri="{BB962C8B-B14F-4D97-AF65-F5344CB8AC3E}">
        <p14:creationId xmlns:p14="http://schemas.microsoft.com/office/powerpoint/2010/main" val="150944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73238"/>
            <a:ext cx="8229600" cy="4322762"/>
          </a:xfrm>
        </p:spPr>
        <p:txBody>
          <a:bodyPr/>
          <a:lstStyle/>
          <a:p>
            <a:pPr marL="609600" indent="-609600">
              <a:buClr>
                <a:srgbClr val="CB3B7C"/>
              </a:buClr>
              <a:buFont typeface="Wingdings" pitchFamily="2" charset="2"/>
              <a:buNone/>
            </a:pPr>
            <a:r>
              <a:rPr lang="tr-TR" sz="3600" b="1" i="1">
                <a:solidFill>
                  <a:srgbClr val="FFFFCC"/>
                </a:solidFill>
              </a:rPr>
              <a:t>1. Genel bilgiler</a:t>
            </a:r>
          </a:p>
          <a:p>
            <a:pPr marL="609600" indent="-609600">
              <a:buClr>
                <a:srgbClr val="CB3B7C"/>
              </a:buClr>
              <a:buFont typeface="Wingdings" pitchFamily="2" charset="2"/>
              <a:buNone/>
            </a:pPr>
            <a:r>
              <a:rPr lang="tr-TR" sz="3600" b="1" i="1">
                <a:solidFill>
                  <a:srgbClr val="FFFFCC"/>
                </a:solidFill>
              </a:rPr>
              <a:t>2. Trafik şekli</a:t>
            </a:r>
          </a:p>
          <a:p>
            <a:pPr marL="609600" indent="-609600">
              <a:buClr>
                <a:srgbClr val="CB3B7C"/>
              </a:buClr>
              <a:buFont typeface="Wingdings" pitchFamily="2" charset="2"/>
              <a:buNone/>
            </a:pPr>
            <a:r>
              <a:rPr lang="tr-TR" sz="3600" b="1" i="1">
                <a:solidFill>
                  <a:srgbClr val="FFFFCC"/>
                </a:solidFill>
              </a:rPr>
              <a:t>3. Katılımcıların korunması</a:t>
            </a:r>
          </a:p>
          <a:p>
            <a:pPr marL="609600" indent="-609600">
              <a:buClr>
                <a:srgbClr val="CB3B7C"/>
              </a:buClr>
              <a:buFont typeface="Wingdings" pitchFamily="2" charset="2"/>
              <a:buNone/>
            </a:pPr>
            <a:r>
              <a:rPr lang="tr-TR" sz="3600" b="1" i="1">
                <a:solidFill>
                  <a:srgbClr val="FFFFCC"/>
                </a:solidFill>
              </a:rPr>
              <a:t>4. Kalabalık kontrollü</a:t>
            </a:r>
          </a:p>
          <a:p>
            <a:pPr marL="609600" indent="-609600">
              <a:buClr>
                <a:srgbClr val="CB3B7C"/>
              </a:buClr>
              <a:buFont typeface="Wingdings" pitchFamily="2" charset="2"/>
              <a:buNone/>
            </a:pPr>
            <a:r>
              <a:rPr lang="tr-TR" sz="3600" b="1" i="1">
                <a:solidFill>
                  <a:srgbClr val="FFFFCC"/>
                </a:solidFill>
              </a:rPr>
              <a:t>5. Tesis emniyeti</a:t>
            </a:r>
          </a:p>
          <a:p>
            <a:pPr marL="609600" indent="-609600">
              <a:buClr>
                <a:srgbClr val="CB3B7C"/>
              </a:buClr>
              <a:buFont typeface="Wingdings" pitchFamily="2" charset="2"/>
              <a:buNone/>
            </a:pPr>
            <a:endParaRPr lang="tr-TR" sz="3600" b="1" i="1">
              <a:solidFill>
                <a:srgbClr val="FFFFCC"/>
              </a:solidFill>
            </a:endParaRPr>
          </a:p>
          <a:p>
            <a:pPr marL="609600" indent="-609600"/>
            <a:endParaRPr lang="tr-TR"/>
          </a:p>
        </p:txBody>
      </p:sp>
      <p:sp>
        <p:nvSpPr>
          <p:cNvPr id="601090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381000"/>
            <a:ext cx="8713788" cy="960438"/>
          </a:xfrm>
        </p:spPr>
        <p:txBody>
          <a:bodyPr/>
          <a:lstStyle/>
          <a:p>
            <a:r>
              <a:rPr lang="tr-TR" sz="3600" b="1" i="1">
                <a:solidFill>
                  <a:srgbClr val="FFCC00"/>
                </a:solidFill>
              </a:rPr>
              <a:t>Emniyet ve Güvenlik Planlaması </a:t>
            </a:r>
            <a:br>
              <a:rPr lang="tr-TR" sz="3600" b="1" i="1">
                <a:solidFill>
                  <a:srgbClr val="FFCC00"/>
                </a:solidFill>
              </a:rPr>
            </a:br>
            <a:r>
              <a:rPr lang="tr-TR" sz="3600" b="1" i="1">
                <a:solidFill>
                  <a:srgbClr val="FFCC00"/>
                </a:solidFill>
              </a:rPr>
              <a:t>(1-2)</a:t>
            </a:r>
          </a:p>
        </p:txBody>
      </p:sp>
    </p:spTree>
    <p:extLst>
      <p:ext uri="{BB962C8B-B14F-4D97-AF65-F5344CB8AC3E}">
        <p14:creationId xmlns:p14="http://schemas.microsoft.com/office/powerpoint/2010/main" val="3139683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115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484313"/>
            <a:ext cx="8424862" cy="4824412"/>
          </a:xfrm>
        </p:spPr>
        <p:txBody>
          <a:bodyPr/>
          <a:lstStyle/>
          <a:p>
            <a:pPr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6. Yangın güvenliği</a:t>
            </a:r>
          </a:p>
          <a:p>
            <a:pPr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7. Acil durum sağlık hizmetleri</a:t>
            </a:r>
          </a:p>
          <a:p>
            <a:pPr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8. İletişim</a:t>
            </a:r>
          </a:p>
          <a:p>
            <a:pPr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9. Kötü hava koşulları</a:t>
            </a:r>
          </a:p>
          <a:p>
            <a:pPr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10. İşlenebilecek suçlar</a:t>
            </a:r>
          </a:p>
          <a:p>
            <a:pPr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11. Özel emniyet</a:t>
            </a:r>
          </a:p>
          <a:p>
            <a:pPr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12. Tesis denetimi</a:t>
            </a:r>
          </a:p>
          <a:p>
            <a:endParaRPr lang="tr-TR" i="1"/>
          </a:p>
        </p:txBody>
      </p:sp>
      <p:sp>
        <p:nvSpPr>
          <p:cNvPr id="60211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381000"/>
            <a:ext cx="8496300" cy="960438"/>
          </a:xfrm>
        </p:spPr>
        <p:txBody>
          <a:bodyPr/>
          <a:lstStyle/>
          <a:p>
            <a:r>
              <a:rPr lang="tr-TR" sz="3600" b="1" i="1">
                <a:solidFill>
                  <a:srgbClr val="FFCC00"/>
                </a:solidFill>
              </a:rPr>
              <a:t>Emniyet ve Güvenlik Planlaması (2)</a:t>
            </a:r>
          </a:p>
        </p:txBody>
      </p:sp>
    </p:spTree>
    <p:extLst>
      <p:ext uri="{BB962C8B-B14F-4D97-AF65-F5344CB8AC3E}">
        <p14:creationId xmlns:p14="http://schemas.microsoft.com/office/powerpoint/2010/main" val="409328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139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196975"/>
            <a:ext cx="8424862" cy="5111750"/>
          </a:xfrm>
        </p:spPr>
        <p:txBody>
          <a:bodyPr/>
          <a:lstStyle/>
          <a:p>
            <a:pPr marL="609600" indent="-609600">
              <a:buClr>
                <a:srgbClr val="CB3B7C"/>
              </a:buClr>
              <a:buFont typeface="Wingdings" pitchFamily="2" charset="2"/>
              <a:buNone/>
            </a:pPr>
            <a:r>
              <a:rPr lang="tr-TR" sz="3600" b="1" i="1">
                <a:solidFill>
                  <a:srgbClr val="FFFFCC"/>
                </a:solidFill>
              </a:rPr>
              <a:t>1. Standart güvenlik prosedürleri</a:t>
            </a:r>
          </a:p>
          <a:p>
            <a:pPr marL="609600" indent="-609600">
              <a:buClr>
                <a:srgbClr val="CB3B7C"/>
              </a:buClr>
              <a:buFont typeface="Wingdings" pitchFamily="2" charset="2"/>
              <a:buNone/>
            </a:pPr>
            <a:r>
              <a:rPr lang="tr-TR" sz="3600" b="1" i="1">
                <a:solidFill>
                  <a:srgbClr val="FFFFCC"/>
                </a:solidFill>
              </a:rPr>
              <a:t>2. İzinsiz veya zorla içeri girmeye       çalışanlar  </a:t>
            </a:r>
          </a:p>
          <a:p>
            <a:pPr marL="609600" indent="-609600">
              <a:buClr>
                <a:srgbClr val="CB3B7C"/>
              </a:buClr>
              <a:buFont typeface="Wingdings" pitchFamily="2" charset="2"/>
              <a:buNone/>
            </a:pPr>
            <a:r>
              <a:rPr lang="tr-TR" sz="3600" b="1" i="1">
                <a:solidFill>
                  <a:srgbClr val="FFFFCC"/>
                </a:solidFill>
              </a:rPr>
              <a:t>3.  Rapor </a:t>
            </a:r>
            <a:r>
              <a:rPr lang="tr-TR" sz="3600" b="1" i="1"/>
              <a:t> </a:t>
            </a:r>
          </a:p>
          <a:p>
            <a:pPr marL="609600" indent="-609600">
              <a:buClr>
                <a:srgbClr val="CB3B7C"/>
              </a:buClr>
              <a:buFont typeface="Wingdings" pitchFamily="2" charset="2"/>
              <a:buNone/>
            </a:pPr>
            <a:r>
              <a:rPr lang="tr-TR" sz="3600" b="1" i="1"/>
              <a:t>          </a:t>
            </a:r>
            <a:r>
              <a:rPr lang="tr-TR" sz="3600" b="1" i="1">
                <a:solidFill>
                  <a:srgbClr val="FFCC00"/>
                </a:solidFill>
              </a:rPr>
              <a:t>Bomba İhbarı Prosedürü</a:t>
            </a:r>
          </a:p>
          <a:p>
            <a:pPr marL="609600" indent="-609600"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Bomba yerleştirme ve bomba ihbarı gibi, </a:t>
            </a:r>
            <a:r>
              <a:rPr lang="tr-TR" b="1" i="1" u="sng">
                <a:solidFill>
                  <a:srgbClr val="FF3300"/>
                </a:solidFill>
              </a:rPr>
              <a:t>huzuru bozucu eylemlere</a:t>
            </a:r>
            <a:r>
              <a:rPr lang="tr-TR" b="1" i="1">
                <a:solidFill>
                  <a:srgbClr val="FFFFCC"/>
                </a:solidFill>
              </a:rPr>
              <a:t> karşı </a:t>
            </a:r>
            <a:r>
              <a:rPr lang="tr-TR" b="1" i="1" u="sng">
                <a:solidFill>
                  <a:srgbClr val="FF3300"/>
                </a:solidFill>
              </a:rPr>
              <a:t>önlemlerin </a:t>
            </a:r>
            <a:r>
              <a:rPr lang="tr-TR" b="1" i="1">
                <a:solidFill>
                  <a:srgbClr val="FFFFCC"/>
                </a:solidFill>
              </a:rPr>
              <a:t>alınması durumu </a:t>
            </a:r>
          </a:p>
          <a:p>
            <a:pPr marL="609600" indent="-609600"/>
            <a:endParaRPr lang="tr-TR" i="1"/>
          </a:p>
        </p:txBody>
      </p:sp>
      <p:sp>
        <p:nvSpPr>
          <p:cNvPr id="6031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792162"/>
          </a:xfrm>
        </p:spPr>
        <p:txBody>
          <a:bodyPr/>
          <a:lstStyle/>
          <a:p>
            <a:r>
              <a:rPr lang="tr-TR" sz="3600" b="1" i="1">
                <a:solidFill>
                  <a:srgbClr val="FFCC00"/>
                </a:solidFill>
              </a:rPr>
              <a:t>Güvenlik Prosedürü</a:t>
            </a:r>
          </a:p>
        </p:txBody>
      </p:sp>
    </p:spTree>
    <p:extLst>
      <p:ext uri="{BB962C8B-B14F-4D97-AF65-F5344CB8AC3E}">
        <p14:creationId xmlns:p14="http://schemas.microsoft.com/office/powerpoint/2010/main" val="148044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63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700213"/>
            <a:ext cx="8353425" cy="468153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tr-TR" b="1" i="1">
                <a:solidFill>
                  <a:srgbClr val="CB3B7C"/>
                </a:solidFill>
              </a:rPr>
              <a:t>A)</a:t>
            </a:r>
            <a:r>
              <a:rPr lang="tr-TR" b="1" i="1">
                <a:solidFill>
                  <a:srgbClr val="FFFFCC"/>
                </a:solidFill>
              </a:rPr>
              <a:t> Derhal polis aranmalı</a:t>
            </a:r>
          </a:p>
          <a:p>
            <a:pPr>
              <a:buFont typeface="Wingdings" pitchFamily="2" charset="2"/>
              <a:buNone/>
            </a:pPr>
            <a:r>
              <a:rPr lang="tr-TR" b="1" i="1">
                <a:solidFill>
                  <a:srgbClr val="CB3B7C"/>
                </a:solidFill>
              </a:rPr>
              <a:t>B)</a:t>
            </a:r>
            <a:r>
              <a:rPr lang="tr-TR" b="1" i="1">
                <a:solidFill>
                  <a:srgbClr val="FFFFCC"/>
                </a:solidFill>
              </a:rPr>
              <a:t> Polisin talimatına göre hareket edilmeli</a:t>
            </a:r>
          </a:p>
          <a:p>
            <a:pPr>
              <a:buFont typeface="Wingdings" pitchFamily="2" charset="2"/>
              <a:buNone/>
            </a:pPr>
            <a:r>
              <a:rPr lang="tr-TR" b="1" i="1">
                <a:solidFill>
                  <a:srgbClr val="CB3B7C"/>
                </a:solidFill>
              </a:rPr>
              <a:t>C)</a:t>
            </a:r>
            <a:r>
              <a:rPr lang="tr-TR" b="1" i="1">
                <a:solidFill>
                  <a:srgbClr val="FFFFCC"/>
                </a:solidFill>
              </a:rPr>
              <a:t> Saldırgan veya hırsız, bireysel çalışmalarla yakalanmaya çalışılmamalı</a:t>
            </a:r>
          </a:p>
          <a:p>
            <a:pPr>
              <a:buFont typeface="Wingdings" pitchFamily="2" charset="2"/>
              <a:buNone/>
            </a:pPr>
            <a:r>
              <a:rPr lang="tr-TR" b="1" i="1">
                <a:solidFill>
                  <a:srgbClr val="CB3B7C"/>
                </a:solidFill>
              </a:rPr>
              <a:t>D)</a:t>
            </a:r>
            <a:r>
              <a:rPr lang="tr-TR" b="1" i="1">
                <a:solidFill>
                  <a:srgbClr val="FFFFCC"/>
                </a:solidFill>
              </a:rPr>
              <a:t> Saldırgan yada hırsızın dokunduğu yerlere dokunulmamalı</a:t>
            </a:r>
          </a:p>
        </p:txBody>
      </p:sp>
      <p:sp>
        <p:nvSpPr>
          <p:cNvPr id="60416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381000"/>
            <a:ext cx="8569325" cy="815975"/>
          </a:xfrm>
        </p:spPr>
        <p:txBody>
          <a:bodyPr/>
          <a:lstStyle/>
          <a:p>
            <a:r>
              <a:rPr lang="tr-TR" sz="4000" b="1" i="1">
                <a:solidFill>
                  <a:srgbClr val="FF3300"/>
                </a:solidFill>
              </a:rPr>
              <a:t>Bomba ihbar durumlarında neler yapılmalı ?</a:t>
            </a:r>
          </a:p>
        </p:txBody>
      </p:sp>
    </p:spTree>
    <p:extLst>
      <p:ext uri="{BB962C8B-B14F-4D97-AF65-F5344CB8AC3E}">
        <p14:creationId xmlns:p14="http://schemas.microsoft.com/office/powerpoint/2010/main" val="111764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211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836613"/>
            <a:ext cx="8496300" cy="5688012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600" b="1" i="1">
                <a:solidFill>
                  <a:srgbClr val="FFFFCC"/>
                </a:solidFill>
              </a:rPr>
              <a:t>Rapor tarihi ve saati   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600" b="1" i="1">
                <a:solidFill>
                  <a:srgbClr val="FFFFCC"/>
                </a:solidFill>
              </a:rPr>
              <a:t>İhbarın nasıl ulaştığı   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600" b="1" i="1">
                <a:solidFill>
                  <a:srgbClr val="FFFFCC"/>
                </a:solidFill>
              </a:rPr>
              <a:t>Arayanın tam olarak kullandığı cümleler 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600" b="1" i="1" u="sng">
                <a:solidFill>
                  <a:srgbClr val="FFCC00"/>
                </a:solidFill>
              </a:rPr>
              <a:t>Sorulacak sorular 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600" b="1" i="1">
                <a:solidFill>
                  <a:srgbClr val="FFFFCC"/>
                </a:solidFill>
              </a:rPr>
              <a:t>1. Bomba ne zaman patlayacak?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600" b="1" i="1">
                <a:solidFill>
                  <a:srgbClr val="FFFFCC"/>
                </a:solidFill>
              </a:rPr>
              <a:t>2. Bomba şimdi nerede?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600" b="1" i="1">
                <a:solidFill>
                  <a:srgbClr val="FFFFCC"/>
                </a:solidFill>
              </a:rPr>
              <a:t>3. nasıl bir bomba?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600" b="1" i="1">
                <a:solidFill>
                  <a:srgbClr val="FFFFCC"/>
                </a:solidFill>
              </a:rPr>
              <a:t>4. Neye benziyor?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600" b="1" i="1">
                <a:solidFill>
                  <a:srgbClr val="FFFFCC"/>
                </a:solidFill>
              </a:rPr>
              <a:t>5. Bomba neden yerleştirildi?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600" b="1" i="1">
                <a:solidFill>
                  <a:srgbClr val="FFFFCC"/>
                </a:solidFill>
              </a:rPr>
              <a:t>6. Nereden arıyorsunuz?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1600" b="1" i="1">
              <a:solidFill>
                <a:srgbClr val="FFFFCC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600" b="1" i="1">
                <a:solidFill>
                  <a:srgbClr val="FFFFCC"/>
                </a:solidFill>
              </a:rPr>
              <a:t>Arayanın sesinin betimlenmesi: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600" b="1" i="1">
                <a:solidFill>
                  <a:srgbClr val="FFFFCC"/>
                </a:solidFill>
              </a:rPr>
              <a:t>Erkek                 ____                           Kadın          ____  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600" b="1" i="1">
                <a:solidFill>
                  <a:srgbClr val="FFFFCC"/>
                </a:solidFill>
              </a:rPr>
              <a:t>Genç                  ____                          Orta Yaşlı    ____             Yaşlı ____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600" b="1" i="1">
                <a:solidFill>
                  <a:srgbClr val="FFFFCC"/>
                </a:solidFill>
              </a:rPr>
              <a:t>Ses tonu            ____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600" b="1" i="1">
                <a:solidFill>
                  <a:srgbClr val="FFFFCC"/>
                </a:solidFill>
              </a:rPr>
              <a:t>Ses tanıdık mı?  ____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600" b="1" i="1">
                <a:solidFill>
                  <a:srgbClr val="FFFFCC"/>
                </a:solidFill>
              </a:rPr>
              <a:t>Öyle ise kimin sesine benziyordu?  ________________________________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600" b="1" i="1">
                <a:solidFill>
                  <a:srgbClr val="FFFFCC"/>
                </a:solidFill>
              </a:rPr>
              <a:t>Diğer ses özellikleri ____________________________________________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600" b="1" i="1">
                <a:solidFill>
                  <a:srgbClr val="FFFFCC"/>
                </a:solidFill>
              </a:rPr>
              <a:t>Geri plandaki sesler ____________________________________________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600" b="1" i="1">
                <a:solidFill>
                  <a:srgbClr val="FFFFCC"/>
                </a:solidFill>
              </a:rPr>
              <a:t>Arayanın telefonu kapattığı saat __________________________________</a:t>
            </a:r>
          </a:p>
        </p:txBody>
      </p:sp>
      <p:sp>
        <p:nvSpPr>
          <p:cNvPr id="60621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260350"/>
            <a:ext cx="8569325" cy="360363"/>
          </a:xfrm>
        </p:spPr>
        <p:txBody>
          <a:bodyPr/>
          <a:lstStyle/>
          <a:p>
            <a:r>
              <a:rPr lang="tr-TR" sz="2400" b="1" i="1">
                <a:solidFill>
                  <a:srgbClr val="FF3300"/>
                </a:solidFill>
              </a:rPr>
              <a:t>Bomba İhbarı Kontrol Listesi</a:t>
            </a:r>
          </a:p>
        </p:txBody>
      </p:sp>
    </p:spTree>
    <p:extLst>
      <p:ext uri="{BB962C8B-B14F-4D97-AF65-F5344CB8AC3E}">
        <p14:creationId xmlns:p14="http://schemas.microsoft.com/office/powerpoint/2010/main" val="1180982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659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484313"/>
            <a:ext cx="8424862" cy="4968875"/>
          </a:xfrm>
        </p:spPr>
        <p:txBody>
          <a:bodyPr/>
          <a:lstStyle/>
          <a:p>
            <a:pPr marL="609600" indent="-609600"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1. </a:t>
            </a:r>
            <a:r>
              <a:rPr lang="tr-TR" b="1" i="1">
                <a:solidFill>
                  <a:srgbClr val="FF3300"/>
                </a:solidFill>
              </a:rPr>
              <a:t>Ne </a:t>
            </a:r>
            <a:r>
              <a:rPr lang="tr-TR" b="1" i="1">
                <a:solidFill>
                  <a:srgbClr val="FFFFCC"/>
                </a:solidFill>
              </a:rPr>
              <a:t>duyurulacak ve </a:t>
            </a:r>
            <a:r>
              <a:rPr lang="tr-TR" b="1" i="1">
                <a:solidFill>
                  <a:srgbClr val="FF3300"/>
                </a:solidFill>
              </a:rPr>
              <a:t>kime </a:t>
            </a:r>
            <a:r>
              <a:rPr lang="tr-TR" b="1" i="1">
                <a:solidFill>
                  <a:srgbClr val="FFFFCC"/>
                </a:solidFill>
              </a:rPr>
              <a:t>duyurulacak</a:t>
            </a:r>
          </a:p>
          <a:p>
            <a:pPr marL="609600" indent="-609600"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2. </a:t>
            </a:r>
            <a:r>
              <a:rPr lang="tr-TR" b="1" i="1">
                <a:solidFill>
                  <a:srgbClr val="FF3300"/>
                </a:solidFill>
              </a:rPr>
              <a:t>Tanıtım materyalinin</a:t>
            </a:r>
            <a:r>
              <a:rPr lang="tr-TR" b="1" i="1">
                <a:solidFill>
                  <a:srgbClr val="FFFFCC"/>
                </a:solidFill>
              </a:rPr>
              <a:t> hazırlanması ve dağıtılması</a:t>
            </a:r>
          </a:p>
          <a:p>
            <a:pPr marL="609600" indent="-609600"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3. Organizasyonun </a:t>
            </a:r>
            <a:r>
              <a:rPr lang="tr-TR" b="1" i="1">
                <a:solidFill>
                  <a:srgbClr val="FF3300"/>
                </a:solidFill>
              </a:rPr>
              <a:t>katılımcılara nasıl duyurulacağının</a:t>
            </a:r>
            <a:r>
              <a:rPr lang="tr-TR" b="1" i="1">
                <a:solidFill>
                  <a:srgbClr val="FFFFCC"/>
                </a:solidFill>
              </a:rPr>
              <a:t> belirlenmesi</a:t>
            </a:r>
          </a:p>
          <a:p>
            <a:pPr marL="609600" indent="-609600"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4. </a:t>
            </a:r>
            <a:r>
              <a:rPr lang="tr-TR" b="1" i="1">
                <a:solidFill>
                  <a:srgbClr val="FF3300"/>
                </a:solidFill>
              </a:rPr>
              <a:t>Biletlerin tasarlanması</a:t>
            </a:r>
            <a:r>
              <a:rPr lang="tr-TR" b="1" i="1">
                <a:solidFill>
                  <a:srgbClr val="FFFFCC"/>
                </a:solidFill>
              </a:rPr>
              <a:t> ve üzerinde yer alabilecek </a:t>
            </a:r>
            <a:r>
              <a:rPr lang="tr-TR" b="1" i="1">
                <a:solidFill>
                  <a:srgbClr val="FF3300"/>
                </a:solidFill>
              </a:rPr>
              <a:t>bilgilerin</a:t>
            </a:r>
            <a:r>
              <a:rPr lang="tr-TR" b="1" i="1">
                <a:solidFill>
                  <a:srgbClr val="FFFFCC"/>
                </a:solidFill>
              </a:rPr>
              <a:t> belirlenmesi</a:t>
            </a:r>
          </a:p>
          <a:p>
            <a:pPr marL="609600" indent="-609600"/>
            <a:endParaRPr lang="tr-TR" i="1"/>
          </a:p>
        </p:txBody>
      </p:sp>
      <p:sp>
        <p:nvSpPr>
          <p:cNvPr id="5826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887413"/>
          </a:xfrm>
        </p:spPr>
        <p:txBody>
          <a:bodyPr/>
          <a:lstStyle/>
          <a:p>
            <a:r>
              <a:rPr lang="tr-TR" sz="4000" b="1" i="1">
                <a:solidFill>
                  <a:srgbClr val="FFCC00"/>
                </a:solidFill>
              </a:rPr>
              <a:t>Tanıtım Planlaması</a:t>
            </a:r>
          </a:p>
        </p:txBody>
      </p:sp>
    </p:spTree>
    <p:extLst>
      <p:ext uri="{BB962C8B-B14F-4D97-AF65-F5344CB8AC3E}">
        <p14:creationId xmlns:p14="http://schemas.microsoft.com/office/powerpoint/2010/main" val="4161397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187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412875"/>
            <a:ext cx="8424862" cy="496887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tr-TR" sz="2800" b="1" i="1">
                <a:effectLst/>
              </a:rPr>
              <a:t>1. Ağırlamada </a:t>
            </a:r>
            <a:r>
              <a:rPr lang="tr-TR" sz="2800" b="1" i="1" u="sng">
                <a:solidFill>
                  <a:srgbClr val="FFCC00"/>
                </a:solidFill>
                <a:effectLst/>
              </a:rPr>
              <a:t>ilk ve son izlenimler</a:t>
            </a:r>
            <a:r>
              <a:rPr lang="tr-TR" sz="2800" b="1" i="1">
                <a:effectLst/>
              </a:rPr>
              <a:t> çok önemlidir. </a:t>
            </a:r>
          </a:p>
          <a:p>
            <a:pPr>
              <a:buFont typeface="Wingdings" pitchFamily="2" charset="2"/>
              <a:buNone/>
            </a:pPr>
            <a:r>
              <a:rPr lang="tr-TR" sz="2800" b="1" i="1">
                <a:effectLst/>
              </a:rPr>
              <a:t>2. Ağırlama planı </a:t>
            </a:r>
            <a:r>
              <a:rPr lang="tr-TR" sz="2800" b="1" i="1" u="sng">
                <a:solidFill>
                  <a:srgbClr val="FFCC00"/>
                </a:solidFill>
                <a:effectLst/>
              </a:rPr>
              <a:t>misafirleri </a:t>
            </a:r>
            <a:r>
              <a:rPr lang="tr-TR" sz="2800" b="1" i="1">
                <a:effectLst/>
              </a:rPr>
              <a:t>en çok etkileyecek alanlarda yoğunlaşarak yapılmalıdır. </a:t>
            </a:r>
          </a:p>
          <a:p>
            <a:pPr>
              <a:buFont typeface="Wingdings" pitchFamily="2" charset="2"/>
              <a:buNone/>
            </a:pPr>
            <a:r>
              <a:rPr lang="tr-TR" sz="2800" b="1" i="1" u="sng">
                <a:solidFill>
                  <a:srgbClr val="FF3300"/>
                </a:solidFill>
                <a:effectLst/>
              </a:rPr>
              <a:t>Örneğin,</a:t>
            </a:r>
            <a:r>
              <a:rPr lang="tr-TR" sz="2800" b="1" i="1">
                <a:effectLst/>
              </a:rPr>
              <a:t> </a:t>
            </a:r>
            <a:r>
              <a:rPr lang="tr-TR" sz="2800" b="1" i="1">
                <a:solidFill>
                  <a:srgbClr val="FFCC00"/>
                </a:solidFill>
                <a:effectLst/>
              </a:rPr>
              <a:t>misafirler zorlu bir trafikten sonra tesise ulaşırlarsa bir meşrubat onları rahatlatabilir. Çıkışta ise etkinliği anımsatan basit bir hediye son izlenimi olumlu hale dönüştürebilir.</a:t>
            </a:r>
            <a:r>
              <a:rPr lang="tr-TR" sz="2800" b="1" i="1">
                <a:effectLst/>
              </a:rPr>
              <a:t> </a:t>
            </a:r>
          </a:p>
          <a:p>
            <a:endParaRPr lang="tr-TR" sz="2800" b="1" i="1">
              <a:effectLst/>
            </a:endParaRPr>
          </a:p>
        </p:txBody>
      </p:sp>
      <p:sp>
        <p:nvSpPr>
          <p:cNvPr id="605186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381000"/>
            <a:ext cx="8713788" cy="887413"/>
          </a:xfrm>
        </p:spPr>
        <p:txBody>
          <a:bodyPr/>
          <a:lstStyle/>
          <a:p>
            <a:r>
              <a:rPr lang="tr-TR" sz="3600" b="1" i="1">
                <a:solidFill>
                  <a:srgbClr val="FFCC00"/>
                </a:solidFill>
                <a:effectLst/>
              </a:rPr>
              <a:t>Ağırlama ve Protokol Planlanması</a:t>
            </a:r>
          </a:p>
        </p:txBody>
      </p:sp>
    </p:spTree>
    <p:extLst>
      <p:ext uri="{BB962C8B-B14F-4D97-AF65-F5344CB8AC3E}">
        <p14:creationId xmlns:p14="http://schemas.microsoft.com/office/powerpoint/2010/main" val="3646977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595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628775"/>
            <a:ext cx="8496300" cy="4752975"/>
          </a:xfrm>
        </p:spPr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tr-TR" b="1" i="1">
                <a:effectLst/>
              </a:rPr>
              <a:t>1. Misafirlerin </a:t>
            </a:r>
            <a:r>
              <a:rPr lang="tr-TR" b="1" i="1">
                <a:solidFill>
                  <a:srgbClr val="FF3300"/>
                </a:solidFill>
                <a:effectLst/>
              </a:rPr>
              <a:t>gereksinim ve beklentilerinin</a:t>
            </a:r>
            <a:r>
              <a:rPr lang="tr-TR" b="1" i="1">
                <a:effectLst/>
              </a:rPr>
              <a:t> bilinmesi</a:t>
            </a:r>
          </a:p>
          <a:p>
            <a:pPr marL="609600" indent="-609600">
              <a:buFont typeface="Wingdings" pitchFamily="2" charset="2"/>
              <a:buNone/>
            </a:pPr>
            <a:r>
              <a:rPr lang="tr-TR" b="1" i="1">
                <a:effectLst/>
              </a:rPr>
              <a:t>2. Beğeniyi artıracak </a:t>
            </a:r>
            <a:r>
              <a:rPr lang="tr-TR" b="1" i="1">
                <a:solidFill>
                  <a:srgbClr val="FF3300"/>
                </a:solidFill>
                <a:effectLst/>
              </a:rPr>
              <a:t>farklı etkinliklerin hazırlanması</a:t>
            </a:r>
          </a:p>
          <a:p>
            <a:pPr marL="609600" indent="-609600">
              <a:buFont typeface="Wingdings" pitchFamily="2" charset="2"/>
              <a:buNone/>
            </a:pPr>
            <a:r>
              <a:rPr lang="tr-TR" b="1" i="1">
                <a:effectLst/>
              </a:rPr>
              <a:t>3. Gözlem ve düzenleme</a:t>
            </a:r>
          </a:p>
          <a:p>
            <a:pPr marL="609600" indent="-609600">
              <a:buFont typeface="Wingdings" pitchFamily="2" charset="2"/>
              <a:buNone/>
            </a:pPr>
            <a:r>
              <a:rPr lang="tr-TR" b="1" i="1">
                <a:effectLst/>
              </a:rPr>
              <a:t>4. Ölçme  ve Değerlendirme </a:t>
            </a:r>
          </a:p>
          <a:p>
            <a:pPr marL="609600" indent="-609600">
              <a:buFont typeface="Wingdings" pitchFamily="2" charset="2"/>
              <a:buNone/>
            </a:pPr>
            <a:r>
              <a:rPr lang="tr-TR" b="1" i="1">
                <a:effectLst/>
              </a:rPr>
              <a:t>5. Etkili ağırlama stratejisi	</a:t>
            </a:r>
          </a:p>
          <a:p>
            <a:pPr marL="609600" indent="-609600"/>
            <a:endParaRPr lang="tr-TR" i="1"/>
          </a:p>
        </p:txBody>
      </p:sp>
      <p:sp>
        <p:nvSpPr>
          <p:cNvPr id="6225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031875"/>
          </a:xfrm>
        </p:spPr>
        <p:txBody>
          <a:bodyPr/>
          <a:lstStyle/>
          <a:p>
            <a:r>
              <a:rPr lang="tr-TR" sz="3200" b="1" i="1">
                <a:solidFill>
                  <a:srgbClr val="FFCC00"/>
                </a:solidFill>
                <a:effectLst/>
              </a:rPr>
              <a:t>Ağırlamada Başarının Beş Aşaması</a:t>
            </a:r>
          </a:p>
        </p:txBody>
      </p:sp>
    </p:spTree>
    <p:extLst>
      <p:ext uri="{BB962C8B-B14F-4D97-AF65-F5344CB8AC3E}">
        <p14:creationId xmlns:p14="http://schemas.microsoft.com/office/powerpoint/2010/main" val="3914608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84313"/>
            <a:ext cx="8291513" cy="4968875"/>
          </a:xfrm>
        </p:spPr>
        <p:txBody>
          <a:bodyPr/>
          <a:lstStyle/>
          <a:p>
            <a:pPr marL="609600" indent="-609600"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1. Organizasyon için </a:t>
            </a:r>
            <a:r>
              <a:rPr lang="tr-TR" b="1" i="1">
                <a:solidFill>
                  <a:srgbClr val="FF3300"/>
                </a:solidFill>
              </a:rPr>
              <a:t>bütçe </a:t>
            </a:r>
            <a:r>
              <a:rPr lang="tr-TR" b="1" i="1">
                <a:solidFill>
                  <a:srgbClr val="FFFFCC"/>
                </a:solidFill>
              </a:rPr>
              <a:t>hazırlanması</a:t>
            </a:r>
          </a:p>
          <a:p>
            <a:pPr marL="609600" indent="-609600"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2. </a:t>
            </a:r>
            <a:r>
              <a:rPr lang="tr-TR" b="1" i="1">
                <a:solidFill>
                  <a:srgbClr val="FF3300"/>
                </a:solidFill>
              </a:rPr>
              <a:t>Tüm gelirleri elde etmeye yönelik planlar</a:t>
            </a:r>
            <a:r>
              <a:rPr lang="tr-TR" b="1" i="1">
                <a:solidFill>
                  <a:srgbClr val="FFFFCC"/>
                </a:solidFill>
              </a:rPr>
              <a:t> hazırlanması ve </a:t>
            </a:r>
            <a:r>
              <a:rPr lang="tr-TR" b="1" i="1">
                <a:solidFill>
                  <a:srgbClr val="FF3300"/>
                </a:solidFill>
              </a:rPr>
              <a:t>planların </a:t>
            </a:r>
            <a:r>
              <a:rPr lang="tr-TR" b="1" i="1">
                <a:solidFill>
                  <a:srgbClr val="FFFFCC"/>
                </a:solidFill>
              </a:rPr>
              <a:t>uygulanması</a:t>
            </a:r>
          </a:p>
          <a:p>
            <a:pPr marL="609600" indent="-609600"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3. Ayrıntılı ve doğru </a:t>
            </a:r>
            <a:r>
              <a:rPr lang="tr-TR" b="1" i="1">
                <a:solidFill>
                  <a:srgbClr val="FF3300"/>
                </a:solidFill>
              </a:rPr>
              <a:t>kayıt </a:t>
            </a:r>
            <a:r>
              <a:rPr lang="tr-TR" b="1" i="1">
                <a:solidFill>
                  <a:srgbClr val="FFFFCC"/>
                </a:solidFill>
              </a:rPr>
              <a:t>tutulması</a:t>
            </a:r>
          </a:p>
          <a:p>
            <a:pPr marL="609600" indent="-609600"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4. Organizasyon için </a:t>
            </a:r>
            <a:r>
              <a:rPr lang="tr-TR" b="1" i="1">
                <a:solidFill>
                  <a:srgbClr val="FF3300"/>
                </a:solidFill>
              </a:rPr>
              <a:t>özel gelirlerin</a:t>
            </a:r>
            <a:r>
              <a:rPr lang="tr-TR" b="1" i="1">
                <a:solidFill>
                  <a:srgbClr val="FFFFCC"/>
                </a:solidFill>
              </a:rPr>
              <a:t> yaratılması</a:t>
            </a:r>
            <a:endParaRPr lang="tr-TR" b="1"/>
          </a:p>
          <a:p>
            <a:pPr marL="609600" indent="-609600"/>
            <a:endParaRPr lang="tr-TR"/>
          </a:p>
        </p:txBody>
      </p:sp>
      <p:sp>
        <p:nvSpPr>
          <p:cNvPr id="5836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887413"/>
          </a:xfrm>
        </p:spPr>
        <p:txBody>
          <a:bodyPr/>
          <a:lstStyle/>
          <a:p>
            <a:r>
              <a:rPr lang="tr-TR" sz="4000" b="1" i="1">
                <a:solidFill>
                  <a:srgbClr val="FFCC00"/>
                </a:solidFill>
              </a:rPr>
              <a:t>Mali Planlama</a:t>
            </a:r>
          </a:p>
        </p:txBody>
      </p:sp>
    </p:spTree>
    <p:extLst>
      <p:ext uri="{BB962C8B-B14F-4D97-AF65-F5344CB8AC3E}">
        <p14:creationId xmlns:p14="http://schemas.microsoft.com/office/powerpoint/2010/main" val="156679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707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484313"/>
            <a:ext cx="8353425" cy="4897437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CC00"/>
                </a:solidFill>
              </a:rPr>
              <a:t>Birinci Bölüm</a:t>
            </a:r>
            <a:r>
              <a:rPr lang="tr-TR" b="1" i="1"/>
              <a:t>  : Gelir kaynakları</a:t>
            </a:r>
          </a:p>
          <a:p>
            <a:pPr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CC00"/>
                </a:solidFill>
              </a:rPr>
              <a:t>İkinci Bölüm</a:t>
            </a:r>
            <a:r>
              <a:rPr lang="tr-TR" b="1" i="1"/>
              <a:t>   : Harcama kaynakları</a:t>
            </a:r>
          </a:p>
          <a:p>
            <a:pPr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CC00"/>
                </a:solidFill>
              </a:rPr>
              <a:t>Üçüncü bölüm</a:t>
            </a:r>
            <a:r>
              <a:rPr lang="tr-TR" b="1" i="1"/>
              <a:t>: Kar- zarar</a:t>
            </a:r>
          </a:p>
          <a:p>
            <a:pPr>
              <a:buClr>
                <a:srgbClr val="CB3B7C"/>
              </a:buClr>
              <a:buFont typeface="Wingdings" pitchFamily="2" charset="2"/>
              <a:buChar char="Ø"/>
            </a:pPr>
            <a:endParaRPr lang="tr-TR" b="1" i="1"/>
          </a:p>
          <a:p>
            <a:pPr>
              <a:buClr>
                <a:srgbClr val="CB3B7C"/>
              </a:buClr>
              <a:buFont typeface="Wingdings" pitchFamily="2" charset="2"/>
              <a:buChar char="Ø"/>
            </a:pPr>
            <a:endParaRPr lang="tr-TR" b="1" i="1"/>
          </a:p>
          <a:p>
            <a:pPr>
              <a:buClr>
                <a:srgbClr val="CB3B7C"/>
              </a:buClr>
              <a:buFont typeface="Wingdings" pitchFamily="2" charset="2"/>
              <a:buNone/>
            </a:pPr>
            <a:r>
              <a:rPr lang="tr-TR" b="1"/>
              <a:t>    </a:t>
            </a:r>
          </a:p>
          <a:p>
            <a:endParaRPr lang="tr-TR"/>
          </a:p>
        </p:txBody>
      </p:sp>
      <p:sp>
        <p:nvSpPr>
          <p:cNvPr id="584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887413"/>
          </a:xfrm>
        </p:spPr>
        <p:txBody>
          <a:bodyPr/>
          <a:lstStyle/>
          <a:p>
            <a:r>
              <a:rPr lang="tr-TR" sz="4000" b="1" i="1">
                <a:solidFill>
                  <a:srgbClr val="FFCC00"/>
                </a:solidFill>
              </a:rPr>
              <a:t>Mali Planlama Formu</a:t>
            </a:r>
          </a:p>
        </p:txBody>
      </p:sp>
      <p:pic>
        <p:nvPicPr>
          <p:cNvPr id="584708" name="Picture 4" descr="j030084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3860800"/>
            <a:ext cx="3311525" cy="2376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84709" name="Line 5"/>
          <p:cNvSpPr>
            <a:spLocks noChangeShapeType="1"/>
          </p:cNvSpPr>
          <p:nvPr/>
        </p:nvSpPr>
        <p:spPr bwMode="auto">
          <a:xfrm>
            <a:off x="7524750" y="1844675"/>
            <a:ext cx="863600" cy="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tr-TR" sz="3600" smtClean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584710" name="Line 6"/>
          <p:cNvSpPr>
            <a:spLocks noChangeShapeType="1"/>
          </p:cNvSpPr>
          <p:nvPr/>
        </p:nvSpPr>
        <p:spPr bwMode="auto">
          <a:xfrm>
            <a:off x="8101013" y="2420938"/>
            <a:ext cx="358775" cy="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tr-TR" sz="3600" smtClean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584711" name="Line 7"/>
          <p:cNvSpPr>
            <a:spLocks noChangeShapeType="1"/>
          </p:cNvSpPr>
          <p:nvPr/>
        </p:nvSpPr>
        <p:spPr bwMode="auto">
          <a:xfrm>
            <a:off x="6300788" y="2997200"/>
            <a:ext cx="2087562" cy="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tr-TR" sz="3600" smtClean="0">
              <a:solidFill>
                <a:srgbClr val="FFFFFF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507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8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215900"/>
          </a:xfrm>
        </p:spPr>
        <p:txBody>
          <a:bodyPr/>
          <a:lstStyle/>
          <a:p>
            <a:r>
              <a:rPr lang="tr-TR" sz="1800" b="1" i="1">
                <a:solidFill>
                  <a:srgbClr val="FFCC00"/>
                </a:solidFill>
              </a:rPr>
              <a:t>Gelir kaynakları (1-2)</a:t>
            </a:r>
          </a:p>
        </p:txBody>
      </p:sp>
      <p:graphicFrame>
        <p:nvGraphicFramePr>
          <p:cNvPr id="590070" name="Group 246"/>
          <p:cNvGraphicFramePr>
            <a:graphicFrameLocks noGrp="1"/>
          </p:cNvGraphicFramePr>
          <p:nvPr>
            <p:ph type="tbl" idx="1"/>
          </p:nvPr>
        </p:nvGraphicFramePr>
        <p:xfrm>
          <a:off x="250825" y="549275"/>
          <a:ext cx="8572500" cy="5712146"/>
        </p:xfrm>
        <a:graphic>
          <a:graphicData uri="http://schemas.openxmlformats.org/drawingml/2006/table">
            <a:tbl>
              <a:tblPr/>
              <a:tblGrid>
                <a:gridCol w="1428750"/>
                <a:gridCol w="1428750"/>
                <a:gridCol w="1428750"/>
                <a:gridCol w="1428750"/>
                <a:gridCol w="1428750"/>
                <a:gridCol w="1428750"/>
              </a:tblGrid>
              <a:tr h="941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Gelir Kalemleri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Kesinleşen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Potansiyel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Toplam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Gerçekleşen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Fark(+/-)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1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Federasyon Fonu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Devlet Fonu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1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Kayıt ve katılım ücretleri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Bilet satışları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Diğer satışlar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1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Özel hediye ve bağışlar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1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Özel fon yaratma gelirleri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9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Sponsorlar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1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Diğer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1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Toplam gelir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1680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8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744538"/>
          </a:xfrm>
        </p:spPr>
        <p:txBody>
          <a:bodyPr/>
          <a:lstStyle/>
          <a:p>
            <a:r>
              <a:rPr lang="tr-TR" sz="4000" b="1" i="1">
                <a:solidFill>
                  <a:srgbClr val="FFCC00"/>
                </a:solidFill>
              </a:rPr>
              <a:t>Gelir Kaynakları (2)</a:t>
            </a:r>
          </a:p>
        </p:txBody>
      </p:sp>
      <p:graphicFrame>
        <p:nvGraphicFramePr>
          <p:cNvPr id="591942" name="Group 70"/>
          <p:cNvGraphicFramePr>
            <a:graphicFrameLocks noGrp="1"/>
          </p:cNvGraphicFramePr>
          <p:nvPr>
            <p:ph type="tbl" idx="1"/>
          </p:nvPr>
        </p:nvGraphicFramePr>
        <p:xfrm>
          <a:off x="250825" y="1412875"/>
          <a:ext cx="8496300" cy="3740912"/>
        </p:xfrm>
        <a:graphic>
          <a:graphicData uri="http://schemas.openxmlformats.org/drawingml/2006/table">
            <a:tbl>
              <a:tblPr/>
              <a:tblGrid>
                <a:gridCol w="1416050"/>
                <a:gridCol w="1416050"/>
                <a:gridCol w="1416050"/>
                <a:gridCol w="1512888"/>
                <a:gridCol w="1319212"/>
                <a:gridCol w="1416050"/>
              </a:tblGrid>
              <a:tr h="863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Kesin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Potansiyel   Bütçe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Gerçekleşen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Fark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(+/-)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2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Toplam Gelir    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Toplam harcama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7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Net gelir/ zarar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977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731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268413"/>
            <a:ext cx="8424863" cy="51847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400" b="1" i="1">
                <a:solidFill>
                  <a:srgbClr val="FFFFCC"/>
                </a:solidFill>
              </a:rPr>
              <a:t>Personel harcamaları, </a:t>
            </a:r>
          </a:p>
          <a:p>
            <a:pPr>
              <a:lnSpc>
                <a:spcPct val="90000"/>
              </a:lnSpc>
            </a:pPr>
            <a:r>
              <a:rPr lang="tr-TR" sz="2400" b="1" i="1">
                <a:solidFill>
                  <a:srgbClr val="FF9966"/>
                </a:solidFill>
              </a:rPr>
              <a:t>Eğitim harcamaları</a:t>
            </a:r>
            <a:r>
              <a:rPr lang="tr-TR" sz="2400" b="1" i="1">
                <a:solidFill>
                  <a:srgbClr val="FFFFCC"/>
                </a:solidFill>
              </a:rPr>
              <a:t>, </a:t>
            </a:r>
          </a:p>
          <a:p>
            <a:pPr>
              <a:lnSpc>
                <a:spcPct val="90000"/>
              </a:lnSpc>
            </a:pPr>
            <a:r>
              <a:rPr lang="tr-TR" sz="2400" b="1" i="1">
                <a:solidFill>
                  <a:srgbClr val="FFFFCC"/>
                </a:solidFill>
              </a:rPr>
              <a:t>Tesis harcamaları, </a:t>
            </a:r>
          </a:p>
          <a:p>
            <a:pPr>
              <a:lnSpc>
                <a:spcPct val="90000"/>
              </a:lnSpc>
            </a:pPr>
            <a:r>
              <a:rPr lang="tr-TR" sz="2400" b="1" i="1">
                <a:solidFill>
                  <a:srgbClr val="FF9966"/>
                </a:solidFill>
              </a:rPr>
              <a:t>Ekipman ve</a:t>
            </a:r>
            <a:r>
              <a:rPr lang="tr-TR" sz="2400" b="1" i="1">
                <a:solidFill>
                  <a:srgbClr val="FFFFCC"/>
                </a:solidFill>
              </a:rPr>
              <a:t> </a:t>
            </a:r>
            <a:r>
              <a:rPr lang="tr-TR" sz="2400" b="1" i="1">
                <a:solidFill>
                  <a:srgbClr val="FF9966"/>
                </a:solidFill>
              </a:rPr>
              <a:t>üniforma harcamaları,</a:t>
            </a:r>
            <a:r>
              <a:rPr lang="tr-TR" sz="2400" b="1" i="1">
                <a:solidFill>
                  <a:srgbClr val="FFFFCC"/>
                </a:solidFill>
              </a:rPr>
              <a:t> </a:t>
            </a:r>
          </a:p>
          <a:p>
            <a:pPr>
              <a:lnSpc>
                <a:spcPct val="90000"/>
              </a:lnSpc>
            </a:pPr>
            <a:r>
              <a:rPr lang="tr-TR" sz="2400" b="1" i="1">
                <a:solidFill>
                  <a:srgbClr val="FFFFCC"/>
                </a:solidFill>
              </a:rPr>
              <a:t>Malzeme harcamaları, </a:t>
            </a:r>
          </a:p>
          <a:p>
            <a:pPr>
              <a:lnSpc>
                <a:spcPct val="90000"/>
              </a:lnSpc>
            </a:pPr>
            <a:r>
              <a:rPr lang="tr-TR" sz="2400" b="1" i="1">
                <a:solidFill>
                  <a:srgbClr val="FF9966"/>
                </a:solidFill>
              </a:rPr>
              <a:t>Büfe hizmetleri harcamaları</a:t>
            </a:r>
            <a:r>
              <a:rPr lang="tr-TR" sz="2400" b="1" i="1">
                <a:solidFill>
                  <a:srgbClr val="FFFFCC"/>
                </a:solidFill>
              </a:rPr>
              <a:t>, </a:t>
            </a:r>
          </a:p>
          <a:p>
            <a:pPr>
              <a:lnSpc>
                <a:spcPct val="90000"/>
              </a:lnSpc>
            </a:pPr>
            <a:r>
              <a:rPr lang="tr-TR" sz="2400" b="1" i="1"/>
              <a:t>Konaklama ve ulaşım harcamaları, </a:t>
            </a:r>
          </a:p>
          <a:p>
            <a:pPr>
              <a:lnSpc>
                <a:spcPct val="90000"/>
              </a:lnSpc>
            </a:pPr>
            <a:r>
              <a:rPr lang="tr-TR" sz="2400" b="1" i="1">
                <a:solidFill>
                  <a:srgbClr val="FF5050"/>
                </a:solidFill>
              </a:rPr>
              <a:t>Tanıtım ve halkla ilişkiler harcamaları,</a:t>
            </a:r>
          </a:p>
          <a:p>
            <a:pPr>
              <a:lnSpc>
                <a:spcPct val="90000"/>
              </a:lnSpc>
            </a:pPr>
            <a:r>
              <a:rPr lang="tr-TR" sz="2400" b="1" i="1">
                <a:solidFill>
                  <a:srgbClr val="FFFFCC"/>
                </a:solidFill>
              </a:rPr>
              <a:t> </a:t>
            </a:r>
            <a:r>
              <a:rPr lang="tr-TR" sz="2400" b="1" i="1"/>
              <a:t>Resmi harcamalar,</a:t>
            </a:r>
            <a:r>
              <a:rPr lang="tr-TR" sz="2400" b="1" i="1">
                <a:solidFill>
                  <a:srgbClr val="FFFFCC"/>
                </a:solidFill>
              </a:rPr>
              <a:t> Sigorta harcamaları, </a:t>
            </a:r>
          </a:p>
          <a:p>
            <a:pPr>
              <a:lnSpc>
                <a:spcPct val="90000"/>
              </a:lnSpc>
            </a:pPr>
            <a:r>
              <a:rPr lang="tr-TR" sz="2400" b="1" i="1">
                <a:solidFill>
                  <a:srgbClr val="FF5050"/>
                </a:solidFill>
              </a:rPr>
              <a:t>Yayın harcamaları,</a:t>
            </a:r>
            <a:r>
              <a:rPr lang="tr-TR" sz="2400" b="1" i="1">
                <a:solidFill>
                  <a:srgbClr val="FFFFCC"/>
                </a:solidFill>
              </a:rPr>
              <a:t> </a:t>
            </a:r>
            <a:r>
              <a:rPr lang="tr-TR" sz="2400" b="1" i="1">
                <a:solidFill>
                  <a:srgbClr val="FF5050"/>
                </a:solidFill>
              </a:rPr>
              <a:t>Ödül ve taktir harcamaları, </a:t>
            </a:r>
          </a:p>
          <a:p>
            <a:pPr>
              <a:lnSpc>
                <a:spcPct val="90000"/>
              </a:lnSpc>
            </a:pPr>
            <a:r>
              <a:rPr lang="tr-TR" sz="2400" b="1" i="1"/>
              <a:t>Diğer harcamalar,</a:t>
            </a:r>
            <a:r>
              <a:rPr lang="tr-TR" sz="2400" b="1" i="1">
                <a:solidFill>
                  <a:srgbClr val="FFFFCC"/>
                </a:solidFill>
              </a:rPr>
              <a:t> Beklenmeyen harcamalar.</a:t>
            </a:r>
            <a:endParaRPr lang="tr-TR" sz="2400" i="1"/>
          </a:p>
        </p:txBody>
      </p:sp>
      <p:sp>
        <p:nvSpPr>
          <p:cNvPr id="5857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0075"/>
          </a:xfrm>
        </p:spPr>
        <p:txBody>
          <a:bodyPr/>
          <a:lstStyle/>
          <a:p>
            <a:r>
              <a:rPr lang="tr-TR" sz="3200" b="1" i="1">
                <a:solidFill>
                  <a:srgbClr val="FFCC00"/>
                </a:solidFill>
              </a:rPr>
              <a:t>Çeşitli Harcama Kaynakları</a:t>
            </a:r>
          </a:p>
        </p:txBody>
      </p:sp>
    </p:spTree>
    <p:extLst>
      <p:ext uri="{BB962C8B-B14F-4D97-AF65-F5344CB8AC3E}">
        <p14:creationId xmlns:p14="http://schemas.microsoft.com/office/powerpoint/2010/main" val="87589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23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628775"/>
            <a:ext cx="8424863" cy="4752975"/>
          </a:xfrm>
        </p:spPr>
        <p:txBody>
          <a:bodyPr/>
          <a:lstStyle/>
          <a:p>
            <a:pPr marL="609600" indent="-609600">
              <a:buClr>
                <a:srgbClr val="CB3B7C"/>
              </a:buClr>
              <a:buFont typeface="Wingdings" pitchFamily="2" charset="2"/>
              <a:buNone/>
            </a:pPr>
            <a:r>
              <a:rPr lang="tr-TR" sz="3600" b="1" i="1">
                <a:solidFill>
                  <a:srgbClr val="FFFFCC"/>
                </a:solidFill>
              </a:rPr>
              <a:t>1. Tesis gereksiniminin belirlenmesi</a:t>
            </a:r>
          </a:p>
          <a:p>
            <a:pPr marL="609600" indent="-609600">
              <a:buClr>
                <a:srgbClr val="CB3B7C"/>
              </a:buClr>
              <a:buFont typeface="Wingdings" pitchFamily="2" charset="2"/>
              <a:buNone/>
            </a:pPr>
            <a:r>
              <a:rPr lang="tr-TR" sz="3600" b="1" i="1">
                <a:solidFill>
                  <a:srgbClr val="FFFFCC"/>
                </a:solidFill>
              </a:rPr>
              <a:t>2. Tesis rezervasyonunun yapılması</a:t>
            </a:r>
          </a:p>
          <a:p>
            <a:pPr marL="609600" indent="-609600">
              <a:buClr>
                <a:srgbClr val="CB3B7C"/>
              </a:buClr>
              <a:buFont typeface="Wingdings" pitchFamily="2" charset="2"/>
              <a:buNone/>
            </a:pPr>
            <a:r>
              <a:rPr lang="tr-TR" sz="3600" b="1" i="1">
                <a:solidFill>
                  <a:srgbClr val="FFFFCC"/>
                </a:solidFill>
              </a:rPr>
              <a:t>3. Tesis sorumlusunun belirlenmesi</a:t>
            </a:r>
          </a:p>
          <a:p>
            <a:pPr marL="609600" indent="-609600">
              <a:buClr>
                <a:srgbClr val="CB3B7C"/>
              </a:buClr>
              <a:buFont typeface="Wingdings" pitchFamily="2" charset="2"/>
              <a:buNone/>
            </a:pPr>
            <a:r>
              <a:rPr lang="tr-TR" sz="3600" b="1" i="1">
                <a:solidFill>
                  <a:srgbClr val="FFFFCC"/>
                </a:solidFill>
              </a:rPr>
              <a:t>4. Tesis kullanımının belirlenmesi</a:t>
            </a:r>
          </a:p>
          <a:p>
            <a:pPr marL="609600" indent="-609600"/>
            <a:endParaRPr lang="tr-TR" sz="3600"/>
          </a:p>
        </p:txBody>
      </p:sp>
      <p:sp>
        <p:nvSpPr>
          <p:cNvPr id="593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031875"/>
          </a:xfrm>
        </p:spPr>
        <p:txBody>
          <a:bodyPr/>
          <a:lstStyle/>
          <a:p>
            <a:r>
              <a:rPr lang="tr-TR" sz="3600" b="1" i="1">
                <a:solidFill>
                  <a:srgbClr val="FFCC00"/>
                </a:solidFill>
              </a:rPr>
              <a:t>Tesis Planlaması (1-2)</a:t>
            </a:r>
          </a:p>
        </p:txBody>
      </p:sp>
    </p:spTree>
    <p:extLst>
      <p:ext uri="{BB962C8B-B14F-4D97-AF65-F5344CB8AC3E}">
        <p14:creationId xmlns:p14="http://schemas.microsoft.com/office/powerpoint/2010/main" val="4064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9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57338"/>
            <a:ext cx="8229600" cy="4538662"/>
          </a:xfrm>
        </p:spPr>
        <p:txBody>
          <a:bodyPr/>
          <a:lstStyle/>
          <a:p>
            <a:pPr marL="609600" indent="-609600"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5. Tesisin yarışma öncesinde hazırlanması</a:t>
            </a:r>
          </a:p>
          <a:p>
            <a:pPr marL="609600" indent="-609600"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6. Tesisin bakım onarımının yapılması</a:t>
            </a:r>
          </a:p>
          <a:p>
            <a:pPr marL="609600" indent="-609600"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7. Tesislerin güvenlik düzenlenmelerinin yapılması</a:t>
            </a:r>
          </a:p>
          <a:p>
            <a:pPr marL="609600" indent="-609600"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8. Yeterli park alanı düzenlemesi yapılması</a:t>
            </a:r>
          </a:p>
          <a:p>
            <a:pPr marL="609600" indent="-609600">
              <a:buClr>
                <a:srgbClr val="CB3B7C"/>
              </a:buClr>
              <a:buFont typeface="Wingdings" pitchFamily="2" charset="2"/>
              <a:buAutoNum type="arabicPeriod"/>
            </a:pPr>
            <a:endParaRPr lang="tr-TR" b="1" i="1">
              <a:solidFill>
                <a:srgbClr val="FFFFCC"/>
              </a:solidFill>
            </a:endParaRPr>
          </a:p>
          <a:p>
            <a:pPr marL="609600" indent="-609600"/>
            <a:endParaRPr lang="tr-TR"/>
          </a:p>
        </p:txBody>
      </p:sp>
      <p:sp>
        <p:nvSpPr>
          <p:cNvPr id="5949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960438"/>
          </a:xfrm>
        </p:spPr>
        <p:txBody>
          <a:bodyPr/>
          <a:lstStyle/>
          <a:p>
            <a:r>
              <a:rPr lang="tr-TR" sz="3600" b="1" i="1">
                <a:solidFill>
                  <a:srgbClr val="FFCC00"/>
                </a:solidFill>
              </a:rPr>
              <a:t>Tesis Planlaması (2)</a:t>
            </a:r>
          </a:p>
        </p:txBody>
      </p:sp>
    </p:spTree>
    <p:extLst>
      <p:ext uri="{BB962C8B-B14F-4D97-AF65-F5344CB8AC3E}">
        <p14:creationId xmlns:p14="http://schemas.microsoft.com/office/powerpoint/2010/main" val="260511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oğal">
  <a:themeElements>
    <a:clrScheme name="Doğ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Doğ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Doğ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728</Words>
  <Application>Microsoft Office PowerPoint</Application>
  <PresentationFormat>Ekran Gösterisi (4:3)</PresentationFormat>
  <Paragraphs>172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2" baseType="lpstr">
      <vt:lpstr>Doğal</vt:lpstr>
      <vt:lpstr>İletişim Planlaması</vt:lpstr>
      <vt:lpstr>Tanıtım Planlaması</vt:lpstr>
      <vt:lpstr>Mali Planlama</vt:lpstr>
      <vt:lpstr>Mali Planlama Formu</vt:lpstr>
      <vt:lpstr>Gelir kaynakları (1-2)</vt:lpstr>
      <vt:lpstr>Gelir Kaynakları (2)</vt:lpstr>
      <vt:lpstr>Çeşitli Harcama Kaynakları</vt:lpstr>
      <vt:lpstr>Tesis Planlaması (1-2)</vt:lpstr>
      <vt:lpstr>Tesis Planlaması (2)</vt:lpstr>
      <vt:lpstr>Tesis Denetleme Örnek Kontrol Listesi (1-3)</vt:lpstr>
      <vt:lpstr>Tesis Denetleme Örnek Kontrol Listesi (2)</vt:lpstr>
      <vt:lpstr>Tesis Denetleme Örnek Kontrol Listesi (3)</vt:lpstr>
      <vt:lpstr>Resmi Kurallar ve Görevlilere  İlişkin Planlama (1-2)</vt:lpstr>
      <vt:lpstr>Resmi Kurallar ve Görevlilere  İlişkin Planlama (2)</vt:lpstr>
      <vt:lpstr>Emniyet ve Güvenlik Planlaması  (1-2)</vt:lpstr>
      <vt:lpstr>Emniyet ve Güvenlik Planlaması (2)</vt:lpstr>
      <vt:lpstr>Güvenlik Prosedürü</vt:lpstr>
      <vt:lpstr>Bomba ihbar durumlarında neler yapılmalı ?</vt:lpstr>
      <vt:lpstr>Bomba İhbarı Kontrol Listesi</vt:lpstr>
      <vt:lpstr>Ağırlama ve Protokol Planlanması</vt:lpstr>
      <vt:lpstr>Ağırlamada Başarının Beş Aşaması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İletişim Planlaması</dc:title>
  <dc:creator>Velittin Balcı</dc:creator>
  <cp:lastModifiedBy>win</cp:lastModifiedBy>
  <cp:revision>2</cp:revision>
  <dcterms:created xsi:type="dcterms:W3CDTF">2020-05-10T12:26:14Z</dcterms:created>
  <dcterms:modified xsi:type="dcterms:W3CDTF">2020-05-10T12:31:30Z</dcterms:modified>
</cp:coreProperties>
</file>