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5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883" r:id="rId9"/>
    <p:sldId id="884" r:id="rId10"/>
    <p:sldId id="841" r:id="rId11"/>
    <p:sldId id="832" r:id="rId12"/>
    <p:sldId id="833" r:id="rId13"/>
    <p:sldId id="835" r:id="rId14"/>
    <p:sldId id="585" r:id="rId15"/>
    <p:sldId id="590" r:id="rId16"/>
    <p:sldId id="592" r:id="rId17"/>
    <p:sldId id="593" r:id="rId18"/>
    <p:sldId id="594" r:id="rId19"/>
    <p:sldId id="606" r:id="rId20"/>
    <p:sldId id="607" r:id="rId21"/>
    <p:sldId id="608" r:id="rId22"/>
    <p:sldId id="609" r:id="rId23"/>
    <p:sldId id="610" r:id="rId24"/>
    <p:sldId id="611" r:id="rId25"/>
    <p:sldId id="346" r:id="rId26"/>
    <p:sldId id="347" r:id="rId27"/>
    <p:sldId id="282" r:id="rId28"/>
    <p:sldId id="283" r:id="rId29"/>
    <p:sldId id="355" r:id="rId30"/>
    <p:sldId id="356" r:id="rId31"/>
    <p:sldId id="288" r:id="rId32"/>
    <p:sldId id="289" r:id="rId33"/>
    <p:sldId id="284" r:id="rId34"/>
    <p:sldId id="285" r:id="rId35"/>
    <p:sldId id="286" r:id="rId36"/>
    <p:sldId id="287" r:id="rId37"/>
    <p:sldId id="292" r:id="rId38"/>
    <p:sldId id="293" r:id="rId39"/>
    <p:sldId id="885" r:id="rId40"/>
    <p:sldId id="388" r:id="rId41"/>
    <p:sldId id="301" r:id="rId42"/>
    <p:sldId id="708" r:id="rId43"/>
    <p:sldId id="279" r:id="rId44"/>
    <p:sldId id="280" r:id="rId45"/>
    <p:sldId id="886" r:id="rId46"/>
    <p:sldId id="887" r:id="rId47"/>
    <p:sldId id="302" r:id="rId48"/>
    <p:sldId id="308" r:id="rId49"/>
    <p:sldId id="309" r:id="rId50"/>
    <p:sldId id="320" r:id="rId51"/>
    <p:sldId id="321" r:id="rId52"/>
    <p:sldId id="322" r:id="rId53"/>
    <p:sldId id="323" r:id="rId54"/>
    <p:sldId id="829" r:id="rId55"/>
    <p:sldId id="326" r:id="rId56"/>
    <p:sldId id="329" r:id="rId57"/>
    <p:sldId id="330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0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3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7D362-7C10-4383-B003-A4230C4F2AA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D1DEE-E87B-433E-A9A9-3273BB27544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0012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34E4-38EF-4407-B17C-1BA7690E0D6D}" type="slidenum">
              <a:rPr lang="tr-TR" smtClean="0"/>
              <a:pPr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3265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1 Slayt Görüntüsü Yer Tutucusu">
            <a:extLst>
              <a:ext uri="{FF2B5EF4-FFF2-40B4-BE49-F238E27FC236}">
                <a16:creationId xmlns:a16="http://schemas.microsoft.com/office/drawing/2014/main" xmlns="" id="{0B1A98E9-1F4A-4AAF-9775-1D564F86C6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6115" name="2 Not Yer Tutucusu">
            <a:extLst>
              <a:ext uri="{FF2B5EF4-FFF2-40B4-BE49-F238E27FC236}">
                <a16:creationId xmlns:a16="http://schemas.microsoft.com/office/drawing/2014/main" xmlns="" id="{D5AC0217-4453-4CD0-9C42-F29CD37209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  <p:sp>
        <p:nvSpPr>
          <p:cNvPr id="346116" name="3 Slayt Numarası Yer Tutucusu">
            <a:extLst>
              <a:ext uri="{FF2B5EF4-FFF2-40B4-BE49-F238E27FC236}">
                <a16:creationId xmlns:a16="http://schemas.microsoft.com/office/drawing/2014/main" xmlns="" id="{29ADB9C4-27A5-4E09-81C1-DBB7C5180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D2736E-613E-4F9E-98AA-02EBBD0ED9F4}" type="slidenum">
              <a:rPr lang="tr-TR" altLang="tr-T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54</a:t>
            </a:fld>
            <a:endParaRPr lang="tr-TR" altLang="tr-T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5045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4024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1100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12202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8443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30971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7251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90694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68073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EB183846-CB49-41C0-9C5C-0C8AF66599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C5C8AF0F-17DE-4C7C-BAC1-9E06EBD908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84651276-3501-4E20-AD33-7C67175F50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997-F456-4CA8-8FF4-BC409563898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xmlns="" val="2313166371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8608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8771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8072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3454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3305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98335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89216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7988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CD43277-6022-4BBE-BE0F-393B8287F8F3}" type="datetimeFigureOut">
              <a:rPr lang="tr-TR" smtClean="0"/>
              <a:pPr/>
              <a:t>15.04.2019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E1C4076-D61D-4C9E-867D-7AF4451338B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8676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/>
              <a:t>GİRİŞİMSEL RADYOLOJİ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Prof. Dr. Sadık BİLGİÇ</a:t>
            </a:r>
          </a:p>
          <a:p>
            <a:r>
              <a:rPr lang="tr-TR" sz="1600" dirty="0"/>
              <a:t>Ankara Üniversitesi Tıp Fakültesi</a:t>
            </a:r>
          </a:p>
          <a:p>
            <a:r>
              <a:rPr lang="tr-TR" sz="1600" dirty="0"/>
              <a:t>Radyoloji AD</a:t>
            </a:r>
          </a:p>
        </p:txBody>
      </p:sp>
    </p:spTree>
    <p:extLst>
      <p:ext uri="{BB962C8B-B14F-4D97-AF65-F5344CB8AC3E}">
        <p14:creationId xmlns:p14="http://schemas.microsoft.com/office/powerpoint/2010/main" xmlns="" val="302523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Başlık 1">
            <a:extLst>
              <a:ext uri="{FF2B5EF4-FFF2-40B4-BE49-F238E27FC236}">
                <a16:creationId xmlns:a16="http://schemas.microsoft.com/office/drawing/2014/main" xmlns="" id="{DD95E5DD-1222-4510-B2BC-890E2F35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92163" name="Picture 2" descr="F:\periferik\ERDOGAN,MUSTAFA\ERDOGAN,MUSTAFA.Ser5.Img300.jpg">
            <a:extLst>
              <a:ext uri="{FF2B5EF4-FFF2-40B4-BE49-F238E27FC236}">
                <a16:creationId xmlns:a16="http://schemas.microsoft.com/office/drawing/2014/main" xmlns="" id="{51481CC7-FB7A-4573-AB90-5943DA6AC6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4500" y="609600"/>
            <a:ext cx="5499100" cy="5985458"/>
          </a:xfrm>
          <a:noFill/>
        </p:spPr>
      </p:pic>
      <p:pic>
        <p:nvPicPr>
          <p:cNvPr id="92164" name="Picture 5" descr="F:\periferik\ERDOGAN,MUSTAFA\ERDOGAN,MUSTAFA.Ser15.Img303.jpg">
            <a:extLst>
              <a:ext uri="{FF2B5EF4-FFF2-40B4-BE49-F238E27FC236}">
                <a16:creationId xmlns:a16="http://schemas.microsoft.com/office/drawing/2014/main" xmlns="" id="{24BCB2C5-D632-4663-B4E9-65BA6A688D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02400" y="609600"/>
            <a:ext cx="5499100" cy="5985458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Başlık 1">
            <a:extLst>
              <a:ext uri="{FF2B5EF4-FFF2-40B4-BE49-F238E27FC236}">
                <a16:creationId xmlns:a16="http://schemas.microsoft.com/office/drawing/2014/main" xmlns="" id="{76BAD5B5-FB88-477B-B712-5C849E314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95236" name="Picture 2" descr="F:\periferik\ALAR,NEVZAT\ALAR,NEVZAT.Ser3.Img300.jpg">
            <a:extLst>
              <a:ext uri="{FF2B5EF4-FFF2-40B4-BE49-F238E27FC236}">
                <a16:creationId xmlns:a16="http://schemas.microsoft.com/office/drawing/2014/main" xmlns="" id="{1D0B82D3-0535-443F-81AB-51637FB90C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9700" y="533400"/>
            <a:ext cx="5715000" cy="5715000"/>
          </a:xfrm>
          <a:noFill/>
        </p:spPr>
      </p:pic>
      <p:pic>
        <p:nvPicPr>
          <p:cNvPr id="95235" name="Picture 2" descr="F:\periferik\ALAR,NEVZAT\ALAR,NEVZAT.Ser15.Img301.jpg">
            <a:extLst>
              <a:ext uri="{FF2B5EF4-FFF2-40B4-BE49-F238E27FC236}">
                <a16:creationId xmlns:a16="http://schemas.microsoft.com/office/drawing/2014/main" xmlns="" id="{525A7893-2FB5-431C-BB02-25E4C91907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46800" y="533400"/>
            <a:ext cx="5715000" cy="5715000"/>
          </a:xfrm>
          <a:noFill/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xmlns="" id="{316853B1-11DC-4053-9247-0DC08D5C583B}"/>
              </a:ext>
            </a:extLst>
          </p:cNvPr>
          <p:cNvSpPr txBox="1"/>
          <p:nvPr/>
        </p:nvSpPr>
        <p:spPr>
          <a:xfrm>
            <a:off x="762000" y="6413500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öncesi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CA86136B-B00E-4F22-9795-D44CD9B44485}"/>
              </a:ext>
            </a:extLst>
          </p:cNvPr>
          <p:cNvSpPr txBox="1"/>
          <p:nvPr/>
        </p:nvSpPr>
        <p:spPr>
          <a:xfrm>
            <a:off x="6337300" y="6413500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sonrası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Başlık 1">
            <a:extLst>
              <a:ext uri="{FF2B5EF4-FFF2-40B4-BE49-F238E27FC236}">
                <a16:creationId xmlns:a16="http://schemas.microsoft.com/office/drawing/2014/main" xmlns="" id="{E85F1FC4-E885-4988-8EE3-A2680E078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96260" name="Picture 3" descr="F:\periferik\BALABAN,JALE\BALABAN,JALE.Ser4.Img301.jpg">
            <a:extLst>
              <a:ext uri="{FF2B5EF4-FFF2-40B4-BE49-F238E27FC236}">
                <a16:creationId xmlns:a16="http://schemas.microsoft.com/office/drawing/2014/main" xmlns="" id="{D98A9DF5-7494-4086-A7CD-F9948664CF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0399" y="1094825"/>
            <a:ext cx="5106005" cy="5106005"/>
          </a:xfrm>
          <a:noFill/>
        </p:spPr>
      </p:pic>
      <p:pic>
        <p:nvPicPr>
          <p:cNvPr id="96259" name="Picture 2" descr="F:\periferik\BALABAN,JALE\BALABAN,JALE.Ser16.Img305.jpg">
            <a:extLst>
              <a:ext uri="{FF2B5EF4-FFF2-40B4-BE49-F238E27FC236}">
                <a16:creationId xmlns:a16="http://schemas.microsoft.com/office/drawing/2014/main" xmlns="" id="{7E70C9C9-041C-4395-8139-D753408DE0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53199" y="1094825"/>
            <a:ext cx="5106005" cy="5106005"/>
          </a:xfrm>
          <a:noFill/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47DB88AC-54F2-4EB3-93E0-5E8D79783399}"/>
              </a:ext>
            </a:extLst>
          </p:cNvPr>
          <p:cNvSpPr txBox="1"/>
          <p:nvPr/>
        </p:nvSpPr>
        <p:spPr>
          <a:xfrm>
            <a:off x="1181100" y="6375400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öncesi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D8E6EB3B-D736-41DC-8E96-6350697DE2D6}"/>
              </a:ext>
            </a:extLst>
          </p:cNvPr>
          <p:cNvSpPr txBox="1"/>
          <p:nvPr/>
        </p:nvSpPr>
        <p:spPr>
          <a:xfrm>
            <a:off x="6756400" y="6375400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sonrası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Başlık 1">
            <a:extLst>
              <a:ext uri="{FF2B5EF4-FFF2-40B4-BE49-F238E27FC236}">
                <a16:creationId xmlns:a16="http://schemas.microsoft.com/office/drawing/2014/main" xmlns="" id="{74E09375-546B-4D73-91A8-CBA88F5A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98308" name="Picture 3" descr="F:\periferik\BALABAN,JALE\BALABAN,JALE.Ser5.Img302.jpg">
            <a:extLst>
              <a:ext uri="{FF2B5EF4-FFF2-40B4-BE49-F238E27FC236}">
                <a16:creationId xmlns:a16="http://schemas.microsoft.com/office/drawing/2014/main" xmlns="" id="{8C476501-BE59-4C91-9EF1-8B5D773DC7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5313" y="974725"/>
            <a:ext cx="5164138" cy="5164138"/>
          </a:xfrm>
          <a:noFill/>
        </p:spPr>
      </p:pic>
      <p:pic>
        <p:nvPicPr>
          <p:cNvPr id="98307" name="Picture 2" descr="F:\periferik\BALABAN,JALE\BALABAN,JALE.Ser18.Img303.jpg">
            <a:extLst>
              <a:ext uri="{FF2B5EF4-FFF2-40B4-BE49-F238E27FC236}">
                <a16:creationId xmlns:a16="http://schemas.microsoft.com/office/drawing/2014/main" xmlns="" id="{3770C461-18C2-475B-86A7-865CCA4627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53200" y="974725"/>
            <a:ext cx="5164138" cy="5164138"/>
          </a:xfrm>
          <a:noFill/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7D1A2538-F1FC-4E82-92F6-5000AD0F0CD7}"/>
              </a:ext>
            </a:extLst>
          </p:cNvPr>
          <p:cNvSpPr txBox="1"/>
          <p:nvPr/>
        </p:nvSpPr>
        <p:spPr>
          <a:xfrm>
            <a:off x="762000" y="6413500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öncesi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E2D6F30C-7B2A-4EE9-8E35-97C07FA07336}"/>
              </a:ext>
            </a:extLst>
          </p:cNvPr>
          <p:cNvSpPr txBox="1"/>
          <p:nvPr/>
        </p:nvSpPr>
        <p:spPr>
          <a:xfrm>
            <a:off x="6337300" y="6413500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sonrası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Başlık 1">
            <a:extLst>
              <a:ext uri="{FF2B5EF4-FFF2-40B4-BE49-F238E27FC236}">
                <a16:creationId xmlns:a16="http://schemas.microsoft.com/office/drawing/2014/main" xmlns="" id="{DDD125D5-B322-45AE-8C56-2B8A2B41A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01379" name="Picture 2" descr="F:\periferik\AYATA,PAKIZE\AYATA,PAKIZE.Ser1.Img300.jpg">
            <a:extLst>
              <a:ext uri="{FF2B5EF4-FFF2-40B4-BE49-F238E27FC236}">
                <a16:creationId xmlns:a16="http://schemas.microsoft.com/office/drawing/2014/main" xmlns="" id="{CE9021FF-1180-4732-AE58-4E7656CE902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9100" y="460423"/>
            <a:ext cx="5168900" cy="5626054"/>
          </a:xfrm>
          <a:noFill/>
        </p:spPr>
      </p:pic>
      <p:pic>
        <p:nvPicPr>
          <p:cNvPr id="101380" name="Picture 3" descr="F:\periferik\AYATA,PAKIZE\AYATA,PAKIZE.Ser12.Img300.jpg">
            <a:extLst>
              <a:ext uri="{FF2B5EF4-FFF2-40B4-BE49-F238E27FC236}">
                <a16:creationId xmlns:a16="http://schemas.microsoft.com/office/drawing/2014/main" xmlns="" id="{FDD83B92-6B40-4350-90C6-0C9929CC48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40500" y="460423"/>
            <a:ext cx="5168900" cy="5626054"/>
          </a:xfrm>
          <a:noFill/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E7FF6070-8BCD-4DE7-8691-68D7B774D443}"/>
              </a:ext>
            </a:extLst>
          </p:cNvPr>
          <p:cNvSpPr txBox="1"/>
          <p:nvPr/>
        </p:nvSpPr>
        <p:spPr>
          <a:xfrm>
            <a:off x="1193800" y="6248400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öncesi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B9FE1611-86A0-4F23-9012-920BE4913BF3}"/>
              </a:ext>
            </a:extLst>
          </p:cNvPr>
          <p:cNvSpPr txBox="1"/>
          <p:nvPr/>
        </p:nvSpPr>
        <p:spPr>
          <a:xfrm>
            <a:off x="6769100" y="6248400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sonrası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Başlık 1">
            <a:extLst>
              <a:ext uri="{FF2B5EF4-FFF2-40B4-BE49-F238E27FC236}">
                <a16:creationId xmlns:a16="http://schemas.microsoft.com/office/drawing/2014/main" xmlns="" id="{D23D51DC-560F-4DA7-A106-033CCE68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06499" name="Picture 2" descr="F:\periferik\BUGDAYLI,HUSEYIN\BUGDAYLI,HUSEYIN.Ser1.Img300.jpg">
            <a:extLst>
              <a:ext uri="{FF2B5EF4-FFF2-40B4-BE49-F238E27FC236}">
                <a16:creationId xmlns:a16="http://schemas.microsoft.com/office/drawing/2014/main" xmlns="" id="{FEB75A4B-369B-471A-B920-9F58E5E80B5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4157" y="373728"/>
            <a:ext cx="5346700" cy="5811173"/>
          </a:xfrm>
          <a:noFill/>
        </p:spPr>
      </p:pic>
      <p:pic>
        <p:nvPicPr>
          <p:cNvPr id="106500" name="Picture 3" descr="F:\periferik\BUGDAYLI,HUSEYIN\BUGDAYLI,HUSEYIN.Ser6.Img304.jpg">
            <a:extLst>
              <a:ext uri="{FF2B5EF4-FFF2-40B4-BE49-F238E27FC236}">
                <a16:creationId xmlns:a16="http://schemas.microsoft.com/office/drawing/2014/main" xmlns="" id="{87D59F40-2272-451E-8897-0841D6A6AD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00800" y="373728"/>
            <a:ext cx="5346700" cy="5811173"/>
          </a:xfrm>
          <a:noFill/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696308ED-CFF2-4A21-8F70-F95FFB5B1BF8}"/>
              </a:ext>
            </a:extLst>
          </p:cNvPr>
          <p:cNvSpPr txBox="1"/>
          <p:nvPr/>
        </p:nvSpPr>
        <p:spPr>
          <a:xfrm>
            <a:off x="1270000" y="6236107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öncesi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75DAD044-02CF-4AF2-AE8D-671371CFE1CF}"/>
              </a:ext>
            </a:extLst>
          </p:cNvPr>
          <p:cNvSpPr txBox="1"/>
          <p:nvPr/>
        </p:nvSpPr>
        <p:spPr>
          <a:xfrm>
            <a:off x="6845300" y="6236107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sonrası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Başlık 1">
            <a:extLst>
              <a:ext uri="{FF2B5EF4-FFF2-40B4-BE49-F238E27FC236}">
                <a16:creationId xmlns:a16="http://schemas.microsoft.com/office/drawing/2014/main" xmlns="" id="{B4B3345B-CA8A-474A-8F24-0F0B05D53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13667" name="Picture 2" descr="F:\periferik\ELCI,SEBAHAT\ELCI,SEBAHAT.Ser1.Img306.jpg">
            <a:extLst>
              <a:ext uri="{FF2B5EF4-FFF2-40B4-BE49-F238E27FC236}">
                <a16:creationId xmlns:a16="http://schemas.microsoft.com/office/drawing/2014/main" xmlns="" id="{0E82376B-3765-413C-B18B-EB32CF45E3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1957" y="609600"/>
            <a:ext cx="5257800" cy="5722817"/>
          </a:xfrm>
          <a:noFill/>
        </p:spPr>
      </p:pic>
      <p:pic>
        <p:nvPicPr>
          <p:cNvPr id="113668" name="Picture 3" descr="F:\periferik\ELCI,SEBAHAT\ELCI,SEBAHAT.Ser1.Img305.jpg">
            <a:extLst>
              <a:ext uri="{FF2B5EF4-FFF2-40B4-BE49-F238E27FC236}">
                <a16:creationId xmlns:a16="http://schemas.microsoft.com/office/drawing/2014/main" xmlns="" id="{034CB108-5418-41B0-B455-39E7F1ED47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77000" y="567591"/>
            <a:ext cx="5257800" cy="5722817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Başlık 1">
            <a:extLst>
              <a:ext uri="{FF2B5EF4-FFF2-40B4-BE49-F238E27FC236}">
                <a16:creationId xmlns:a16="http://schemas.microsoft.com/office/drawing/2014/main" xmlns="" id="{9170270F-C400-4629-90AC-AB345522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14691" name="Picture 2" descr="F:\periferik\ELCI,SEBAHAT\ELCI,SEBAHAT.Ser5.Img300.jpg">
            <a:extLst>
              <a:ext uri="{FF2B5EF4-FFF2-40B4-BE49-F238E27FC236}">
                <a16:creationId xmlns:a16="http://schemas.microsoft.com/office/drawing/2014/main" xmlns="" id="{F81847BB-AE6B-4F8B-9B1F-A775973E20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8800" y="842247"/>
            <a:ext cx="5267050" cy="5592099"/>
          </a:xfrm>
          <a:noFill/>
        </p:spPr>
      </p:pic>
      <p:pic>
        <p:nvPicPr>
          <p:cNvPr id="114692" name="Picture 4" descr="F:\periferik\ELCI,SEBAHAT\ELCI,SEBAHAT.Ser7.Img300.jpg">
            <a:extLst>
              <a:ext uri="{FF2B5EF4-FFF2-40B4-BE49-F238E27FC236}">
                <a16:creationId xmlns:a16="http://schemas.microsoft.com/office/drawing/2014/main" xmlns="" id="{75E5A54A-E8E3-4BE6-BA27-8157F3DA28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7098988" y="1731963"/>
            <a:ext cx="3272462" cy="4059237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Başlık 1">
            <a:extLst>
              <a:ext uri="{FF2B5EF4-FFF2-40B4-BE49-F238E27FC236}">
                <a16:creationId xmlns:a16="http://schemas.microsoft.com/office/drawing/2014/main" xmlns="" id="{45EA888C-0D17-4EB1-A6A2-F6854537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15716" name="Picture 2" descr="F:\periferik\ELCI,SEBAHAT\ELCI,SEBAHAT.Ser1.Img302.jpg">
            <a:extLst>
              <a:ext uri="{FF2B5EF4-FFF2-40B4-BE49-F238E27FC236}">
                <a16:creationId xmlns:a16="http://schemas.microsoft.com/office/drawing/2014/main" xmlns="" id="{232BF559-B84B-418A-9112-E9ECB1A47FE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8947" y="609600"/>
            <a:ext cx="5430496" cy="5910787"/>
          </a:xfrm>
          <a:noFill/>
        </p:spPr>
      </p:pic>
      <p:pic>
        <p:nvPicPr>
          <p:cNvPr id="115715" name="Picture 2" descr="F:\periferik\ELCI,SEBAHAT\ELCI,SEBAHAT.Ser8.Img302.jpg">
            <a:extLst>
              <a:ext uri="{FF2B5EF4-FFF2-40B4-BE49-F238E27FC236}">
                <a16:creationId xmlns:a16="http://schemas.microsoft.com/office/drawing/2014/main" xmlns="" id="{0B6552C4-645A-4546-9F51-35DB44F3E8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76"/>
          <a:stretch/>
        </p:blipFill>
        <p:spPr>
          <a:xfrm>
            <a:off x="7024689" y="609600"/>
            <a:ext cx="4913916" cy="5910787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Başlık 1">
            <a:extLst>
              <a:ext uri="{FF2B5EF4-FFF2-40B4-BE49-F238E27FC236}">
                <a16:creationId xmlns:a16="http://schemas.microsoft.com/office/drawing/2014/main" xmlns="" id="{1083BD37-652C-4FE4-AE0F-CF64508C0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29027" name="Picture 2" descr="F:\periferik\COBANOGLU,MEHMET\COBANOGLU,MEHMET.Ser4.Img303.jpg">
            <a:extLst>
              <a:ext uri="{FF2B5EF4-FFF2-40B4-BE49-F238E27FC236}">
                <a16:creationId xmlns:a16="http://schemas.microsoft.com/office/drawing/2014/main" xmlns="" id="{9FCEC98E-A3B8-4D61-8A95-F061825C48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4650" y="505387"/>
            <a:ext cx="5372100" cy="5847226"/>
          </a:xfrm>
          <a:noFill/>
        </p:spPr>
      </p:pic>
      <p:pic>
        <p:nvPicPr>
          <p:cNvPr id="129028" name="Picture 3" descr="F:\periferik\COBANOGLU,MEHMET\COBANOGLU,MEHMET.Ser5.Img305.jpg">
            <a:extLst>
              <a:ext uri="{FF2B5EF4-FFF2-40B4-BE49-F238E27FC236}">
                <a16:creationId xmlns:a16="http://schemas.microsoft.com/office/drawing/2014/main" xmlns="" id="{D7E83188-BE43-40B1-91B0-492B62ED18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616700" y="505387"/>
            <a:ext cx="5372100" cy="5847226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1419" y="533400"/>
            <a:ext cx="9809162" cy="746761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tr-TR" b="1" dirty="0"/>
              <a:t>GİRİŞİMSEL RADYOLOJİ NEDİR?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>
          <a:xfrm>
            <a:off x="1191419" y="1945809"/>
            <a:ext cx="9809162" cy="2184231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Radyolojide kullanılan görüntüleme yöntemleri eşliğinde </a:t>
            </a:r>
            <a:r>
              <a:rPr lang="tr-TR" sz="3000" dirty="0">
                <a:solidFill>
                  <a:schemeClr val="accent1">
                    <a:lumMod val="50000"/>
                  </a:schemeClr>
                </a:solidFill>
              </a:rPr>
              <a:t>tedaviye</a:t>
            </a:r>
            <a:r>
              <a:rPr lang="tr-TR" sz="3000" dirty="0"/>
              <a:t> ve </a:t>
            </a:r>
            <a:r>
              <a:rPr lang="tr-TR" sz="3000" dirty="0">
                <a:solidFill>
                  <a:schemeClr val="accent1">
                    <a:lumMod val="50000"/>
                  </a:schemeClr>
                </a:solidFill>
              </a:rPr>
              <a:t>patolojik tanıya </a:t>
            </a:r>
            <a:r>
              <a:rPr lang="tr-TR" sz="3000" dirty="0"/>
              <a:t>yönelik yapılan işlemlere denir.</a:t>
            </a:r>
          </a:p>
        </p:txBody>
      </p:sp>
    </p:spTree>
    <p:extLst>
      <p:ext uri="{BB962C8B-B14F-4D97-AF65-F5344CB8AC3E}">
        <p14:creationId xmlns:p14="http://schemas.microsoft.com/office/powerpoint/2010/main" xmlns="" val="2140141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Başlık 1">
            <a:extLst>
              <a:ext uri="{FF2B5EF4-FFF2-40B4-BE49-F238E27FC236}">
                <a16:creationId xmlns:a16="http://schemas.microsoft.com/office/drawing/2014/main" xmlns="" id="{C32EC316-ADF3-4681-8AA0-E1CCD35C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30051" name="Picture 2" descr="F:\periferik\COBANOGLU,MEHMET\COBANOGLU,MEHMET.Ser7.Img301.jpg">
            <a:extLst>
              <a:ext uri="{FF2B5EF4-FFF2-40B4-BE49-F238E27FC236}">
                <a16:creationId xmlns:a16="http://schemas.microsoft.com/office/drawing/2014/main" xmlns="" id="{4AB1CD61-12CB-4954-AF51-E0BCC0D02E1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11200" y="713279"/>
            <a:ext cx="5359400" cy="5685936"/>
          </a:xfrm>
          <a:noFill/>
        </p:spPr>
      </p:pic>
      <p:pic>
        <p:nvPicPr>
          <p:cNvPr id="130052" name="Picture 3" descr="F:\periferik\COBANOGLU,MEHMET\COBANOGLU,MEHMET.Ser7.Img300.jpg">
            <a:extLst>
              <a:ext uri="{FF2B5EF4-FFF2-40B4-BE49-F238E27FC236}">
                <a16:creationId xmlns:a16="http://schemas.microsoft.com/office/drawing/2014/main" xmlns="" id="{D2BF4D98-6297-4D4C-8E97-3FE2709CD67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02400" y="713279"/>
            <a:ext cx="5359400" cy="5685936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Başlık 1">
            <a:extLst>
              <a:ext uri="{FF2B5EF4-FFF2-40B4-BE49-F238E27FC236}">
                <a16:creationId xmlns:a16="http://schemas.microsoft.com/office/drawing/2014/main" xmlns="" id="{7BCE2F49-C4C6-48B4-886A-F6DAC51A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31075" name="Picture 2" descr="F:\periferik\COBANOGLU,MEHMET\COBANOGLU,MEHMET.Ser7.Img301.jpg">
            <a:extLst>
              <a:ext uri="{FF2B5EF4-FFF2-40B4-BE49-F238E27FC236}">
                <a16:creationId xmlns:a16="http://schemas.microsoft.com/office/drawing/2014/main" xmlns="" id="{E387C406-5AD1-402B-88AC-A51F5F1C8FA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6400" y="609600"/>
            <a:ext cx="5537200" cy="5874569"/>
          </a:xfrm>
          <a:noFill/>
        </p:spPr>
      </p:pic>
      <p:pic>
        <p:nvPicPr>
          <p:cNvPr id="131076" name="Picture 3" descr="F:\periferik\COBANOGLU,MEHMET\COBANOGLU,MEHMET.Ser12.Img300.jpg">
            <a:extLst>
              <a:ext uri="{FF2B5EF4-FFF2-40B4-BE49-F238E27FC236}">
                <a16:creationId xmlns:a16="http://schemas.microsoft.com/office/drawing/2014/main" xmlns="" id="{6FFB374D-7593-4629-BCC7-6EE6CE4E6E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37300" y="415536"/>
            <a:ext cx="5537200" cy="6026928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Başlık 1">
            <a:extLst>
              <a:ext uri="{FF2B5EF4-FFF2-40B4-BE49-F238E27FC236}">
                <a16:creationId xmlns:a16="http://schemas.microsoft.com/office/drawing/2014/main" xmlns="" id="{B114F0EF-A021-49D7-87AC-B2643AAD0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32099" name="Picture 2" descr="F:\periferik\ERDOGAN,KUBRA\ERDOGAN,KUBRA.Ser7.Img300.jpg">
            <a:extLst>
              <a:ext uri="{FF2B5EF4-FFF2-40B4-BE49-F238E27FC236}">
                <a16:creationId xmlns:a16="http://schemas.microsoft.com/office/drawing/2014/main" xmlns="" id="{4ED01E96-6F28-4277-851B-F7A5501ECC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7157" y="723900"/>
            <a:ext cx="5410200" cy="5410200"/>
          </a:xfrm>
          <a:noFill/>
        </p:spPr>
      </p:pic>
      <p:pic>
        <p:nvPicPr>
          <p:cNvPr id="132100" name="Picture 3" descr="F:\periferik\ERDOGAN,KUBRA\ERDOGAN,KUBRA.Ser3.Img300.jpg">
            <a:extLst>
              <a:ext uri="{FF2B5EF4-FFF2-40B4-BE49-F238E27FC236}">
                <a16:creationId xmlns:a16="http://schemas.microsoft.com/office/drawing/2014/main" xmlns="" id="{9B009240-EE9E-44D5-880A-8156D89FAB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51600" y="776288"/>
            <a:ext cx="5410200" cy="54102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Başlık 1">
            <a:extLst>
              <a:ext uri="{FF2B5EF4-FFF2-40B4-BE49-F238E27FC236}">
                <a16:creationId xmlns:a16="http://schemas.microsoft.com/office/drawing/2014/main" xmlns="" id="{6D0555CA-DB39-446B-9AF9-752DCA5D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33123" name="Picture 2" descr="F:\periferik\ERDOGAN,KUBRA\ERDOGAN,KUBRA.Ser8.Img300.jpg">
            <a:extLst>
              <a:ext uri="{FF2B5EF4-FFF2-40B4-BE49-F238E27FC236}">
                <a16:creationId xmlns:a16="http://schemas.microsoft.com/office/drawing/2014/main" xmlns="" id="{1DAEDBCE-483A-404D-A3A9-56B27D9D30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0662" y="431800"/>
            <a:ext cx="5735638" cy="5735638"/>
          </a:xfrm>
          <a:noFill/>
        </p:spPr>
      </p:pic>
      <p:pic>
        <p:nvPicPr>
          <p:cNvPr id="133124" name="Picture 3" descr="F:\periferik\ERDOGAN,KUBRA\ERDOGAN,KUBRA.Ser17.Img300.jpg">
            <a:extLst>
              <a:ext uri="{FF2B5EF4-FFF2-40B4-BE49-F238E27FC236}">
                <a16:creationId xmlns:a16="http://schemas.microsoft.com/office/drawing/2014/main" xmlns="" id="{62858958-3ECE-491A-B08B-8C7B311E0C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72200" y="431800"/>
            <a:ext cx="5735638" cy="5735638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Başlık 1">
            <a:extLst>
              <a:ext uri="{FF2B5EF4-FFF2-40B4-BE49-F238E27FC236}">
                <a16:creationId xmlns:a16="http://schemas.microsoft.com/office/drawing/2014/main" xmlns="" id="{6622C0F8-167E-4BEF-A9C6-86FBACAE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34148" name="Picture 2" descr="F:\periferik\ERDOGAN,KUBRA\ERDOGAN,KUBRA.Ser7.Img300.jpg">
            <a:extLst>
              <a:ext uri="{FF2B5EF4-FFF2-40B4-BE49-F238E27FC236}">
                <a16:creationId xmlns:a16="http://schemas.microsoft.com/office/drawing/2014/main" xmlns="" id="{5B6CBE0B-A310-41DA-AAEB-B28726D7A5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4002" y="554038"/>
            <a:ext cx="5645150" cy="5645150"/>
          </a:xfrm>
          <a:noFill/>
        </p:spPr>
      </p:pic>
      <p:pic>
        <p:nvPicPr>
          <p:cNvPr id="134147" name="Picture 2" descr="F:\periferik\ERDOGAN,KUBRA\ERDOGAN,KUBRA.Ser19.Img308.jpg">
            <a:extLst>
              <a:ext uri="{FF2B5EF4-FFF2-40B4-BE49-F238E27FC236}">
                <a16:creationId xmlns:a16="http://schemas.microsoft.com/office/drawing/2014/main" xmlns="" id="{E451B4FE-6028-48B0-AD4E-FB4A609573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50000" y="554038"/>
            <a:ext cx="5645150" cy="5645150"/>
          </a:xfrm>
          <a:noFill/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xmlns="" id="{673D13C3-43F7-4E67-BDC9-E738976C31B0}"/>
              </a:ext>
            </a:extLst>
          </p:cNvPr>
          <p:cNvSpPr txBox="1"/>
          <p:nvPr/>
        </p:nvSpPr>
        <p:spPr>
          <a:xfrm>
            <a:off x="1384300" y="6303962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öncesi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FAAAEB22-3B93-453A-8444-A3C3C3E9F4AB}"/>
              </a:ext>
            </a:extLst>
          </p:cNvPr>
          <p:cNvSpPr txBox="1"/>
          <p:nvPr/>
        </p:nvSpPr>
        <p:spPr>
          <a:xfrm>
            <a:off x="6959600" y="6303962"/>
            <a:ext cx="42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Stent</a:t>
            </a:r>
            <a:r>
              <a:rPr lang="tr-TR" dirty="0"/>
              <a:t> sonrası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048"/>
            <a:ext cx="4366046" cy="502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3840" y="1176647"/>
            <a:ext cx="4342573" cy="502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6413" y="1905866"/>
            <a:ext cx="4065587" cy="500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8753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19201"/>
            <a:ext cx="4335463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7576" y="1"/>
            <a:ext cx="36734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249488"/>
            <a:ext cx="39608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80825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225040" y="1981200"/>
            <a:ext cx="7741920" cy="24130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endParaRPr lang="en-AU" b="1" dirty="0"/>
          </a:p>
          <a:p>
            <a:pPr algn="ctr">
              <a:defRPr/>
            </a:pPr>
            <a:r>
              <a:rPr lang="en-AU" sz="3200" b="1" dirty="0"/>
              <a:t>TROMBOLİTİK TEDAVİ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tr-TR" sz="2400" dirty="0"/>
              <a:t>TROMBOLİTİK  AJANLARIN İNTRAARTERİYEL KULLANILMASI</a:t>
            </a:r>
          </a:p>
          <a:p>
            <a:pPr algn="ctr">
              <a:buFont typeface="Monotype Sorts" pitchFamily="2" charset="2"/>
              <a:buNone/>
              <a:defRPr/>
            </a:pPr>
            <a:endParaRPr lang="en-A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2CF89D96-D538-4229-9DBB-7A43895BFCDB}"/>
              </a:ext>
            </a:extLst>
          </p:cNvPr>
          <p:cNvSpPr txBox="1">
            <a:spLocks noChangeArrowheads="1"/>
          </p:cNvSpPr>
          <p:nvPr/>
        </p:nvSpPr>
        <p:spPr>
          <a:xfrm>
            <a:off x="2473960" y="548640"/>
            <a:ext cx="7228839" cy="69088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  <a:flatTx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b="1"/>
              <a:t>VASKÜLER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49770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82520" y="513080"/>
            <a:ext cx="7477760" cy="73152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  <a:flatTx/>
          </a:bodyPr>
          <a:lstStyle/>
          <a:p>
            <a:pPr>
              <a:defRPr/>
            </a:pPr>
            <a:r>
              <a:rPr lang="en-AU" sz="3100" b="1" dirty="0">
                <a:solidFill>
                  <a:schemeClr val="tx2"/>
                </a:solidFill>
              </a:rPr>
              <a:t>TROMBOLİTİK TEDAVİ</a:t>
            </a:r>
            <a:endParaRPr lang="en-AU" sz="3100" dirty="0">
              <a:solidFill>
                <a:schemeClr val="tx2"/>
              </a:solidFill>
            </a:endParaRPr>
          </a:p>
        </p:txBody>
      </p:sp>
      <p:sp>
        <p:nvSpPr>
          <p:cNvPr id="47107" name="Rectangle 1027"/>
          <p:cNvSpPr>
            <a:spLocks noGrp="1" noChangeArrowheads="1"/>
          </p:cNvSpPr>
          <p:nvPr>
            <p:ph idx="1"/>
          </p:nvPr>
        </p:nvSpPr>
        <p:spPr>
          <a:xfrm>
            <a:off x="1818640" y="1976120"/>
            <a:ext cx="8605520" cy="363728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  <a:flatTx/>
          </a:bodyPr>
          <a:lstStyle/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STREPTOKİNAZ  ÜROKİNAZ t-PA İLE TROMBOLİZİS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AKUT ARTER TIKANIKLIKLARINDA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GREFT OKLÜZYONLARINDA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HEMODİYALİZ FİSTÜL OKLÜZYONLARINDA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MEZENTER ARTER AKUT TIKANIKLIKLARINDA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AKUT STROK SEREBRAL İSKEMİDE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PULMONER  EMBOLİDE</a:t>
            </a:r>
          </a:p>
        </p:txBody>
      </p:sp>
    </p:spTree>
    <p:extLst>
      <p:ext uri="{BB962C8B-B14F-4D97-AF65-F5344CB8AC3E}">
        <p14:creationId xmlns:p14="http://schemas.microsoft.com/office/powerpoint/2010/main" xmlns="" val="1828818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xmlns="" id="{92D643AA-5899-4029-91E4-A1FD70238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080" y="3871540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 dirty="0">
                <a:solidFill>
                  <a:schemeClr val="tx2"/>
                </a:solidFill>
              </a:rPr>
              <a:t>Tedavi öncesi</a:t>
            </a:r>
            <a:endParaRPr lang="en-US" altLang="tr-TR" sz="1800" dirty="0">
              <a:solidFill>
                <a:schemeClr val="tx2"/>
              </a:solidFill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xmlns="" id="{A9A1D853-8766-4488-AA7A-61C2BBEC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7918" y="6257365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 dirty="0">
                <a:solidFill>
                  <a:schemeClr val="tx2"/>
                </a:solidFill>
              </a:rPr>
              <a:t>Tedavi sonrası</a:t>
            </a:r>
            <a:endParaRPr lang="en-US" altLang="tr-TR" sz="1800" dirty="0">
              <a:solidFill>
                <a:schemeClr val="tx2"/>
              </a:solidFill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xmlns="" id="{6ED6A2A2-6D34-4071-8814-9A57B7FD0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147"/>
            <a:ext cx="7820218" cy="357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xmlns="" id="{118ECF5A-41BC-428B-B577-880079E6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7246" y="1814139"/>
            <a:ext cx="4512236" cy="436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558800"/>
            <a:ext cx="7924800" cy="7112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r>
              <a:rPr lang="en-AU" b="1" dirty="0"/>
              <a:t>GİRİŞİMSEL RADYOLOJİ</a:t>
            </a:r>
            <a:endParaRPr lang="en-AU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3604260" y="2011680"/>
            <a:ext cx="4983480" cy="283464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endParaRPr lang="en-AU" dirty="0"/>
          </a:p>
          <a:p>
            <a:pPr>
              <a:defRPr/>
            </a:pPr>
            <a:r>
              <a:rPr lang="en-AU" sz="3200" b="1" dirty="0"/>
              <a:t>VASKÜLER </a:t>
            </a:r>
            <a:endParaRPr lang="tr-TR" sz="2800" b="1" u="sng" dirty="0">
              <a:solidFill>
                <a:schemeClr val="folHlink"/>
              </a:solidFill>
            </a:endParaRPr>
          </a:p>
          <a:p>
            <a:pPr>
              <a:defRPr/>
            </a:pPr>
            <a:endParaRPr lang="tr-TR" sz="3200" b="1" dirty="0"/>
          </a:p>
          <a:p>
            <a:pPr>
              <a:defRPr/>
            </a:pPr>
            <a:r>
              <a:rPr lang="en-AU" sz="3200" b="1" dirty="0"/>
              <a:t>NON - VASKÜLER</a:t>
            </a:r>
            <a:endParaRPr lang="en-AU" sz="16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254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xmlns="" id="{A1BF4C36-8AD2-4064-9012-75B514EEB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68" y="5940826"/>
            <a:ext cx="334249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 dirty="0">
                <a:solidFill>
                  <a:schemeClr val="tx2"/>
                </a:solidFill>
              </a:rPr>
              <a:t>Tedavi  öncesi</a:t>
            </a:r>
          </a:p>
          <a:p>
            <a:pPr algn="ctr" eaLnBrk="1" hangingPunct="1">
              <a:spcBef>
                <a:spcPct val="50000"/>
              </a:spcBef>
            </a:pPr>
            <a:endParaRPr lang="en-US" altLang="tr-TR" sz="1800" dirty="0">
              <a:solidFill>
                <a:schemeClr val="tx2"/>
              </a:solidFill>
            </a:endParaRP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xmlns="" id="{C4F68749-53E5-4028-B9AB-6771BEC1A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165" y="5963909"/>
            <a:ext cx="3384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 dirty="0">
                <a:solidFill>
                  <a:schemeClr val="tx2"/>
                </a:solidFill>
              </a:rPr>
              <a:t>Tedavi sonrası</a:t>
            </a:r>
            <a:endParaRPr lang="en-US" altLang="tr-TR" sz="1800" dirty="0">
              <a:solidFill>
                <a:schemeClr val="tx2"/>
              </a:solidFill>
            </a:endParaRP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xmlns="" id="{0AB7F82F-4946-4EA8-9691-F5449147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090" y="577103"/>
            <a:ext cx="5260321" cy="532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xmlns="" id="{9FEDABCF-7BDD-4BB0-9C80-D992709A4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169" y="577103"/>
            <a:ext cx="5226310" cy="53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ulmo-trobolitik1"/>
          <p:cNvPicPr>
            <a:picLocks noChangeAspect="1" noChangeArrowheads="1"/>
          </p:cNvPicPr>
          <p:nvPr/>
        </p:nvPicPr>
        <p:blipFill>
          <a:blip r:embed="rId2" cstate="print">
            <a:lum bright="10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83"/>
          <a:stretch>
            <a:fillRect/>
          </a:stretch>
        </p:blipFill>
        <p:spPr bwMode="auto">
          <a:xfrm>
            <a:off x="6477000" y="1254126"/>
            <a:ext cx="39624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pulmo-trobolitik1"/>
          <p:cNvPicPr>
            <a:picLocks noChangeAspect="1" noChangeArrowheads="1"/>
          </p:cNvPicPr>
          <p:nvPr/>
        </p:nvPicPr>
        <p:blipFill>
          <a:blip r:embed="rId2" cstate="print">
            <a:lum bright="10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98"/>
          <a:stretch>
            <a:fillRect/>
          </a:stretch>
        </p:blipFill>
        <p:spPr bwMode="auto">
          <a:xfrm>
            <a:off x="2057400" y="1254126"/>
            <a:ext cx="40386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962400" y="542448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800" dirty="0" err="1">
                <a:solidFill>
                  <a:schemeClr val="tx2"/>
                </a:solidFill>
              </a:rPr>
              <a:t>Pulmoner</a:t>
            </a:r>
            <a:r>
              <a:rPr lang="tr-TR" altLang="tr-TR" sz="1800" dirty="0">
                <a:solidFill>
                  <a:schemeClr val="tx2"/>
                </a:solidFill>
              </a:rPr>
              <a:t> </a:t>
            </a:r>
            <a:r>
              <a:rPr lang="tr-TR" altLang="tr-TR" sz="1800" dirty="0" err="1">
                <a:solidFill>
                  <a:schemeClr val="tx2"/>
                </a:solidFill>
              </a:rPr>
              <a:t>emboli</a:t>
            </a:r>
            <a:r>
              <a:rPr lang="tr-TR" altLang="tr-TR" sz="1800" dirty="0">
                <a:solidFill>
                  <a:schemeClr val="tx2"/>
                </a:solidFill>
              </a:rPr>
              <a:t> sağ </a:t>
            </a:r>
            <a:r>
              <a:rPr lang="tr-TR" altLang="tr-TR" sz="1800" dirty="0" err="1">
                <a:solidFill>
                  <a:schemeClr val="tx2"/>
                </a:solidFill>
              </a:rPr>
              <a:t>pulmoner</a:t>
            </a:r>
            <a:r>
              <a:rPr lang="tr-TR" altLang="tr-TR" sz="1800" dirty="0">
                <a:solidFill>
                  <a:schemeClr val="tx2"/>
                </a:solidFill>
              </a:rPr>
              <a:t> arterde </a:t>
            </a:r>
            <a:r>
              <a:rPr lang="tr-TR" altLang="tr-TR" sz="1800" dirty="0" err="1">
                <a:solidFill>
                  <a:schemeClr val="tx2"/>
                </a:solidFill>
              </a:rPr>
              <a:t>trombus</a:t>
            </a:r>
            <a:endParaRPr lang="en-US" altLang="tr-TR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987064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ulmo-trobolitik2"/>
          <p:cNvPicPr>
            <a:picLocks noChangeAspect="1" noChangeArrowheads="1"/>
          </p:cNvPicPr>
          <p:nvPr/>
        </p:nvPicPr>
        <p:blipFill>
          <a:blip r:embed="rId2" cstate="print">
            <a:lum bright="14000" contras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333"/>
          <a:stretch>
            <a:fillRect/>
          </a:stretch>
        </p:blipFill>
        <p:spPr bwMode="auto">
          <a:xfrm>
            <a:off x="6248401" y="1219200"/>
            <a:ext cx="41433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pulmo-trobolitik1"/>
          <p:cNvPicPr>
            <a:picLocks noChangeAspect="1" noChangeArrowheads="1"/>
          </p:cNvPicPr>
          <p:nvPr/>
        </p:nvPicPr>
        <p:blipFill>
          <a:blip r:embed="rId3" cstate="print">
            <a:lum bright="10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098"/>
          <a:stretch>
            <a:fillRect/>
          </a:stretch>
        </p:blipFill>
        <p:spPr bwMode="auto">
          <a:xfrm>
            <a:off x="1905000" y="1260476"/>
            <a:ext cx="41148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676400" y="5486401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800">
                <a:solidFill>
                  <a:schemeClr val="tx2"/>
                </a:solidFill>
              </a:rPr>
              <a:t>Pulmoner emboli sağ pulmoner arterde trombus</a:t>
            </a:r>
            <a:endParaRPr lang="en-US" altLang="tr-TR" sz="1800">
              <a:solidFill>
                <a:schemeClr val="tx2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172200" y="54864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800">
                <a:solidFill>
                  <a:schemeClr val="tx2"/>
                </a:solidFill>
              </a:rPr>
              <a:t>Trombolitik tedavi sonrası tam rekanalizasyon</a:t>
            </a:r>
            <a:endParaRPr lang="en-US" altLang="tr-TR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54190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7338" y="3733800"/>
            <a:ext cx="29638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850" y="304800"/>
            <a:ext cx="29273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4464" y="304800"/>
            <a:ext cx="29543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667000" y="3322638"/>
            <a:ext cx="6477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 dirty="0">
                <a:solidFill>
                  <a:schemeClr val="tx2"/>
                </a:solidFill>
              </a:rPr>
              <a:t>Sol </a:t>
            </a:r>
            <a:r>
              <a:rPr lang="tr-TR" altLang="tr-TR" sz="1800" dirty="0" err="1">
                <a:solidFill>
                  <a:schemeClr val="tx2"/>
                </a:solidFill>
              </a:rPr>
              <a:t>iliak</a:t>
            </a:r>
            <a:r>
              <a:rPr lang="tr-TR" altLang="tr-TR" sz="1800" dirty="0">
                <a:solidFill>
                  <a:schemeClr val="tx2"/>
                </a:solidFill>
              </a:rPr>
              <a:t> arter akut tıkanıklığı</a:t>
            </a:r>
            <a:endParaRPr lang="en-US" altLang="tr-TR" sz="1800" dirty="0">
              <a:solidFill>
                <a:schemeClr val="tx2"/>
              </a:solidFill>
            </a:endParaRPr>
          </a:p>
        </p:txBody>
      </p:sp>
      <p:pic>
        <p:nvPicPr>
          <p:cNvPr id="31750" name="Picture 6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2076" y="3733800"/>
            <a:ext cx="30067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135699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714" y="914400"/>
            <a:ext cx="40528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1" y="914400"/>
            <a:ext cx="39735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743200" y="3886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362200" y="511968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 dirty="0">
                <a:solidFill>
                  <a:schemeClr val="tx2"/>
                </a:solidFill>
              </a:rPr>
              <a:t>Sol </a:t>
            </a:r>
            <a:r>
              <a:rPr lang="tr-TR" altLang="tr-TR" sz="1800" dirty="0" err="1">
                <a:solidFill>
                  <a:schemeClr val="tx2"/>
                </a:solidFill>
              </a:rPr>
              <a:t>iliak</a:t>
            </a:r>
            <a:r>
              <a:rPr lang="tr-TR" altLang="tr-TR" sz="1800" dirty="0">
                <a:solidFill>
                  <a:schemeClr val="tx2"/>
                </a:solidFill>
              </a:rPr>
              <a:t> arter akut tıkanıklığı</a:t>
            </a:r>
            <a:endParaRPr lang="en-US" altLang="tr-TR" sz="1800" dirty="0">
              <a:solidFill>
                <a:schemeClr val="tx2"/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934200" y="51196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>
                <a:solidFill>
                  <a:schemeClr val="tx2"/>
                </a:solidFill>
              </a:rPr>
              <a:t>Litik tedavi erken safha</a:t>
            </a:r>
            <a:endParaRPr lang="en-US" altLang="tr-TR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40823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486400" y="4708526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2000" dirty="0">
                <a:solidFill>
                  <a:schemeClr val="tx2"/>
                </a:solidFill>
              </a:rPr>
              <a:t>Tedavi sonrası</a:t>
            </a:r>
            <a:endParaRPr lang="en-US" altLang="tr-TR" sz="2000" dirty="0">
              <a:solidFill>
                <a:schemeClr val="tx2"/>
              </a:solidFill>
            </a:endParaRPr>
          </a:p>
        </p:txBody>
      </p:sp>
      <p:pic>
        <p:nvPicPr>
          <p:cNvPr id="33795" name="Picture 3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29" r="15883"/>
          <a:stretch>
            <a:fillRect/>
          </a:stretch>
        </p:blipFill>
        <p:spPr bwMode="auto">
          <a:xfrm>
            <a:off x="1524001" y="1447800"/>
            <a:ext cx="30400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74" r="19431"/>
          <a:stretch>
            <a:fillRect/>
          </a:stretch>
        </p:blipFill>
        <p:spPr bwMode="auto">
          <a:xfrm>
            <a:off x="7772400" y="1447801"/>
            <a:ext cx="28956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0414" y="152400"/>
            <a:ext cx="34305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204500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743200" y="5791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 dirty="0">
                <a:solidFill>
                  <a:schemeClr val="tx2"/>
                </a:solidFill>
              </a:rPr>
              <a:t>Tedavi öncesi</a:t>
            </a:r>
            <a:endParaRPr lang="en-US" altLang="tr-TR" sz="1800" dirty="0">
              <a:solidFill>
                <a:schemeClr val="tx2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781800" y="5791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800">
                <a:solidFill>
                  <a:schemeClr val="tx2"/>
                </a:solidFill>
              </a:rPr>
              <a:t>Tedavi sonrası</a:t>
            </a:r>
            <a:endParaRPr lang="en-US" altLang="tr-TR" sz="1800">
              <a:solidFill>
                <a:schemeClr val="tx2"/>
              </a:solidFill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6251"/>
            <a:ext cx="4572000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76251"/>
            <a:ext cx="424815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352033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93302" y="462915"/>
            <a:ext cx="7605395" cy="781685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tr-TR" sz="3000" b="1" dirty="0">
                <a:solidFill>
                  <a:schemeClr val="tx2"/>
                </a:solidFill>
              </a:rPr>
              <a:t>ALT EKSTREMİTE </a:t>
            </a:r>
            <a:r>
              <a:rPr lang="en-AU" sz="3000" b="1" dirty="0">
                <a:solidFill>
                  <a:schemeClr val="tx2"/>
                </a:solidFill>
              </a:rPr>
              <a:t>VENÖZ TROMBOZİSTE</a:t>
            </a:r>
            <a:br>
              <a:rPr lang="en-AU" sz="3000" b="1" dirty="0">
                <a:solidFill>
                  <a:schemeClr val="tx2"/>
                </a:solidFill>
              </a:rPr>
            </a:br>
            <a:r>
              <a:rPr lang="en-AU" sz="3000" b="1" dirty="0">
                <a:solidFill>
                  <a:schemeClr val="tx2"/>
                </a:solidFill>
              </a:rPr>
              <a:t>LİTİK TEDAVİ</a:t>
            </a:r>
            <a:endParaRPr lang="en-AU" sz="3000" dirty="0">
              <a:solidFill>
                <a:schemeClr val="tx2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780222" y="1991529"/>
            <a:ext cx="8631555" cy="2565231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>
              <a:defRPr/>
            </a:pPr>
            <a:r>
              <a:rPr lang="en-AU" dirty="0">
                <a:solidFill>
                  <a:srgbClr val="FFFFFF"/>
                </a:solidFill>
              </a:rPr>
              <a:t>MORBİDİTE AZALMAKTA</a:t>
            </a:r>
          </a:p>
          <a:p>
            <a:pPr>
              <a:defRPr/>
            </a:pPr>
            <a:r>
              <a:rPr lang="en-AU" dirty="0">
                <a:solidFill>
                  <a:srgbClr val="FFFFFF"/>
                </a:solidFill>
              </a:rPr>
              <a:t>FATAL VE NON FATAL MORTALİTEYİ AZALTMAKTA</a:t>
            </a:r>
          </a:p>
          <a:p>
            <a:pPr>
              <a:defRPr/>
            </a:pPr>
            <a:r>
              <a:rPr lang="en-AU" dirty="0">
                <a:solidFill>
                  <a:srgbClr val="FFFFFF"/>
                </a:solidFill>
              </a:rPr>
              <a:t>POST TROMBOTİK SENDROMU ÖNLEMEDE</a:t>
            </a:r>
          </a:p>
          <a:p>
            <a:pPr>
              <a:defRPr/>
            </a:pPr>
            <a:r>
              <a:rPr lang="en-AU" dirty="0">
                <a:solidFill>
                  <a:srgbClr val="FFFFFF"/>
                </a:solidFill>
              </a:rPr>
              <a:t>KAPAK HASARINI ÖNLEMEDE</a:t>
            </a:r>
          </a:p>
          <a:p>
            <a:pPr>
              <a:buFont typeface="Monotype Sorts" pitchFamily="2" charset="2"/>
              <a:buNone/>
              <a:defRPr/>
            </a:pPr>
            <a:endParaRPr lang="en-AU" dirty="0">
              <a:solidFill>
                <a:srgbClr val="FFFFFF"/>
              </a:solidFill>
            </a:endParaRPr>
          </a:p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003123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7F0F5580-3BFD-4E50-8F7F-4C59CE76A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3960" y="548640"/>
            <a:ext cx="7228839" cy="69088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  <a:flatTx/>
          </a:bodyPr>
          <a:lstStyle/>
          <a:p>
            <a:pPr>
              <a:defRPr/>
            </a:pPr>
            <a:r>
              <a:rPr lang="en-AU" b="1" dirty="0"/>
              <a:t>VASKÜLER</a:t>
            </a:r>
            <a:endParaRPr lang="en-AU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3540760" y="1991360"/>
            <a:ext cx="5110480" cy="173736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  <a:flatTx/>
          </a:bodyPr>
          <a:lstStyle/>
          <a:p>
            <a:pPr algn="ctr">
              <a:defRPr/>
            </a:pPr>
            <a:r>
              <a:rPr lang="en-AU" sz="2800" b="1" dirty="0"/>
              <a:t>VCI FİLTRE</a:t>
            </a:r>
          </a:p>
          <a:p>
            <a:pPr>
              <a:buFont typeface="Monotype Sorts" pitchFamily="2" charset="2"/>
              <a:buNone/>
              <a:defRPr/>
            </a:pPr>
            <a:endParaRPr lang="tr-TR" sz="1800" dirty="0"/>
          </a:p>
          <a:p>
            <a:pPr algn="ctr">
              <a:buFont typeface="Monotype Sorts" pitchFamily="2" charset="2"/>
              <a:buNone/>
              <a:defRPr/>
            </a:pPr>
            <a:r>
              <a:rPr lang="tr-TR" sz="1800" dirty="0"/>
              <a:t>PULMONER EMBOLİDE UYGULANIR.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xmlns="" val="47833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0A6BE75-C7F0-4533-AADA-6B94EB9A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070" y="537523"/>
            <a:ext cx="6461212" cy="742637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pPr algn="l"/>
            <a:r>
              <a:rPr lang="tr-TR" b="1" dirty="0">
                <a:solidFill>
                  <a:schemeClr val="tx2"/>
                </a:solidFill>
              </a:rPr>
              <a:t>Vena Kava </a:t>
            </a:r>
            <a:r>
              <a:rPr lang="tr-TR" b="1" dirty="0" err="1">
                <a:solidFill>
                  <a:schemeClr val="tx2"/>
                </a:solidFill>
              </a:rPr>
              <a:t>İnferior</a:t>
            </a:r>
            <a:r>
              <a:rPr lang="tr-TR" b="1" dirty="0">
                <a:solidFill>
                  <a:schemeClr val="tx2"/>
                </a:solidFill>
              </a:rPr>
              <a:t> Filtresi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843B2B9-8886-4F79-8ACA-7A06E04EE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770549"/>
            <a:ext cx="10353762" cy="4112091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</a:bodyPr>
          <a:lstStyle/>
          <a:p>
            <a:r>
              <a:rPr lang="tr-TR" sz="2400" dirty="0">
                <a:solidFill>
                  <a:schemeClr val="tx2"/>
                </a:solidFill>
              </a:rPr>
              <a:t>Acil IVC filtresi yerleştirilmesi genellikle ilk 12-24 saatte gerçekleştirilir.</a:t>
            </a:r>
          </a:p>
          <a:p>
            <a:r>
              <a:rPr lang="tr-TR" sz="2400" dirty="0" err="1">
                <a:solidFill>
                  <a:schemeClr val="tx2"/>
                </a:solidFill>
              </a:rPr>
              <a:t>Endikasyonları</a:t>
            </a:r>
            <a:r>
              <a:rPr lang="tr-TR" sz="2400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tr-TR" sz="2000" dirty="0" err="1">
                <a:solidFill>
                  <a:schemeClr val="tx2"/>
                </a:solidFill>
              </a:rPr>
              <a:t>Antikoagülan</a:t>
            </a:r>
            <a:r>
              <a:rPr lang="tr-TR" sz="2000" dirty="0">
                <a:solidFill>
                  <a:schemeClr val="tx2"/>
                </a:solidFill>
              </a:rPr>
              <a:t> tedavinin </a:t>
            </a:r>
            <a:r>
              <a:rPr lang="tr-TR" sz="2000" dirty="0" err="1">
                <a:solidFill>
                  <a:schemeClr val="tx2"/>
                </a:solidFill>
              </a:rPr>
              <a:t>kontrendike</a:t>
            </a:r>
            <a:r>
              <a:rPr lang="tr-TR" sz="2000" dirty="0">
                <a:solidFill>
                  <a:schemeClr val="tx2"/>
                </a:solidFill>
              </a:rPr>
              <a:t> olduğu hastalar	</a:t>
            </a:r>
          </a:p>
          <a:p>
            <a:pPr lvl="1"/>
            <a:r>
              <a:rPr lang="tr-TR" sz="2000" dirty="0" err="1">
                <a:solidFill>
                  <a:schemeClr val="tx2"/>
                </a:solidFill>
              </a:rPr>
              <a:t>Kardiyopulmoner</a:t>
            </a:r>
            <a:r>
              <a:rPr lang="tr-TR" sz="2000" dirty="0">
                <a:solidFill>
                  <a:schemeClr val="tx2"/>
                </a:solidFill>
              </a:rPr>
              <a:t> rezervi kısıtlı olduğu için </a:t>
            </a:r>
            <a:r>
              <a:rPr lang="tr-TR" sz="2000" dirty="0" err="1">
                <a:solidFill>
                  <a:schemeClr val="tx2"/>
                </a:solidFill>
              </a:rPr>
              <a:t>emboliyi</a:t>
            </a:r>
            <a:r>
              <a:rPr lang="tr-TR" sz="2000" dirty="0">
                <a:solidFill>
                  <a:schemeClr val="tx2"/>
                </a:solidFill>
              </a:rPr>
              <a:t> </a:t>
            </a:r>
            <a:r>
              <a:rPr lang="tr-TR" sz="2000" dirty="0" err="1">
                <a:solidFill>
                  <a:schemeClr val="tx2"/>
                </a:solidFill>
              </a:rPr>
              <a:t>tolere</a:t>
            </a:r>
            <a:r>
              <a:rPr lang="tr-TR" sz="2000" dirty="0">
                <a:solidFill>
                  <a:schemeClr val="tx2"/>
                </a:solidFill>
              </a:rPr>
              <a:t> edemeyecek hastalar</a:t>
            </a:r>
          </a:p>
          <a:p>
            <a:pPr lvl="1"/>
            <a:r>
              <a:rPr lang="tr-TR" sz="2000" dirty="0">
                <a:solidFill>
                  <a:schemeClr val="tx2"/>
                </a:solidFill>
              </a:rPr>
              <a:t>Büyük </a:t>
            </a:r>
            <a:r>
              <a:rPr lang="tr-TR" sz="2000" dirty="0" err="1">
                <a:solidFill>
                  <a:schemeClr val="tx2"/>
                </a:solidFill>
              </a:rPr>
              <a:t>iliofemoral</a:t>
            </a:r>
            <a:r>
              <a:rPr lang="tr-TR" sz="2000" dirty="0">
                <a:solidFill>
                  <a:schemeClr val="tx2"/>
                </a:solidFill>
              </a:rPr>
              <a:t> </a:t>
            </a:r>
            <a:r>
              <a:rPr lang="tr-TR" sz="2000" dirty="0" err="1">
                <a:solidFill>
                  <a:schemeClr val="tx2"/>
                </a:solidFill>
              </a:rPr>
              <a:t>trombüs</a:t>
            </a:r>
            <a:r>
              <a:rPr lang="tr-TR" sz="2000" dirty="0">
                <a:solidFill>
                  <a:schemeClr val="tx2"/>
                </a:solidFill>
              </a:rPr>
              <a:t> varlığında</a:t>
            </a:r>
          </a:p>
          <a:p>
            <a:pPr lvl="1"/>
            <a:r>
              <a:rPr lang="tr-TR" sz="2000" dirty="0">
                <a:solidFill>
                  <a:schemeClr val="tx2"/>
                </a:solidFill>
              </a:rPr>
              <a:t>Tekrarlayan </a:t>
            </a:r>
            <a:r>
              <a:rPr lang="tr-TR" sz="2000" dirty="0" err="1">
                <a:solidFill>
                  <a:schemeClr val="tx2"/>
                </a:solidFill>
              </a:rPr>
              <a:t>pulmoner</a:t>
            </a:r>
            <a:r>
              <a:rPr lang="tr-TR" sz="2000" dirty="0">
                <a:solidFill>
                  <a:schemeClr val="tx2"/>
                </a:solidFill>
              </a:rPr>
              <a:t> </a:t>
            </a:r>
            <a:r>
              <a:rPr lang="tr-TR" sz="2000" dirty="0" err="1">
                <a:solidFill>
                  <a:schemeClr val="tx2"/>
                </a:solidFill>
              </a:rPr>
              <a:t>emboli</a:t>
            </a:r>
            <a:endParaRPr lang="tr-TR" sz="2000" dirty="0">
              <a:solidFill>
                <a:schemeClr val="tx2"/>
              </a:solidFill>
            </a:endParaRPr>
          </a:p>
          <a:p>
            <a:pPr lvl="1"/>
            <a:r>
              <a:rPr lang="tr-TR" sz="2000" dirty="0">
                <a:solidFill>
                  <a:schemeClr val="tx2"/>
                </a:solidFill>
              </a:rPr>
              <a:t>Tedaviye rağmen tekrarlayan </a:t>
            </a:r>
            <a:r>
              <a:rPr lang="tr-TR" sz="2000" dirty="0" err="1">
                <a:solidFill>
                  <a:schemeClr val="tx2"/>
                </a:solidFill>
              </a:rPr>
              <a:t>pulmoner</a:t>
            </a:r>
            <a:r>
              <a:rPr lang="tr-TR" sz="2000" dirty="0">
                <a:solidFill>
                  <a:schemeClr val="tx2"/>
                </a:solidFill>
              </a:rPr>
              <a:t> </a:t>
            </a:r>
            <a:r>
              <a:rPr lang="tr-TR" sz="2000" dirty="0" err="1">
                <a:solidFill>
                  <a:schemeClr val="tx2"/>
                </a:solidFill>
              </a:rPr>
              <a:t>emboli</a:t>
            </a:r>
            <a:endParaRPr lang="tr-TR" sz="2000" dirty="0">
              <a:solidFill>
                <a:schemeClr val="tx2"/>
              </a:solidFill>
            </a:endParaRPr>
          </a:p>
          <a:p>
            <a:pPr lvl="1"/>
            <a:r>
              <a:rPr lang="tr-TR" sz="2000" dirty="0">
                <a:solidFill>
                  <a:schemeClr val="tx2"/>
                </a:solidFill>
              </a:rPr>
              <a:t>Uzun ameliyat ve uzun süre </a:t>
            </a:r>
            <a:r>
              <a:rPr lang="tr-TR" sz="2000" dirty="0" err="1">
                <a:solidFill>
                  <a:schemeClr val="tx2"/>
                </a:solidFill>
              </a:rPr>
              <a:t>postop</a:t>
            </a:r>
            <a:r>
              <a:rPr lang="tr-TR" sz="2000" dirty="0">
                <a:solidFill>
                  <a:schemeClr val="tx2"/>
                </a:solidFill>
              </a:rPr>
              <a:t> stabilizasyon gereken hastalarda</a:t>
            </a:r>
          </a:p>
          <a:p>
            <a:endParaRPr lang="tr-T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57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473960" y="548640"/>
            <a:ext cx="7228839" cy="69088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  <a:flatTx/>
          </a:bodyPr>
          <a:lstStyle/>
          <a:p>
            <a:pPr>
              <a:defRPr/>
            </a:pPr>
            <a:r>
              <a:rPr lang="en-AU" b="1" dirty="0"/>
              <a:t>VASKÜLER</a:t>
            </a:r>
            <a:endParaRPr lang="en-AU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2145029" y="2008293"/>
            <a:ext cx="7886700" cy="464820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  <a:flatTx/>
          </a:bodyPr>
          <a:lstStyle/>
          <a:p>
            <a:pPr>
              <a:lnSpc>
                <a:spcPct val="80000"/>
              </a:lnSpc>
              <a:defRPr/>
            </a:pPr>
            <a:r>
              <a:rPr lang="en-AU" sz="2800" b="1" dirty="0"/>
              <a:t>PTA</a:t>
            </a:r>
          </a:p>
          <a:p>
            <a:pPr>
              <a:lnSpc>
                <a:spcPct val="80000"/>
              </a:lnSpc>
              <a:defRPr/>
            </a:pPr>
            <a:r>
              <a:rPr lang="en-AU" sz="2800" b="1" dirty="0"/>
              <a:t>STENT</a:t>
            </a:r>
          </a:p>
          <a:p>
            <a:pPr>
              <a:lnSpc>
                <a:spcPct val="80000"/>
              </a:lnSpc>
              <a:defRPr/>
            </a:pPr>
            <a:r>
              <a:rPr lang="en-AU" sz="2800" b="1" dirty="0"/>
              <a:t>TROMBOLİTİK TEDAVİ</a:t>
            </a:r>
          </a:p>
          <a:p>
            <a:pPr>
              <a:lnSpc>
                <a:spcPct val="80000"/>
              </a:lnSpc>
              <a:defRPr/>
            </a:pPr>
            <a:r>
              <a:rPr lang="en-AU" sz="2800" b="1" dirty="0"/>
              <a:t>EMBOLİZASYON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r>
              <a:rPr lang="en-AU" sz="2800" b="1" dirty="0"/>
              <a:t>TÜMÖR  ANEVRİZMA  AVM  FİSTÜL </a:t>
            </a:r>
          </a:p>
          <a:p>
            <a:pPr>
              <a:lnSpc>
                <a:spcPct val="80000"/>
              </a:lnSpc>
              <a:defRPr/>
            </a:pPr>
            <a:r>
              <a:rPr lang="en-AU" sz="2800" b="1" dirty="0"/>
              <a:t>VCI FİLTRE</a:t>
            </a:r>
            <a:r>
              <a:rPr lang="tr-TR" sz="2800" b="1" dirty="0"/>
              <a:t>  kalıcı - geçici</a:t>
            </a:r>
            <a:endParaRPr lang="en-AU" sz="2800" b="1" dirty="0"/>
          </a:p>
          <a:p>
            <a:pPr>
              <a:lnSpc>
                <a:spcPct val="80000"/>
              </a:lnSpc>
              <a:defRPr/>
            </a:pPr>
            <a:r>
              <a:rPr lang="en-AU" sz="2800" b="1" dirty="0"/>
              <a:t>PERKÜTAN GREFT YERLEŞİMİ</a:t>
            </a:r>
          </a:p>
          <a:p>
            <a:pPr>
              <a:lnSpc>
                <a:spcPct val="80000"/>
              </a:lnSpc>
              <a:defRPr/>
            </a:pPr>
            <a:r>
              <a:rPr lang="tr-TR" sz="2800" b="1" dirty="0"/>
              <a:t>AAA GREFT  STENT</a:t>
            </a:r>
          </a:p>
          <a:p>
            <a:pPr>
              <a:lnSpc>
                <a:spcPct val="80000"/>
              </a:lnSpc>
              <a:defRPr/>
            </a:pPr>
            <a:r>
              <a:rPr lang="tr-TR" sz="2800" b="1" dirty="0"/>
              <a:t>KEMOEMBOLİZASYON </a:t>
            </a:r>
          </a:p>
          <a:p>
            <a:pPr>
              <a:lnSpc>
                <a:spcPct val="80000"/>
              </a:lnSpc>
              <a:defRPr/>
            </a:pPr>
            <a:r>
              <a:rPr lang="tr-TR" sz="2800" b="1" dirty="0"/>
              <a:t>RADYOEMBOLİZASYON</a:t>
            </a:r>
            <a:endParaRPr lang="en-AU" sz="2800" b="1" dirty="0"/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xmlns="" val="240320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emp IVC filter">
            <a:extLst>
              <a:ext uri="{FF2B5EF4-FFF2-40B4-BE49-F238E27FC236}">
                <a16:creationId xmlns:a16="http://schemas.microsoft.com/office/drawing/2014/main" xmlns="" id="{9913EC50-204B-429C-8F5E-9D0DEF7E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60" t="19548" r="57414" b="32277"/>
          <a:stretch>
            <a:fillRect/>
          </a:stretch>
        </p:blipFill>
        <p:spPr bwMode="auto">
          <a:xfrm>
            <a:off x="0" y="0"/>
            <a:ext cx="1985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14E8E2-FCAE-47BC-85F9-8AE726C0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85963" y="296862"/>
            <a:ext cx="6481762" cy="626427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AD35180-E2C4-4080-9D33-7BB3FBDF3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47448" y="296862"/>
            <a:ext cx="5344552" cy="622585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5CB7DDFE-DDC2-490E-9FE9-5FCD249D6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3960" y="548640"/>
            <a:ext cx="7228839" cy="69088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  <a:flatTx/>
          </a:bodyPr>
          <a:lstStyle/>
          <a:p>
            <a:pPr>
              <a:defRPr/>
            </a:pPr>
            <a:r>
              <a:rPr lang="en-AU" b="1" dirty="0"/>
              <a:t>VASKÜLER</a:t>
            </a:r>
            <a:endParaRPr lang="en-AU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2473960" y="2004060"/>
            <a:ext cx="7228839" cy="233426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  <a:flatTx/>
          </a:bodyPr>
          <a:lstStyle/>
          <a:p>
            <a:pPr algn="ctr">
              <a:defRPr/>
            </a:pPr>
            <a:r>
              <a:rPr lang="en-AU" sz="2800" b="1" dirty="0"/>
              <a:t>PERKÜTAN GREFT YERLEŞİMİ</a:t>
            </a:r>
          </a:p>
          <a:p>
            <a:pPr algn="ctr">
              <a:buFont typeface="Monotype Sorts" pitchFamily="2" charset="2"/>
              <a:buNone/>
              <a:defRPr/>
            </a:pPr>
            <a:endParaRPr lang="tr-TR" sz="2800" dirty="0"/>
          </a:p>
          <a:p>
            <a:pPr algn="ctr">
              <a:buFont typeface="Monotype Sorts" pitchFamily="2" charset="2"/>
              <a:buNone/>
              <a:defRPr/>
            </a:pPr>
            <a:r>
              <a:rPr lang="tr-TR" sz="2800" dirty="0"/>
              <a:t>AAA ENDOGREFT TEDAVİ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xmlns="" val="3229573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658587" y="652241"/>
            <a:ext cx="876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dirty="0" err="1">
                <a:solidFill>
                  <a:schemeClr val="tx2"/>
                </a:solidFill>
              </a:rPr>
              <a:t>İliak</a:t>
            </a:r>
            <a:r>
              <a:rPr lang="tr-TR" altLang="tr-TR" dirty="0">
                <a:solidFill>
                  <a:schemeClr val="tx2"/>
                </a:solidFill>
              </a:rPr>
              <a:t> arterde anevrizma ve </a:t>
            </a:r>
            <a:r>
              <a:rPr lang="tr-TR" altLang="tr-TR" dirty="0" err="1">
                <a:solidFill>
                  <a:schemeClr val="tx2"/>
                </a:solidFill>
              </a:rPr>
              <a:t>rüptürü</a:t>
            </a:r>
            <a:r>
              <a:rPr lang="tr-TR" altLang="tr-TR" dirty="0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altLang="tr-TR" dirty="0">
              <a:solidFill>
                <a:schemeClr val="tx2"/>
              </a:solidFill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865916" y="5228422"/>
            <a:ext cx="312102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tr-TR" altLang="tr-T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tr-TR" altLang="tr-TR" sz="1800" dirty="0">
                <a:solidFill>
                  <a:schemeClr val="tx2"/>
                </a:solidFill>
              </a:rPr>
              <a:t>          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dirty="0">
                <a:solidFill>
                  <a:schemeClr val="tx2"/>
                </a:solidFill>
              </a:rPr>
              <a:t>     </a:t>
            </a:r>
            <a:r>
              <a:rPr lang="tr-TR" altLang="tr-TR" dirty="0" err="1">
                <a:solidFill>
                  <a:schemeClr val="tx2"/>
                </a:solidFill>
              </a:rPr>
              <a:t>Greft</a:t>
            </a:r>
            <a:r>
              <a:rPr lang="tr-TR" altLang="tr-TR" dirty="0">
                <a:solidFill>
                  <a:schemeClr val="tx2"/>
                </a:solidFill>
              </a:rPr>
              <a:t> </a:t>
            </a:r>
            <a:r>
              <a:rPr lang="tr-TR" altLang="tr-TR" dirty="0" err="1">
                <a:solidFill>
                  <a:schemeClr val="tx2"/>
                </a:solidFill>
              </a:rPr>
              <a:t>stent</a:t>
            </a:r>
            <a:r>
              <a:rPr lang="tr-TR" altLang="tr-TR" dirty="0">
                <a:solidFill>
                  <a:schemeClr val="tx2"/>
                </a:solidFill>
              </a:rPr>
              <a:t> ile tedavi</a:t>
            </a:r>
            <a:endParaRPr lang="en-US" altLang="tr-TR" dirty="0">
              <a:solidFill>
                <a:schemeClr val="tx2"/>
              </a:solidFill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844" y="1584777"/>
            <a:ext cx="4455109" cy="43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1963" y="1501650"/>
            <a:ext cx="4595235" cy="453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358290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760C7B0-F87B-4A0C-AF99-DEA8B3E5C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06" y="5902035"/>
            <a:ext cx="5707980" cy="380643"/>
          </a:xfrm>
        </p:spPr>
        <p:txBody>
          <a:bodyPr>
            <a:noAutofit/>
          </a:bodyPr>
          <a:lstStyle/>
          <a:p>
            <a:pPr algn="l"/>
            <a:r>
              <a:rPr lang="tr-TR" sz="2000" dirty="0" err="1"/>
              <a:t>İliak</a:t>
            </a:r>
            <a:r>
              <a:rPr lang="tr-TR" sz="2000" dirty="0"/>
              <a:t> Arter Anevrizma </a:t>
            </a:r>
            <a:r>
              <a:rPr lang="tr-TR" sz="2000" dirty="0" err="1"/>
              <a:t>Rüptürü</a:t>
            </a:r>
            <a:endParaRPr lang="tr-TR" sz="2000" dirty="0"/>
          </a:p>
        </p:txBody>
      </p:sp>
      <p:pic>
        <p:nvPicPr>
          <p:cNvPr id="19" name="Resim 18" descr="kitap, fotoğraf içeren bir resim&#10;&#10;Yüksek güvenilirlikle oluşturulmuş açıklama">
            <a:extLst>
              <a:ext uri="{FF2B5EF4-FFF2-40B4-BE49-F238E27FC236}">
                <a16:creationId xmlns:a16="http://schemas.microsoft.com/office/drawing/2014/main" xmlns="" id="{9F8D0972-1178-4BF3-A1BA-64A59E8861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89" b="16812"/>
          <a:stretch/>
        </p:blipFill>
        <p:spPr>
          <a:xfrm>
            <a:off x="5965507" y="1656213"/>
            <a:ext cx="5591714" cy="3782340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xmlns="" id="{042ED4FA-4426-4B93-9532-371E674C3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8" t="30989" r="2310" b="14712"/>
          <a:stretch/>
        </p:blipFill>
        <p:spPr>
          <a:xfrm>
            <a:off x="471224" y="1656214"/>
            <a:ext cx="5345818" cy="378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169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16" descr="hayvan, eklem bacaklı, omurgasız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F47EDFE2-8B80-4AD4-AA63-48B72D7C2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8" t="12733" r="3633" b="11568"/>
          <a:stretch/>
        </p:blipFill>
        <p:spPr>
          <a:xfrm>
            <a:off x="0" y="-1"/>
            <a:ext cx="4115572" cy="412421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Resim 4" descr="metin, ekran, fotoğraf içeren bir resim&#10;&#10;Yüksek güvenilirlikle oluşturulmuş açıklama">
            <a:extLst>
              <a:ext uri="{FF2B5EF4-FFF2-40B4-BE49-F238E27FC236}">
                <a16:creationId xmlns:a16="http://schemas.microsoft.com/office/drawing/2014/main" xmlns="" id="{573653F8-4073-4405-8EE7-ECF1FDB6E8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80" b="9507"/>
          <a:stretch/>
        </p:blipFill>
        <p:spPr>
          <a:xfrm>
            <a:off x="3802046" y="1555220"/>
            <a:ext cx="4199702" cy="4124219"/>
          </a:xfrm>
          <a:prstGeom prst="rect">
            <a:avLst/>
          </a:prstGeom>
        </p:spPr>
      </p:pic>
      <p:pic>
        <p:nvPicPr>
          <p:cNvPr id="6" name="Resim 5" descr="hayvan, omurgasız, eklem bacaklı, iç mekan içeren bir resim&#10;&#10;Çok yüksek güvenilirlikle oluşturulmuş açıklama">
            <a:extLst>
              <a:ext uri="{FF2B5EF4-FFF2-40B4-BE49-F238E27FC236}">
                <a16:creationId xmlns:a16="http://schemas.microsoft.com/office/drawing/2014/main" xmlns="" id="{9C063684-EF55-425F-8D05-6B7B65478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01" b="9224"/>
          <a:stretch/>
        </p:blipFill>
        <p:spPr>
          <a:xfrm>
            <a:off x="7996784" y="2663226"/>
            <a:ext cx="4195216" cy="4194774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2A9F944E-52A5-494D-B501-86D8D38E8F2F}"/>
              </a:ext>
            </a:extLst>
          </p:cNvPr>
          <p:cNvSpPr txBox="1"/>
          <p:nvPr/>
        </p:nvSpPr>
        <p:spPr>
          <a:xfrm>
            <a:off x="711200" y="4338320"/>
            <a:ext cx="263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Tedavi öncesi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BCBCB4B3-0321-4504-B6D3-2FE5426FEA5B}"/>
              </a:ext>
            </a:extLst>
          </p:cNvPr>
          <p:cNvSpPr txBox="1"/>
          <p:nvPr/>
        </p:nvSpPr>
        <p:spPr>
          <a:xfrm>
            <a:off x="7845367" y="105327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Tedavi sonrası</a:t>
            </a:r>
          </a:p>
        </p:txBody>
      </p:sp>
    </p:spTree>
    <p:extLst>
      <p:ext uri="{BB962C8B-B14F-4D97-AF65-F5344CB8AC3E}">
        <p14:creationId xmlns:p14="http://schemas.microsoft.com/office/powerpoint/2010/main" xmlns="" val="2113926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zeki güçlü 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0" t="11785" r="3912" b="11785"/>
          <a:stretch/>
        </p:blipFill>
        <p:spPr>
          <a:xfrm>
            <a:off x="570015" y="486719"/>
            <a:ext cx="5142016" cy="5237018"/>
          </a:xfrm>
          <a:prstGeom prst="rect">
            <a:avLst/>
          </a:prstGeom>
        </p:spPr>
      </p:pic>
      <p:pic>
        <p:nvPicPr>
          <p:cNvPr id="4" name="Resim 3" descr="zeki güçlü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05" b="9956"/>
          <a:stretch/>
        </p:blipFill>
        <p:spPr>
          <a:xfrm>
            <a:off x="6448300" y="461079"/>
            <a:ext cx="5238625" cy="528829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448300" y="5972090"/>
            <a:ext cx="5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procedure</a:t>
            </a:r>
            <a:r>
              <a:rPr lang="tr-TR" dirty="0"/>
              <a:t> </a:t>
            </a:r>
            <a:r>
              <a:rPr lang="tr-TR" dirty="0" err="1"/>
              <a:t>subclavian</a:t>
            </a:r>
            <a:r>
              <a:rPr lang="tr-TR" dirty="0"/>
              <a:t> </a:t>
            </a:r>
            <a:r>
              <a:rPr lang="tr-TR" dirty="0" err="1"/>
              <a:t>artery</a:t>
            </a:r>
            <a:r>
              <a:rPr lang="tr-TR" dirty="0"/>
              <a:t> </a:t>
            </a:r>
            <a:r>
              <a:rPr lang="tr-TR" dirty="0" err="1"/>
              <a:t>ligated</a:t>
            </a:r>
            <a:r>
              <a:rPr lang="tr-TR" dirty="0"/>
              <a:t> </a:t>
            </a:r>
            <a:r>
              <a:rPr lang="tr-TR" dirty="0" err="1"/>
              <a:t>surgically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proximal</a:t>
            </a:r>
            <a:r>
              <a:rPr lang="tr-TR" dirty="0"/>
              <a:t> </a:t>
            </a:r>
            <a:r>
              <a:rPr lang="tr-TR" dirty="0" err="1"/>
              <a:t>side</a:t>
            </a:r>
            <a:endParaRPr lang="tr-TR" dirty="0"/>
          </a:p>
        </p:txBody>
      </p:sp>
      <p:sp>
        <p:nvSpPr>
          <p:cNvPr id="2" name="Dikdörtgen 1"/>
          <p:cNvSpPr/>
          <p:nvPr/>
        </p:nvSpPr>
        <p:spPr>
          <a:xfrm>
            <a:off x="715343" y="5983966"/>
            <a:ext cx="2828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Carotico-subclavian</a:t>
            </a:r>
            <a:r>
              <a:rPr lang="tr-TR" dirty="0"/>
              <a:t> </a:t>
            </a:r>
            <a:r>
              <a:rPr lang="tr-TR" dirty="0" err="1"/>
              <a:t>by-pass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05522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zeki güçlü 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4" t="11775" r="1539" b="12900"/>
          <a:stretch/>
        </p:blipFill>
        <p:spPr>
          <a:xfrm>
            <a:off x="6448301" y="950026"/>
            <a:ext cx="5284521" cy="5165766"/>
          </a:xfrm>
          <a:prstGeom prst="rect">
            <a:avLst/>
          </a:prstGeom>
        </p:spPr>
      </p:pic>
      <p:pic>
        <p:nvPicPr>
          <p:cNvPr id="4" name="Resim 3" descr="zeki güçlü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05" b="9956"/>
          <a:stretch/>
        </p:blipFill>
        <p:spPr>
          <a:xfrm>
            <a:off x="825705" y="950027"/>
            <a:ext cx="5206960" cy="5165766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7101444" y="6258296"/>
            <a:ext cx="409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After</a:t>
            </a:r>
            <a:r>
              <a:rPr lang="tr-TR" dirty="0"/>
              <a:t> </a:t>
            </a:r>
            <a:r>
              <a:rPr lang="tr-TR" dirty="0" err="1"/>
              <a:t>second</a:t>
            </a:r>
            <a:r>
              <a:rPr lang="tr-TR" dirty="0"/>
              <a:t> </a:t>
            </a:r>
            <a:r>
              <a:rPr lang="tr-TR" dirty="0" err="1"/>
              <a:t>graft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7533443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150"/>
            <a:ext cx="4876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20713"/>
            <a:ext cx="4876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4522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8D0D73AC-57BF-473F-94C0-BC998858F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3960" y="548640"/>
            <a:ext cx="7228839" cy="69088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  <a:flatTx/>
          </a:bodyPr>
          <a:lstStyle/>
          <a:p>
            <a:pPr>
              <a:defRPr/>
            </a:pPr>
            <a:r>
              <a:rPr lang="en-AU" b="1" dirty="0"/>
              <a:t>VASKÜLER</a:t>
            </a:r>
            <a:endParaRPr lang="en-AU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481580" y="2037080"/>
            <a:ext cx="7228840" cy="139192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defRPr/>
            </a:pPr>
            <a:r>
              <a:rPr lang="en-AU" sz="3200" b="1" dirty="0"/>
              <a:t>EMBOLİZASYON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en-AU" sz="2800" dirty="0"/>
              <a:t>TÜMÖR</a:t>
            </a:r>
            <a:r>
              <a:rPr lang="tr-TR" sz="2800" dirty="0"/>
              <a:t>,</a:t>
            </a:r>
            <a:r>
              <a:rPr lang="en-AU" sz="2800" dirty="0"/>
              <a:t>  ANEVRİZMA</a:t>
            </a:r>
            <a:r>
              <a:rPr lang="tr-TR" sz="2800" dirty="0"/>
              <a:t>,</a:t>
            </a:r>
            <a:r>
              <a:rPr lang="en-AU" sz="2800" dirty="0"/>
              <a:t>  AVM</a:t>
            </a:r>
            <a:r>
              <a:rPr lang="tr-TR" sz="2800" dirty="0"/>
              <a:t>,</a:t>
            </a:r>
            <a:r>
              <a:rPr lang="en-AU" sz="2800" dirty="0"/>
              <a:t>  FİSTÜL</a:t>
            </a:r>
            <a:r>
              <a:rPr lang="en-AU" sz="2800" b="1" dirty="0"/>
              <a:t> </a:t>
            </a:r>
          </a:p>
          <a:p>
            <a:pPr>
              <a:buFont typeface="Monotype Sorts" pitchFamily="2" charset="2"/>
              <a:buNone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900551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73400" y="528320"/>
            <a:ext cx="6045200" cy="76200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  <a:flatTx/>
          </a:bodyPr>
          <a:lstStyle/>
          <a:p>
            <a:pPr>
              <a:defRPr/>
            </a:pPr>
            <a:r>
              <a:rPr lang="en-AU" sz="3100" b="1" dirty="0">
                <a:solidFill>
                  <a:schemeClr val="tx2"/>
                </a:solidFill>
              </a:rPr>
              <a:t>EMBOLİZASYON</a:t>
            </a:r>
            <a:endParaRPr lang="en-AU" sz="3100" dirty="0">
              <a:solidFill>
                <a:schemeClr val="tx2"/>
              </a:solidFill>
            </a:endParaRPr>
          </a:p>
        </p:txBody>
      </p:sp>
      <p:sp>
        <p:nvSpPr>
          <p:cNvPr id="48131" name="Rectangle 1027"/>
          <p:cNvSpPr>
            <a:spLocks noGrp="1" noChangeArrowheads="1"/>
          </p:cNvSpPr>
          <p:nvPr>
            <p:ph idx="1"/>
          </p:nvPr>
        </p:nvSpPr>
        <p:spPr>
          <a:xfrm>
            <a:off x="1828800" y="2042160"/>
            <a:ext cx="8534400" cy="464820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flatTx/>
          </a:bodyPr>
          <a:lstStyle/>
          <a:p>
            <a:pPr>
              <a:defRPr/>
            </a:pPr>
            <a:r>
              <a:rPr lang="en-A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GEÇİCİ  EMBOLİZASYON</a:t>
            </a:r>
            <a:r>
              <a:rPr lang="tr-TR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PREOPERATİF  OLARAK</a:t>
            </a:r>
            <a:r>
              <a:rPr lang="tr-TR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>
              <a:defRPr/>
            </a:pPr>
            <a:r>
              <a:rPr lang="en-AU" sz="2000" b="1" dirty="0">
                <a:solidFill>
                  <a:schemeClr val="tx2"/>
                </a:solidFill>
              </a:rPr>
              <a:t>MENENJİOM</a:t>
            </a:r>
            <a:r>
              <a:rPr lang="tr-TR" sz="2000" b="1" dirty="0">
                <a:solidFill>
                  <a:schemeClr val="tx2"/>
                </a:solidFill>
              </a:rPr>
              <a:t>, </a:t>
            </a:r>
            <a:r>
              <a:rPr lang="en-AU" sz="2000" b="1" dirty="0">
                <a:solidFill>
                  <a:schemeClr val="tx2"/>
                </a:solidFill>
              </a:rPr>
              <a:t>ANJİOFİBROM, GLOMUS TÜMÖRÜ,  AVM</a:t>
            </a:r>
            <a:r>
              <a:rPr lang="tr-TR" sz="2000" b="1" dirty="0">
                <a:solidFill>
                  <a:schemeClr val="tx2"/>
                </a:solidFill>
              </a:rPr>
              <a:t>, </a:t>
            </a:r>
            <a:r>
              <a:rPr lang="en-AU" sz="2000" b="1" dirty="0">
                <a:solidFill>
                  <a:schemeClr val="tx2"/>
                </a:solidFill>
              </a:rPr>
              <a:t>METASTAZ </a:t>
            </a:r>
            <a:r>
              <a:rPr lang="en-AU" sz="2000" b="1" dirty="0" err="1">
                <a:solidFill>
                  <a:schemeClr val="tx2"/>
                </a:solidFill>
              </a:rPr>
              <a:t>ve</a:t>
            </a:r>
            <a:r>
              <a:rPr lang="en-AU" sz="2000" b="1" dirty="0">
                <a:solidFill>
                  <a:schemeClr val="tx2"/>
                </a:solidFill>
              </a:rPr>
              <a:t> DİĞER PRİMER TÜMÖR </a:t>
            </a:r>
          </a:p>
          <a:p>
            <a:pPr>
              <a:defRPr/>
            </a:pPr>
            <a:endParaRPr lang="tr-TR" sz="2800" b="1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AU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KALICI EMBOLİZASYON</a:t>
            </a:r>
            <a:endParaRPr lang="tr-TR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defRPr/>
            </a:pPr>
            <a:r>
              <a:rPr lang="en-AU" sz="2000" b="1" dirty="0">
                <a:solidFill>
                  <a:schemeClr val="tx2"/>
                </a:solidFill>
              </a:rPr>
              <a:t>TÜMÖR</a:t>
            </a:r>
            <a:r>
              <a:rPr lang="en-US" sz="2000" b="1" dirty="0">
                <a:solidFill>
                  <a:schemeClr val="tx2"/>
                </a:solidFill>
              </a:rPr>
              <a:t>,</a:t>
            </a:r>
            <a:r>
              <a:rPr lang="en-AU" sz="2000" b="1" dirty="0">
                <a:solidFill>
                  <a:schemeClr val="tx2"/>
                </a:solidFill>
              </a:rPr>
              <a:t> ANEVRİZMA, FİSTÜL,GİS</a:t>
            </a:r>
            <a:r>
              <a:rPr lang="tr-TR" sz="2000" b="1" dirty="0">
                <a:solidFill>
                  <a:schemeClr val="tx2"/>
                </a:solidFill>
              </a:rPr>
              <a:t> </a:t>
            </a:r>
            <a:r>
              <a:rPr lang="en-AU" sz="2000" b="1" dirty="0">
                <a:solidFill>
                  <a:schemeClr val="tx2"/>
                </a:solidFill>
              </a:rPr>
              <a:t>KANAMALARINDA</a:t>
            </a:r>
            <a:r>
              <a:rPr lang="tr-TR" sz="2000" b="1" dirty="0">
                <a:solidFill>
                  <a:schemeClr val="tx2"/>
                </a:solidFill>
              </a:rPr>
              <a:t>, </a:t>
            </a:r>
            <a:r>
              <a:rPr lang="en-AU" sz="2000" b="1" dirty="0">
                <a:solidFill>
                  <a:schemeClr val="tx2"/>
                </a:solidFill>
              </a:rPr>
              <a:t>DALAK HİPERSPLENİZM</a:t>
            </a:r>
            <a:r>
              <a:rPr lang="tr-TR" sz="2000" b="1" dirty="0">
                <a:solidFill>
                  <a:schemeClr val="tx2"/>
                </a:solidFill>
              </a:rPr>
              <a:t>, </a:t>
            </a:r>
            <a:r>
              <a:rPr lang="en-AU" sz="2000" b="1" dirty="0">
                <a:solidFill>
                  <a:schemeClr val="tx2"/>
                </a:solidFill>
              </a:rPr>
              <a:t>SPERMATİK VEN, PUDENTAL VEN</a:t>
            </a:r>
            <a:r>
              <a:rPr lang="en-AU" sz="2000" dirty="0">
                <a:solidFill>
                  <a:schemeClr val="tx2"/>
                </a:solidFill>
              </a:rPr>
              <a:t> </a:t>
            </a:r>
          </a:p>
          <a:p>
            <a:pPr>
              <a:buFont typeface="Monotype Sorts" pitchFamily="2" charset="2"/>
              <a:buNone/>
              <a:defRPr/>
            </a:pPr>
            <a:endParaRPr lang="en-A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34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407919" y="2011680"/>
            <a:ext cx="7360920" cy="212344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 algn="ctr">
              <a:buNone/>
              <a:defRPr/>
            </a:pPr>
            <a:r>
              <a:rPr lang="tr-TR" sz="2800" b="1" dirty="0"/>
              <a:t>PERKÜTAN TRANSLÜMİNAL ANJİYOPLASTİ (</a:t>
            </a:r>
            <a:r>
              <a:rPr lang="en-AU" sz="2800" b="1" dirty="0"/>
              <a:t>PTA</a:t>
            </a:r>
            <a:r>
              <a:rPr lang="tr-TR" sz="2800" b="1" dirty="0"/>
              <a:t>)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tr-TR" sz="2800" dirty="0">
                <a:effectLst/>
              </a:rPr>
              <a:t>BALON DİLATASYON</a:t>
            </a:r>
          </a:p>
          <a:p>
            <a:pPr algn="ctr">
              <a:buFont typeface="Monotype Sorts" pitchFamily="2" charset="2"/>
              <a:buNone/>
              <a:defRPr/>
            </a:pPr>
            <a:endParaRPr lang="en-AU" dirty="0">
              <a:effectLst/>
            </a:endParaRPr>
          </a:p>
          <a:p>
            <a:pPr>
              <a:buFont typeface="Monotype Sorts" pitchFamily="2" charset="2"/>
              <a:buNone/>
              <a:defRPr/>
            </a:pPr>
            <a:endParaRPr lang="en-AU" dirty="0">
              <a:effectLst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19EFE898-72AA-4698-AC18-4EC8530C60E2}"/>
              </a:ext>
            </a:extLst>
          </p:cNvPr>
          <p:cNvSpPr txBox="1">
            <a:spLocks noChangeArrowheads="1"/>
          </p:cNvSpPr>
          <p:nvPr/>
        </p:nvSpPr>
        <p:spPr>
          <a:xfrm>
            <a:off x="2473960" y="548640"/>
            <a:ext cx="7228839" cy="69088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  <a:flatTx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b="1"/>
              <a:t>VASKÜLER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511873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67587" name="Picture 2" descr="G:\CAROTIS\AVM\XA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09750" y="285750"/>
            <a:ext cx="41148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2" descr="G:\CAROTIS\AVM\XA0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57188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CAROTIS\AVM\XA0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376" y="3214689"/>
            <a:ext cx="3400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61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68611" name="Picture 2" descr="G:\CAROTIS\AVM2\XA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09750" y="500063"/>
            <a:ext cx="41148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2" descr="G:\CAROTIS\AVM2\XA0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00063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CAROTIS\AVM2\XA0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626" y="3214689"/>
            <a:ext cx="3400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306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SC004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3689"/>
            <a:ext cx="4495800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DSC004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557338"/>
            <a:ext cx="47879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4198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2F40E4E7-1380-4B26-ACBE-7853137B8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3960" y="548640"/>
            <a:ext cx="7228839" cy="69088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  <a:flatTx/>
          </a:bodyPr>
          <a:lstStyle/>
          <a:p>
            <a:pPr>
              <a:defRPr/>
            </a:pPr>
            <a:r>
              <a:rPr lang="en-AU" b="1" dirty="0"/>
              <a:t>VASKÜLER</a:t>
            </a:r>
            <a:endParaRPr lang="en-AU" dirty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2092960" y="1981200"/>
            <a:ext cx="8006080" cy="306832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defRPr/>
            </a:pPr>
            <a:endParaRPr lang="en-AU" b="1" dirty="0"/>
          </a:p>
          <a:p>
            <a:pPr algn="ctr">
              <a:defRPr/>
            </a:pPr>
            <a:r>
              <a:rPr lang="tr-TR" sz="3600" b="1" dirty="0">
                <a:solidFill>
                  <a:srgbClr val="002060"/>
                </a:solidFill>
                <a:effectLst/>
              </a:rPr>
              <a:t>KEMOEMBOLİZASYON</a:t>
            </a:r>
          </a:p>
          <a:p>
            <a:pPr algn="ctr">
              <a:buFont typeface="Monotype Sorts" pitchFamily="2" charset="2"/>
              <a:buNone/>
              <a:defRPr/>
            </a:pPr>
            <a:r>
              <a:rPr lang="tr-TR" sz="2800" dirty="0">
                <a:effectLst/>
              </a:rPr>
              <a:t>HEPATİK ARTERDEN EMBOLİZAN VE KEMOTERAPİ İLAÇLARININ KULLANILMASI İLE  YAPILAN TEDAVİ</a:t>
            </a:r>
            <a:endParaRPr lang="en-AU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905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>
            <a:extLst>
              <a:ext uri="{FF2B5EF4-FFF2-40B4-BE49-F238E27FC236}">
                <a16:creationId xmlns:a16="http://schemas.microsoft.com/office/drawing/2014/main" xmlns="" id="{7A7B7DD8-030D-4EF6-9F3B-0FD87604B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6963" name="Rectangle 3">
            <a:extLst>
              <a:ext uri="{FF2B5EF4-FFF2-40B4-BE49-F238E27FC236}">
                <a16:creationId xmlns:a16="http://schemas.microsoft.com/office/drawing/2014/main" xmlns="" id="{F4E0B498-6F96-4EC3-9FB5-A719B84FE9D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tr-TR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AU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tr-TR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endParaRPr lang="en-AU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endParaRPr lang="tr-TR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45092" name="Picture 10" descr="Resim8">
            <a:extLst>
              <a:ext uri="{FF2B5EF4-FFF2-40B4-BE49-F238E27FC236}">
                <a16:creationId xmlns:a16="http://schemas.microsoft.com/office/drawing/2014/main" xmlns="" id="{779B9F29-90EE-4D56-9D92-5E84D6D401E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33"/>
          <a:stretch>
            <a:fillRect/>
          </a:stretch>
        </p:blipFill>
        <p:spPr>
          <a:xfrm>
            <a:off x="2424113" y="1"/>
            <a:ext cx="3744912" cy="3038475"/>
          </a:xfrm>
          <a:noFill/>
        </p:spPr>
      </p:pic>
      <p:pic>
        <p:nvPicPr>
          <p:cNvPr id="345093" name="Picture 11" descr="Resim9">
            <a:extLst>
              <a:ext uri="{FF2B5EF4-FFF2-40B4-BE49-F238E27FC236}">
                <a16:creationId xmlns:a16="http://schemas.microsoft.com/office/drawing/2014/main" xmlns="" id="{1B598552-0C36-43A0-922F-7029616FA43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31"/>
          <a:stretch>
            <a:fillRect/>
          </a:stretch>
        </p:blipFill>
        <p:spPr>
          <a:xfrm>
            <a:off x="6189663" y="0"/>
            <a:ext cx="3960812" cy="3067050"/>
          </a:xfrm>
          <a:noFill/>
        </p:spPr>
      </p:pic>
      <p:pic>
        <p:nvPicPr>
          <p:cNvPr id="345094" name="Picture 12" descr="Resim10">
            <a:extLst>
              <a:ext uri="{FF2B5EF4-FFF2-40B4-BE49-F238E27FC236}">
                <a16:creationId xmlns:a16="http://schemas.microsoft.com/office/drawing/2014/main" xmlns="" id="{500D4384-8C78-4746-AF96-BFFF2E086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4114" y="3213100"/>
            <a:ext cx="3741737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5" name="Picture 13" descr="Resim11">
            <a:extLst>
              <a:ext uri="{FF2B5EF4-FFF2-40B4-BE49-F238E27FC236}">
                <a16:creationId xmlns:a16="http://schemas.microsoft.com/office/drawing/2014/main" xmlns="" id="{836C7195-F6FA-4973-87F1-A755F619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1726" y="3208338"/>
            <a:ext cx="3960813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C8D76F38-1D7C-489F-BF70-9AFD6FBFF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3960" y="548640"/>
            <a:ext cx="7228839" cy="69088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  <a:flatTx/>
          </a:bodyPr>
          <a:lstStyle/>
          <a:p>
            <a:pPr>
              <a:defRPr/>
            </a:pPr>
            <a:r>
              <a:rPr lang="en-AU" b="1" dirty="0"/>
              <a:t>VASKÜLER</a:t>
            </a:r>
            <a:endParaRPr lang="en-AU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2037080" y="2077720"/>
            <a:ext cx="8117840" cy="429895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71500" indent="-571500" algn="ctr">
              <a:lnSpc>
                <a:spcPct val="90000"/>
              </a:lnSpc>
              <a:defRPr/>
            </a:pPr>
            <a:r>
              <a:rPr lang="tr-TR" sz="3600" b="1" dirty="0">
                <a:solidFill>
                  <a:srgbClr val="002060"/>
                </a:solidFill>
              </a:rPr>
              <a:t>RADYOEMBOLİZASYON</a:t>
            </a:r>
            <a:r>
              <a:rPr lang="tr-TR" sz="3900" dirty="0">
                <a:solidFill>
                  <a:srgbClr val="002060"/>
                </a:solidFill>
              </a:rPr>
              <a:t> </a:t>
            </a:r>
            <a:endParaRPr lang="tr-TR" sz="39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90000"/>
              </a:lnSpc>
              <a:buNone/>
              <a:defRPr/>
            </a:pPr>
            <a:r>
              <a:rPr lang="tr-TR" sz="2800" dirty="0">
                <a:solidFill>
                  <a:srgbClr val="FFFFFF"/>
                </a:solidFill>
              </a:rPr>
              <a:t>İki </a:t>
            </a:r>
            <a:r>
              <a:rPr lang="tr-TR" sz="2800" dirty="0" err="1">
                <a:solidFill>
                  <a:srgbClr val="FFFFFF"/>
                </a:solidFill>
              </a:rPr>
              <a:t>Komponent</a:t>
            </a:r>
            <a:endParaRPr lang="tr-TR" sz="2800" dirty="0">
              <a:solidFill>
                <a:srgbClr val="FFFFFF"/>
              </a:solidFill>
            </a:endParaRPr>
          </a:p>
          <a:p>
            <a:pPr marL="571500" indent="-571500">
              <a:lnSpc>
                <a:spcPct val="90000"/>
              </a:lnSpc>
              <a:buNone/>
              <a:defRPr/>
            </a:pPr>
            <a:r>
              <a:rPr lang="tr-TR" sz="2800" dirty="0">
                <a:solidFill>
                  <a:srgbClr val="FFFFFF"/>
                </a:solidFill>
              </a:rPr>
              <a:t>	1. </a:t>
            </a:r>
            <a:r>
              <a:rPr lang="tr-TR" sz="2800" dirty="0" err="1">
                <a:solidFill>
                  <a:srgbClr val="FFFFFF"/>
                </a:solidFill>
              </a:rPr>
              <a:t>Embolizasyon</a:t>
            </a:r>
            <a:endParaRPr lang="tr-TR" sz="2800" dirty="0">
              <a:solidFill>
                <a:srgbClr val="FFFFFF"/>
              </a:solidFill>
            </a:endParaRPr>
          </a:p>
          <a:p>
            <a:pPr marL="571500" indent="-571500">
              <a:lnSpc>
                <a:spcPct val="90000"/>
              </a:lnSpc>
              <a:buNone/>
              <a:defRPr/>
            </a:pPr>
            <a:r>
              <a:rPr lang="tr-TR" sz="2800" dirty="0">
                <a:solidFill>
                  <a:srgbClr val="FFFFFF"/>
                </a:solidFill>
              </a:rPr>
              <a:t>	2. </a:t>
            </a:r>
            <a:r>
              <a:rPr lang="tr-TR" sz="2800" dirty="0" err="1">
                <a:solidFill>
                  <a:srgbClr val="FFFFFF"/>
                </a:solidFill>
              </a:rPr>
              <a:t>Brakiterapi</a:t>
            </a:r>
            <a:endParaRPr lang="tr-TR" sz="2800" dirty="0">
              <a:solidFill>
                <a:srgbClr val="FFFFFF"/>
              </a:solidFill>
            </a:endParaRPr>
          </a:p>
          <a:p>
            <a:pPr marL="571500" indent="-571500">
              <a:lnSpc>
                <a:spcPct val="90000"/>
              </a:lnSpc>
              <a:buNone/>
              <a:defRPr/>
            </a:pPr>
            <a:endParaRPr lang="tr-TR" sz="2800" dirty="0">
              <a:solidFill>
                <a:srgbClr val="FFFFFF"/>
              </a:solidFill>
            </a:endParaRPr>
          </a:p>
          <a:p>
            <a:pPr marL="571500" indent="-571500">
              <a:lnSpc>
                <a:spcPct val="90000"/>
              </a:lnSpc>
              <a:buNone/>
              <a:defRPr/>
            </a:pPr>
            <a:r>
              <a:rPr lang="tr-TR" sz="2800" dirty="0">
                <a:solidFill>
                  <a:srgbClr val="FFFFFF"/>
                </a:solidFill>
              </a:rPr>
              <a:t>Kullanılan Ajan : Yttrium-90  (Y90)</a:t>
            </a:r>
          </a:p>
          <a:p>
            <a:pPr marL="571500" indent="-571500">
              <a:lnSpc>
                <a:spcPct val="90000"/>
              </a:lnSpc>
              <a:buNone/>
              <a:defRPr/>
            </a:pPr>
            <a:r>
              <a:rPr lang="tr-TR" sz="2800" dirty="0">
                <a:solidFill>
                  <a:srgbClr val="FFFFFF"/>
                </a:solidFill>
              </a:rPr>
              <a:t>                        Beta ışını yayar</a:t>
            </a:r>
          </a:p>
        </p:txBody>
      </p:sp>
    </p:spTree>
    <p:extLst>
      <p:ext uri="{BB962C8B-B14F-4D97-AF65-F5344CB8AC3E}">
        <p14:creationId xmlns:p14="http://schemas.microsoft.com/office/powerpoint/2010/main" xmlns="" val="220936299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46F4259-B46A-4DCC-A786-49DCC43FF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3960" y="548640"/>
            <a:ext cx="7228839" cy="69088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  <a:flatTx/>
          </a:bodyPr>
          <a:lstStyle/>
          <a:p>
            <a:pPr>
              <a:defRPr/>
            </a:pPr>
            <a:r>
              <a:rPr lang="tr-TR" b="1" dirty="0"/>
              <a:t>NON</a:t>
            </a:r>
            <a:r>
              <a:rPr lang="en-AU" b="1" dirty="0"/>
              <a:t>VASKÜLER</a:t>
            </a:r>
            <a:endParaRPr lang="en-AU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653388" y="1752769"/>
            <a:ext cx="8885223" cy="3977471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flatTx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en-AU" sz="2400" dirty="0"/>
              <a:t>ÜRİNER SİSTEM</a:t>
            </a:r>
          </a:p>
          <a:p>
            <a:pPr>
              <a:defRPr/>
            </a:pPr>
            <a:r>
              <a:rPr lang="en-AU" sz="2400" dirty="0"/>
              <a:t>NEFROSTOMİ KONULMASI</a:t>
            </a:r>
          </a:p>
          <a:p>
            <a:pPr>
              <a:defRPr/>
            </a:pPr>
            <a:r>
              <a:rPr lang="en-AU" sz="2400" dirty="0"/>
              <a:t>BASİT KİST DRENAJI</a:t>
            </a:r>
          </a:p>
          <a:p>
            <a:pPr>
              <a:defRPr/>
            </a:pPr>
            <a:r>
              <a:rPr lang="en-AU" sz="2400" dirty="0"/>
              <a:t>ÜRETER DARLIK DİLATASYONU</a:t>
            </a:r>
          </a:p>
          <a:p>
            <a:pPr>
              <a:defRPr/>
            </a:pPr>
            <a:r>
              <a:rPr lang="en-AU" sz="2400" dirty="0"/>
              <a:t>UP DARLIKTA PELVİS MESANE DOUBLE  J KATETER </a:t>
            </a:r>
          </a:p>
          <a:p>
            <a:pPr>
              <a:defRPr/>
            </a:pPr>
            <a:r>
              <a:rPr lang="en-AU" sz="2400" dirty="0"/>
              <a:t>BİYOPSİ</a:t>
            </a:r>
          </a:p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658149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192DA4DA-6F0F-4397-AA73-D5C53CC62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3960" y="548640"/>
            <a:ext cx="7228839" cy="690880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  <a:flatTx/>
          </a:bodyPr>
          <a:lstStyle/>
          <a:p>
            <a:pPr>
              <a:defRPr/>
            </a:pPr>
            <a:r>
              <a:rPr lang="tr-TR" b="1" dirty="0"/>
              <a:t>NON</a:t>
            </a:r>
            <a:r>
              <a:rPr lang="en-AU" b="1" dirty="0"/>
              <a:t>VASKÜLER</a:t>
            </a:r>
            <a:endParaRPr lang="en-AU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919119" y="1991529"/>
            <a:ext cx="10353762" cy="4058751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  <a:flatTx/>
          </a:bodyPr>
          <a:lstStyle/>
          <a:p>
            <a:pPr>
              <a:defRPr/>
            </a:pPr>
            <a:r>
              <a:rPr lang="en-AU" sz="2800" dirty="0" err="1"/>
              <a:t>Sindirim</a:t>
            </a:r>
            <a:r>
              <a:rPr lang="en-AU" sz="2800" dirty="0"/>
              <a:t> </a:t>
            </a:r>
            <a:r>
              <a:rPr lang="en-AU" sz="2800" dirty="0" err="1"/>
              <a:t>sistemi</a:t>
            </a:r>
            <a:endParaRPr lang="en-AU" sz="2800" dirty="0"/>
          </a:p>
          <a:p>
            <a:pPr lvl="1">
              <a:defRPr/>
            </a:pPr>
            <a:r>
              <a:rPr lang="en-AU" sz="2600" dirty="0" err="1"/>
              <a:t>Tüm</a:t>
            </a:r>
            <a:r>
              <a:rPr lang="en-AU" sz="2600" dirty="0"/>
              <a:t> </a:t>
            </a:r>
            <a:r>
              <a:rPr lang="en-AU" sz="2600" dirty="0" err="1"/>
              <a:t>biopsiler</a:t>
            </a:r>
            <a:endParaRPr lang="tr-TR" sz="2600" dirty="0"/>
          </a:p>
          <a:p>
            <a:pPr lvl="1">
              <a:defRPr/>
            </a:pPr>
            <a:r>
              <a:rPr lang="tr-TR" sz="2600" dirty="0"/>
              <a:t>KC</a:t>
            </a:r>
            <a:r>
              <a:rPr lang="en-AU" sz="2600" dirty="0"/>
              <a:t> </a:t>
            </a:r>
            <a:r>
              <a:rPr lang="en-AU" sz="2600" dirty="0" err="1"/>
              <a:t>biopsisi</a:t>
            </a:r>
            <a:r>
              <a:rPr lang="en-AU" sz="2600" dirty="0"/>
              <a:t> </a:t>
            </a:r>
            <a:endParaRPr lang="tr-TR" sz="2600" dirty="0"/>
          </a:p>
          <a:p>
            <a:pPr lvl="1">
              <a:defRPr/>
            </a:pPr>
            <a:r>
              <a:rPr lang="tr-TR" sz="2600" dirty="0"/>
              <a:t>KC</a:t>
            </a:r>
            <a:r>
              <a:rPr lang="en-AU" sz="2600" dirty="0"/>
              <a:t> </a:t>
            </a:r>
            <a:r>
              <a:rPr lang="en-AU" sz="2600" dirty="0" err="1"/>
              <a:t>kist</a:t>
            </a:r>
            <a:r>
              <a:rPr lang="en-AU" sz="2600" dirty="0"/>
              <a:t>- </a:t>
            </a:r>
            <a:r>
              <a:rPr lang="en-AU" sz="2600" dirty="0" err="1"/>
              <a:t>hidatik</a:t>
            </a:r>
            <a:r>
              <a:rPr lang="en-AU" sz="2600" dirty="0"/>
              <a:t>  </a:t>
            </a:r>
            <a:r>
              <a:rPr lang="en-AU" sz="2600" dirty="0" err="1"/>
              <a:t>tedavisi</a:t>
            </a:r>
            <a:r>
              <a:rPr lang="en-AU" sz="2600" dirty="0"/>
              <a:t> </a:t>
            </a:r>
            <a:endParaRPr lang="tr-TR" sz="2600" dirty="0"/>
          </a:p>
          <a:p>
            <a:pPr lvl="1">
              <a:defRPr/>
            </a:pPr>
            <a:r>
              <a:rPr lang="tr-TR" sz="2600" dirty="0"/>
              <a:t>S</a:t>
            </a:r>
            <a:r>
              <a:rPr lang="en-AU" sz="2600" dirty="0" err="1"/>
              <a:t>afra</a:t>
            </a:r>
            <a:r>
              <a:rPr lang="en-AU" sz="2600" dirty="0"/>
              <a:t> </a:t>
            </a:r>
            <a:r>
              <a:rPr lang="en-AU" sz="2600" dirty="0" err="1"/>
              <a:t>yollar</a:t>
            </a:r>
            <a:r>
              <a:rPr lang="tr-TR" sz="2600" dirty="0"/>
              <a:t>ı </a:t>
            </a:r>
            <a:r>
              <a:rPr lang="en-AU" sz="2600" dirty="0" err="1"/>
              <a:t>patolojilerinde</a:t>
            </a:r>
            <a:r>
              <a:rPr lang="en-AU" sz="2600" dirty="0"/>
              <a:t> </a:t>
            </a:r>
            <a:r>
              <a:rPr lang="en-AU" sz="2600" dirty="0" err="1"/>
              <a:t>drenaj</a:t>
            </a:r>
            <a:r>
              <a:rPr lang="tr-TR" sz="2600" dirty="0"/>
              <a:t>,</a:t>
            </a:r>
            <a:r>
              <a:rPr lang="en-AU" sz="2600" dirty="0"/>
              <a:t> </a:t>
            </a:r>
            <a:r>
              <a:rPr lang="en-AU" sz="2600" dirty="0" err="1"/>
              <a:t>dilatasyon</a:t>
            </a:r>
            <a:r>
              <a:rPr lang="tr-TR" sz="2600" dirty="0"/>
              <a:t>,</a:t>
            </a:r>
            <a:r>
              <a:rPr lang="en-AU" sz="2600" dirty="0"/>
              <a:t> stent</a:t>
            </a:r>
          </a:p>
          <a:p>
            <a:pPr lvl="1">
              <a:defRPr/>
            </a:pPr>
            <a:r>
              <a:rPr lang="en-AU" sz="2600" dirty="0"/>
              <a:t>GIS </a:t>
            </a:r>
            <a:r>
              <a:rPr lang="tr-TR" sz="2600" dirty="0"/>
              <a:t>darlıklarında</a:t>
            </a:r>
            <a:r>
              <a:rPr lang="en-AU" sz="2600" dirty="0"/>
              <a:t> stent </a:t>
            </a:r>
          </a:p>
          <a:p>
            <a:pPr>
              <a:defRPr/>
            </a:pPr>
            <a:r>
              <a:rPr lang="en-AU" sz="2800" dirty="0" err="1"/>
              <a:t>Solunum</a:t>
            </a:r>
            <a:r>
              <a:rPr lang="en-AU" sz="2800" dirty="0"/>
              <a:t> </a:t>
            </a:r>
            <a:r>
              <a:rPr lang="en-AU" sz="2800" dirty="0" err="1"/>
              <a:t>sistemi</a:t>
            </a:r>
            <a:endParaRPr lang="en-AU" sz="2800" dirty="0"/>
          </a:p>
          <a:p>
            <a:pPr>
              <a:defRPr/>
            </a:pPr>
            <a:r>
              <a:rPr lang="tr-TR" sz="2800" dirty="0"/>
              <a:t>BT</a:t>
            </a:r>
            <a:r>
              <a:rPr lang="en-AU" sz="2800" dirty="0"/>
              <a:t> </a:t>
            </a:r>
            <a:r>
              <a:rPr lang="en-AU" sz="2800" dirty="0" err="1"/>
              <a:t>eşliğinde</a:t>
            </a:r>
            <a:r>
              <a:rPr lang="en-AU" sz="2800" dirty="0"/>
              <a:t> </a:t>
            </a:r>
            <a:r>
              <a:rPr lang="en-AU" sz="2800" dirty="0" err="1"/>
              <a:t>biopsi</a:t>
            </a:r>
            <a:r>
              <a:rPr lang="en-US" sz="2800" dirty="0"/>
              <a:t>,</a:t>
            </a:r>
            <a:r>
              <a:rPr lang="en-AU" sz="2800" dirty="0"/>
              <a:t> </a:t>
            </a:r>
            <a:r>
              <a:rPr lang="en-AU" sz="2800" dirty="0" err="1"/>
              <a:t>kaviter</a:t>
            </a:r>
            <a:r>
              <a:rPr lang="en-AU" sz="2800" dirty="0"/>
              <a:t> </a:t>
            </a:r>
            <a:r>
              <a:rPr lang="en-AU" sz="2800" dirty="0" err="1"/>
              <a:t>tedavi</a:t>
            </a:r>
            <a:r>
              <a:rPr lang="en-AU" sz="2800" dirty="0"/>
              <a:t> </a:t>
            </a:r>
          </a:p>
          <a:p>
            <a:pPr>
              <a:buFont typeface="Monotype Sorts" pitchFamily="2" charset="2"/>
              <a:buNone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869746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31240" y="548640"/>
            <a:ext cx="10129520" cy="73152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  <a:flatTx/>
          </a:bodyPr>
          <a:lstStyle/>
          <a:p>
            <a:pPr>
              <a:defRPr/>
            </a:pPr>
            <a:r>
              <a:rPr lang="en-AU" sz="3100" dirty="0">
                <a:solidFill>
                  <a:schemeClr val="tx2"/>
                </a:solidFill>
              </a:rPr>
              <a:t>PTA = PERKÜTAN TRANSLÜMİNAL ANJİOPLASTİ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idx="1"/>
          </p:nvPr>
        </p:nvSpPr>
        <p:spPr>
          <a:xfrm>
            <a:off x="913795" y="1732449"/>
            <a:ext cx="10353762" cy="4731851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  <a:flatTx/>
          </a:bodyPr>
          <a:lstStyle/>
          <a:p>
            <a:pPr>
              <a:defRPr/>
            </a:pPr>
            <a:r>
              <a:rPr lang="en-AU" b="1" dirty="0">
                <a:solidFill>
                  <a:schemeClr val="tx2"/>
                </a:solidFill>
              </a:rPr>
              <a:t>AORTADAN ARTERİOLE KADAR</a:t>
            </a:r>
            <a:r>
              <a:rPr lang="tr-TR" b="1" dirty="0">
                <a:solidFill>
                  <a:schemeClr val="tx2"/>
                </a:solidFill>
              </a:rPr>
              <a:t> TÜM ARTERLERDE UYGULANABİLİR.</a:t>
            </a:r>
            <a:endParaRPr lang="en-AU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KAROTİS ARTER</a:t>
            </a: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RENAL </a:t>
            </a:r>
            <a:endParaRPr lang="tr-TR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TRANSPLANTE RENAL</a:t>
            </a: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İLİAK</a:t>
            </a:r>
            <a:endParaRPr lang="tr-TR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FEMORAL</a:t>
            </a:r>
            <a:endParaRPr lang="tr-TR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POPLİTEAL</a:t>
            </a:r>
            <a:endParaRPr lang="tr-TR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İNFRAPOPLİTEAL</a:t>
            </a:r>
            <a:endParaRPr lang="tr-TR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GREFT ANASTOMOZU</a:t>
            </a:r>
            <a:endParaRPr lang="tr-TR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SUBKLAVİAN VENLERDE</a:t>
            </a:r>
            <a:endParaRPr lang="tr-TR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en-AU" b="1" dirty="0">
                <a:solidFill>
                  <a:schemeClr val="tx2"/>
                </a:solidFill>
              </a:rPr>
              <a:t>AV FİSTÜL</a:t>
            </a:r>
            <a:r>
              <a:rPr lang="tr-TR" b="1" dirty="0">
                <a:solidFill>
                  <a:schemeClr val="tx2"/>
                </a:solidFill>
              </a:rPr>
              <a:t> </a:t>
            </a:r>
            <a:r>
              <a:rPr lang="en-AU" b="1" dirty="0">
                <a:solidFill>
                  <a:schemeClr val="tx2"/>
                </a:solidFill>
              </a:rPr>
              <a:t>DARLIKLARINDA </a:t>
            </a:r>
          </a:p>
          <a:p>
            <a:pPr>
              <a:buFont typeface="Monotype Sorts" pitchFamily="2" charset="2"/>
              <a:buNone/>
              <a:defRPr/>
            </a:pPr>
            <a:endParaRPr lang="en-AU" dirty="0"/>
          </a:p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33596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574040"/>
            <a:ext cx="7772400" cy="69088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  <a:flatTx/>
          </a:bodyPr>
          <a:lstStyle/>
          <a:p>
            <a:pPr>
              <a:defRPr/>
            </a:pPr>
            <a:r>
              <a:rPr lang="en-AU" sz="3100" b="1" dirty="0">
                <a:solidFill>
                  <a:schemeClr val="tx2"/>
                </a:solidFill>
              </a:rPr>
              <a:t>STENT</a:t>
            </a:r>
            <a:endParaRPr lang="en-AU" sz="3100" dirty="0">
              <a:solidFill>
                <a:schemeClr val="tx2"/>
              </a:solidFill>
            </a:endParaRPr>
          </a:p>
        </p:txBody>
      </p:sp>
      <p:sp>
        <p:nvSpPr>
          <p:cNvPr id="46083" name="Rectangle 1027"/>
          <p:cNvSpPr>
            <a:spLocks noGrp="1" noChangeArrowheads="1"/>
          </p:cNvSpPr>
          <p:nvPr>
            <p:ph idx="1"/>
          </p:nvPr>
        </p:nvSpPr>
        <p:spPr>
          <a:xfrm>
            <a:off x="2230120" y="2011680"/>
            <a:ext cx="7731760" cy="2880360"/>
          </a:xfr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rmAutofit/>
            <a:flatTx/>
          </a:bodyPr>
          <a:lstStyle/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DİSEKSİYONDA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TEKRARLAYAN DARLIKLARDA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İLERİ DERECEDE DARLIKLARDA  PTA UYGULAMASINA CEVAP VERM</a:t>
            </a:r>
            <a:r>
              <a:rPr lang="tr-TR" sz="2400" dirty="0">
                <a:solidFill>
                  <a:schemeClr val="tx2"/>
                </a:solidFill>
              </a:rPr>
              <a:t>E</a:t>
            </a:r>
            <a:r>
              <a:rPr lang="en-AU" sz="2400" dirty="0">
                <a:solidFill>
                  <a:schemeClr val="tx2"/>
                </a:solidFill>
              </a:rPr>
              <a:t>YEN DURUMLARDA</a:t>
            </a:r>
          </a:p>
          <a:p>
            <a:pPr>
              <a:defRPr/>
            </a:pPr>
            <a:r>
              <a:rPr lang="en-AU" sz="2400" dirty="0">
                <a:solidFill>
                  <a:schemeClr val="tx2"/>
                </a:solidFill>
              </a:rPr>
              <a:t>SUBİNTİMAL DİLATASYONDA</a:t>
            </a:r>
          </a:p>
        </p:txBody>
      </p:sp>
    </p:spTree>
    <p:extLst>
      <p:ext uri="{BB962C8B-B14F-4D97-AF65-F5344CB8AC3E}">
        <p14:creationId xmlns:p14="http://schemas.microsoft.com/office/powerpoint/2010/main" xmlns="" val="140411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Başlık 1">
            <a:extLst>
              <a:ext uri="{FF2B5EF4-FFF2-40B4-BE49-F238E27FC236}">
                <a16:creationId xmlns:a16="http://schemas.microsoft.com/office/drawing/2014/main" xmlns="" id="{B2E4DB77-9FB8-441B-99E0-48B50C94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47107" name="Picture 2" descr="F:\179794712.jpg">
            <a:extLst>
              <a:ext uri="{FF2B5EF4-FFF2-40B4-BE49-F238E27FC236}">
                <a16:creationId xmlns:a16="http://schemas.microsoft.com/office/drawing/2014/main" xmlns="" id="{627BD9C4-4F3C-41BD-AA21-B6556CE0BE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0097" y="2856325"/>
            <a:ext cx="1267968" cy="1810512"/>
          </a:xfrm>
          <a:noFill/>
        </p:spPr>
      </p:pic>
      <p:pic>
        <p:nvPicPr>
          <p:cNvPr id="47108" name="Picture 3" descr="F:\arterial-plaque.gif">
            <a:extLst>
              <a:ext uri="{FF2B5EF4-FFF2-40B4-BE49-F238E27FC236}">
                <a16:creationId xmlns:a16="http://schemas.microsoft.com/office/drawing/2014/main" xmlns="" id="{5EEF2A1A-C5D1-4AE5-8FFF-9F2CBC5D28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10314" y="1909763"/>
            <a:ext cx="3762375" cy="390525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Başlık 1">
            <a:extLst>
              <a:ext uri="{FF2B5EF4-FFF2-40B4-BE49-F238E27FC236}">
                <a16:creationId xmlns:a16="http://schemas.microsoft.com/office/drawing/2014/main" xmlns="" id="{283AE24D-E313-41A1-9711-0F1C3558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48131" name="Picture 2" descr="F:\12088459-Angioplasty-Stock-Vector-angioplasty-stent-atherosclerosis (1).jpg">
            <a:extLst>
              <a:ext uri="{FF2B5EF4-FFF2-40B4-BE49-F238E27FC236}">
                <a16:creationId xmlns:a16="http://schemas.microsoft.com/office/drawing/2014/main" xmlns="" id="{FFCF6301-EE8F-4E1E-98BE-5EFEB47557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0037" y="2277205"/>
            <a:ext cx="3962400" cy="2968752"/>
          </a:xfr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urşun Rengi">
  <a:themeElements>
    <a:clrScheme name="Kurşun Rengi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Kurşun Rengi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urşun Rengi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Tablet</Template>
  <TotalTime>130</TotalTime>
  <Words>421</Words>
  <Application>Microsoft Office PowerPoint</Application>
  <PresentationFormat>Özel</PresentationFormat>
  <Paragraphs>153</Paragraphs>
  <Slides>57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58" baseType="lpstr">
      <vt:lpstr>Kurşun Rengi</vt:lpstr>
      <vt:lpstr>GİRİŞİMSEL RADYOLOJİ</vt:lpstr>
      <vt:lpstr>GİRİŞİMSEL RADYOLOJİ NEDİR?</vt:lpstr>
      <vt:lpstr>GİRİŞİMSEL RADYOLOJİ</vt:lpstr>
      <vt:lpstr>VASKÜLER</vt:lpstr>
      <vt:lpstr>Slayt 5</vt:lpstr>
      <vt:lpstr>PTA = PERKÜTAN TRANSLÜMİNAL ANJİOPLASTİ</vt:lpstr>
      <vt:lpstr>STENT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TROMBOLİTİK TEDAVİ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ALT EKSTREMİTE VENÖZ TROMBOZİSTE LİTİK TEDAVİ</vt:lpstr>
      <vt:lpstr>VASKÜLER</vt:lpstr>
      <vt:lpstr>Vena Kava İnferior Filtresi </vt:lpstr>
      <vt:lpstr>Slayt 40</vt:lpstr>
      <vt:lpstr>VASKÜLER</vt:lpstr>
      <vt:lpstr>Slayt 42</vt:lpstr>
      <vt:lpstr>İliak Arter Anevrizma Rüptürü</vt:lpstr>
      <vt:lpstr>Slayt 44</vt:lpstr>
      <vt:lpstr>Slayt 45</vt:lpstr>
      <vt:lpstr>Slayt 46</vt:lpstr>
      <vt:lpstr>Slayt 47</vt:lpstr>
      <vt:lpstr>VASKÜLER</vt:lpstr>
      <vt:lpstr>EMBOLİZASYON</vt:lpstr>
      <vt:lpstr>Slayt 50</vt:lpstr>
      <vt:lpstr>Slayt 51</vt:lpstr>
      <vt:lpstr>Slayt 52</vt:lpstr>
      <vt:lpstr>VASKÜLER</vt:lpstr>
      <vt:lpstr> </vt:lpstr>
      <vt:lpstr>VASKÜLER</vt:lpstr>
      <vt:lpstr>NONVASKÜLER</vt:lpstr>
      <vt:lpstr>NONVASKÜLER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GİRİŞİMSEL RADYOLOJİ 2</dc:title>
  <dc:creator>Andelib Babatürk</dc:creator>
  <cp:lastModifiedBy>user</cp:lastModifiedBy>
  <cp:revision>19</cp:revision>
  <dcterms:created xsi:type="dcterms:W3CDTF">2018-11-21T18:46:11Z</dcterms:created>
  <dcterms:modified xsi:type="dcterms:W3CDTF">2019-04-15T13:24:11Z</dcterms:modified>
</cp:coreProperties>
</file>