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ULS0104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err="1" smtClean="0"/>
              <a:t>UluslararasI</a:t>
            </a:r>
            <a:r>
              <a:rPr lang="tr-TR" sz="2000" dirty="0" smtClean="0"/>
              <a:t> </a:t>
            </a:r>
            <a:r>
              <a:rPr lang="tr-TR" sz="2000" cap="none" dirty="0" err="1" smtClean="0"/>
              <a:t>İLİŞKİLE</a:t>
            </a:r>
            <a:r>
              <a:rPr lang="tr-TR" sz="2000" dirty="0" err="1" smtClean="0"/>
              <a:t>r</a:t>
            </a:r>
            <a:r>
              <a:rPr lang="tr-TR" sz="2000" dirty="0" smtClean="0"/>
              <a:t> </a:t>
            </a:r>
            <a:r>
              <a:rPr lang="tr-TR" sz="2000" dirty="0" err="1" smtClean="0"/>
              <a:t>Teorİlerİ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cap="none" dirty="0" smtClean="0"/>
              <a:t>Kavramlar</a:t>
            </a:r>
            <a:endParaRPr lang="tr-TR" sz="2000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sz="1600" dirty="0"/>
              <a:t>Yüksek politika: genelde savunma ve dış politika ve özellikle devletin varlığının devamı konularını ifade etmek için kullanılan birincil öneme sahip sorun alanları</a:t>
            </a:r>
          </a:p>
          <a:p>
            <a:pPr algn="just"/>
            <a:r>
              <a:rPr lang="tr-TR" sz="1600" dirty="0"/>
              <a:t>Düşük politika: Dış veya iç politika alanında olsun, devletin hayati ulusal çıkarlarının </a:t>
            </a:r>
            <a:endParaRPr lang="tr-TR" sz="1600" dirty="0" smtClean="0"/>
          </a:p>
          <a:p>
            <a:pPr algn="just"/>
            <a:r>
              <a:rPr lang="tr-TR" sz="1600" dirty="0"/>
              <a:t>Dengesiz kalkınma: Kar, rekabet ve ekonomik sömürü arayışından kaynaklanana baskılar nedeniyle kapitalist ekonomide endüstri, ekonomik sektörler ve ülkelerin farklı oranlarda gelişme </a:t>
            </a:r>
            <a:r>
              <a:rPr lang="tr-TR" sz="1600" dirty="0" smtClean="0"/>
              <a:t>eğilimi ilgilendirmediği </a:t>
            </a:r>
            <a:r>
              <a:rPr lang="tr-TR" sz="1600" dirty="0"/>
              <a:t>düşünülen sorun alanları.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VIII</a:t>
            </a:r>
            <a:r>
              <a:rPr lang="tr-TR" sz="4000" dirty="0" smtClean="0"/>
              <a:t>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2000" dirty="0" smtClean="0">
              <a:latin typeface="+mj-lt"/>
            </a:endParaRPr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Uluslararası İlişkiler Teorileri-I</a:t>
            </a: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>
                <a:latin typeface="+mj-lt"/>
              </a:rPr>
              <a:t>Zorunlu Okuma: Andrew </a:t>
            </a:r>
            <a:r>
              <a:rPr lang="tr-TR" sz="1400" dirty="0" err="1">
                <a:latin typeface="+mj-lt"/>
              </a:rPr>
              <a:t>Heywood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‘‘</a:t>
            </a:r>
            <a:r>
              <a:rPr lang="tr-TR" sz="1400" dirty="0">
                <a:latin typeface="+mj-lt"/>
              </a:rPr>
              <a:t>3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Bölüm: </a:t>
            </a:r>
            <a:r>
              <a:rPr lang="tr-TR" sz="1400" dirty="0" smtClean="0">
                <a:latin typeface="+mj-lt"/>
              </a:rPr>
              <a:t>Küresel Siyaset Teorileri’’, </a:t>
            </a:r>
            <a:r>
              <a:rPr lang="tr-TR" sz="1400" i="1" dirty="0">
                <a:latin typeface="+mj-lt"/>
              </a:rPr>
              <a:t>Küresel Siyaset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çev</a:t>
            </a:r>
            <a:r>
              <a:rPr lang="tr-TR" sz="1400" dirty="0">
                <a:latin typeface="+mj-lt"/>
              </a:rPr>
              <a:t>. N. Uslu ve H. Özdemir, Ankara, Adres Yayınları, 2013, s. </a:t>
            </a:r>
            <a:r>
              <a:rPr lang="tr-TR" sz="1400" dirty="0" smtClean="0">
                <a:latin typeface="+mj-lt"/>
              </a:rPr>
              <a:t>85-117.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pPr indent="0"/>
            <a:r>
              <a:rPr lang="tr-TR" sz="2000" dirty="0">
                <a:latin typeface="Garamond" panose="02020404030301010803" pitchFamily="18" charset="0"/>
              </a:rPr>
              <a:t>Büyük </a:t>
            </a:r>
            <a:r>
              <a:rPr lang="tr-TR" sz="2000" dirty="0" err="1">
                <a:latin typeface="Garamond" panose="02020404030301010803" pitchFamily="18" charset="0"/>
              </a:rPr>
              <a:t>tartIşmalar</a:t>
            </a:r>
            <a:endParaRPr lang="tr-TR" sz="20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Birinci Büyük Tartışma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İdealizm ile Realizm arasında yaşanmış ve </a:t>
            </a:r>
            <a:r>
              <a:rPr lang="tr-TR" sz="1600" dirty="0" smtClean="0"/>
              <a:t>1930’lardan 1950’lere kadar canlı kalmıştır.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Realistlerin İdealist olarak adlandırdıkları liberal </a:t>
            </a:r>
            <a:r>
              <a:rPr lang="tr-TR" sz="1600" dirty="0" err="1" smtClean="0"/>
              <a:t>enternasyonalistlerin</a:t>
            </a:r>
            <a:r>
              <a:rPr lang="tr-TR" sz="1600" dirty="0" smtClean="0"/>
              <a:t> barışçı işbirliği olasılığı vurgusuna karşı, Realistlerin güç politikası anlayışı hakim olmuştur.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200" dirty="0" smtClean="0">
                <a:latin typeface="Garamond" panose="02020404030301010803" pitchFamily="18" charset="0"/>
              </a:rPr>
              <a:t>Büyük </a:t>
            </a:r>
            <a:r>
              <a:rPr lang="tr-TR" sz="2200" dirty="0" err="1" smtClean="0">
                <a:latin typeface="Garamond" panose="02020404030301010803" pitchFamily="18" charset="0"/>
              </a:rPr>
              <a:t>tartIşmalar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İkinci </a:t>
            </a:r>
            <a:r>
              <a:rPr lang="tr-TR" dirty="0">
                <a:latin typeface="Garamond" panose="02020404030301010803" pitchFamily="18" charset="0"/>
              </a:rPr>
              <a:t>Büyük Tartışma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/>
              <a:t>- </a:t>
            </a:r>
            <a:r>
              <a:rPr lang="tr-TR" sz="1700" dirty="0" err="1" smtClean="0"/>
              <a:t>Davranışsalcılar</a:t>
            </a:r>
            <a:r>
              <a:rPr lang="tr-TR" sz="1700" dirty="0" smtClean="0"/>
              <a:t> </a:t>
            </a:r>
            <a:r>
              <a:rPr lang="tr-TR" sz="1700" dirty="0"/>
              <a:t>ile </a:t>
            </a:r>
            <a:r>
              <a:rPr lang="tr-TR" sz="1700" dirty="0" err="1" smtClean="0"/>
              <a:t>Gelenekselciler</a:t>
            </a:r>
            <a:r>
              <a:rPr lang="tr-TR" sz="1700" dirty="0" smtClean="0"/>
              <a:t> arasında 1960’larda yaşanmıştır</a:t>
            </a:r>
            <a:r>
              <a:rPr lang="tr-TR" sz="1700" dirty="0"/>
              <a:t>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/>
              <a:t>- </a:t>
            </a:r>
            <a:r>
              <a:rPr lang="tr-TR" sz="1700" dirty="0" err="1"/>
              <a:t>Davranışsalcıların</a:t>
            </a:r>
            <a:r>
              <a:rPr lang="tr-TR" sz="1700" dirty="0"/>
              <a:t> fen bilimlerine dair bazı yöntemleri uygulama çabası sonuçsuz kalmış </a:t>
            </a:r>
            <a:r>
              <a:rPr lang="tr-TR" sz="1700" dirty="0" smtClean="0"/>
              <a:t>ve </a:t>
            </a:r>
            <a:r>
              <a:rPr lang="tr-TR" sz="1700" dirty="0" err="1" smtClean="0"/>
              <a:t>Davranışsalcıların</a:t>
            </a:r>
            <a:r>
              <a:rPr lang="tr-TR" sz="1700" dirty="0" smtClean="0"/>
              <a:t> Uluslararası İlişkiler disiplininde objektif yasalar gerçekleştirmenin mümkün olduğuna dair iddiaları, </a:t>
            </a:r>
            <a:r>
              <a:rPr lang="tr-TR" sz="1700" dirty="0" err="1" smtClean="0"/>
              <a:t>Gelenekselciler</a:t>
            </a:r>
            <a:r>
              <a:rPr lang="tr-TR" sz="1700" dirty="0" smtClean="0"/>
              <a:t> tarafından çürütülmüştür.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Büyük </a:t>
            </a:r>
            <a:r>
              <a:rPr lang="tr-TR" sz="2000" dirty="0" err="1">
                <a:latin typeface="Garamond" panose="02020404030301010803" pitchFamily="18" charset="0"/>
              </a:rPr>
              <a:t>tartIşmalar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Üçüncü </a:t>
            </a:r>
            <a:r>
              <a:rPr lang="tr-TR" dirty="0">
                <a:latin typeface="Garamond" panose="02020404030301010803" pitchFamily="18" charset="0"/>
              </a:rPr>
              <a:t>Büyük Tartışma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Marksistler </a:t>
            </a:r>
            <a:r>
              <a:rPr lang="tr-TR" sz="1600" dirty="0"/>
              <a:t>ile </a:t>
            </a:r>
            <a:r>
              <a:rPr lang="tr-TR" sz="1600" dirty="0" smtClean="0"/>
              <a:t>Realistler </a:t>
            </a:r>
            <a:r>
              <a:rPr lang="tr-TR" sz="1600" dirty="0"/>
              <a:t>arasında yaşanmış ve </a:t>
            </a:r>
            <a:r>
              <a:rPr lang="tr-TR" sz="1600" dirty="0" smtClean="0"/>
              <a:t>1970’lerden 1980’lere </a:t>
            </a:r>
            <a:r>
              <a:rPr lang="tr-TR" sz="1600" dirty="0"/>
              <a:t>kadar canlı kalmıştır.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/>
              <a:t>- </a:t>
            </a:r>
            <a:r>
              <a:rPr lang="tr-TR" sz="1600" dirty="0" smtClean="0"/>
              <a:t>Marksistlerin uluslararası ilişkileri ekonomik ilişkiler üzerinden ele alması ve devlet yerine ekonomik sınıflara odaklanmaları, Realistlerce benimsenmemiştir.</a:t>
            </a:r>
            <a:endParaRPr lang="tr-TR" sz="1600" dirty="0"/>
          </a:p>
          <a:p>
            <a:pPr indent="0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Bu tartışmanın en büyük katkısı, Bağımlılık Ekolü başta olmak üzere, ekonomi-politiğe dair alanların disiplin içine girmesidir.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Büyük </a:t>
            </a:r>
            <a:r>
              <a:rPr lang="tr-TR" sz="2000" dirty="0" err="1">
                <a:latin typeface="Garamond" panose="02020404030301010803" pitchFamily="18" charset="0"/>
              </a:rPr>
              <a:t>tartIşmalar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Dördüncü </a:t>
            </a:r>
            <a:r>
              <a:rPr lang="tr-TR" dirty="0">
                <a:latin typeface="Garamond" panose="02020404030301010803" pitchFamily="18" charset="0"/>
              </a:rPr>
              <a:t>Büyük Tartışma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Pozitivistler ile post-pozitivistler arasında 1980’lerden İtibaren Başlayan ve günümüzde de devam eden asıl kırılmadır. Teori ile gerçeklik arasında kurulan ilişkiye dair eleştiriler üzerinden gelişen bu tartışma sonucunda; sosyal </a:t>
            </a:r>
            <a:r>
              <a:rPr lang="tr-TR" sz="1600" dirty="0" err="1" smtClean="0">
                <a:latin typeface="Garamond" panose="02020404030301010803" pitchFamily="18" charset="0"/>
              </a:rPr>
              <a:t>inşacılık</a:t>
            </a:r>
            <a:r>
              <a:rPr lang="tr-TR" sz="1600" dirty="0" smtClean="0">
                <a:latin typeface="Garamond" panose="02020404030301010803" pitchFamily="18" charset="0"/>
              </a:rPr>
              <a:t>, eleştirel teori, post-yapısalcılık, post-sömürgecilik, </a:t>
            </a:r>
            <a:r>
              <a:rPr lang="tr-TR" sz="1600" dirty="0" err="1" smtClean="0">
                <a:latin typeface="Garamond" panose="02020404030301010803" pitchFamily="18" charset="0"/>
              </a:rPr>
              <a:t>feminizim</a:t>
            </a:r>
            <a:r>
              <a:rPr lang="tr-TR" sz="1600" dirty="0" smtClean="0">
                <a:latin typeface="Garamond" panose="02020404030301010803" pitchFamily="18" charset="0"/>
              </a:rPr>
              <a:t>, yeşil siyaset gibi yeni veya yeniden ele alınan yaklaşımlar, Uluslararası İlişkiler disiplini içinde yer edinmiştir.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err="1" smtClean="0"/>
              <a:t>Realİzm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Klasik Realistler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 err="1" smtClean="0">
                <a:latin typeface="Garamond" panose="02020404030301010803" pitchFamily="18" charset="0"/>
              </a:rPr>
              <a:t>Thucydides</a:t>
            </a:r>
            <a:r>
              <a:rPr lang="tr-TR" sz="1600" dirty="0" smtClean="0">
                <a:latin typeface="Garamond" panose="02020404030301010803" pitchFamily="18" charset="0"/>
              </a:rPr>
              <a:t>, Sun </a:t>
            </a:r>
            <a:r>
              <a:rPr lang="tr-TR" sz="1600" dirty="0" err="1" smtClean="0">
                <a:latin typeface="Garamond" panose="02020404030301010803" pitchFamily="18" charset="0"/>
              </a:rPr>
              <a:t>Tzu</a:t>
            </a:r>
            <a:r>
              <a:rPr lang="tr-TR" sz="1600" dirty="0" smtClean="0">
                <a:latin typeface="Garamond" panose="02020404030301010803" pitchFamily="18" charset="0"/>
              </a:rPr>
              <a:t>, </a:t>
            </a:r>
            <a:r>
              <a:rPr lang="tr-TR" sz="1600" dirty="0" err="1" smtClean="0">
                <a:latin typeface="Garamond" panose="02020404030301010803" pitchFamily="18" charset="0"/>
              </a:rPr>
              <a:t>Machiavelli</a:t>
            </a:r>
            <a:r>
              <a:rPr lang="tr-TR" sz="1600" dirty="0" smtClean="0">
                <a:latin typeface="Garamond" panose="02020404030301010803" pitchFamily="18" charset="0"/>
              </a:rPr>
              <a:t>, </a:t>
            </a:r>
            <a:r>
              <a:rPr lang="tr-TR" sz="1600" dirty="0" err="1" smtClean="0">
                <a:latin typeface="Garamond" panose="02020404030301010803" pitchFamily="18" charset="0"/>
              </a:rPr>
              <a:t>Hobbes</a:t>
            </a:r>
            <a:r>
              <a:rPr lang="tr-TR" sz="1600" dirty="0" smtClean="0">
                <a:latin typeface="Garamond" panose="02020404030301010803" pitchFamily="18" charset="0"/>
              </a:rPr>
              <a:t> gibi isimler, Realizmin fikirsel mirasını oluşturur.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Uluslararası politikanın en belirgin özelliğinin güç politikası olduğunu ve bu nedenle de barışçı işbirliğinden ziyade çatışmanın belirgin karakter olduğunu ileri sürerler.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İnsan doğasına vurgu yaparlar ve bu doğanın kötücül özellikleri nedeniyle devletlerin de benzer tutum takındıklarını iddia ederler.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Realİzm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>
                <a:latin typeface="Garamond" panose="02020404030301010803" pitchFamily="18" charset="0"/>
              </a:rPr>
              <a:t>Klasik Realistler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>
                <a:latin typeface="Garamond" panose="02020404030301010803" pitchFamily="18" charset="0"/>
              </a:rPr>
              <a:t>- </a:t>
            </a:r>
            <a:r>
              <a:rPr lang="tr-TR" sz="1600" dirty="0" smtClean="0">
                <a:latin typeface="Garamond" panose="02020404030301010803" pitchFamily="18" charset="0"/>
              </a:rPr>
              <a:t>Devletleri temel ve hatta biricik aktörler olarak görürler.</a:t>
            </a:r>
            <a:endParaRPr lang="tr-TR" sz="1600" dirty="0"/>
          </a:p>
          <a:p>
            <a:pPr indent="0">
              <a:buNone/>
            </a:pPr>
            <a:r>
              <a:rPr lang="tr-TR" sz="1600" dirty="0" smtClean="0"/>
              <a:t>- Uluslararası alanın devletler arasındaki güç dağılımın sonucu olduğuna inanırlar.</a:t>
            </a:r>
          </a:p>
          <a:p>
            <a:pPr indent="0">
              <a:buNone/>
            </a:pPr>
            <a:r>
              <a:rPr lang="tr-TR" sz="1600" dirty="0" smtClean="0"/>
              <a:t>- Devletlerin kendi başının çaresine bakma zorunluluğunda olduklarını düşündüklerinden, güvenliği tüm konuların üzerinde tutarlar. </a:t>
            </a:r>
            <a:r>
              <a:rPr lang="tr-TR" sz="1600" dirty="0" err="1" smtClean="0"/>
              <a:t>Bekâ</a:t>
            </a:r>
            <a:r>
              <a:rPr lang="tr-TR" sz="1600" dirty="0" smtClean="0"/>
              <a:t> sorununun tüm devletler için her daim güncel olduğunu iddia ederler.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err="1"/>
              <a:t>UluslararasI</a:t>
            </a:r>
            <a:r>
              <a:rPr lang="tr-TR" sz="2000" dirty="0"/>
              <a:t> </a:t>
            </a:r>
            <a:r>
              <a:rPr lang="tr-TR" sz="2000" cap="none" dirty="0" err="1"/>
              <a:t>İLİŞKİLE</a:t>
            </a:r>
            <a:r>
              <a:rPr lang="tr-TR" sz="2000" dirty="0" err="1"/>
              <a:t>r</a:t>
            </a:r>
            <a:r>
              <a:rPr lang="tr-TR" sz="2000" dirty="0"/>
              <a:t> </a:t>
            </a:r>
            <a:r>
              <a:rPr lang="tr-TR" sz="2000" dirty="0" err="1"/>
              <a:t>Teorİlerİ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600" dirty="0"/>
              <a:t>Güvenlik ikilemi: Bir devletin savunma nedeniyle askeri gücünü artırmasının diğer devletler tarafından her zaman saldırgan olarak yorumlanma eğilimi taşımasından doğan ikilem</a:t>
            </a:r>
            <a:r>
              <a:rPr lang="tr-TR" sz="1600" dirty="0" smtClean="0"/>
              <a:t>.</a:t>
            </a:r>
          </a:p>
          <a:p>
            <a:pPr algn="just"/>
            <a:r>
              <a:rPr lang="tr-TR" sz="1600" dirty="0"/>
              <a:t>Göreceli kazanç: Devletlerin aralarındaki fayda ve yetenek dağılımında yansımalarını bulan ve birbirleri karşısındaki </a:t>
            </a:r>
            <a:r>
              <a:rPr lang="tr-TR" sz="1600" dirty="0" smtClean="0"/>
              <a:t>konumu.</a:t>
            </a:r>
            <a:endParaRPr lang="tr-TR" sz="1600" dirty="0"/>
          </a:p>
          <a:p>
            <a:pPr algn="just"/>
            <a:r>
              <a:rPr lang="tr-TR" sz="1600" dirty="0"/>
              <a:t>Hukukun üstünlüğü: Bütün eylem ve davranışları kapsayacak bir çerçeve oluşturma anlamında yönetenlerin hukuki olması gerektiği ilkesi.</a:t>
            </a: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686</TotalTime>
  <Words>497</Words>
  <Application>Microsoft Office PowerPoint</Application>
  <PresentationFormat>Ekran Gösterisi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ULS0104  UluslararasI Polİtİka-I</vt:lpstr>
      <vt:lpstr>VIII. hafta</vt:lpstr>
      <vt:lpstr>Büyük tartIşmalar</vt:lpstr>
      <vt:lpstr> Büyük tartIşmalar</vt:lpstr>
      <vt:lpstr>Büyük tartIşmalar</vt:lpstr>
      <vt:lpstr>Büyük tartIşmalar</vt:lpstr>
      <vt:lpstr>Realİzm</vt:lpstr>
      <vt:lpstr>Realİzm</vt:lpstr>
      <vt:lpstr>UluslararasI İLİŞKİLEr Teorİlerİ Kavramlar</vt:lpstr>
      <vt:lpstr>UluslararasI İLİŞKİLEr Teorİlerİ Kavramlar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175</cp:revision>
  <dcterms:created xsi:type="dcterms:W3CDTF">2018-02-05T17:47:31Z</dcterms:created>
  <dcterms:modified xsi:type="dcterms:W3CDTF">2020-01-13T01:38:58Z</dcterms:modified>
</cp:coreProperties>
</file>