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36"/>
  </p:notesMasterIdLst>
  <p:sldIdLst>
    <p:sldId id="256" r:id="rId2"/>
    <p:sldId id="257" r:id="rId3"/>
    <p:sldId id="258" r:id="rId4"/>
    <p:sldId id="262" r:id="rId5"/>
    <p:sldId id="263" r:id="rId6"/>
    <p:sldId id="267" r:id="rId7"/>
    <p:sldId id="264" r:id="rId8"/>
    <p:sldId id="259" r:id="rId9"/>
    <p:sldId id="265" r:id="rId10"/>
    <p:sldId id="260" r:id="rId11"/>
    <p:sldId id="285" r:id="rId12"/>
    <p:sldId id="286" r:id="rId13"/>
    <p:sldId id="287" r:id="rId14"/>
    <p:sldId id="266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6" r:id="rId23"/>
    <p:sldId id="277" r:id="rId24"/>
    <p:sldId id="278" r:id="rId25"/>
    <p:sldId id="279" r:id="rId26"/>
    <p:sldId id="293" r:id="rId27"/>
    <p:sldId id="294" r:id="rId28"/>
    <p:sldId id="301" r:id="rId29"/>
    <p:sldId id="303" r:id="rId30"/>
    <p:sldId id="305" r:id="rId31"/>
    <p:sldId id="307" r:id="rId32"/>
    <p:sldId id="308" r:id="rId33"/>
    <p:sldId id="312" r:id="rId34"/>
    <p:sldId id="315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C6BD14-5CB7-4CAA-B526-2017B7ECC60E}" v="127" dt="2018-11-09T05:58:29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EF12A-2146-49B1-9F93-F92601DEA5C2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3CEB5-499F-4DD2-BED0-61487DCB8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82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8B1B4-733D-495A-B25B-D8CA0AFFC796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00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5E972-E290-402E-BCB9-F89DF7368973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93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9F5DB-FEE5-4F7B-A7F1-120A2A01AA2A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204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E78CD-6A79-4DD5-833B-FA78817A3F6B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48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9258-95B1-4AC8-884E-967A346C6550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5098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DF22-D882-427B-A0D6-8946AD648F2B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416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3E2F1-BE70-4B12-94E9-C0B6A5FE858C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122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E08C-6E58-45AE-AA57-E25F0081F4F9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8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06DD6-AE51-4FD4-99E6-90B5EF9BD9E1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84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78F48-9FA8-4EDC-BB1C-A371D7648340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78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098F5-A49C-4B38-91D3-B5EA5C9A8B0F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14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81CF-83C5-41C1-B19C-4E27EAE32301}" type="datetime1">
              <a:rPr lang="en-US" smtClean="0"/>
              <a:t>20-Jan-20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97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79E8-389F-4143-A7CA-14382ECF31DA}" type="datetime1">
              <a:rPr lang="en-US" smtClean="0"/>
              <a:t>20-Jan-20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4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96915-824E-4179-AE54-9CAD64A442BF}" type="datetime1">
              <a:rPr lang="en-US" smtClean="0"/>
              <a:t>20-Jan-20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7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A401-5F5A-4CBC-93E8-178DCEC8255C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2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6423-A3F4-4C9D-8C7E-7946CCA56A67}" type="datetime1">
              <a:rPr lang="en-US" smtClean="0"/>
              <a:t>20-Jan-20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12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811FA-17B5-481B-A333-AEB5648ADAD0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26E0BCD-6CAE-4ABB-9AF0-2ED2670F4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1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theintercept.com/2018/10/31/california-proposition-8-dialysis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CA195-C33A-4C3B-9A03-B2A1B15896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Monopol ve Regülasyon	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6DE73-B75E-4080-86EC-17A2FDF85B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Sanayi İktisadı Ders 8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6D74D-4516-4C82-B8AA-0522312AD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547367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815A7B4-532E-48C9-AC24-D78ACF333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D40109F4-CE5C-45F4-856E-F3F69C9FD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CBAA4DE-3D7B-460B-AE98-D9F9990C0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BF1ED3E-4F80-4AF6-A41B-44F53DDE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C0B2D747-3E31-45C5-9A98-A9710A585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A15FD4BA-3020-462D-8BE8-B3A65B8E4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304284A-7318-4DD5-898C-2F6B23C77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F48E66-B635-4509-B115-E0987C014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E3B96D94-5F5A-4F4C-810C-917BF4D26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7F3782D6-BFF8-4389-9D39-A023ADAA9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ECE162D4-FCAE-441B-B5E9-C91DE6212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ABF605F-2A84-4E7F-91F0-A256E2A5C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199" y="4571999"/>
            <a:ext cx="7673801" cy="1087656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300" dirty="0"/>
              <a:t>Talep esnekliği düştükçe kar marjı artar</a:t>
            </a:r>
            <a:r>
              <a:rPr lang="en-US" sz="2300" dirty="0"/>
              <a:t>.</a:t>
            </a:r>
            <a:br>
              <a:rPr lang="en-US" sz="2300" dirty="0"/>
            </a:br>
            <a:endParaRPr lang="en-US" sz="23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A23DCB1-A77B-4B50-8FEE-C971E0B473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3393" y="445476"/>
            <a:ext cx="8353834" cy="4149969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96B6CB-730A-4BA1-A4F4-CF71E23DB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768593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AB2CF-20C5-48B6-8F24-D5BAF5003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Piyasa payı mı yoksa piyasa gücü mü?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5A804-DB05-47D7-B6F6-C1FEC07E5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Apple monopol mü? Mac bilgisayarların 100% ancak Pclerin sadece %10.</a:t>
            </a:r>
          </a:p>
          <a:p>
            <a:endParaRPr lang="tr-TR" dirty="0"/>
          </a:p>
          <a:p>
            <a:r>
              <a:rPr lang="tr-TR" dirty="0"/>
              <a:t>Piyasa payı hesaplamaları piyasa tanımlanmasına bağlıdır.</a:t>
            </a:r>
            <a:endParaRPr lang="en-US" dirty="0"/>
          </a:p>
          <a:p>
            <a:r>
              <a:rPr lang="tr-TR" dirty="0"/>
              <a:t>Tanım değişince piyasa payı da değişir.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349513-42E3-41E9-9116-A6694D280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543119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A3B40-8AEB-4536-BBCD-BE05D3543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166" y="656493"/>
            <a:ext cx="4191633" cy="5064830"/>
          </a:xfrm>
        </p:spPr>
        <p:txBody>
          <a:bodyPr>
            <a:normAutofit/>
          </a:bodyPr>
          <a:lstStyle/>
          <a:p>
            <a:r>
              <a:rPr lang="tr-TR" sz="3200" dirty="0"/>
              <a:t>Soldaki firma piyasanın %90’ına soldakiyse %100’e hakimse hangisi daha önemli bir monopoldür?</a:t>
            </a:r>
            <a:endParaRPr lang="en-US" sz="32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B25AF38-DA1F-42A6-BD26-8A2FCBC1BA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5540" y="1500554"/>
            <a:ext cx="7416460" cy="3684304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CA6FB96-7AE2-47BF-AEA9-82F583EFC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35899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9DC73-F0E1-426D-9A3E-A149B6EC8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Kanunlar da monopol gücünü dikkate alır.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7E987-D86A-49A9-A516-BA639E38F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Microsoft Windows 90% piyasa payı.</a:t>
            </a:r>
          </a:p>
          <a:p>
            <a:r>
              <a:rPr lang="tr-TR" dirty="0"/>
              <a:t>Monopol gücü olsaydı bir işletim sistemini 900-2000 dolara satabilirdi.</a:t>
            </a:r>
          </a:p>
          <a:p>
            <a:r>
              <a:rPr lang="tr-TR" dirty="0"/>
              <a:t>Ancak fiyat sadece 40 dolar. Neden? Çünkü potansiyel rekabet var; diğer işletim sistemleri veya eski Windows sürümleri</a:t>
            </a:r>
          </a:p>
          <a:p>
            <a:r>
              <a:rPr lang="tr-TR" dirty="0"/>
              <a:t>Yazılım dayanıklı bir maldır.</a:t>
            </a:r>
          </a:p>
          <a:p>
            <a:r>
              <a:rPr lang="tr-TR" dirty="0"/>
              <a:t>Ancak Microsoft güçlü pozisyonunu PC üreticileriyle anlaşmalarda vs. kullanarak avantaj elde etmektedir. </a:t>
            </a:r>
          </a:p>
          <a:p>
            <a:r>
              <a:rPr lang="tr-TR" dirty="0"/>
              <a:t>Window ve Internet Explorer.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AE821E-0FD9-4392-B3ED-F89513D7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601321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1D60-5DAA-4AF2-BD8B-8C4644A43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Soru: Her (regüle edilmeyen) monopol kar eder mi?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2F967-40D1-4F23-B09E-7DEEEBC05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Şart değil</a:t>
            </a:r>
          </a:p>
          <a:p>
            <a:r>
              <a:rPr lang="tr-TR" dirty="0"/>
              <a:t>Yüksek sabit maliyet normal kar anlamına gelebilir.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F0BD16-CB57-4EBD-AA22-B54C3D44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4030258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60AF2-46F5-4E15-B912-2E4452E34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Etkin üretim güdülenmesi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8DCEB-0D85-41F8-A82C-4739170BD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Monopolün etkin üretim güdülenmesi rekabetçi firmalara göre daha düşüktür.</a:t>
            </a:r>
          </a:p>
          <a:p>
            <a:r>
              <a:rPr lang="tr-TR" dirty="0"/>
              <a:t>Gerçek hayatta maliyetlerin düşürülmesi her durumda karı arttırır.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2ACDEA-201B-47B2-B805-CC74E1263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990200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CD32E-0D44-4163-94A5-D040F6725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Peki monopoller isteseler de maliyetleri düşürebilirler mi?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743C1-3636-4917-99D9-4E33AC566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Rakiplerin olmadığı durumda örnek alınarak maliyet düşürme mümkün olmayabilir.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8C473-8448-42A1-BD99-67AB608EA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023946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FF16D-ECB5-4415-842E-99A4E3A3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Zaman içinde monopol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FEFCF-7880-412F-A136-11D20A355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Statik durumda monopol asla esnek olmayan bölgede üretmez.</a:t>
            </a:r>
          </a:p>
          <a:p>
            <a:r>
              <a:rPr lang="tr-TR" dirty="0"/>
              <a:t>Esnek olmayan kısımda daima fiyatı arttırır.</a:t>
            </a:r>
          </a:p>
          <a:p>
            <a:r>
              <a:rPr lang="tr-TR" dirty="0"/>
              <a:t>Eğer zaman boyutunu eklersek bu mümkün olabilir. </a:t>
            </a:r>
          </a:p>
          <a:p>
            <a:r>
              <a:rPr lang="tr-TR" dirty="0"/>
              <a:t>Kısa vadede fiyat artışı uzun vadede müşteri kaybetmeye yol açabilir. </a:t>
            </a:r>
          </a:p>
          <a:p>
            <a:r>
              <a:rPr lang="tr-TR" dirty="0"/>
              <a:t>Yani uzun dönemde ikame edilme korkusu esnek olmayan bölgede üretim yapılmasını sağlayabilir.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E6DC03-0F98-4332-9330-E23D1B6B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663671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EE0EE-A007-4CF3-A69A-0ADDE7421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Monopolün Yararı ve Maliyeti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24A7DA6-8F5F-4595-88B6-D86A28B5AC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0959" y="1270000"/>
            <a:ext cx="9030082" cy="55880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62B41A-4C54-42B6-B651-09703EE57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590148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CFB6A-0139-4F4B-88C5-1B52F5401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Monopolde dara kaybı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88D1A-CD65-4813-B1C6-A1719B22B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Farklı hesaplamalara göre GDP’nin yüzde 0.1’i ile yüzde 13’ü arasında değişen boyutlarda olabiliyor.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55C9A-E8A8-44B5-881D-35840A0A6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635426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957F1-519B-4C20-9E4D-5BECFDF28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Monopol Tipleri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F25B2-F702-4A6C-9D02-0B770B28D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Saf monopol:(100% Pazar payı)</a:t>
            </a:r>
          </a:p>
          <a:p>
            <a:r>
              <a:rPr lang="tr-TR" dirty="0"/>
              <a:t>Dominant firmalar: 50% ile 100% arası: Kodak, Gillete, THY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009CFD-48AA-4D7E-98DE-E6A7CBC5A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461979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09978-BA71-44FE-8FFE-F9E8E72EB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Rant kovalama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2A189-3A37-45FE-BE92-868D8C6EE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Dara kaybı sadece grafikteki alanla sınırlı olmayabilir.</a:t>
            </a:r>
            <a:r>
              <a:rPr lang="en-US" dirty="0"/>
              <a:t>.</a:t>
            </a:r>
            <a:endParaRPr lang="tr-TR" dirty="0"/>
          </a:p>
          <a:p>
            <a:r>
              <a:rPr lang="tr-TR" dirty="0"/>
              <a:t>Monopoldeki dara kaybı üretimin azalışından kaynaklanır, gelir transferinden değil.</a:t>
            </a:r>
          </a:p>
          <a:p>
            <a:r>
              <a:rPr lang="tr-TR" dirty="0"/>
              <a:t>Aynı zamanda üretici kaynakların rant kovalamada kullanılması dara kaybını arttıracaktır.</a:t>
            </a:r>
          </a:p>
          <a:p>
            <a:r>
              <a:rPr lang="tr-TR" dirty="0">
                <a:hlinkClick r:id="rId2"/>
              </a:rPr>
              <a:t>Örnek: diyaliz makinelerinde monopolleşme</a:t>
            </a:r>
          </a:p>
          <a:p>
            <a:r>
              <a:rPr lang="tr-TR" dirty="0">
                <a:hlinkClick r:id="rId2"/>
              </a:rPr>
              <a:t>https://theintercept.com/2018/10/31/california-proposition-8-dialysis/</a:t>
            </a:r>
            <a:endParaRPr lang="tr-T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E66151-95E1-4F3C-BE99-7782B18A9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8407607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4815A7B4-532E-48C9-AC24-D78ACF333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D40109F4-CE5C-45F4-856E-F3F69C9FD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CBAA4DE-3D7B-460B-AE98-D9F9990C0B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BF1ED3E-4F80-4AF6-A41B-44F53DDE61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C0B2D747-3E31-45C5-9A98-A9710A585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A15FD4BA-3020-462D-8BE8-B3A65B8E4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304284A-7318-4DD5-898C-2F6B23C77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9DF48E66-B635-4509-B115-E0987C014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E3B96D94-5F5A-4F4C-810C-917BF4D26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7F3782D6-BFF8-4389-9D39-A023ADAA9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ECE162D4-FCAE-441B-B5E9-C91DE6212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CB6688D-0CAC-4532-BE6A-368700421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4275" y="5583291"/>
            <a:ext cx="8288032" cy="10963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tr-TR" sz="3400" dirty="0">
                <a:solidFill>
                  <a:schemeClr val="tx1"/>
                </a:solidFill>
              </a:rPr>
              <a:t>Monopol karı ve dara kaybı esnekliğe bağlıdır</a:t>
            </a:r>
            <a:endParaRPr lang="en-US" sz="3400" dirty="0">
              <a:solidFill>
                <a:schemeClr val="tx1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3A05D65-4804-48B8-8909-960515DE96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5583" y="71479"/>
            <a:ext cx="8186082" cy="544033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A15E9E-77CC-4E62-889D-55628187D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091878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79640-E5C0-4695-8A92-D399BF4CF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2E1E5A0-6CA5-4CB6-BBD2-C0AC869C75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2555383"/>
            <a:ext cx="10730730" cy="2919294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6D1B98-E876-4513-BA50-9884D5FEF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41737380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D8833-FDB8-45DD-AA92-CE27FE61B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Monopol yararlı olabilir mi?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E625E-2767-4D01-A5DD-F2BC2B096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Patent ve telif hakları monopol karına ulaşmanın bir yoludur.</a:t>
            </a:r>
          </a:p>
          <a:p>
            <a:r>
              <a:rPr lang="tr-TR" dirty="0"/>
              <a:t>Dolayısıyla monopolleşme potansiyeli ARGE ve yaratıcılığı tetikleyen unsurlardır.</a:t>
            </a:r>
          </a:p>
          <a:p>
            <a:r>
              <a:rPr lang="tr-TR" dirty="0"/>
              <a:t>Dinamik etkinlik.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360F-FCC3-4F45-AB99-B93851362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6289461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32AC4-461D-412D-A222-7FE3A46F4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Firmalar nasıl monopol olur?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D91E8-DB5F-4FC6-A659-420A55D7A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Bilgi avantajı: daha iyi üretim yöntemi</a:t>
            </a:r>
          </a:p>
          <a:p>
            <a:r>
              <a:rPr lang="tr-TR" dirty="0"/>
              <a:t>Aktarılamaz uzmanlıklar (Toyota modeli)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E24FE5-82E5-4F42-B2B7-34F3AEC82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3402228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3BC72AB-320C-4A2F-9905-CDD00449CB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1261" y="319691"/>
            <a:ext cx="9589477" cy="621861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65386D-E693-4BEE-9A62-F062A56AE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2643604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F17FE-2A60-43B7-85A5-25AA08C85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Fiyat Liderliği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5F6C095-B866-49D7-AB55-99E6219019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75385" y="111455"/>
            <a:ext cx="5787425" cy="6746545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0D34F4-321E-469A-AD3F-CE596C11B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085682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C22B4-2664-4F03-9A11-D46EBD8AB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Basit Dominant Firma Modeli</a:t>
            </a:r>
            <a:endParaRPr lang="en-US" sz="32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5863AC5-68EB-4A3E-9DAE-0D0D41B567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29498" y="321275"/>
            <a:ext cx="6073657" cy="6536725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DDE42-E8C0-4195-B28B-34424A172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2542756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037C7-A266-41DC-A89F-D2C399C7D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95D355B-50B2-4369-8B96-19D70E399E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2537" y="0"/>
            <a:ext cx="9226925" cy="6910754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43E7F3-980B-406D-B97B-A46B35C27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558902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C2FD3-B898-4522-97B9-33867A802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6" y="609600"/>
            <a:ext cx="3729076" cy="1320800"/>
          </a:xfrm>
        </p:spPr>
        <p:txBody>
          <a:bodyPr anchor="ctr">
            <a:normAutofit/>
          </a:bodyPr>
          <a:lstStyle/>
          <a:p>
            <a:r>
              <a:rPr lang="tr-TR" dirty="0"/>
              <a:t>Kalan talep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37AAC-E980-4EB1-A480-1DA75DACE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166" y="2160589"/>
            <a:ext cx="4871571" cy="3560733"/>
          </a:xfrm>
        </p:spPr>
        <p:txBody>
          <a:bodyPr>
            <a:normAutofit/>
          </a:bodyPr>
          <a:lstStyle/>
          <a:p>
            <a:r>
              <a:rPr lang="tr-TR" sz="2400" dirty="0"/>
              <a:t>Dominant firmaya kenar firmalardan kalan talep</a:t>
            </a:r>
          </a:p>
          <a:p>
            <a:endParaRPr lang="tr-TR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14D07C-9C8E-41B9-80E0-8C775D800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2896" y="3020406"/>
            <a:ext cx="4602747" cy="920549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B5B97-2B81-4180-8B42-8D86076A3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343938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36976-679F-4D67-843B-DB9B4571A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Basit Monopol Modeli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BA09F-39D1-4E02-B1D1-997922E1D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İyi tanımlanmış bir piyasa</a:t>
            </a:r>
          </a:p>
          <a:p>
            <a:r>
              <a:rPr lang="tr-TR" dirty="0"/>
              <a:t>Fiyat üstünde tam kontrol</a:t>
            </a:r>
          </a:p>
          <a:p>
            <a:r>
              <a:rPr lang="tr-TR" dirty="0"/>
              <a:t>Katı giriş engelleri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47A461-A539-4720-A230-8601DA6FD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9717068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B57B8-7CCC-4F64-8780-A392B2AC1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BB794-EAC5-45B7-ABB6-0E09794D2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39C95B-A7D9-4381-9983-265FE32B2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148" y="506836"/>
            <a:ext cx="8589704" cy="627364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9CB41-8670-460D-976E-8AEDE5347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7302602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5827F-C909-439F-B831-A645EAC65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Giriş serbest olsaydı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691FD-EC91-4161-AB80-43D7B7DB3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Kenar firmaların arz eğrisi yatay olur: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B35953-78AE-4697-A074-402F8AEED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0356049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36212-1563-45DF-8EE1-F56B57489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4F919-D81D-448E-BB2D-2610F2504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62BCB3-C3DF-44EC-BCDC-EF9BA892F9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292" y="191048"/>
            <a:ext cx="8705416" cy="6475903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99CF8-B8AF-461F-B455-EE72F9502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4548075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CBCE5-8772-405A-8722-FBCB7D280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9248484-4206-4F17-86B1-F584E8DE15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463" y="175936"/>
            <a:ext cx="7429073" cy="650612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1E6037-3834-43D8-8FFA-470B43946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2476336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CD490-AAF1-436E-950F-EAA3B015A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Ortalama maliyet üzerinden fiyatlandırma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FE576A6-3E50-4AD1-B27B-C39722CED0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36841" y="1181395"/>
            <a:ext cx="5449261" cy="560897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5D8D73-AF36-4CD2-931A-8F21CA85D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411203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1B408-5A1C-4308-8235-91CCDFEAE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1A424F4-10B5-47F0-93A8-52A531015D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5828" y="353289"/>
            <a:ext cx="8440344" cy="6151422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F0C6C-A071-4E0C-8428-33C63C403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062660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EA1B7-7C21-425D-AA58-B51AD179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9E20AB1-CB90-4460-9AC4-59B16467C8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17998" y="263973"/>
            <a:ext cx="6364632" cy="6330053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D483E5-2F44-4FA6-BC85-A03E00EBC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016938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29929-C585-4187-BE2E-9556689C0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 örnek: Gazete ilanları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BC352-45BF-45D0-9CAB-D7083DBAA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Houston Post 1995 yılında kapandı ve Houston Chronicle saf monopl oldu.</a:t>
            </a:r>
          </a:p>
          <a:p>
            <a:r>
              <a:rPr lang="tr-TR" dirty="0"/>
              <a:t>Ocak 1995 ile Aralık 1996 arasında ilan fiyatları yüzde 65 arttı. Ancak okuyucu sayısında sadece yüzde 23lük bir artış gerçekleşmişti.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F6CE0D-4871-47E4-BBBA-BBFB4B9F5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59757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76C25-4207-4E3F-BDAF-DA6EF0B30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C27CFD8-45F4-4050-961B-0CE3B74446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9477" y="999712"/>
            <a:ext cx="6762100" cy="11889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448B431-9F9D-4B9E-96B0-D924AB1A56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9138" y="3429000"/>
            <a:ext cx="7583316" cy="177506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53BB21-ED09-4644-B90A-03911396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009049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2F1DA-7C7F-49D0-B3D0-B41BFC25A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6" y="609600"/>
            <a:ext cx="3729076" cy="1320800"/>
          </a:xfrm>
        </p:spPr>
        <p:txBody>
          <a:bodyPr anchor="ctr">
            <a:normAutofit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2F030-61D4-4C30-871F-840DB0EC2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167" y="2160589"/>
            <a:ext cx="3720916" cy="3560733"/>
          </a:xfrm>
        </p:spPr>
        <p:txBody>
          <a:bodyPr>
            <a:normAutofit/>
          </a:bodyPr>
          <a:lstStyle/>
          <a:p>
            <a:r>
              <a:rPr lang="tr-TR" dirty="0"/>
              <a:t>Kar maksimizastonu MR = MC</a:t>
            </a:r>
          </a:p>
          <a:p>
            <a:endParaRPr lang="tr-TR" dirty="0"/>
          </a:p>
          <a:p>
            <a:r>
              <a:rPr lang="tr-TR" dirty="0"/>
              <a:t>Esneklik kuralı: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7F6B24-D9B3-4DCD-B6AE-569026F74C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609600"/>
            <a:ext cx="4602747" cy="21632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871A49-21A1-4CA1-96EF-A65FAF73C5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5342" y="3811349"/>
            <a:ext cx="3398088" cy="1253021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D34873-B1EE-4F0E-B2F5-B3553AFB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379192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F6385-A529-4A7C-B634-0CF36FBA8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6" y="609600"/>
            <a:ext cx="3729076" cy="1320800"/>
          </a:xfrm>
        </p:spPr>
        <p:txBody>
          <a:bodyPr anchor="ctr">
            <a:normAutofit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E505F-656C-4ACE-AC24-962C70E46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167" y="2160589"/>
            <a:ext cx="3720916" cy="3560733"/>
          </a:xfrm>
        </p:spPr>
        <p:txBody>
          <a:bodyPr>
            <a:normAutofit/>
          </a:bodyPr>
          <a:lstStyle/>
          <a:p>
            <a:r>
              <a:rPr lang="tr-TR" dirty="0"/>
              <a:t>Bu denkleme aynı zamanda Lerner endeksi adı verilir.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46C3ED-62E7-4A29-85AB-A41BE9F61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4545" y="2160589"/>
            <a:ext cx="4602747" cy="21632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CDBEF-6E05-4132-BC67-9B983FEFC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4248998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730</Words>
  <Application>Microsoft Office PowerPoint</Application>
  <PresentationFormat>Widescreen</PresentationFormat>
  <Paragraphs>102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Trebuchet MS</vt:lpstr>
      <vt:lpstr>Wingdings 3</vt:lpstr>
      <vt:lpstr>Facet</vt:lpstr>
      <vt:lpstr>Monopol ve Regülasyon </vt:lpstr>
      <vt:lpstr>Monopol Tipleri</vt:lpstr>
      <vt:lpstr>Basit Monopol Modeli</vt:lpstr>
      <vt:lpstr>PowerPoint Presentation</vt:lpstr>
      <vt:lpstr>PowerPoint Presentation</vt:lpstr>
      <vt:lpstr>Bir örnek: Gazete ilanları</vt:lpstr>
      <vt:lpstr>PowerPoint Presentation</vt:lpstr>
      <vt:lpstr>PowerPoint Presentation</vt:lpstr>
      <vt:lpstr>PowerPoint Presentation</vt:lpstr>
      <vt:lpstr>Talep esnekliği düştükçe kar marjı artar. </vt:lpstr>
      <vt:lpstr>Piyasa payı mı yoksa piyasa gücü mü?</vt:lpstr>
      <vt:lpstr>PowerPoint Presentation</vt:lpstr>
      <vt:lpstr>Kanunlar da monopol gücünü dikkate alır.</vt:lpstr>
      <vt:lpstr>Soru: Her (regüle edilmeyen) monopol kar eder mi?</vt:lpstr>
      <vt:lpstr>Etkin üretim güdülenmesi</vt:lpstr>
      <vt:lpstr>Peki monopoller isteseler de maliyetleri düşürebilirler mi?</vt:lpstr>
      <vt:lpstr>Zaman içinde monopol</vt:lpstr>
      <vt:lpstr>Monopolün Yararı ve Maliyeti</vt:lpstr>
      <vt:lpstr>Monopolde dara kaybı</vt:lpstr>
      <vt:lpstr>Rant kovalama</vt:lpstr>
      <vt:lpstr>Monopol karı ve dara kaybı esnekliğe bağlıdır</vt:lpstr>
      <vt:lpstr>PowerPoint Presentation</vt:lpstr>
      <vt:lpstr>Monopol yararlı olabilir mi?</vt:lpstr>
      <vt:lpstr>Firmalar nasıl monopol olur?</vt:lpstr>
      <vt:lpstr>PowerPoint Presentation</vt:lpstr>
      <vt:lpstr>Fiyat Liderliği</vt:lpstr>
      <vt:lpstr>Basit Dominant Firma Modeli</vt:lpstr>
      <vt:lpstr>PowerPoint Presentation</vt:lpstr>
      <vt:lpstr>Kalan talep</vt:lpstr>
      <vt:lpstr>PowerPoint Presentation</vt:lpstr>
      <vt:lpstr>Giriş serbest olsaydı</vt:lpstr>
      <vt:lpstr>PowerPoint Presentation</vt:lpstr>
      <vt:lpstr>PowerPoint Presentation</vt:lpstr>
      <vt:lpstr>Ortalama maliyet üzerinden fiyatlandırma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Monopoly and Regulation</dc:title>
  <dc:creator>Umut Öneş</dc:creator>
  <cp:lastModifiedBy>Umut Öneş</cp:lastModifiedBy>
  <cp:revision>26</cp:revision>
  <dcterms:created xsi:type="dcterms:W3CDTF">2018-11-01T17:53:30Z</dcterms:created>
  <dcterms:modified xsi:type="dcterms:W3CDTF">2020-01-20T11:09:25Z</dcterms:modified>
</cp:coreProperties>
</file>