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2"/>
  </p:notesMasterIdLst>
  <p:handoutMasterIdLst>
    <p:handoutMasterId r:id="rId13"/>
  </p:handoutMasterIdLst>
  <p:sldIdLst>
    <p:sldId id="668" r:id="rId4"/>
    <p:sldId id="607" r:id="rId5"/>
    <p:sldId id="693" r:id="rId6"/>
    <p:sldId id="669" r:id="rId7"/>
    <p:sldId id="691" r:id="rId8"/>
    <p:sldId id="692" r:id="rId9"/>
    <p:sldId id="688" r:id="rId10"/>
    <p:sldId id="673"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84" d="100"/>
          <a:sy n="84" d="100"/>
        </p:scale>
        <p:origin x="1638" y="42"/>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28.2.2020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2/28/2020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109</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BİLGİ TEKNOLOJİLERİ VE KULLANIMI</a:t>
            </a:r>
          </a:p>
          <a:p>
            <a:pPr marL="0" lvl="1" algn="ctr">
              <a:spcBef>
                <a:spcPct val="20000"/>
              </a:spcBef>
              <a:buClr>
                <a:schemeClr val="accent1"/>
              </a:buClr>
            </a:pP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332145" y="4213180"/>
            <a:ext cx="8479708" cy="1077218"/>
          </a:xfrm>
          <a:prstGeom prst="rect">
            <a:avLst/>
          </a:prstGeom>
        </p:spPr>
        <p:txBody>
          <a:bodyPr wrap="square">
            <a:spAutoFit/>
          </a:bodyPr>
          <a:lstStyle/>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DOÇ. DR. ARZUHAN BURCU GÜLTEKİN</a:t>
            </a:r>
          </a:p>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SORUMLU ASİSTAN: EMİR SUNGUROĞLU</a:t>
            </a:r>
          </a:p>
          <a:p>
            <a:pPr algn="ctr">
              <a:spcAft>
                <a:spcPts val="0"/>
              </a:spcAft>
            </a:pPr>
            <a:endParaRPr lang="tr-TR" sz="1600" dirty="0" smtClean="0">
              <a:latin typeface="Arial" panose="020B0604020202020204" pitchFamily="34" charset="0"/>
              <a:ea typeface="Times New Roman" panose="02020603050405020304" pitchFamily="18" charset="0"/>
              <a:cs typeface="Arial" panose="020B0604020202020204" pitchFamily="34" charset="0"/>
            </a:endParaRP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a:t>
            </a:r>
            <a:r>
              <a:rPr lang="tr-TR" sz="1600" dirty="0">
                <a:latin typeface="Arial" panose="020B0604020202020204" pitchFamily="34" charset="0"/>
                <a:ea typeface="Times New Roman" panose="02020603050405020304" pitchFamily="18" charset="0"/>
                <a:cs typeface="Arial" panose="020B0604020202020204" pitchFamily="34" charset="0"/>
              </a:rPr>
              <a:t>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ikdörtgen 10"/>
          <p:cNvSpPr/>
          <p:nvPr/>
        </p:nvSpPr>
        <p:spPr>
          <a:xfrm>
            <a:off x="799098" y="1228397"/>
            <a:ext cx="7976912" cy="3022366"/>
          </a:xfrm>
          <a:prstGeom prst="rect">
            <a:avLst/>
          </a:prstGeom>
        </p:spPr>
        <p:txBody>
          <a:bodyPr wrap="square">
            <a:spAutoFit/>
          </a:bodyPr>
          <a:lstStyle/>
          <a:p>
            <a:pPr marL="0" lvl="1" algn="ctr">
              <a:spcBef>
                <a:spcPct val="20000"/>
              </a:spcBef>
              <a:buClr>
                <a:schemeClr val="tx1">
                  <a:lumMod val="95000"/>
                  <a:lumOff val="5000"/>
                </a:schemeClr>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tx1">
                  <a:lumMod val="95000"/>
                  <a:lumOff val="5000"/>
                </a:schemeClr>
              </a:buClr>
            </a:pPr>
            <a:r>
              <a:rPr lang="tr-TR" sz="2800" b="1" dirty="0">
                <a:latin typeface="Arial" panose="020B0604020202020204" pitchFamily="34" charset="0"/>
                <a:cs typeface="Arial" panose="020B0604020202020204" pitchFamily="34" charset="0"/>
              </a:rPr>
              <a:t>3</a:t>
            </a:r>
            <a:r>
              <a:rPr lang="tr-TR" sz="2800" b="1" dirty="0" smtClean="0">
                <a:latin typeface="Arial" panose="020B0604020202020204" pitchFamily="34" charset="0"/>
                <a:cs typeface="Arial" panose="020B0604020202020204" pitchFamily="34" charset="0"/>
              </a:rPr>
              <a:t>. </a:t>
            </a:r>
            <a:r>
              <a:rPr lang="tr-TR" sz="2800" b="1" dirty="0" smtClean="0">
                <a:latin typeface="Arial" panose="020B0604020202020204" pitchFamily="34" charset="0"/>
                <a:cs typeface="Arial" panose="020B0604020202020204" pitchFamily="34" charset="0"/>
              </a:rPr>
              <a:t>HAFTA</a:t>
            </a:r>
          </a:p>
          <a:p>
            <a:pPr marL="514350" lvl="1" indent="-514350" algn="ctr">
              <a:spcBef>
                <a:spcPct val="20000"/>
              </a:spcBef>
              <a:buClr>
                <a:schemeClr val="accent1"/>
              </a:buClr>
              <a:buAutoNum type="arabicPeriod"/>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endParaRPr lang="tr-TR" sz="28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“GGY 109 - BİLGİ TEKNOLOJİLERİ VE KULLANIMI” DERSİ</a:t>
            </a:r>
            <a:endParaRPr lang="en-US" sz="2400" b="1" dirty="0"/>
          </a:p>
        </p:txBody>
      </p:sp>
    </p:spTree>
    <p:extLst>
      <p:ext uri="{BB962C8B-B14F-4D97-AF65-F5344CB8AC3E}">
        <p14:creationId xmlns:p14="http://schemas.microsoft.com/office/powerpoint/2010/main" val="36844910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buClr>
                <a:srgbClr val="0000CC"/>
              </a:buClr>
            </a:pPr>
            <a:endParaRPr lang="tr-TR" sz="1400" b="1" dirty="0" smtClean="0"/>
          </a:p>
          <a:p>
            <a:pPr algn="just">
              <a:buClr>
                <a:srgbClr val="0000CC"/>
              </a:buClr>
            </a:pPr>
            <a:endParaRPr lang="tr-TR" sz="1400" b="1" dirty="0" smtClean="0"/>
          </a:p>
          <a:p>
            <a:pPr algn="just">
              <a:buClr>
                <a:srgbClr val="0000CC"/>
              </a:buClr>
            </a:pPr>
            <a:r>
              <a:rPr lang="tr-TR" sz="1400" b="1" dirty="0"/>
              <a:t>MICROSOFT OFFICE WORD METİN UYGULAMALARI</a:t>
            </a:r>
          </a:p>
          <a:p>
            <a:pPr algn="just">
              <a:buClr>
                <a:srgbClr val="0000CC"/>
              </a:buClr>
            </a:pPr>
            <a:r>
              <a:rPr lang="tr-TR" sz="1400" b="1" dirty="0"/>
              <a:t>Dersin Öğrenme Kazanımı:</a:t>
            </a:r>
          </a:p>
          <a:p>
            <a:pPr algn="just">
              <a:buClr>
                <a:srgbClr val="0000CC"/>
              </a:buClr>
            </a:pPr>
            <a:r>
              <a:rPr lang="tr-TR" sz="1400" b="1" dirty="0"/>
              <a:t>Microsoft Word kelime işlemci programı ile metin yazabilme kazanımı elde edilmesi</a:t>
            </a:r>
          </a:p>
          <a:p>
            <a:pPr marL="0" indent="0" algn="just">
              <a:buClr>
                <a:srgbClr val="0000CC"/>
              </a:buClr>
              <a:buNone/>
            </a:pPr>
            <a:r>
              <a:rPr lang="tr-TR" sz="1400" b="1" dirty="0"/>
              <a:t>hedeflenmektedir.</a:t>
            </a:r>
          </a:p>
          <a:p>
            <a:pPr algn="just">
              <a:buClr>
                <a:srgbClr val="0000CC"/>
              </a:buClr>
            </a:pPr>
            <a:r>
              <a:rPr lang="tr-TR" sz="1400" b="1" dirty="0"/>
              <a:t>Dersin Kapsamı:</a:t>
            </a:r>
          </a:p>
          <a:p>
            <a:pPr algn="just">
              <a:buClr>
                <a:srgbClr val="0000CC"/>
              </a:buClr>
            </a:pPr>
            <a:r>
              <a:rPr lang="tr-TR" sz="1400" b="1" dirty="0"/>
              <a:t>3. hafta kapsamında Microsoft Word programının tanıtımına öğrencilere dilekçe örneği </a:t>
            </a:r>
            <a:r>
              <a:rPr lang="tr-TR" sz="1400" b="1" dirty="0" smtClean="0"/>
              <a:t>yazdırarak başlanacaktır</a:t>
            </a:r>
            <a:r>
              <a:rPr lang="tr-TR" sz="1400" b="1" dirty="0"/>
              <a:t>. Daha sonra aşağıdaki makalenin sadece metin kısmı, verilen yazım kuralları </a:t>
            </a:r>
            <a:r>
              <a:rPr lang="tr-TR" sz="1400" b="1" dirty="0" smtClean="0"/>
              <a:t>ve şablonu </a:t>
            </a:r>
            <a:r>
              <a:rPr lang="tr-TR" sz="1400" b="1" dirty="0"/>
              <a:t>çerçevesinde hazırlanacaktır. 4. ve 5. Hafta kazanımlarından sonra, 6. Haftada tablo </a:t>
            </a:r>
            <a:r>
              <a:rPr lang="tr-TR" sz="1400" b="1" dirty="0" smtClean="0"/>
              <a:t>ve şekiller </a:t>
            </a:r>
            <a:r>
              <a:rPr lang="tr-TR" sz="1400" b="1" dirty="0"/>
              <a:t>de metne eklenecektir.</a:t>
            </a:r>
          </a:p>
          <a:p>
            <a:pPr algn="just">
              <a:buClr>
                <a:srgbClr val="0000CC"/>
              </a:buClr>
            </a:pPr>
            <a:r>
              <a:rPr lang="tr-TR" sz="1400" b="1" dirty="0"/>
              <a:t>Kullanılan Öğretim Yöntem ve Tekniği</a:t>
            </a:r>
            <a:r>
              <a:rPr lang="tr-TR" sz="1400" b="1" dirty="0" smtClean="0"/>
              <a:t>:</a:t>
            </a:r>
          </a:p>
          <a:p>
            <a:pPr algn="just">
              <a:buClr>
                <a:srgbClr val="0000CC"/>
              </a:buClr>
            </a:pPr>
            <a:endParaRPr lang="tr-TR" sz="1400" b="1" dirty="0"/>
          </a:p>
          <a:p>
            <a:pPr algn="just">
              <a:buClr>
                <a:srgbClr val="0000CC"/>
              </a:buClr>
            </a:pPr>
            <a:r>
              <a:rPr lang="tr-TR" sz="1400" b="1" dirty="0"/>
              <a:t>Bilgisayar destekli sözlü sunum, anlatım, uygulama, soru ve cevap, ödev</a:t>
            </a:r>
            <a:endParaRPr lang="tr-TR" sz="18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18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18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1800" dirty="0">
              <a:latin typeface="Arial" panose="020B0604020202020204" pitchFamily="34" charset="0"/>
              <a:cs typeface="Arial" panose="020B0604020202020204" pitchFamily="34" charset="0"/>
            </a:endParaRPr>
          </a:p>
        </p:txBody>
      </p:sp>
      <p:sp>
        <p:nvSpPr>
          <p:cNvPr id="6" name="Dikdörtgen 5"/>
          <p:cNvSpPr/>
          <p:nvPr/>
        </p:nvSpPr>
        <p:spPr>
          <a:xfrm>
            <a:off x="313079" y="531088"/>
            <a:ext cx="8517837" cy="63662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BİLGİ TEKNOLOJİLERİ	</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6226309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buClr>
                <a:srgbClr val="0000CC"/>
              </a:buClr>
            </a:pPr>
            <a:endParaRPr lang="tr-TR" sz="1600" b="1" dirty="0" smtClean="0"/>
          </a:p>
          <a:p>
            <a:pPr algn="just">
              <a:buClr>
                <a:srgbClr val="0000CC"/>
              </a:buClr>
            </a:pPr>
            <a:endParaRPr lang="tr-TR" sz="1600" b="1" dirty="0" smtClean="0"/>
          </a:p>
          <a:p>
            <a:pPr marL="0" indent="0" algn="just">
              <a:buClr>
                <a:srgbClr val="0000CC"/>
              </a:buClr>
              <a:buNone/>
            </a:pPr>
            <a:endParaRPr lang="tr-TR" sz="1600" b="1" dirty="0" smtClean="0"/>
          </a:p>
          <a:p>
            <a:pPr algn="just">
              <a:buClr>
                <a:srgbClr val="0000CC"/>
              </a:buClr>
            </a:pPr>
            <a:r>
              <a:rPr lang="tr-TR" sz="1600" dirty="0"/>
              <a:t>Varoluşla birlikte başlayan barınma ihtiyacı; konut anlayışının ortaya çıkmasına neden olmuş, yerleşik yaşama geçme ve kentleşmeyle birlikte çeşitli evrelerden geçmiştir. Sanayileşme ve ekonomik gelişmeye paralel yaşanan bir süreç olan kentleşme ile enerjiye olan ihtiyaç artmıştır. Artan enerji ihtiyacı ile doğal kaynakların büyük çoğunluğu yapı sektöründe, özellikle çok katlı konut alanlarında kullanılmaktadır. Çok katlı konut alanlarında enerji tüketiminin yenilenemeyen kaynaklardan karşılanması gitgide imkansız hale gelmektedir. Bugünün şartlarında ve teknolojisinde yenilenebilir enerji kaynaklarından enerji ihtiyacının karşılanması da oldukça pahalı bir yöntemdir. Artan enerji ihtiyacını karşılamak için daha ucuz bir uygulama olan mevcut enerjinin etkin ve verimli kullanılması gerekmektedir. Bu amaçla bu çalışmada, enerji etkin yapı tasarımına ilişkin ilke, strateji ve yöntemleri içeren kavramsal bir çerçeve önerilmiş ve önerilen çerçeve kapsamında dünyada uygulanan enerji etkin çok katlı konut örnekleri incelenmiştir.</a:t>
            </a:r>
            <a:endParaRPr lang="tr-TR" sz="1600" dirty="0"/>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79" y="531088"/>
            <a:ext cx="8517837" cy="63662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BİLGİ TEKNOLOJİLERİ	</a:t>
            </a: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0157493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marL="0" indent="0" algn="just">
              <a:buClr>
                <a:srgbClr val="0000CC"/>
              </a:buClr>
              <a:buNone/>
            </a:pPr>
            <a:endParaRPr lang="tr-TR" sz="1400" b="1" dirty="0" smtClean="0"/>
          </a:p>
          <a:p>
            <a:pPr marL="0" indent="0" algn="just">
              <a:buClr>
                <a:srgbClr val="0000CC"/>
              </a:buClr>
              <a:buNone/>
            </a:pPr>
            <a:endParaRPr lang="tr-TR" sz="1400" b="1" dirty="0"/>
          </a:p>
          <a:p>
            <a:pPr marL="0" indent="0" algn="just">
              <a:buClr>
                <a:srgbClr val="0000CC"/>
              </a:buClr>
              <a:buNone/>
            </a:pPr>
            <a:r>
              <a:rPr lang="tr-TR" sz="1400" dirty="0"/>
              <a:t>Kentlerde artan enerji ihtiyacı nedeniyle son yıllarda, kent planlama sürecinde enerji-kent ilişkisini ortaya koyan çalışmalara önem verilmiştir. H. Handan Yücel Yıldırım, </a:t>
            </a:r>
            <a:r>
              <a:rPr lang="tr-TR" sz="1400" dirty="0" err="1"/>
              <a:t>Arzuhan</a:t>
            </a:r>
            <a:r>
              <a:rPr lang="tr-TR" sz="1400" dirty="0"/>
              <a:t> Burcu Gültekin ve Harun </a:t>
            </a:r>
            <a:r>
              <a:rPr lang="tr-TR" sz="1400" dirty="0" err="1"/>
              <a:t>Tanrıvermiş’in</a:t>
            </a:r>
            <a:r>
              <a:rPr lang="tr-TR" sz="1400" dirty="0"/>
              <a:t> [2] bildirisinde önerilen, yerleşim alanlarının ve doğal çevrenin nitelikli ve yaşanabilir olmasına yönelik enerji etkin kent planlamaya ilişkin ilke, strateji ve yöntemler Tablo 1’de sunulmuştur. Günümüzde ulaşım, endüstri, bina gibi yaşamın her alanında kullanılan doğal kaynakların büyük çoğunluğu yapı sektöründe kullanılmakta, bu nedenle ekolojik denge bozulmakta, insan sağlığını olumsuz etkileyen ortamlar oluşmaktadır. Yapı sektörünün sebep olduğu çevre ve enerji sorunlarının çözülmesi yenilenebilir enerji kaynaklarının kullanımının artırılmasına, enerjinin etkin kullanılmasına bağlıdır. </a:t>
            </a:r>
            <a:endParaRPr lang="tr-TR" sz="18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1800" dirty="0">
              <a:latin typeface="Arial" panose="020B0604020202020204" pitchFamily="34" charset="0"/>
              <a:cs typeface="Arial" panose="020B0604020202020204" pitchFamily="34" charset="0"/>
            </a:endParaRPr>
          </a:p>
        </p:txBody>
      </p:sp>
      <p:sp>
        <p:nvSpPr>
          <p:cNvPr id="6" name="Dikdörtgen 5"/>
          <p:cNvSpPr/>
          <p:nvPr/>
        </p:nvSpPr>
        <p:spPr>
          <a:xfrm>
            <a:off x="313079" y="531088"/>
            <a:ext cx="8517837" cy="63662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BİLGİ TEKNOLOJİLERİ	</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1479789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79" y="531088"/>
            <a:ext cx="8517837" cy="63662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BİLGİ TEKNOLOJİLERİ	</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pic>
        <p:nvPicPr>
          <p:cNvPr id="7" name="Resim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3079" y="970845"/>
            <a:ext cx="4231216" cy="4803214"/>
          </a:xfrm>
          <a:prstGeom prst="rect">
            <a:avLst/>
          </a:prstGeom>
        </p:spPr>
      </p:pic>
    </p:spTree>
    <p:extLst>
      <p:ext uri="{BB962C8B-B14F-4D97-AF65-F5344CB8AC3E}">
        <p14:creationId xmlns:p14="http://schemas.microsoft.com/office/powerpoint/2010/main" val="18159969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p:cNvSpPr/>
          <p:nvPr/>
        </p:nvSpPr>
        <p:spPr>
          <a:xfrm>
            <a:off x="313079" y="531088"/>
            <a:ext cx="8517837" cy="63662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BİLGİ TEKNOLOJİLERİ	</a:t>
            </a:r>
          </a:p>
          <a:p>
            <a:pPr fontAlgn="base">
              <a:lnSpc>
                <a:spcPct val="90000"/>
              </a:lnSpc>
              <a:spcBef>
                <a:spcPct val="0"/>
              </a:spcBef>
              <a:spcAft>
                <a:spcPct val="0"/>
              </a:spcAft>
            </a:pP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sp>
        <p:nvSpPr>
          <p:cNvPr id="8" name="Dikdörtgen 7"/>
          <p:cNvSpPr/>
          <p:nvPr/>
        </p:nvSpPr>
        <p:spPr>
          <a:xfrm>
            <a:off x="313079" y="1996997"/>
            <a:ext cx="7761111" cy="2308324"/>
          </a:xfrm>
          <a:prstGeom prst="rect">
            <a:avLst/>
          </a:prstGeom>
        </p:spPr>
        <p:txBody>
          <a:bodyPr wrap="square">
            <a:spAutoFit/>
          </a:bodyPr>
          <a:lstStyle/>
          <a:p>
            <a:pPr algn="just"/>
            <a:r>
              <a:rPr lang="tr-TR" dirty="0">
                <a:latin typeface="Times New Roman" panose="02020603050405020304" pitchFamily="18" charset="0"/>
                <a:cs typeface="Times New Roman" panose="02020603050405020304" pitchFamily="18" charset="0"/>
              </a:rPr>
              <a:t>Enerjinin etkin kullanılmasının önemi her ülkede farklı olarak algılanmış, bu bağlamda farklı çözüm ve öneriler geliştirilmiştir. Amerika Birleşik Devletleri (ABD) enerji verimliliğinin önemini ilk fark eden ülkelerden biri olmuş, petrol krizinin yaşandığı 1970’li yıllardan itibaren enerji verimliliği üzerine çalışmalarını artan bir ivme ile sürdürmüştür. ABD’de yürütülen enerji verimliliği çalışmaları sonucunda; 1973–2005 yılları arasında çevrenin korunmasına büyük katkılar sağlaması, elektrikli eşyaların verimlerinin iyileştirilmesi ve ilave santraller kurulmasının önlenmesi gibi kazanımlar elde edilmiştir.</a:t>
            </a:r>
          </a:p>
        </p:txBody>
      </p:sp>
    </p:spTree>
    <p:extLst>
      <p:ext uri="{BB962C8B-B14F-4D97-AF65-F5344CB8AC3E}">
        <p14:creationId xmlns:p14="http://schemas.microsoft.com/office/powerpoint/2010/main" val="27556264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8" y="1867624"/>
            <a:ext cx="8517837" cy="4468903"/>
          </a:xfrm>
        </p:spPr>
        <p:txBody>
          <a:bodyPr anchor="t">
            <a:noAutofit/>
          </a:bodyPr>
          <a:lstStyle/>
          <a:p>
            <a:pPr algn="just">
              <a:buClr>
                <a:srgbClr val="0000CC"/>
              </a:buClr>
            </a:pPr>
            <a:r>
              <a:rPr lang="tr-TR" dirty="0"/>
              <a:t>Dünya nüfusunun büyük bir kısmının kentlerde yaşadığı günümüzde, artan enerji ihtiyacının tamamını bugünün şartlarında ve teknolojisinde yenilenebilir enerji kaynaklarından karşılamak oldukça pahalı bir yöntemdir. Bu nedenle artan enerji ihtiyacını karşılamak için daha ucuz bir uygulama olan, mevcut enerjinin etkin ve verimli kullanılması gerekmektedir. </a:t>
            </a: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4" name="Unvan 3"/>
          <p:cNvSpPr>
            <a:spLocks noGrp="1"/>
          </p:cNvSpPr>
          <p:nvPr>
            <p:ph type="title"/>
          </p:nvPr>
        </p:nvSpPr>
        <p:spPr/>
        <p:txBody>
          <a:bodyPr/>
          <a:lstStyle/>
          <a:p>
            <a:r>
              <a:rPr lang="tr-TR" dirty="0" smtClean="0"/>
              <a:t>  </a:t>
            </a:r>
            <a:endParaRPr lang="en-US" dirty="0"/>
          </a:p>
        </p:txBody>
      </p:sp>
      <p:pic>
        <p:nvPicPr>
          <p:cNvPr id="5" name="Resim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66386" y="4217891"/>
            <a:ext cx="1964531" cy="1743075"/>
          </a:xfrm>
          <a:prstGeom prst="rect">
            <a:avLst/>
          </a:prstGeom>
        </p:spPr>
      </p:pic>
    </p:spTree>
    <p:extLst>
      <p:ext uri="{BB962C8B-B14F-4D97-AF65-F5344CB8AC3E}">
        <p14:creationId xmlns:p14="http://schemas.microsoft.com/office/powerpoint/2010/main" val="320814050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25929</TotalTime>
  <Words>528</Words>
  <Application>Microsoft Office PowerPoint</Application>
  <PresentationFormat>Ekran Gösterisi (4:3)</PresentationFormat>
  <Paragraphs>47</Paragraphs>
  <Slides>8</Slides>
  <Notes>0</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8</vt:i4>
      </vt:variant>
    </vt:vector>
  </HeadingPairs>
  <TitlesOfParts>
    <vt:vector size="16" baseType="lpstr">
      <vt:lpstr>ＭＳ Ｐゴシック</vt:lpstr>
      <vt:lpstr>Arial</vt:lpstr>
      <vt:lpstr>Calibri</vt:lpstr>
      <vt:lpstr>Times New Roman</vt:lpstr>
      <vt:lpstr>Wingdings</vt:lpstr>
      <vt:lpstr>ekonomi</vt:lpstr>
      <vt:lpstr>1_Rics</vt:lpstr>
      <vt:lpstr>h.t.</vt:lpstr>
      <vt:lpstr>PowerPoint Sunusu</vt:lpstr>
      <vt:lpstr>PowerPoint Sunusu</vt:lpstr>
      <vt:lpstr>  </vt:lpstr>
      <vt:lpstr>  </vt:lpstr>
      <vt:lpstr>  </vt:lpstr>
      <vt:lpstr>  </vt:lpstr>
      <vt:lpstr>  </vt:lpstr>
      <vt:lpst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tasinmaz</cp:lastModifiedBy>
  <cp:revision>958</cp:revision>
  <cp:lastPrinted>2016-10-24T07:53:35Z</cp:lastPrinted>
  <dcterms:created xsi:type="dcterms:W3CDTF">2016-09-18T09:35:24Z</dcterms:created>
  <dcterms:modified xsi:type="dcterms:W3CDTF">2020-02-28T07:26:06Z</dcterms:modified>
</cp:coreProperties>
</file>