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2" r:id="rId7"/>
    <p:sldId id="263" r:id="rId8"/>
    <p:sldId id="264" r:id="rId9"/>
    <p:sldId id="261" r:id="rId10"/>
    <p:sldId id="265" r:id="rId11"/>
    <p:sldId id="266" r:id="rId12"/>
    <p:sldId id="267" r:id="rId13"/>
    <p:sldId id="268" r:id="rId14"/>
    <p:sldId id="269" r:id="rId15"/>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0" d="100"/>
          <a:sy n="70" d="100"/>
        </p:scale>
        <p:origin x="-708" y="-9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914400" y="1905001"/>
            <a:ext cx="10058400" cy="2593975"/>
          </a:xfrm>
        </p:spPr>
        <p:txBody>
          <a:bodyPr anchor="b"/>
          <a:lstStyle>
            <a:lvl1pPr>
              <a:defRPr sz="6600">
                <a:ln>
                  <a:noFill/>
                </a:ln>
                <a:solidFill>
                  <a:schemeClr val="tx2"/>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914400" y="4572000"/>
            <a:ext cx="861568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A07DDD87-257D-44B3-82B5-370FA2DA8C60}" type="datetimeFigureOut">
              <a:rPr lang="tr-TR" smtClean="0"/>
              <a:t>10.5.2020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AC436365-AD8C-4DD4-B566-D4CB129E1279}"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Vertical Text Placeholder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A07DDD87-257D-44B3-82B5-370FA2DA8C60}" type="datetimeFigureOut">
              <a:rPr lang="tr-TR" smtClean="0"/>
              <a:t>10.5.2020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AC436365-AD8C-4DD4-B566-D4CB129E1279}"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336800" cy="5851525"/>
          </a:xfrm>
        </p:spPr>
        <p:txBody>
          <a:bodyPr vert="eaVert" anchor="b" anchorCtr="0"/>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A07DDD87-257D-44B3-82B5-370FA2DA8C60}" type="datetimeFigureOut">
              <a:rPr lang="tr-TR" smtClean="0"/>
              <a:t>10.5.2020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AC436365-AD8C-4DD4-B566-D4CB129E1279}"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A07DDD87-257D-44B3-82B5-370FA2DA8C60}" type="datetimeFigureOut">
              <a:rPr lang="tr-TR" smtClean="0"/>
              <a:t>10.5.2020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AC436365-AD8C-4DD4-B566-D4CB129E1279}"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963085" y="5486400"/>
            <a:ext cx="10212916" cy="1168400"/>
          </a:xfrm>
        </p:spPr>
        <p:txBody>
          <a:bodyPr anchor="t"/>
          <a:lstStyle>
            <a:lvl1pPr algn="l">
              <a:defRPr sz="360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963085" y="3852863"/>
            <a:ext cx="8180916"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A07DDD87-257D-44B3-82B5-370FA2DA8C60}" type="datetimeFigureOut">
              <a:rPr lang="tr-TR" smtClean="0"/>
              <a:t>10.5.2020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AC436365-AD8C-4DD4-B566-D4CB129E1279}"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sz="half" idx="1"/>
          </p:nvPr>
        </p:nvSpPr>
        <p:spPr>
          <a:xfrm>
            <a:off x="609600" y="1536192"/>
            <a:ext cx="48768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5892800" y="1536192"/>
            <a:ext cx="48768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A07DDD87-257D-44B3-82B5-370FA2DA8C60}" type="datetimeFigureOut">
              <a:rPr lang="tr-TR" smtClean="0"/>
              <a:t>10.5.2020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AC436365-AD8C-4DD4-B566-D4CB129E1279}"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a:p>
        </p:txBody>
      </p:sp>
      <p:sp>
        <p:nvSpPr>
          <p:cNvPr id="3" name="Text Placeholder 2"/>
          <p:cNvSpPr>
            <a:spLocks noGrp="1"/>
          </p:cNvSpPr>
          <p:nvPr>
            <p:ph type="body" idx="1"/>
          </p:nvPr>
        </p:nvSpPr>
        <p:spPr>
          <a:xfrm>
            <a:off x="609600" y="1535113"/>
            <a:ext cx="48768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609600" y="2174875"/>
            <a:ext cx="48768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5892800" y="1535113"/>
            <a:ext cx="48768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5892800" y="2174875"/>
            <a:ext cx="48768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Date Placeholder 6"/>
          <p:cNvSpPr>
            <a:spLocks noGrp="1"/>
          </p:cNvSpPr>
          <p:nvPr>
            <p:ph type="dt" sz="half" idx="10"/>
          </p:nvPr>
        </p:nvSpPr>
        <p:spPr/>
        <p:txBody>
          <a:bodyPr/>
          <a:lstStyle/>
          <a:p>
            <a:fld id="{A07DDD87-257D-44B3-82B5-370FA2DA8C60}" type="datetimeFigureOut">
              <a:rPr lang="tr-TR" smtClean="0"/>
              <a:t>10.5.2020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AC436365-AD8C-4DD4-B566-D4CB129E1279}"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Date Placeholder 2"/>
          <p:cNvSpPr>
            <a:spLocks noGrp="1"/>
          </p:cNvSpPr>
          <p:nvPr>
            <p:ph type="dt" sz="half" idx="10"/>
          </p:nvPr>
        </p:nvSpPr>
        <p:spPr/>
        <p:txBody>
          <a:bodyPr/>
          <a:lstStyle/>
          <a:p>
            <a:fld id="{A07DDD87-257D-44B3-82B5-370FA2DA8C60}" type="datetimeFigureOut">
              <a:rPr lang="tr-TR" smtClean="0"/>
              <a:t>10.5.2020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AC436365-AD8C-4DD4-B566-D4CB129E1279}"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07DDD87-257D-44B3-82B5-370FA2DA8C60}" type="datetimeFigureOut">
              <a:rPr lang="tr-TR" smtClean="0"/>
              <a:t>10.5.2020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AC436365-AD8C-4DD4-B566-D4CB129E1279}"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406401" y="5495544"/>
            <a:ext cx="10363200" cy="594360"/>
          </a:xfrm>
        </p:spPr>
        <p:txBody>
          <a:bodyPr anchor="b"/>
          <a:lstStyle>
            <a:lvl1pPr algn="ctr">
              <a:defRPr sz="2200" b="1"/>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406400" y="6096000"/>
            <a:ext cx="103632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A07DDD87-257D-44B3-82B5-370FA2DA8C60}" type="datetimeFigureOut">
              <a:rPr lang="tr-TR" smtClean="0"/>
              <a:t>10.5.2020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AC436365-AD8C-4DD4-B566-D4CB129E1279}" type="slidenum">
              <a:rPr lang="tr-TR" smtClean="0"/>
              <a:t>‹#›</a:t>
            </a:fld>
            <a:endParaRPr lang="tr-TR"/>
          </a:p>
        </p:txBody>
      </p:sp>
      <p:sp>
        <p:nvSpPr>
          <p:cNvPr id="9" name="Content Placeholder 8"/>
          <p:cNvSpPr>
            <a:spLocks noGrp="1"/>
          </p:cNvSpPr>
          <p:nvPr>
            <p:ph sz="quarter" idx="13"/>
          </p:nvPr>
        </p:nvSpPr>
        <p:spPr>
          <a:xfrm>
            <a:off x="406400" y="381000"/>
            <a:ext cx="10363200" cy="494284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402336" y="5495278"/>
            <a:ext cx="10363200" cy="594626"/>
          </a:xfrm>
        </p:spPr>
        <p:txBody>
          <a:bodyPr anchor="b"/>
          <a:lstStyle>
            <a:lvl1pPr algn="ctr">
              <a:defRPr sz="2200" b="1">
                <a:ln>
                  <a:noFill/>
                </a:ln>
                <a:solidFill>
                  <a:schemeClr val="tx2"/>
                </a:solidFill>
              </a:defRPr>
            </a:lvl1pPr>
          </a:lstStyle>
          <a:p>
            <a:r>
              <a:rPr lang="tr-TR" smtClean="0"/>
              <a:t>Asıl başlık stili için tıklatın</a:t>
            </a:r>
            <a:endParaRPr lang="en-US" dirty="0"/>
          </a:p>
        </p:txBody>
      </p:sp>
      <p:sp>
        <p:nvSpPr>
          <p:cNvPr id="3" name="Picture Placeholder 2"/>
          <p:cNvSpPr>
            <a:spLocks noGrp="1"/>
          </p:cNvSpPr>
          <p:nvPr>
            <p:ph type="pic" idx="1"/>
          </p:nvPr>
        </p:nvSpPr>
        <p:spPr>
          <a:xfrm>
            <a:off x="0" y="0"/>
            <a:ext cx="112776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402336" y="6096000"/>
            <a:ext cx="103632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8" name="Date Placeholder 7"/>
          <p:cNvSpPr>
            <a:spLocks noGrp="1"/>
          </p:cNvSpPr>
          <p:nvPr>
            <p:ph type="dt" sz="half" idx="10"/>
          </p:nvPr>
        </p:nvSpPr>
        <p:spPr/>
        <p:txBody>
          <a:bodyPr/>
          <a:lstStyle/>
          <a:p>
            <a:fld id="{A07DDD87-257D-44B3-82B5-370FA2DA8C60}" type="datetimeFigureOut">
              <a:rPr lang="tr-TR" smtClean="0"/>
              <a:t>10.5.2020</a:t>
            </a:fld>
            <a:endParaRPr lang="tr-TR"/>
          </a:p>
        </p:txBody>
      </p:sp>
      <p:sp>
        <p:nvSpPr>
          <p:cNvPr id="9" name="Slide Number Placeholder 8"/>
          <p:cNvSpPr>
            <a:spLocks noGrp="1"/>
          </p:cNvSpPr>
          <p:nvPr>
            <p:ph type="sldNum" sz="quarter" idx="11"/>
          </p:nvPr>
        </p:nvSpPr>
        <p:spPr/>
        <p:txBody>
          <a:bodyPr/>
          <a:lstStyle/>
          <a:p>
            <a:fld id="{AC436365-AD8C-4DD4-B566-D4CB129E1279}" type="slidenum">
              <a:rPr lang="tr-TR" smtClean="0"/>
              <a:t>‹#›</a:t>
            </a:fld>
            <a:endParaRPr lang="tr-TR"/>
          </a:p>
        </p:txBody>
      </p:sp>
      <p:sp>
        <p:nvSpPr>
          <p:cNvPr id="10" name="Footer Placeholder 9"/>
          <p:cNvSpPr>
            <a:spLocks noGrp="1"/>
          </p:cNvSpPr>
          <p:nvPr>
            <p:ph type="ftr" sz="quarter" idx="12"/>
          </p:nvPr>
        </p:nvSpPr>
        <p:spPr/>
        <p:txBody>
          <a:bodyPr/>
          <a:lstStyle/>
          <a:p>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160000" cy="1143000"/>
          </a:xfrm>
          <a:prstGeom prst="rect">
            <a:avLst/>
          </a:prstGeom>
        </p:spPr>
        <p:txBody>
          <a:bodyPr vert="horz" lIns="91440" tIns="45720" rIns="91440" bIns="45720" rtlCol="0" anchor="ctr">
            <a:no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609600" y="1600200"/>
            <a:ext cx="10160000" cy="48006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Rectangle 6"/>
          <p:cNvSpPr/>
          <p:nvPr/>
        </p:nvSpPr>
        <p:spPr>
          <a:xfrm>
            <a:off x="11277600" y="0"/>
            <a:ext cx="9144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11277600" y="5486400"/>
            <a:ext cx="9144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11375717" y="5648960"/>
            <a:ext cx="73152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AC436365-AD8C-4DD4-B566-D4CB129E1279}" type="slidenum">
              <a:rPr lang="tr-TR" smtClean="0"/>
              <a:t>‹#›</a:t>
            </a:fld>
            <a:endParaRPr lang="tr-TR"/>
          </a:p>
        </p:txBody>
      </p:sp>
      <p:sp>
        <p:nvSpPr>
          <p:cNvPr id="5" name="Footer Placeholder 4"/>
          <p:cNvSpPr>
            <a:spLocks noGrp="1"/>
          </p:cNvSpPr>
          <p:nvPr>
            <p:ph type="ftr" sz="quarter" idx="3"/>
          </p:nvPr>
        </p:nvSpPr>
        <p:spPr>
          <a:xfrm rot="16200000">
            <a:off x="10510428" y="3987800"/>
            <a:ext cx="2367281" cy="487680"/>
          </a:xfrm>
          <a:prstGeom prst="rect">
            <a:avLst/>
          </a:prstGeom>
        </p:spPr>
        <p:txBody>
          <a:bodyPr vert="horz" lIns="91440" tIns="45720" rIns="91440" bIns="45720" rtlCol="0" anchor="ctr"/>
          <a:lstStyle>
            <a:lvl1pPr algn="r">
              <a:defRPr sz="1200">
                <a:solidFill>
                  <a:schemeClr val="bg2"/>
                </a:solidFill>
              </a:defRPr>
            </a:lvl1pPr>
          </a:lstStyle>
          <a:p>
            <a:endParaRPr lang="tr-TR"/>
          </a:p>
        </p:txBody>
      </p:sp>
      <p:sp>
        <p:nvSpPr>
          <p:cNvPr id="4" name="Date Placeholder 3"/>
          <p:cNvSpPr>
            <a:spLocks noGrp="1"/>
          </p:cNvSpPr>
          <p:nvPr>
            <p:ph type="dt" sz="half" idx="2"/>
          </p:nvPr>
        </p:nvSpPr>
        <p:spPr>
          <a:xfrm rot="16200000">
            <a:off x="10474869" y="1584960"/>
            <a:ext cx="2438399" cy="487680"/>
          </a:xfrm>
          <a:prstGeom prst="rect">
            <a:avLst/>
          </a:prstGeom>
        </p:spPr>
        <p:txBody>
          <a:bodyPr vert="horz" lIns="91440" tIns="45720" rIns="91440" bIns="45720" rtlCol="0" anchor="ctr"/>
          <a:lstStyle>
            <a:lvl1pPr algn="l">
              <a:defRPr sz="1200">
                <a:solidFill>
                  <a:schemeClr val="bg2"/>
                </a:solidFill>
              </a:defRPr>
            </a:lvl1pPr>
          </a:lstStyle>
          <a:p>
            <a:fld id="{A07DDD87-257D-44B3-82B5-370FA2DA8C60}" type="datetimeFigureOut">
              <a:rPr lang="tr-TR" smtClean="0"/>
              <a:t>10.5.2020</a:t>
            </a:fld>
            <a:endParaRPr lang="tr-T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s://www.slideshare.net/elanurdemirdag/kurumsal-halkla-ilikiler"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s://image.slidesharecdn.com/kurumsalhalklailikiler2-150515084237-lva1-app6892/95/kurumsal-halkla-ilikiler-5-638.jpg?cb=1431679430"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Halkla İlişkilerde Kurumsal </a:t>
            </a:r>
            <a:r>
              <a:rPr lang="tr-TR" dirty="0" smtClean="0"/>
              <a:t>uygulamalar</a:t>
            </a:r>
            <a:endParaRPr lang="tr-TR" dirty="0"/>
          </a:p>
        </p:txBody>
      </p:sp>
      <p:sp>
        <p:nvSpPr>
          <p:cNvPr id="3" name="Alt Başlık 2"/>
          <p:cNvSpPr>
            <a:spLocks noGrp="1"/>
          </p:cNvSpPr>
          <p:nvPr>
            <p:ph type="subTitle" idx="1"/>
          </p:nvPr>
        </p:nvSpPr>
        <p:spPr/>
        <p:txBody>
          <a:bodyPr/>
          <a:lstStyle/>
          <a:p>
            <a:endParaRPr lang="tr-TR" dirty="0"/>
          </a:p>
        </p:txBody>
      </p:sp>
    </p:spTree>
    <p:extLst>
      <p:ext uri="{BB962C8B-B14F-4D97-AF65-F5344CB8AC3E}">
        <p14:creationId xmlns:p14="http://schemas.microsoft.com/office/powerpoint/2010/main" val="173152696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solidFill>
                  <a:srgbClr val="3B3835"/>
                </a:solidFill>
                <a:latin typeface="Helvetica Neue"/>
              </a:rPr>
              <a:t>Kurumsal İletişim</a:t>
            </a:r>
            <a:endParaRPr lang="tr-TR" dirty="0"/>
          </a:p>
        </p:txBody>
      </p:sp>
      <p:sp>
        <p:nvSpPr>
          <p:cNvPr id="3" name="İçerik Yer Tutucusu 2"/>
          <p:cNvSpPr>
            <a:spLocks noGrp="1"/>
          </p:cNvSpPr>
          <p:nvPr>
            <p:ph idx="1"/>
          </p:nvPr>
        </p:nvSpPr>
        <p:spPr/>
        <p:txBody>
          <a:bodyPr/>
          <a:lstStyle/>
          <a:p>
            <a:r>
              <a:rPr lang="tr-TR" dirty="0">
                <a:solidFill>
                  <a:srgbClr val="3B3835"/>
                </a:solidFill>
                <a:latin typeface="Helvetica Neue"/>
              </a:rPr>
              <a:t>Kurumsal İletişim İşletme içi ve işletme dışı yapılan tüm iletişim çabalarıdır.</a:t>
            </a:r>
            <a:endParaRPr lang="tr-TR" dirty="0"/>
          </a:p>
        </p:txBody>
      </p:sp>
    </p:spTree>
    <p:extLst>
      <p:ext uri="{BB962C8B-B14F-4D97-AF65-F5344CB8AC3E}">
        <p14:creationId xmlns:p14="http://schemas.microsoft.com/office/powerpoint/2010/main" val="144537765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solidFill>
                  <a:srgbClr val="3B3835"/>
                </a:solidFill>
                <a:latin typeface="Helvetica Neue"/>
              </a:rPr>
              <a:t>Marka İmajı Marka</a:t>
            </a:r>
            <a:endParaRPr lang="tr-TR" dirty="0"/>
          </a:p>
        </p:txBody>
      </p:sp>
      <p:sp>
        <p:nvSpPr>
          <p:cNvPr id="3" name="İçerik Yer Tutucusu 2"/>
          <p:cNvSpPr>
            <a:spLocks noGrp="1"/>
          </p:cNvSpPr>
          <p:nvPr>
            <p:ph idx="1"/>
          </p:nvPr>
        </p:nvSpPr>
        <p:spPr/>
        <p:txBody>
          <a:bodyPr/>
          <a:lstStyle/>
          <a:p>
            <a:r>
              <a:rPr lang="tr-TR" dirty="0">
                <a:solidFill>
                  <a:srgbClr val="3B3835"/>
                </a:solidFill>
                <a:latin typeface="Helvetica Neue"/>
              </a:rPr>
              <a:t>Marka İmajı Marka bir ürün veya hizmeti diğerlerinden ayıran özelliktir. Tüketiciler ve üreticiler arası iletişim sağlar. Kurum </a:t>
            </a:r>
            <a:r>
              <a:rPr lang="tr-TR" dirty="0" err="1">
                <a:solidFill>
                  <a:srgbClr val="3B3835"/>
                </a:solidFill>
                <a:latin typeface="Helvetica Neue"/>
              </a:rPr>
              <a:t>imajıda</a:t>
            </a:r>
            <a:r>
              <a:rPr lang="tr-TR" dirty="0">
                <a:solidFill>
                  <a:srgbClr val="3B3835"/>
                </a:solidFill>
                <a:latin typeface="Helvetica Neue"/>
              </a:rPr>
              <a:t> işletmelerin markasıdır. Bazı işletmeler kurum imajlarını markalaştırırken(Sabancı, Koç), bazı işletmeler ise ürün markalarıyla kurumsal imaj yaratmışlardır.(P&amp;G, Algida)</a:t>
            </a:r>
            <a:endParaRPr lang="tr-TR" dirty="0"/>
          </a:p>
        </p:txBody>
      </p:sp>
    </p:spTree>
    <p:extLst>
      <p:ext uri="{BB962C8B-B14F-4D97-AF65-F5344CB8AC3E}">
        <p14:creationId xmlns:p14="http://schemas.microsoft.com/office/powerpoint/2010/main" val="277244942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solidFill>
                  <a:srgbClr val="3B3835"/>
                </a:solidFill>
                <a:latin typeface="Helvetica Neue"/>
              </a:rPr>
              <a:t>Kurumsal İmajı Etkileyen Unsurlar </a:t>
            </a:r>
            <a:endParaRPr lang="tr-TR" dirty="0"/>
          </a:p>
        </p:txBody>
      </p:sp>
      <p:sp>
        <p:nvSpPr>
          <p:cNvPr id="3" name="İçerik Yer Tutucusu 2"/>
          <p:cNvSpPr>
            <a:spLocks noGrp="1"/>
          </p:cNvSpPr>
          <p:nvPr>
            <p:ph idx="1"/>
          </p:nvPr>
        </p:nvSpPr>
        <p:spPr/>
        <p:txBody>
          <a:bodyPr>
            <a:normAutofit lnSpcReduction="10000"/>
          </a:bodyPr>
          <a:lstStyle/>
          <a:p>
            <a:r>
              <a:rPr lang="tr-TR" dirty="0" smtClean="0">
                <a:solidFill>
                  <a:srgbClr val="3B3835"/>
                </a:solidFill>
                <a:latin typeface="Helvetica Neue"/>
              </a:rPr>
              <a:t> </a:t>
            </a:r>
            <a:r>
              <a:rPr lang="tr-TR" dirty="0">
                <a:solidFill>
                  <a:srgbClr val="3B3835"/>
                </a:solidFill>
                <a:latin typeface="Helvetica Neue"/>
              </a:rPr>
              <a:t>Ürün kalitesi ve özellikleri</a:t>
            </a:r>
            <a:r>
              <a:rPr lang="tr-TR" dirty="0" smtClean="0">
                <a:solidFill>
                  <a:srgbClr val="3B3835"/>
                </a:solidFill>
                <a:latin typeface="Helvetica Neue"/>
              </a:rPr>
              <a:t>,</a:t>
            </a:r>
          </a:p>
          <a:p>
            <a:r>
              <a:rPr lang="tr-TR" dirty="0" smtClean="0">
                <a:solidFill>
                  <a:srgbClr val="3B3835"/>
                </a:solidFill>
                <a:latin typeface="Helvetica Neue"/>
              </a:rPr>
              <a:t> Ürün dizaynı</a:t>
            </a:r>
          </a:p>
          <a:p>
            <a:r>
              <a:rPr lang="tr-TR" dirty="0" smtClean="0">
                <a:solidFill>
                  <a:srgbClr val="3B3835"/>
                </a:solidFill>
                <a:latin typeface="Helvetica Neue"/>
              </a:rPr>
              <a:t>Satış </a:t>
            </a:r>
            <a:r>
              <a:rPr lang="tr-TR" dirty="0">
                <a:solidFill>
                  <a:srgbClr val="3B3835"/>
                </a:solidFill>
                <a:latin typeface="Helvetica Neue"/>
              </a:rPr>
              <a:t>sonrası hizmetler, </a:t>
            </a:r>
            <a:endParaRPr lang="tr-TR" dirty="0" smtClean="0">
              <a:solidFill>
                <a:srgbClr val="3B3835"/>
              </a:solidFill>
              <a:latin typeface="Helvetica Neue"/>
            </a:endParaRPr>
          </a:p>
          <a:p>
            <a:r>
              <a:rPr lang="tr-TR" dirty="0" smtClean="0">
                <a:solidFill>
                  <a:srgbClr val="3B3835"/>
                </a:solidFill>
                <a:latin typeface="Helvetica Neue"/>
              </a:rPr>
              <a:t>Reklamlar</a:t>
            </a:r>
            <a:r>
              <a:rPr lang="tr-TR" dirty="0">
                <a:solidFill>
                  <a:srgbClr val="3B3835"/>
                </a:solidFill>
                <a:latin typeface="Helvetica Neue"/>
              </a:rPr>
              <a:t>, </a:t>
            </a:r>
            <a:endParaRPr lang="tr-TR" dirty="0" smtClean="0">
              <a:solidFill>
                <a:srgbClr val="3B3835"/>
              </a:solidFill>
              <a:latin typeface="Helvetica Neue"/>
            </a:endParaRPr>
          </a:p>
          <a:p>
            <a:r>
              <a:rPr lang="tr-TR" dirty="0" smtClean="0">
                <a:solidFill>
                  <a:srgbClr val="3B3835"/>
                </a:solidFill>
                <a:latin typeface="Helvetica Neue"/>
              </a:rPr>
              <a:t>Tüketicilerle </a:t>
            </a:r>
            <a:r>
              <a:rPr lang="tr-TR" dirty="0">
                <a:solidFill>
                  <a:srgbClr val="3B3835"/>
                </a:solidFill>
                <a:latin typeface="Helvetica Neue"/>
              </a:rPr>
              <a:t>ilişkiler, </a:t>
            </a:r>
            <a:endParaRPr lang="tr-TR" dirty="0" smtClean="0">
              <a:solidFill>
                <a:srgbClr val="3B3835"/>
              </a:solidFill>
              <a:latin typeface="Helvetica Neue"/>
            </a:endParaRPr>
          </a:p>
          <a:p>
            <a:r>
              <a:rPr lang="tr-TR" dirty="0" smtClean="0">
                <a:solidFill>
                  <a:srgbClr val="3B3835"/>
                </a:solidFill>
                <a:latin typeface="Helvetica Neue"/>
              </a:rPr>
              <a:t>Çalışanlarla İlişkiler</a:t>
            </a:r>
          </a:p>
          <a:p>
            <a:r>
              <a:rPr lang="tr-TR" dirty="0" smtClean="0">
                <a:solidFill>
                  <a:srgbClr val="3B3835"/>
                </a:solidFill>
                <a:latin typeface="Helvetica Neue"/>
              </a:rPr>
              <a:t> Tedarikçilerle ilişkiler</a:t>
            </a:r>
          </a:p>
          <a:p>
            <a:r>
              <a:rPr lang="tr-TR" dirty="0" smtClean="0">
                <a:solidFill>
                  <a:srgbClr val="3B3835"/>
                </a:solidFill>
                <a:latin typeface="Helvetica Neue"/>
              </a:rPr>
              <a:t> </a:t>
            </a:r>
            <a:r>
              <a:rPr lang="tr-TR" dirty="0">
                <a:solidFill>
                  <a:srgbClr val="3B3835"/>
                </a:solidFill>
                <a:latin typeface="Helvetica Neue"/>
              </a:rPr>
              <a:t>Bayilerle ilişkiler, </a:t>
            </a:r>
            <a:endParaRPr lang="tr-TR" dirty="0" smtClean="0">
              <a:solidFill>
                <a:srgbClr val="3B3835"/>
              </a:solidFill>
              <a:latin typeface="Helvetica Neue"/>
            </a:endParaRPr>
          </a:p>
          <a:p>
            <a:r>
              <a:rPr lang="tr-TR" dirty="0" smtClean="0">
                <a:solidFill>
                  <a:srgbClr val="3B3835"/>
                </a:solidFill>
                <a:latin typeface="Helvetica Neue"/>
              </a:rPr>
              <a:t>Ürün </a:t>
            </a:r>
            <a:r>
              <a:rPr lang="tr-TR" dirty="0">
                <a:solidFill>
                  <a:srgbClr val="3B3835"/>
                </a:solidFill>
                <a:latin typeface="Helvetica Neue"/>
              </a:rPr>
              <a:t>ambalajı, </a:t>
            </a:r>
            <a:endParaRPr lang="tr-TR" dirty="0" smtClean="0">
              <a:solidFill>
                <a:srgbClr val="3B3835"/>
              </a:solidFill>
              <a:latin typeface="Helvetica Neue"/>
            </a:endParaRPr>
          </a:p>
          <a:p>
            <a:r>
              <a:rPr lang="tr-TR" dirty="0" smtClean="0">
                <a:solidFill>
                  <a:srgbClr val="3B3835"/>
                </a:solidFill>
                <a:latin typeface="Helvetica Neue"/>
              </a:rPr>
              <a:t> </a:t>
            </a:r>
            <a:r>
              <a:rPr lang="tr-TR" dirty="0">
                <a:solidFill>
                  <a:srgbClr val="3B3835"/>
                </a:solidFill>
                <a:latin typeface="Helvetica Neue"/>
              </a:rPr>
              <a:t>Borsanın etkisi, </a:t>
            </a:r>
            <a:endParaRPr lang="tr-TR" dirty="0" smtClean="0">
              <a:solidFill>
                <a:srgbClr val="3B3835"/>
              </a:solidFill>
              <a:latin typeface="Helvetica Neue"/>
            </a:endParaRPr>
          </a:p>
          <a:p>
            <a:r>
              <a:rPr lang="tr-TR" dirty="0" smtClean="0">
                <a:solidFill>
                  <a:srgbClr val="3B3835"/>
                </a:solidFill>
                <a:latin typeface="Helvetica Neue"/>
              </a:rPr>
              <a:t>Firmanın </a:t>
            </a:r>
            <a:r>
              <a:rPr lang="tr-TR" dirty="0">
                <a:solidFill>
                  <a:srgbClr val="3B3835"/>
                </a:solidFill>
                <a:latin typeface="Helvetica Neue"/>
              </a:rPr>
              <a:t>fiziksel görüntüsü</a:t>
            </a:r>
            <a:r>
              <a:rPr lang="tr-TR" dirty="0" smtClean="0">
                <a:solidFill>
                  <a:srgbClr val="3B3835"/>
                </a:solidFill>
                <a:latin typeface="Helvetica Neue"/>
              </a:rPr>
              <a:t>,</a:t>
            </a:r>
          </a:p>
          <a:p>
            <a:r>
              <a:rPr lang="tr-TR" dirty="0" smtClean="0">
                <a:solidFill>
                  <a:srgbClr val="3B3835"/>
                </a:solidFill>
                <a:latin typeface="Helvetica Neue"/>
              </a:rPr>
              <a:t> Medya </a:t>
            </a:r>
            <a:r>
              <a:rPr lang="tr-TR" dirty="0">
                <a:solidFill>
                  <a:srgbClr val="3B3835"/>
                </a:solidFill>
                <a:latin typeface="Helvetica Neue"/>
              </a:rPr>
              <a:t>ilişkileri.</a:t>
            </a:r>
            <a:endParaRPr lang="tr-TR" dirty="0"/>
          </a:p>
        </p:txBody>
      </p:sp>
    </p:spTree>
    <p:extLst>
      <p:ext uri="{BB962C8B-B14F-4D97-AF65-F5344CB8AC3E}">
        <p14:creationId xmlns:p14="http://schemas.microsoft.com/office/powerpoint/2010/main" val="407807302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solidFill>
                  <a:srgbClr val="3B3835"/>
                </a:solidFill>
                <a:latin typeface="Helvetica Neue"/>
              </a:rPr>
              <a:t>Kurumsal İtibar </a:t>
            </a:r>
            <a:endParaRPr lang="tr-TR" dirty="0"/>
          </a:p>
        </p:txBody>
      </p:sp>
      <p:sp>
        <p:nvSpPr>
          <p:cNvPr id="3" name="İçerik Yer Tutucusu 2"/>
          <p:cNvSpPr>
            <a:spLocks noGrp="1"/>
          </p:cNvSpPr>
          <p:nvPr>
            <p:ph idx="1"/>
          </p:nvPr>
        </p:nvSpPr>
        <p:spPr/>
        <p:txBody>
          <a:bodyPr/>
          <a:lstStyle/>
          <a:p>
            <a:r>
              <a:rPr lang="tr-TR" dirty="0" smtClean="0">
                <a:solidFill>
                  <a:srgbClr val="3B3835"/>
                </a:solidFill>
                <a:latin typeface="Helvetica Neue"/>
              </a:rPr>
              <a:t>Kurumsal </a:t>
            </a:r>
            <a:r>
              <a:rPr lang="tr-TR" dirty="0">
                <a:solidFill>
                  <a:srgbClr val="3B3835"/>
                </a:solidFill>
                <a:latin typeface="Helvetica Neue"/>
              </a:rPr>
              <a:t>itibar, sosyal paydaşların o kurumla kurdukları rasyonel ve duygusal bağları temsil eder ya da bir kurumun tüm sosyal paydaşları ile geliştirdiği ‘net’ imajını gösterir.</a:t>
            </a:r>
            <a:endParaRPr lang="tr-TR" dirty="0"/>
          </a:p>
        </p:txBody>
      </p:sp>
      <p:sp>
        <p:nvSpPr>
          <p:cNvPr id="4" name="Dikdörtgen 3"/>
          <p:cNvSpPr/>
          <p:nvPr/>
        </p:nvSpPr>
        <p:spPr>
          <a:xfrm>
            <a:off x="1842448" y="5385011"/>
            <a:ext cx="7533564" cy="369332"/>
          </a:xfrm>
          <a:prstGeom prst="rect">
            <a:avLst/>
          </a:prstGeom>
        </p:spPr>
        <p:txBody>
          <a:bodyPr wrap="square">
            <a:spAutoFit/>
          </a:bodyPr>
          <a:lstStyle/>
          <a:p>
            <a:r>
              <a:rPr lang="tr-TR" dirty="0" smtClean="0">
                <a:hlinkClick r:id="rId2"/>
              </a:rPr>
              <a:t> Kaynak : https</a:t>
            </a:r>
            <a:r>
              <a:rPr lang="tr-TR" dirty="0">
                <a:hlinkClick r:id="rId2"/>
              </a:rPr>
              <a:t>://</a:t>
            </a:r>
            <a:r>
              <a:rPr lang="tr-TR" dirty="0" smtClean="0">
                <a:hlinkClick r:id="rId2"/>
              </a:rPr>
              <a:t>www.slideshare.net/elanurdemirdag/kurumsal-halkla-ilikiler</a:t>
            </a:r>
            <a:endParaRPr lang="tr-TR" dirty="0"/>
          </a:p>
        </p:txBody>
      </p:sp>
    </p:spTree>
    <p:extLst>
      <p:ext uri="{BB962C8B-B14F-4D97-AF65-F5344CB8AC3E}">
        <p14:creationId xmlns:p14="http://schemas.microsoft.com/office/powerpoint/2010/main" val="91416164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endParaRPr lang="tr-TR"/>
          </a:p>
        </p:txBody>
      </p:sp>
    </p:spTree>
    <p:extLst>
      <p:ext uri="{BB962C8B-B14F-4D97-AF65-F5344CB8AC3E}">
        <p14:creationId xmlns:p14="http://schemas.microsoft.com/office/powerpoint/2010/main" val="6149017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b="1" dirty="0">
                <a:solidFill>
                  <a:srgbClr val="222222"/>
                </a:solidFill>
                <a:latin typeface="arial"/>
              </a:rPr>
              <a:t>Kurumsal Halkla ilişkiler</a:t>
            </a:r>
            <a:r>
              <a:rPr lang="tr-TR" dirty="0">
                <a:solidFill>
                  <a:srgbClr val="222222"/>
                </a:solidFill>
                <a:latin typeface="arial"/>
              </a:rPr>
              <a:t>, kurum ya da kuruluşun muhatap olduğu ve olacağı bütün hedef kitleler ile </a:t>
            </a:r>
            <a:r>
              <a:rPr lang="tr-TR" b="1" dirty="0">
                <a:solidFill>
                  <a:srgbClr val="222222"/>
                </a:solidFill>
                <a:latin typeface="arial"/>
              </a:rPr>
              <a:t>ilişkileri</a:t>
            </a:r>
            <a:r>
              <a:rPr lang="tr-TR" dirty="0">
                <a:solidFill>
                  <a:srgbClr val="222222"/>
                </a:solidFill>
                <a:latin typeface="arial"/>
              </a:rPr>
              <a:t> düzenleyerek, bu kitlelerin kuruma karşı olan bilgisizliklerini, bilgiye, ilgisizliklerini ilgiye ve de sempatilerini </a:t>
            </a:r>
            <a:r>
              <a:rPr lang="tr-TR" b="1" dirty="0">
                <a:solidFill>
                  <a:srgbClr val="222222"/>
                </a:solidFill>
                <a:latin typeface="arial"/>
              </a:rPr>
              <a:t>kurumsal</a:t>
            </a:r>
            <a:r>
              <a:rPr lang="tr-TR" dirty="0">
                <a:solidFill>
                  <a:srgbClr val="222222"/>
                </a:solidFill>
                <a:latin typeface="arial"/>
              </a:rPr>
              <a:t> kimliğe dönüştürme çabalarının bütünüdür.</a:t>
            </a:r>
            <a:endParaRPr lang="tr-TR" dirty="0"/>
          </a:p>
        </p:txBody>
      </p:sp>
    </p:spTree>
    <p:extLst>
      <p:ext uri="{BB962C8B-B14F-4D97-AF65-F5344CB8AC3E}">
        <p14:creationId xmlns:p14="http://schemas.microsoft.com/office/powerpoint/2010/main" val="12323274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b="1" i="1" dirty="0">
                <a:solidFill>
                  <a:srgbClr val="555555"/>
                </a:solidFill>
                <a:latin typeface="Open Sans"/>
              </a:rPr>
              <a:t>Kurumsal İtibar </a:t>
            </a:r>
            <a:r>
              <a:rPr lang="tr-TR" b="1" i="1" dirty="0" smtClean="0">
                <a:solidFill>
                  <a:srgbClr val="555555"/>
                </a:solidFill>
                <a:latin typeface="Open Sans"/>
              </a:rPr>
              <a:t>ve </a:t>
            </a:r>
            <a:r>
              <a:rPr lang="tr-TR" b="1" i="1" dirty="0">
                <a:solidFill>
                  <a:srgbClr val="555555"/>
                </a:solidFill>
                <a:latin typeface="Open Sans"/>
              </a:rPr>
              <a:t>Halkla İlişkiler;</a:t>
            </a:r>
            <a:r>
              <a:rPr lang="tr-TR" dirty="0">
                <a:solidFill>
                  <a:srgbClr val="555555"/>
                </a:solidFill>
                <a:latin typeface="Open Sans"/>
              </a:rPr>
              <a:t> kurumların çeşitli hedef kitleleri ile olan ilişkilerinin stratejik biçimde yönetilmesine odaklanan bir disiplindir. Halkla ilişkilerde hedef kitlelerle olan ilişki yönetimi süreçlerinin temel amacı hedef kitleler yanında kuruma yönelik olumlu algıların ortaya çıkarılabilmesidir. Kurumların hedef kitleleri ile aralarındaki olumlu ilişkiler bazı ilişki çıktıları olarak somutlaşmaktadır. </a:t>
            </a:r>
            <a:endParaRPr lang="tr-TR" dirty="0"/>
          </a:p>
        </p:txBody>
      </p:sp>
    </p:spTree>
    <p:extLst>
      <p:ext uri="{BB962C8B-B14F-4D97-AF65-F5344CB8AC3E}">
        <p14:creationId xmlns:p14="http://schemas.microsoft.com/office/powerpoint/2010/main" val="408568183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b="1" dirty="0">
                <a:solidFill>
                  <a:srgbClr val="555555"/>
                </a:solidFill>
                <a:latin typeface="Open Sans"/>
              </a:rPr>
              <a:t>Kurumsal imaj </a:t>
            </a:r>
            <a:endParaRPr lang="tr-TR" dirty="0"/>
          </a:p>
        </p:txBody>
      </p:sp>
      <p:sp>
        <p:nvSpPr>
          <p:cNvPr id="3" name="İçerik Yer Tutucusu 2"/>
          <p:cNvSpPr>
            <a:spLocks noGrp="1"/>
          </p:cNvSpPr>
          <p:nvPr>
            <p:ph idx="1"/>
          </p:nvPr>
        </p:nvSpPr>
        <p:spPr/>
        <p:txBody>
          <a:bodyPr/>
          <a:lstStyle/>
          <a:p>
            <a:r>
              <a:rPr lang="tr-TR" b="1" dirty="0">
                <a:solidFill>
                  <a:srgbClr val="555555"/>
                </a:solidFill>
                <a:latin typeface="Open Sans"/>
              </a:rPr>
              <a:t>B</a:t>
            </a:r>
            <a:r>
              <a:rPr lang="tr-TR" b="1" dirty="0" smtClean="0">
                <a:solidFill>
                  <a:srgbClr val="555555"/>
                </a:solidFill>
                <a:latin typeface="Open Sans"/>
              </a:rPr>
              <a:t>ir </a:t>
            </a:r>
            <a:r>
              <a:rPr lang="tr-TR" b="1" dirty="0">
                <a:solidFill>
                  <a:srgbClr val="555555"/>
                </a:solidFill>
                <a:latin typeface="Open Sans"/>
              </a:rPr>
              <a:t>kurum hakkında inançlar, düşünceler, izlenimlerle beraber kurumun ismi, mimari yapısı, ürün ve hizmetleri, gelenekleri, ideolojisi, kalite izlenimi ve her bir çalışanın kurum müşterileri ile kurduğu iletişimidir. </a:t>
            </a:r>
            <a:endParaRPr lang="tr-TR" dirty="0"/>
          </a:p>
        </p:txBody>
      </p:sp>
    </p:spTree>
    <p:extLst>
      <p:ext uri="{BB962C8B-B14F-4D97-AF65-F5344CB8AC3E}">
        <p14:creationId xmlns:p14="http://schemas.microsoft.com/office/powerpoint/2010/main" val="4328705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b="1" dirty="0">
                <a:solidFill>
                  <a:srgbClr val="555555"/>
                </a:solidFill>
                <a:latin typeface="Open Sans"/>
              </a:rPr>
              <a:t>Kurumsal imaj </a:t>
            </a:r>
            <a:endParaRPr lang="tr-TR" dirty="0"/>
          </a:p>
        </p:txBody>
      </p:sp>
      <p:sp>
        <p:nvSpPr>
          <p:cNvPr id="3" name="İçerik Yer Tutucusu 2"/>
          <p:cNvSpPr>
            <a:spLocks noGrp="1"/>
          </p:cNvSpPr>
          <p:nvPr>
            <p:ph idx="1"/>
          </p:nvPr>
        </p:nvSpPr>
        <p:spPr/>
        <p:txBody>
          <a:bodyPr/>
          <a:lstStyle/>
          <a:p>
            <a:r>
              <a:rPr lang="tr-TR" dirty="0">
                <a:solidFill>
                  <a:srgbClr val="3B3835"/>
                </a:solidFill>
                <a:latin typeface="Helvetica Neue"/>
              </a:rPr>
              <a:t>Kurumsal İmajın Diğer Kavramlarla İlişkisi İşletmelerin kurumsal imajı</a:t>
            </a:r>
            <a:r>
              <a:rPr lang="tr-TR" dirty="0" smtClean="0">
                <a:solidFill>
                  <a:srgbClr val="3B3835"/>
                </a:solidFill>
                <a:latin typeface="Helvetica Neue"/>
              </a:rPr>
              <a:t>;</a:t>
            </a:r>
          </a:p>
          <a:p>
            <a:r>
              <a:rPr lang="tr-TR" dirty="0" smtClean="0">
                <a:solidFill>
                  <a:srgbClr val="3B3835"/>
                </a:solidFill>
                <a:latin typeface="Helvetica Neue"/>
              </a:rPr>
              <a:t> Kurum </a:t>
            </a:r>
            <a:r>
              <a:rPr lang="tr-TR" dirty="0">
                <a:solidFill>
                  <a:srgbClr val="3B3835"/>
                </a:solidFill>
                <a:latin typeface="Helvetica Neue"/>
              </a:rPr>
              <a:t>kimliği, </a:t>
            </a:r>
            <a:endParaRPr lang="tr-TR" dirty="0" smtClean="0">
              <a:solidFill>
                <a:srgbClr val="3B3835"/>
              </a:solidFill>
              <a:latin typeface="Helvetica Neue"/>
            </a:endParaRPr>
          </a:p>
          <a:p>
            <a:r>
              <a:rPr lang="tr-TR" dirty="0" smtClean="0">
                <a:solidFill>
                  <a:srgbClr val="3B3835"/>
                </a:solidFill>
                <a:latin typeface="Helvetica Neue"/>
              </a:rPr>
              <a:t>Kurum </a:t>
            </a:r>
            <a:r>
              <a:rPr lang="tr-TR" dirty="0">
                <a:solidFill>
                  <a:srgbClr val="3B3835"/>
                </a:solidFill>
                <a:latin typeface="Helvetica Neue"/>
              </a:rPr>
              <a:t>felsefesi, </a:t>
            </a:r>
            <a:endParaRPr lang="tr-TR" dirty="0" smtClean="0">
              <a:solidFill>
                <a:srgbClr val="3B3835"/>
              </a:solidFill>
              <a:latin typeface="Helvetica Neue"/>
            </a:endParaRPr>
          </a:p>
          <a:p>
            <a:r>
              <a:rPr lang="tr-TR" dirty="0" smtClean="0">
                <a:solidFill>
                  <a:srgbClr val="3B3835"/>
                </a:solidFill>
                <a:latin typeface="Helvetica Neue"/>
              </a:rPr>
              <a:t>Marka </a:t>
            </a:r>
            <a:r>
              <a:rPr lang="tr-TR" dirty="0">
                <a:solidFill>
                  <a:srgbClr val="3B3835"/>
                </a:solidFill>
                <a:latin typeface="Helvetica Neue"/>
              </a:rPr>
              <a:t>imajı ile yakından ilgili bir kavramlardır.</a:t>
            </a:r>
            <a:endParaRPr lang="tr-TR" dirty="0"/>
          </a:p>
        </p:txBody>
      </p:sp>
    </p:spTree>
    <p:extLst>
      <p:ext uri="{BB962C8B-B14F-4D97-AF65-F5344CB8AC3E}">
        <p14:creationId xmlns:p14="http://schemas.microsoft.com/office/powerpoint/2010/main" val="40663811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b="1" dirty="0">
                <a:solidFill>
                  <a:srgbClr val="555555"/>
                </a:solidFill>
                <a:latin typeface="Open Sans"/>
              </a:rPr>
              <a:t>Kurumsal imaj </a:t>
            </a:r>
            <a:endParaRPr lang="tr-TR" dirty="0"/>
          </a:p>
        </p:txBody>
      </p:sp>
      <p:sp>
        <p:nvSpPr>
          <p:cNvPr id="3" name="İçerik Yer Tutucusu 2"/>
          <p:cNvSpPr>
            <a:spLocks noGrp="1"/>
          </p:cNvSpPr>
          <p:nvPr>
            <p:ph idx="1"/>
          </p:nvPr>
        </p:nvSpPr>
        <p:spPr/>
        <p:txBody>
          <a:bodyPr/>
          <a:lstStyle/>
          <a:p>
            <a:r>
              <a:rPr lang="tr-TR" dirty="0">
                <a:solidFill>
                  <a:srgbClr val="3B3835"/>
                </a:solidFill>
                <a:latin typeface="Helvetica Neue"/>
              </a:rPr>
              <a:t>Kurum Kimliği Kuruluşların logoları, kullandığı renkler ve amblemi gibi görsel, kurumsal dizayn unsurlardır. Ancak kurum kimliği bunların yanı sıra kurumsal iletişim, kurumsal davranış, kurum kültürü ile yakından ilişkili bir kavramdır. İşletmelerin karakterini yansıtmaktadır.</a:t>
            </a:r>
            <a:endParaRPr lang="tr-TR" dirty="0"/>
          </a:p>
        </p:txBody>
      </p:sp>
    </p:spTree>
    <p:extLst>
      <p:ext uri="{BB962C8B-B14F-4D97-AF65-F5344CB8AC3E}">
        <p14:creationId xmlns:p14="http://schemas.microsoft.com/office/powerpoint/2010/main" val="1837883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b="1" dirty="0" smtClean="0">
                <a:solidFill>
                  <a:srgbClr val="555555"/>
                </a:solidFill>
                <a:latin typeface="Open Sans"/>
              </a:rPr>
              <a:t>Kurum felsefesi</a:t>
            </a:r>
            <a:endParaRPr lang="tr-TR" dirty="0"/>
          </a:p>
        </p:txBody>
      </p:sp>
      <p:sp>
        <p:nvSpPr>
          <p:cNvPr id="3" name="İçerik Yer Tutucusu 2"/>
          <p:cNvSpPr>
            <a:spLocks noGrp="1"/>
          </p:cNvSpPr>
          <p:nvPr>
            <p:ph idx="1"/>
          </p:nvPr>
        </p:nvSpPr>
        <p:spPr/>
        <p:txBody>
          <a:bodyPr/>
          <a:lstStyle/>
          <a:p>
            <a:r>
              <a:rPr lang="tr-TR" dirty="0">
                <a:solidFill>
                  <a:srgbClr val="3B3835"/>
                </a:solidFill>
                <a:latin typeface="Helvetica Neue"/>
              </a:rPr>
              <a:t>Kurum Felsefesi Kurumun değerini, tutum, inançlarını ve normlarını kısaca kurum kültürünü kapsamaktadır..</a:t>
            </a:r>
            <a:endParaRPr lang="tr-TR" dirty="0"/>
          </a:p>
        </p:txBody>
      </p:sp>
    </p:spTree>
    <p:extLst>
      <p:ext uri="{BB962C8B-B14F-4D97-AF65-F5344CB8AC3E}">
        <p14:creationId xmlns:p14="http://schemas.microsoft.com/office/powerpoint/2010/main" val="5674596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b="1" dirty="0" smtClean="0">
                <a:solidFill>
                  <a:srgbClr val="555555"/>
                </a:solidFill>
                <a:latin typeface="Open Sans"/>
              </a:rPr>
              <a:t>Kurumsal davranış</a:t>
            </a:r>
            <a:endParaRPr lang="tr-TR" dirty="0"/>
          </a:p>
        </p:txBody>
      </p:sp>
      <p:sp>
        <p:nvSpPr>
          <p:cNvPr id="3" name="İçerik Yer Tutucusu 2"/>
          <p:cNvSpPr>
            <a:spLocks noGrp="1"/>
          </p:cNvSpPr>
          <p:nvPr>
            <p:ph idx="1"/>
          </p:nvPr>
        </p:nvSpPr>
        <p:spPr/>
        <p:txBody>
          <a:bodyPr/>
          <a:lstStyle/>
          <a:p>
            <a:r>
              <a:rPr lang="tr-TR" dirty="0">
                <a:solidFill>
                  <a:srgbClr val="008ED2"/>
                </a:solidFill>
                <a:latin typeface="Helvetica Neue"/>
                <a:hlinkClick r:id="rId2" tooltip="Kurumsal Davranış&#10;Organizasyonun diğer kişilere davranış bi..."/>
              </a:rPr>
              <a:t> </a:t>
            </a:r>
            <a:r>
              <a:rPr lang="tr-TR" dirty="0">
                <a:solidFill>
                  <a:srgbClr val="3B3835"/>
                </a:solidFill>
                <a:latin typeface="Helvetica Neue"/>
              </a:rPr>
              <a:t>Kurumsal Davranış Organizasyonun diğer kişilere davranış biçimiyle ilgilenmektedir. Örneğin; işletmenin ürün ve hizmet servisi, sunumu, kalitesi, çalışanlara yönelik ücret politikaları, finansal davranışı, iletişim </a:t>
            </a:r>
            <a:r>
              <a:rPr lang="tr-TR" dirty="0" err="1">
                <a:solidFill>
                  <a:srgbClr val="3B3835"/>
                </a:solidFill>
                <a:latin typeface="Helvetica Neue"/>
              </a:rPr>
              <a:t>davranışları,sosyal</a:t>
            </a:r>
            <a:r>
              <a:rPr lang="tr-TR" dirty="0">
                <a:solidFill>
                  <a:srgbClr val="3B3835"/>
                </a:solidFill>
                <a:latin typeface="Helvetica Neue"/>
              </a:rPr>
              <a:t> duyarlılığıyla ilgilenen davranışlardır.</a:t>
            </a:r>
            <a:endParaRPr lang="tr-TR" dirty="0"/>
          </a:p>
        </p:txBody>
      </p:sp>
    </p:spTree>
    <p:extLst>
      <p:ext uri="{BB962C8B-B14F-4D97-AF65-F5344CB8AC3E}">
        <p14:creationId xmlns:p14="http://schemas.microsoft.com/office/powerpoint/2010/main" val="22721388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solidFill>
                  <a:srgbClr val="3B3835"/>
                </a:solidFill>
                <a:latin typeface="Helvetica Neue"/>
              </a:rPr>
              <a:t>Kurumsal Dizayn </a:t>
            </a:r>
            <a:endParaRPr lang="tr-TR" dirty="0"/>
          </a:p>
        </p:txBody>
      </p:sp>
      <p:sp>
        <p:nvSpPr>
          <p:cNvPr id="3" name="İçerik Yer Tutucusu 2"/>
          <p:cNvSpPr>
            <a:spLocks noGrp="1"/>
          </p:cNvSpPr>
          <p:nvPr>
            <p:ph idx="1"/>
          </p:nvPr>
        </p:nvSpPr>
        <p:spPr/>
        <p:txBody>
          <a:bodyPr/>
          <a:lstStyle/>
          <a:p>
            <a:r>
              <a:rPr lang="tr-TR" dirty="0">
                <a:solidFill>
                  <a:srgbClr val="3B3835"/>
                </a:solidFill>
                <a:latin typeface="Helvetica Neue"/>
              </a:rPr>
              <a:t>Kurumsal Dizayn </a:t>
            </a:r>
            <a:r>
              <a:rPr lang="tr-TR" dirty="0" smtClean="0">
                <a:solidFill>
                  <a:srgbClr val="3B3835"/>
                </a:solidFill>
                <a:latin typeface="Helvetica Neue"/>
              </a:rPr>
              <a:t>İşletmelerin </a:t>
            </a:r>
            <a:r>
              <a:rPr lang="tr-TR" dirty="0">
                <a:solidFill>
                  <a:srgbClr val="3B3835"/>
                </a:solidFill>
                <a:latin typeface="Helvetica Neue"/>
              </a:rPr>
              <a:t>görünen kimliğidir. Bir kurumun kendisini görsel olarak ifade etme şeklidir. İşletmenin markaları, yazı ve tipografisi, renk seçimi, mimari dizaynı, müşteri yayınları, oryantasyon sistemi, eğitim malzemeleri, oda ve mekan düzenlemeleri kurumsal dizayn çerçevesi içerisindedir. Amaç hedef kitlenin akıllarında yer almaktır.</a:t>
            </a:r>
            <a:endParaRPr lang="tr-TR" dirty="0"/>
          </a:p>
        </p:txBody>
      </p:sp>
    </p:spTree>
    <p:extLst>
      <p:ext uri="{BB962C8B-B14F-4D97-AF65-F5344CB8AC3E}">
        <p14:creationId xmlns:p14="http://schemas.microsoft.com/office/powerpoint/2010/main" val="78581323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itişiklik">
  <a:themeElements>
    <a:clrScheme name="Bitişiklik">
      <a:dk1>
        <a:srgbClr val="2F2B20"/>
      </a:dk1>
      <a:lt1>
        <a:srgbClr val="FFFFFF"/>
      </a:lt1>
      <a:dk2>
        <a:srgbClr val="675E47"/>
      </a:dk2>
      <a:lt2>
        <a:srgbClr val="DFDCB7"/>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Ofis">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itişiklik">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Adjacency</Template>
  <TotalTime>14</TotalTime>
  <Words>349</Words>
  <Application>Microsoft Office PowerPoint</Application>
  <PresentationFormat>Özel</PresentationFormat>
  <Paragraphs>38</Paragraphs>
  <Slides>14</Slides>
  <Notes>0</Notes>
  <HiddenSlides>0</HiddenSlides>
  <MMClips>0</MMClips>
  <ScaleCrop>false</ScaleCrop>
  <HeadingPairs>
    <vt:vector size="4" baseType="variant">
      <vt:variant>
        <vt:lpstr>Tema</vt:lpstr>
      </vt:variant>
      <vt:variant>
        <vt:i4>1</vt:i4>
      </vt:variant>
      <vt:variant>
        <vt:lpstr>Slayt Başlıkları</vt:lpstr>
      </vt:variant>
      <vt:variant>
        <vt:i4>14</vt:i4>
      </vt:variant>
    </vt:vector>
  </HeadingPairs>
  <TitlesOfParts>
    <vt:vector size="15" baseType="lpstr">
      <vt:lpstr>Bitişiklik</vt:lpstr>
      <vt:lpstr>Halkla İlişkilerde Kurumsal uygulamalar</vt:lpstr>
      <vt:lpstr>PowerPoint Sunusu</vt:lpstr>
      <vt:lpstr>PowerPoint Sunusu</vt:lpstr>
      <vt:lpstr>Kurumsal imaj </vt:lpstr>
      <vt:lpstr>Kurumsal imaj </vt:lpstr>
      <vt:lpstr>Kurumsal imaj </vt:lpstr>
      <vt:lpstr>Kurum felsefesi</vt:lpstr>
      <vt:lpstr>Kurumsal davranış</vt:lpstr>
      <vt:lpstr>Kurumsal Dizayn </vt:lpstr>
      <vt:lpstr>Kurumsal İletişim</vt:lpstr>
      <vt:lpstr>Marka İmajı Marka</vt:lpstr>
      <vt:lpstr>Kurumsal İmajı Etkileyen Unsurlar </vt:lpstr>
      <vt:lpstr>Kurumsal İtibar </vt:lpstr>
      <vt:lpstr>PowerPoint Sunusu</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Kurumsal uygulamalar</dc:title>
  <dc:creator>forest explorer</dc:creator>
  <cp:lastModifiedBy>win</cp:lastModifiedBy>
  <cp:revision>4</cp:revision>
  <dcterms:created xsi:type="dcterms:W3CDTF">2019-12-02T05:58:26Z</dcterms:created>
  <dcterms:modified xsi:type="dcterms:W3CDTF">2020-05-10T11:43:38Z</dcterms:modified>
</cp:coreProperties>
</file>