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74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13" autoAdjust="0"/>
    <p:restoredTop sz="94660"/>
  </p:normalViewPr>
  <p:slideViewPr>
    <p:cSldViewPr>
      <p:cViewPr varScale="1">
        <p:scale>
          <a:sx n="70" d="100"/>
          <a:sy n="70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42910" y="1928802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ANKARA ÜNİVERSİTESİ</a:t>
            </a:r>
            <a:br>
              <a:rPr lang="tr-TR" dirty="0" smtClean="0"/>
            </a:br>
            <a:r>
              <a:rPr lang="tr-TR" dirty="0" smtClean="0"/>
              <a:t>SAĞLIK BİLİMLERİ FAKÜLTESİ</a:t>
            </a:r>
            <a:br>
              <a:rPr lang="tr-TR" dirty="0" smtClean="0"/>
            </a:br>
            <a:r>
              <a:rPr lang="tr-TR" dirty="0" smtClean="0"/>
              <a:t>SOSYAL HİZMET BÖLÜMÜ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85786" y="4214818"/>
            <a:ext cx="7772400" cy="2143140"/>
          </a:xfrm>
        </p:spPr>
        <p:txBody>
          <a:bodyPr>
            <a:normAutofit/>
          </a:bodyPr>
          <a:lstStyle/>
          <a:p>
            <a:pPr algn="ctr"/>
            <a:r>
              <a:rPr lang="tr-TR" sz="3800" dirty="0" smtClean="0"/>
              <a:t>“SOSYAL HİZMETTE </a:t>
            </a:r>
          </a:p>
          <a:p>
            <a:pPr algn="ctr"/>
            <a:r>
              <a:rPr lang="tr-TR" sz="3800" dirty="0" smtClean="0"/>
              <a:t>BİLİŞİM TEKNOLOJİLERİ”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b="1" kern="1600" cap="all" smtClean="0">
                <a:latin typeface="Calibri"/>
                <a:cs typeface="Calibri"/>
              </a:rPr>
              <a:t>Politik ETKİLER: TEKNOLOJİNİN UYUŞTURUCU İŞLEVİ</a:t>
            </a:r>
            <a:endParaRPr lang="tr-TR" b="1" kern="1600" cap="all" dirty="0" smtClean="0">
              <a:latin typeface="Calibri"/>
            </a:endParaRPr>
          </a:p>
          <a:p>
            <a:r>
              <a:rPr lang="x-none" b="1" kern="1600" cap="all" smtClean="0">
                <a:latin typeface="Calibri"/>
                <a:cs typeface="Calibri"/>
              </a:rPr>
              <a:t>Artan Sanal Etkileşimin Kültürel Değişim Yaratması</a:t>
            </a:r>
            <a:endParaRPr lang="tr-TR" b="1" kern="1600" cap="all" dirty="0" smtClean="0">
              <a:latin typeface="Calibri"/>
            </a:endParaRPr>
          </a:p>
          <a:p>
            <a:r>
              <a:rPr lang="x-none" b="1" kern="1600" cap="all" smtClean="0">
                <a:latin typeface="Calibri"/>
                <a:cs typeface="Calibri"/>
              </a:rPr>
              <a:t>Veri Kalitesiyle İlgili Sorunlar</a:t>
            </a:r>
            <a:endParaRPr lang="tr-TR" b="1" kern="1600" cap="all" dirty="0" smtClean="0">
              <a:latin typeface="Calibri"/>
            </a:endParaRPr>
          </a:p>
          <a:p>
            <a:r>
              <a:rPr lang="x-none" b="1" kern="1600" cap="all" smtClean="0">
                <a:latin typeface="Calibri"/>
                <a:cs typeface="Calibri"/>
              </a:rPr>
              <a:t>Bilgisayar Kullanım Etiği</a:t>
            </a:r>
            <a:endParaRPr lang="tr-TR" b="1" kern="1600" cap="all" dirty="0" smtClean="0">
              <a:latin typeface="Calibri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Dunlop, J., </a:t>
            </a:r>
            <a:r>
              <a:rPr lang="en-US" dirty="0" err="1"/>
              <a:t>Holosko</a:t>
            </a:r>
            <a:r>
              <a:rPr lang="en-US" dirty="0"/>
              <a:t>, M., 2006. Information technology and Evidence Based Social Work Practice. </a:t>
            </a:r>
            <a:r>
              <a:rPr lang="en-US" dirty="0" err="1"/>
              <a:t>Hawort</a:t>
            </a:r>
            <a:r>
              <a:rPr lang="en-US" dirty="0"/>
              <a:t> Press</a:t>
            </a:r>
            <a:endParaRPr lang="tr-TR" dirty="0"/>
          </a:p>
          <a:p>
            <a:r>
              <a:rPr lang="en-US" dirty="0" err="1"/>
              <a:t>LaMendola</a:t>
            </a:r>
            <a:r>
              <a:rPr lang="en-US" dirty="0"/>
              <a:t>, W., Glastonbury, B., Toole, S.,1989. A Casebook of Computer Applications in the Social and Human </a:t>
            </a:r>
            <a:r>
              <a:rPr lang="en-US" dirty="0" err="1"/>
              <a:t>Sevices</a:t>
            </a:r>
            <a:r>
              <a:rPr lang="en-US" dirty="0"/>
              <a:t>. </a:t>
            </a:r>
            <a:r>
              <a:rPr lang="en-US" dirty="0" err="1"/>
              <a:t>Hawort</a:t>
            </a:r>
            <a:r>
              <a:rPr lang="en-US" dirty="0"/>
              <a:t> Press.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4373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6c93cb6b5cd3e43f284428049caf6beb_126531817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357166"/>
            <a:ext cx="8501122" cy="6143668"/>
          </a:xfrm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4348" y="3429000"/>
            <a:ext cx="8183880" cy="1051560"/>
          </a:xfrm>
        </p:spPr>
        <p:txBody>
          <a:bodyPr/>
          <a:lstStyle/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TEŞEKKÜRLER</a:t>
            </a:r>
            <a:endParaRPr lang="tr-TR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latin typeface="Calibri"/>
                <a:ea typeface="Times New Roman"/>
                <a:cs typeface="Times New Roman"/>
              </a:rPr>
              <a:t>BİLİŞİM TEKNOLOJİLERİNİN SOSYAL VE ETİK BOYUTLARI</a:t>
            </a:r>
            <a:br>
              <a:rPr lang="tr-TR" dirty="0" smtClean="0">
                <a:latin typeface="Calibri"/>
                <a:ea typeface="Times New Roman"/>
                <a:cs typeface="Times New Roman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bilişim teknolojileri, toplumsal ve zihinsel gerçekliği algılayışımızda bir değişim yaratmaktadır.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41854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Bilişim teknolojilerinin bireysel ve toplumsal etkilerini şu başlıklar altında tartışabiliriz: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Clr>
                <a:srgbClr val="000000"/>
              </a:buClr>
              <a:buFont typeface="Symbol"/>
              <a:buChar char=""/>
              <a:tabLst>
                <a:tab pos="457200" algn="l"/>
                <a:tab pos="630555" algn="l"/>
              </a:tabLst>
            </a:pPr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Gerçek Bilgiye Ulaşma Güçlüğü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Clr>
                <a:srgbClr val="000000"/>
              </a:buClr>
              <a:buFont typeface="Symbol"/>
              <a:buChar char=""/>
              <a:tabLst>
                <a:tab pos="457200" algn="l"/>
                <a:tab pos="630555" algn="l"/>
              </a:tabLst>
            </a:pPr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Sosyal Dünyanın Sanallaşması - Yapaylaşması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Clr>
                <a:srgbClr val="000000"/>
              </a:buClr>
              <a:buFont typeface="Symbol"/>
              <a:buChar char=""/>
              <a:tabLst>
                <a:tab pos="457200" algn="l"/>
                <a:tab pos="630555" algn="l"/>
              </a:tabLst>
            </a:pPr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Internet ve Oyun Bağımlılığı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Clr>
                <a:srgbClr val="000000"/>
              </a:buClr>
              <a:buFont typeface="Symbol"/>
              <a:buChar char=""/>
              <a:tabLst>
                <a:tab pos="457200" algn="l"/>
                <a:tab pos="630555" algn="l"/>
              </a:tabLst>
            </a:pPr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Sanal Zorbalık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Clr>
                <a:srgbClr val="000000"/>
              </a:buClr>
              <a:buFont typeface="Symbol"/>
              <a:buChar char=""/>
              <a:tabLst>
                <a:tab pos="457200" algn="l"/>
                <a:tab pos="630555" algn="l"/>
              </a:tabLst>
            </a:pPr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Telif Haklarının İhlal Edilmesi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Clr>
                <a:srgbClr val="000000"/>
              </a:buClr>
              <a:buFont typeface="Symbol"/>
              <a:buChar char=""/>
              <a:tabLst>
                <a:tab pos="457200" algn="l"/>
                <a:tab pos="630555" algn="l"/>
              </a:tabLst>
            </a:pPr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Kişisel Mahremiyeti Koruma Güçlüğü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Clr>
                <a:srgbClr val="000000"/>
              </a:buClr>
              <a:buFont typeface="Symbol"/>
              <a:buChar char=""/>
              <a:tabLst>
                <a:tab pos="457200" algn="l"/>
                <a:tab pos="630555" algn="l"/>
              </a:tabLst>
            </a:pPr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Politik Etkiler: Teknolojinin Uyuşturucu İşlevi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Clr>
                <a:srgbClr val="000000"/>
              </a:buClr>
              <a:buFont typeface="Symbol"/>
              <a:buChar char=""/>
              <a:tabLst>
                <a:tab pos="457200" algn="l"/>
                <a:tab pos="630555" algn="l"/>
              </a:tabLst>
            </a:pPr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Artan Sanal Etkileşimin Kültürel Değişim Yaratması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Clr>
                <a:srgbClr val="000000"/>
              </a:buClr>
              <a:buFont typeface="Symbol"/>
              <a:buChar char=""/>
              <a:tabLst>
                <a:tab pos="457200" algn="l"/>
                <a:tab pos="630555" algn="l"/>
                <a:tab pos="540385" algn="l"/>
              </a:tabLst>
            </a:pPr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Veri Kalitesiyle İlgili Sorunlar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cap="all" smtClean="0"/>
              <a:t>Gerçek Bilgiye Ulaşma Güçlüğü</a:t>
            </a:r>
            <a:r>
              <a:rPr lang="tr-TR" cap="all" dirty="0" smtClean="0"/>
              <a:t/>
            </a:r>
            <a:br>
              <a:rPr lang="tr-TR" cap="all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kaynağı belli olan, gerçekliği ve tutarlılığı kanıtlanmış bilginin, yanlış eksik veya işlenmemiş bilgiden, diğer ifadeyle enformasyondan ayırt edilmesi güç hale gelmiştir.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cap="all" smtClean="0"/>
              <a:t>Sosyal Dünyanın SANALLAŞMASI - YAPAYLAŞMASI</a:t>
            </a:r>
            <a:endParaRPr lang="tr-TR" cap="all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evden çıkmadan fiziksel olarak değil sanal olarak içinde yer alınan yeni kamusal alanlar oluşmaya başlamıştır.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etkileşimli yayınlar masum biçimde toplumsal gerçekliğin ekrandaki yansıması olmamakta, toplumsal yapıyı televizyon yoluyla yeniden şekillendiren bir işlev görmektedir.</a:t>
            </a:r>
          </a:p>
          <a:p>
            <a:r>
              <a:rPr lang="tr-TR" dirty="0" smtClean="0">
                <a:latin typeface="Calibri"/>
                <a:ea typeface="Times New Roman"/>
                <a:cs typeface="Calibri"/>
              </a:rPr>
              <a:t> </a:t>
            </a:r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Kutsiyet, mahremiyet ve duygusal yönüyle derinlik atfedilen birçok kavram bilişim teknolojileriyle birlikte anlam ve içerik değiştirebilmektedir.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cap="all" smtClean="0"/>
              <a:t>İnternet ve Oyun Bağımlılığı</a:t>
            </a:r>
            <a:r>
              <a:rPr lang="tr-TR" cap="all" dirty="0" smtClean="0"/>
              <a:t/>
            </a:r>
            <a:br>
              <a:rPr lang="tr-TR" cap="all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Kişinin bilgisayar başında gerek internette gerekse çeşitli oyunlarla günün büyük bölümünde sosyal işlevselliğini bozacak düzeyde meşgul olması ve bunun hemen her gün aynı biçimde devam etmesi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kern="1600" cap="all" smtClean="0">
                <a:latin typeface="Calibri"/>
                <a:cs typeface="Calibri"/>
              </a:rPr>
              <a:t>SANAL ZORBALIK</a:t>
            </a:r>
            <a:r>
              <a:rPr lang="tr-TR" kern="1600" cap="all" dirty="0" smtClean="0">
                <a:latin typeface="Calibri"/>
              </a:rPr>
              <a:t/>
            </a:r>
            <a:br>
              <a:rPr lang="tr-TR" kern="1600" cap="all" dirty="0" smtClean="0">
                <a:latin typeface="Calibri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kişinin, diğer kişi ya da gruplar tarafından hedef seçilerek, elektronik temelli iletişim araçları yoluyla zaman içinde tekrarlayıcı biçimde rahatsız edilmesi</a:t>
            </a:r>
            <a:r>
              <a:rPr lang="tr-TR" dirty="0" smtClean="0">
                <a:latin typeface="Calibri"/>
                <a:ea typeface="Times New Roman"/>
                <a:cs typeface="Calibri"/>
              </a:rPr>
              <a:t>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Telif Haklarının İhlal Edilmesi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56036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Dijital ortamda, CD, DVD, sabit disk gibi aygıtlarda bulunan telif ürünlerin kolaylıkla kopyalanabilir olması telif hakları ihlalini artırmaktadır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tr-TR" dirty="0" smtClean="0">
                <a:latin typeface="Calibri"/>
                <a:ea typeface="Times New Roman"/>
                <a:cs typeface="Calibri"/>
              </a:rPr>
              <a:t>Korsan ya da kopya (lisanssız) yazılım kullanımı, önemli cezai yaptırımlara neden olur. Türkiye’de 2001’de </a:t>
            </a:r>
            <a:r>
              <a:rPr lang="tr-TR" dirty="0" err="1" smtClean="0">
                <a:latin typeface="Calibri"/>
                <a:ea typeface="Times New Roman"/>
                <a:cs typeface="Calibri"/>
              </a:rPr>
              <a:t>yürürlüge</a:t>
            </a:r>
            <a:r>
              <a:rPr lang="tr-TR" dirty="0" smtClean="0">
                <a:latin typeface="Calibri"/>
                <a:ea typeface="Times New Roman"/>
                <a:cs typeface="Calibri"/>
              </a:rPr>
              <a:t> giren yeni Fikir ve Sanat Eserleri Kanunu’na göre bu cezaların son hali şöyle belirlenmiştir: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630555" algn="l"/>
              </a:tabLst>
            </a:pPr>
            <a:r>
              <a:rPr lang="tr-TR" dirty="0" smtClean="0">
                <a:latin typeface="Calibri"/>
                <a:ea typeface="Times New Roman"/>
                <a:cs typeface="Calibri"/>
              </a:rPr>
              <a:t>10 bin TL’den 150 bin TL’ye kadar para cezası 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630555" algn="l"/>
              </a:tabLst>
            </a:pPr>
            <a:r>
              <a:rPr lang="tr-TR" dirty="0" smtClean="0">
                <a:latin typeface="Calibri"/>
                <a:ea typeface="Times New Roman"/>
                <a:cs typeface="Calibri"/>
              </a:rPr>
              <a:t>2 yıldan 6 yıla kadar, para cezasına çevrilmeksizin hapis cezası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630555" algn="l"/>
              </a:tabLst>
            </a:pPr>
            <a:r>
              <a:rPr lang="tr-TR" dirty="0" smtClean="0">
                <a:latin typeface="Calibri"/>
                <a:ea typeface="Times New Roman"/>
                <a:cs typeface="Calibri"/>
              </a:rPr>
              <a:t>3 yıla kadar meslekten men edilme cezası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r>
              <a:rPr lang="tr-TR" dirty="0" smtClean="0">
                <a:latin typeface="Calibri"/>
                <a:ea typeface="Times New Roman"/>
                <a:cs typeface="Calibri"/>
              </a:rPr>
              <a:t>Çoğaltmada kullanılan veya kopya yazılımların yüklenmiş olduğu bilgisayar ve araçlara el konulması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cap="all" smtClean="0"/>
              <a:t>Kişisel Mahremiyeti KORUMA Güçlüğü</a:t>
            </a:r>
            <a:r>
              <a:rPr lang="tr-TR" cap="all" dirty="0" smtClean="0"/>
              <a:t/>
            </a:r>
            <a:br>
              <a:rPr lang="tr-TR" cap="all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630555" algn="l"/>
              </a:tabLst>
            </a:pPr>
            <a:r>
              <a:rPr lang="tr-TR" dirty="0" smtClean="0">
                <a:solidFill>
                  <a:srgbClr val="211E1E"/>
                </a:solidFill>
                <a:latin typeface="Calibri"/>
                <a:ea typeface="Times New Roman"/>
                <a:cs typeface="Calibri"/>
              </a:rPr>
              <a:t>Kişisel verilerin / bilgilerin bireylerin kendi rızaları dışında üçüncü kişilerce toplanması 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630555" algn="l"/>
              </a:tabLst>
            </a:pPr>
            <a:r>
              <a:rPr lang="tr-TR" dirty="0" smtClean="0">
                <a:solidFill>
                  <a:srgbClr val="211E1E"/>
                </a:solidFill>
                <a:latin typeface="Calibri"/>
                <a:ea typeface="Times New Roman"/>
                <a:cs typeface="Calibri"/>
              </a:rPr>
              <a:t>Kişilerin yazılı, işitsel ve görüntülü haberleşmesinin izlenmesi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630555" algn="l"/>
              </a:tabLst>
            </a:pPr>
            <a:r>
              <a:rPr lang="tr-TR" dirty="0" smtClean="0">
                <a:solidFill>
                  <a:srgbClr val="211E1E"/>
                </a:solidFill>
                <a:latin typeface="Calibri"/>
                <a:ea typeface="Times New Roman"/>
                <a:cs typeface="Calibri"/>
              </a:rPr>
              <a:t>İnternet üzerindeki dolaşımın izlenmesi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630555" algn="l"/>
              </a:tabLst>
            </a:pPr>
            <a:r>
              <a:rPr lang="tr-TR" dirty="0" smtClean="0">
                <a:solidFill>
                  <a:srgbClr val="211E1E"/>
                </a:solidFill>
                <a:latin typeface="Calibri"/>
                <a:ea typeface="Times New Roman"/>
                <a:cs typeface="Calibri"/>
              </a:rPr>
              <a:t>Kişilerin doğrudan kameralarla gözetlenmesi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120</TotalTime>
  <Words>419</Words>
  <Application>Microsoft Office PowerPoint</Application>
  <PresentationFormat>Ekran Gösterisi (4:3)</PresentationFormat>
  <Paragraphs>45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Calibri</vt:lpstr>
      <vt:lpstr>Symbol</vt:lpstr>
      <vt:lpstr>Times New Roman</vt:lpstr>
      <vt:lpstr>Verdana</vt:lpstr>
      <vt:lpstr>Wingdings 2</vt:lpstr>
      <vt:lpstr>Görünüş</vt:lpstr>
      <vt:lpstr>ANKARA ÜNİVERSİTESİ SAĞLIK BİLİMLERİ FAKÜLTESİ SOSYAL HİZMET BÖLÜMÜ</vt:lpstr>
      <vt:lpstr>BİLİŞİM TEKNOLOJİLERİNİN SOSYAL VE ETİK BOYUTLARI </vt:lpstr>
      <vt:lpstr>PowerPoint Sunusu</vt:lpstr>
      <vt:lpstr>Gerçek Bilgiye Ulaşma Güçlüğü </vt:lpstr>
      <vt:lpstr>Sosyal Dünyanın SANALLAŞMASI - YAPAYLAŞMASI</vt:lpstr>
      <vt:lpstr>İnternet ve Oyun Bağımlılığı </vt:lpstr>
      <vt:lpstr>SANAL ZORBALIK </vt:lpstr>
      <vt:lpstr>Telif Haklarının İhlal Edilmesi</vt:lpstr>
      <vt:lpstr>Kişisel Mahremiyeti KORUMA Güçlüğü </vt:lpstr>
      <vt:lpstr>PowerPoint Sunusu</vt:lpstr>
      <vt:lpstr>Kaynaklar</vt:lpstr>
      <vt:lpstr>TEŞEKKÜRLER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SAĞLIK BİLİMLERİ FAKÜLTESİ SOSYAL HİZMET BÖLÜMÜ</dc:title>
  <dc:creator>sssSeRNeBeysss</dc:creator>
  <cp:lastModifiedBy>Yazar</cp:lastModifiedBy>
  <cp:revision>17</cp:revision>
  <dcterms:created xsi:type="dcterms:W3CDTF">2017-03-21T21:41:26Z</dcterms:created>
  <dcterms:modified xsi:type="dcterms:W3CDTF">2020-05-04T07:19:33Z</dcterms:modified>
</cp:coreProperties>
</file>