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Merkezi İdarenin Taşra Teşkilatı</a:t>
            </a:r>
          </a:p>
        </p:txBody>
      </p:sp>
      <p:sp>
        <p:nvSpPr>
          <p:cNvPr id="5" name="4 İçerik Yer Tutucusu"/>
          <p:cNvSpPr>
            <a:spLocks noGrp="1"/>
          </p:cNvSpPr>
          <p:nvPr>
            <p:ph idx="1"/>
          </p:nvPr>
        </p:nvSpPr>
        <p:spPr/>
        <p:txBody>
          <a:bodyPr/>
          <a:lstStyle/>
          <a:p>
            <a:r>
              <a:rPr lang="tr-TR" dirty="0"/>
              <a:t>5442 sayılı il idaresi kanununa göre, Türkiye, merkezi idare kuruluşu bakımından coğrafya durumuna, iktisadi şartlara ve kamu hizmetlerinin gereklerine göre illere; iller ilçelere bölünmüştür. </a:t>
            </a:r>
          </a:p>
          <a:p>
            <a:r>
              <a:rPr lang="tr-TR" dirty="0"/>
              <a:t>İllerin idaresi yetki genişliği esasına dayanır.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İl genel idaresinin başı validir. Bakanlıkların kuruluş mevzuatına göre illerde lüzumu kadar teşkilat bulunur. Bu teşkilatın her birinin başında bulunanlar il idare şube başkanlarıdır. Bunların emri altında çalışanlar ilin ikinci derecede memurlarıdır. Bu teşkilat valinin emri altındadır. Hakimler Kanunu ile İcra ve İflas Kanununda yazılı yargıç, Cumhuriyet savcısı ve yargıç sınıfında bulunanlarla bu kanunlarda yazılı adalet memurları, askeri birlikler, askeri fabrika ve kurumlar , askerlik daire ve şubeleri bu madde dışındadır.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Valilerin görev ve yetkileri</a:t>
            </a:r>
          </a:p>
        </p:txBody>
      </p:sp>
      <p:sp>
        <p:nvSpPr>
          <p:cNvPr id="3" name="2 İçerik Yer Tutucusu"/>
          <p:cNvSpPr>
            <a:spLocks noGrp="1"/>
          </p:cNvSpPr>
          <p:nvPr>
            <p:ph idx="1"/>
          </p:nvPr>
        </p:nvSpPr>
        <p:spPr/>
        <p:txBody>
          <a:bodyPr>
            <a:normAutofit fontScale="55000" lnSpcReduction="20000"/>
          </a:bodyPr>
          <a:lstStyle/>
          <a:p>
            <a:r>
              <a:rPr lang="tr-TR" dirty="0"/>
              <a:t>I Madde 9 –  Vali, ilde Cumhurbaşkanının temsilcisi ve idari yürütme vasıtasıdır. </a:t>
            </a:r>
          </a:p>
          <a:p>
            <a:r>
              <a:rPr lang="tr-TR" dirty="0"/>
              <a:t>Bu sıfatla : A)Valiler, ilin genel idaresinden Cumhurbaşkanına karşı sorumludur. Cumhurbaşkanı yardımcıları ve bakanlar, görevlerine ait işleri için valilere </a:t>
            </a:r>
            <a:r>
              <a:rPr lang="tr-TR" dirty="0" err="1"/>
              <a:t>re'sen</a:t>
            </a:r>
            <a:r>
              <a:rPr lang="tr-TR" dirty="0"/>
              <a:t> emir ve talimat verirler. B) Bakanlıklar ve tüzelkişiliği haiz genel müdürlükler, il genel idare teşkilatına ait bütün işleri doğrudan doğruya valiliklere yazarlar. Valilikler de illere ait işler için ilgili Bakanlık veya tüzelkişiliği haiz genel müdürlüklerle doğrudan doğruya muhaberede bulunurlar. Ancak valiler </a:t>
            </a:r>
            <a:r>
              <a:rPr lang="tr-TR" dirty="0" err="1"/>
              <a:t>hesabata</a:t>
            </a:r>
            <a:r>
              <a:rPr lang="tr-TR" dirty="0"/>
              <a:t> ve teknik hususlara ait işlerde idare şube başkanlarına vali adına imza yetkisi verebilirler.</a:t>
            </a:r>
          </a:p>
          <a:p>
            <a:r>
              <a:rPr lang="tr-TR" dirty="0"/>
              <a:t> C)Vali, kanun, Cumhurbaşkanlığı kararnamesi ve diğer mevzuatın neşir ve ilanını ve uygulanmasını sağlamak ve talimat ve emirleri yürütmekle ödevlidir. Bu işlerin gerçekleştirilmesi için gereken bütün tedbirleri almaya yetkilidir. </a:t>
            </a:r>
          </a:p>
          <a:p>
            <a:r>
              <a:rPr lang="tr-TR" dirty="0"/>
              <a:t>Ç)  Kanun, Cumhurbaşkanlığı kararnamesi ve diğer mevzuatın verdiği yetkiyi kullanmak ve bunların yüklediği ödevleri yerine getirmek için valiler genel emirler çıkarabilir ve bunları ilan ederler.</a:t>
            </a:r>
          </a:p>
          <a:p>
            <a:r>
              <a:rPr lang="tr-TR" dirty="0"/>
              <a:t> D) Vali, dördüncü maddenin son fıkrasında belirtilen adli ve askeri teşkilat dışında kalan bütün Devlet daire, müessese ve işletmelerini, özel işyerlerini, özel idare, belediye köy idareleriyle bunlara bağlı tekmil müesseseleri denetler, teftiş eder. Bu denetleme ve teftişi Bakanlık veya genel müdürlük müfettişleriyle veya bu dairelerin amir ve memurlarıyla de yaptırabilir. </a:t>
            </a:r>
          </a:p>
          <a:p>
            <a:r>
              <a:rPr lang="tr-TR" dirty="0"/>
              <a:t>E) İlin her yönden genel idare ve genel gidişini düzenlemek ve denetlemekten sorumludur.</a:t>
            </a:r>
          </a:p>
          <a:p>
            <a:r>
              <a:rPr lang="tr-TR" dirty="0"/>
              <a:t> F) Vali, ilde teşkilatı veya görevli memuru bulunmayan işlerin yürütülmesini, bu işlerin görülmesiyle yakın ilgisi bulunan her hangi bir idare şube veya daire başkanından isteyebilir. Bu suretle verilen işlerin yapılması mecburidir.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dirty="0"/>
              <a:t>Valilerin  görev ve yetkileri</a:t>
            </a:r>
          </a:p>
        </p:txBody>
      </p:sp>
      <p:sp>
        <p:nvSpPr>
          <p:cNvPr id="5" name="4 İçerik Yer Tutucusu"/>
          <p:cNvSpPr>
            <a:spLocks noGrp="1"/>
          </p:cNvSpPr>
          <p:nvPr>
            <p:ph idx="1"/>
          </p:nvPr>
        </p:nvSpPr>
        <p:spPr/>
        <p:txBody>
          <a:bodyPr>
            <a:normAutofit fontScale="62500" lnSpcReduction="20000"/>
          </a:bodyPr>
          <a:lstStyle/>
          <a:p>
            <a:r>
              <a:rPr lang="tr-TR" dirty="0"/>
              <a:t>G) Vali, il içindeki idare ve müesseselerde çalışan uzman veya fen kollarına dahil memur ve müstahdemlerden asli vazifelerine halel getirmemek </a:t>
            </a:r>
            <a:r>
              <a:rPr lang="tr-TR" dirty="0" err="1"/>
              <a:t>şartiyle</a:t>
            </a:r>
            <a:r>
              <a:rPr lang="tr-TR" dirty="0"/>
              <a:t> ilin genel ve mahalli hizmetlerine müteallik işlerin görülmesini </a:t>
            </a:r>
            <a:r>
              <a:rPr lang="tr-TR" dirty="0" err="1"/>
              <a:t>istiyebilir</a:t>
            </a:r>
            <a:r>
              <a:rPr lang="tr-TR" dirty="0"/>
              <a:t>. Bu memurlar verilen işleri yapmakla ödevlidirler. Vali, keyfiyetten ilgili Bakanlığa ve tüzelkişiliği haiz genel müdürlüğe bilgi verir. </a:t>
            </a:r>
          </a:p>
          <a:p>
            <a:r>
              <a:rPr lang="tr-TR" dirty="0"/>
              <a:t>H) Vali, Devlet gelirlerinin tahakkuk ve tahsilini ve ödeme işlerinin muntazam bir şekilde yapılmasını ve gelir kaynaklarının gelişmesini sağlamak için tedbirler alır ve uygular, lüzumunda bu maksatla ilgili Bakanlıklara ve genel müdürlüklere tekliflerde bulunur.</a:t>
            </a:r>
          </a:p>
          <a:p>
            <a:r>
              <a:rPr lang="tr-TR" dirty="0"/>
              <a:t> İ) Vali, Devlet, il, belediye, köy ve diğer kamu tüzelkişiliklerine ait genel ve özel mülklerin yangın ve benzeri tehlikelere karşı korunmasını, iyi halde tutulmasını, değerlenmesini ve iyi halde idaresini </a:t>
            </a:r>
            <a:r>
              <a:rPr lang="tr-TR" dirty="0" err="1"/>
              <a:t>sağlıyacak</a:t>
            </a:r>
            <a:r>
              <a:rPr lang="tr-TR" dirty="0"/>
              <a:t> tedbirlerin uygulanmasını ilgililerden ister ve denetler.</a:t>
            </a:r>
          </a:p>
          <a:p>
            <a:r>
              <a:rPr lang="tr-TR" dirty="0"/>
              <a:t> J) Vali, il, ilçe, bucak merkezlerinde ve çevrelerinde kiralı, kirasız binalarda vazife gören bütün Devlet dairelerini mahallin hizmet şartlarına ve Hazine menfaatine en uygun şekilde bir veya birkaç binada toplamak üzere gereken tedbirleri aldırır ve uygulanmasını denetler.</a:t>
            </a:r>
          </a:p>
          <a:p>
            <a:r>
              <a:rPr lang="tr-TR" dirty="0"/>
              <a:t> K) Vali, Cumhuriyet Bayramında ilde yapılacak resmi törenlere başkanlık yapar ve tebrikleri kabul eder.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Valilerin görev ve yetkileri</a:t>
            </a:r>
          </a:p>
        </p:txBody>
      </p:sp>
      <p:sp>
        <p:nvSpPr>
          <p:cNvPr id="3" name="2 İçerik Yer Tutucusu"/>
          <p:cNvSpPr>
            <a:spLocks noGrp="1"/>
          </p:cNvSpPr>
          <p:nvPr>
            <p:ph idx="1"/>
          </p:nvPr>
        </p:nvSpPr>
        <p:spPr/>
        <p:txBody>
          <a:bodyPr>
            <a:normAutofit fontScale="85000" lnSpcReduction="10000"/>
          </a:bodyPr>
          <a:lstStyle/>
          <a:p>
            <a:r>
              <a:rPr lang="tr-TR" dirty="0"/>
              <a:t>Madde 10 – Vali, ceza ve tevkif evlerinin muhafazasını ve Cumhuriyet </a:t>
            </a:r>
            <a:r>
              <a:rPr lang="tr-TR" dirty="0" err="1"/>
              <a:t>savcısiyle</a:t>
            </a:r>
            <a:r>
              <a:rPr lang="tr-TR" dirty="0"/>
              <a:t> birlikte hükümlü ve tutukluların sağlık şartlarını gözetim ve denetimi altında bulundurur.</a:t>
            </a:r>
          </a:p>
          <a:p>
            <a:r>
              <a:rPr lang="tr-TR" dirty="0"/>
              <a:t>Madde 11 –</a:t>
            </a:r>
          </a:p>
          <a:p>
            <a:r>
              <a:rPr lang="tr-TR" dirty="0"/>
              <a:t>A) Vali, il sınırları içinde bulunan genel ve özel bütün kolluk kuvvet ve teşkilatının amiridir. Suç işlenmesini önlemek, kamu düzen ve güvenini korumak için gereken tedbirleri alır. Bu maksatla Devletin genel ve özel kolluk kuvvetlerini istihdam eder, bu teşkilat amir ve memurları vali tarafından verilen emirleri derhal yerine getirmekle yükümlüdür. </a:t>
            </a:r>
          </a:p>
          <a:p>
            <a:r>
              <a:rPr lang="tr-TR" dirty="0"/>
              <a:t>B) Memleketin sınır ve kıyı emniyetini ve sınır ve kıyı emniyetiyle ilgili bütün işleri, yürürlükte bulunan hükümlere göre sağlar ve yürütür.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İlçe İdaresi ve Teşkilatı</a:t>
            </a:r>
          </a:p>
        </p:txBody>
      </p:sp>
      <p:sp>
        <p:nvSpPr>
          <p:cNvPr id="3" name="2 İçerik Yer Tutucusu"/>
          <p:cNvSpPr>
            <a:spLocks noGrp="1"/>
          </p:cNvSpPr>
          <p:nvPr>
            <p:ph idx="1"/>
          </p:nvPr>
        </p:nvSpPr>
        <p:spPr/>
        <p:txBody>
          <a:bodyPr>
            <a:normAutofit lnSpcReduction="10000"/>
          </a:bodyPr>
          <a:lstStyle/>
          <a:p>
            <a:r>
              <a:rPr lang="tr-TR" dirty="0"/>
              <a:t>5442 Sayılı Kanun Madde 27 – İlçe genel idaresinin başı ve mercii kaymakamdır. Kaymakam, ilçede Cumhurbaşkanının idari yürütme vasıtasıdır İlçenin genel idaresinden kaymakam sorumludur. Bakanlıkların kuruluş mevzuatına göre ilçede lüzumu kadar teşkilatı bulunur. Bu teşkilat (adli ve askeri teşkilat hariç) kaymakamın emri altındadır . </a:t>
            </a:r>
          </a:p>
          <a:p>
            <a:r>
              <a:rPr lang="tr-TR" dirty="0"/>
              <a:t> Madde 28 – İlçedeki genel idare teşkilatının başında bulunanlar ilçe idare şube başkanlarıdır. Bunların emri altında çalışanlar ilçenin ikinci derecede memurlarıdır. </a:t>
            </a:r>
          </a:p>
          <a:p>
            <a:pPr>
              <a:buNone/>
            </a:pPr>
            <a:r>
              <a:rPr lang="tr-TR"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Kaymakamların görev ve yetkileri</a:t>
            </a:r>
          </a:p>
        </p:txBody>
      </p:sp>
      <p:sp>
        <p:nvSpPr>
          <p:cNvPr id="3" name="2 İçerik Yer Tutucusu"/>
          <p:cNvSpPr>
            <a:spLocks noGrp="1"/>
          </p:cNvSpPr>
          <p:nvPr>
            <p:ph idx="1"/>
          </p:nvPr>
        </p:nvSpPr>
        <p:spPr/>
        <p:txBody>
          <a:bodyPr>
            <a:normAutofit fontScale="62500" lnSpcReduction="20000"/>
          </a:bodyPr>
          <a:lstStyle/>
          <a:p>
            <a:r>
              <a:rPr lang="tr-TR" dirty="0"/>
              <a:t>5442 Sayılı Kanun Madde 31 – A) Kaymakam kanun, Cumhurbaşkanlığı kararnamesi ve diğer mevzuatın neşir ve ilanını, uygulanmasını sağlar ve bunların verdiği yetkileri kullanır ve ödevleri yerine getirir. Kaymakam, valinin talimat ve emirlerini yürütmekle ödevlidir; </a:t>
            </a:r>
          </a:p>
          <a:p>
            <a:r>
              <a:rPr lang="tr-TR" dirty="0"/>
              <a:t> B) Valiler, ilçeye ait bütün işleri doğrudan doğruya kaymakama yazarlar. Kaymakamlar da ilçenin işleri hakkında bağlı bulundukları valilerle muhaberede bulunurlar. Ancak olağanüstü hallerde kaymakamlar İçişleri Bakanlığı ve diğer Bakanlıklarla muhabere edebilirler ve bu muhaberelerden valiye bilgi verirler; </a:t>
            </a:r>
          </a:p>
          <a:p>
            <a:r>
              <a:rPr lang="tr-TR" dirty="0"/>
              <a:t> C) Kanun, Cumhurbaşkanlığı kararnamesi ve diğer mevzuat ile ve bunlara dayanılarak valiler tarafından verilecek talimat ve emirler ilçe idare, şube başkanlarına kaymakamlar yolu ile tebliğ olunur; </a:t>
            </a:r>
          </a:p>
          <a:p>
            <a:r>
              <a:rPr lang="tr-TR" dirty="0"/>
              <a:t> Ç) Kaymakamlar, dördüncü maddenin son fıkrasında belirtilen daire ve müesseseler dışında kalan bütün Devlet daire ve müessese ve işletmelerini ve özel işyerlerini, özel idare, belediye ve köy idareleriyle bunlara bağlı tekmil müesseseleri denetler ve teftiş ederler. Bu teftiş ve denetlemeyi bizzat veya idare şube başkanları veya validen talep edeceği Bakanlık veya tüzelkişiliği haiz genel müdürlük müfettişleri vasıtasıyla ortaokul veya bu dereceli öğretim müesseselerini de bizzat veya ilgili müfettişleri marifetiyle denetler;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Kaymakamların görev ve yetkileri</a:t>
            </a:r>
          </a:p>
        </p:txBody>
      </p:sp>
      <p:sp>
        <p:nvSpPr>
          <p:cNvPr id="3" name="2 İçerik Yer Tutucusu"/>
          <p:cNvSpPr>
            <a:spLocks noGrp="1"/>
          </p:cNvSpPr>
          <p:nvPr>
            <p:ph idx="1"/>
          </p:nvPr>
        </p:nvSpPr>
        <p:spPr/>
        <p:txBody>
          <a:bodyPr>
            <a:normAutofit fontScale="70000" lnSpcReduction="20000"/>
          </a:bodyPr>
          <a:lstStyle/>
          <a:p>
            <a:r>
              <a:rPr lang="tr-TR" dirty="0"/>
              <a:t>5442 Sayılı Kanun Madde 31- D) Kaymakam, denetlemesi sırasında iş başında kalmalarında mahzur gördüğü ilçe idare şube başkanlarını valinin muvafakatiyle, diğer memur ve müstahdemleri </a:t>
            </a:r>
            <a:r>
              <a:rPr lang="tr-TR" dirty="0" err="1"/>
              <a:t>re'sen</a:t>
            </a:r>
            <a:r>
              <a:rPr lang="tr-TR" dirty="0"/>
              <a:t> sorumluluğu altında işten el çektirebilir. </a:t>
            </a:r>
          </a:p>
          <a:p>
            <a:r>
              <a:rPr lang="tr-TR" dirty="0"/>
              <a:t>E) Kaymakam, ilçenin her yönden genel idare ve genel gidişini düzenlemek ve denetlemekten sorumludur; </a:t>
            </a:r>
          </a:p>
          <a:p>
            <a:r>
              <a:rPr lang="tr-TR" dirty="0"/>
              <a:t>F) Kaymakam, ilçede teşkilatı ve görevli memuru bulunmayan işlerin yürütülmesini, bu işlerin görülmesiyle yakın ilgisi bulunan herhangi bir idare veya daire başkanlığından isteyebilir. Bu suretle verilen işlerin yapılması mecburidir; </a:t>
            </a:r>
          </a:p>
          <a:p>
            <a:r>
              <a:rPr lang="tr-TR" dirty="0"/>
              <a:t>G) Kaymakam, ilçedeki idare, daire ve müesseselerde çalışan uzman veya fen kollarına dahil memur ve müstahdemlerden ilçenin genel ve mahalli hizmetlerine ilişkin işlerin görülmesini asli vazifelerine halel getirmemek şartıyla valiliğe teklif suretiyle isteyebilir. Valilikten alınacak emir üzerine bu memurlar verilen işleri yapmakla ödevlidirler; </a:t>
            </a:r>
          </a:p>
          <a:p>
            <a:r>
              <a:rPr lang="tr-TR" dirty="0"/>
              <a:t>H) Kaymakam, ilçe memurlarının çalışmalarını ve teşkilatın işlemesini gözetim ve denetimi altında bulundurur.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5270897-BAE2-456F-9924-F48929B13710}"/>
              </a:ext>
            </a:extLst>
          </p:cNvPr>
          <p:cNvSpPr/>
          <p:nvPr/>
        </p:nvSpPr>
        <p:spPr>
          <a:xfrm>
            <a:off x="215516" y="980728"/>
            <a:ext cx="8712968" cy="5355312"/>
          </a:xfrm>
          <a:prstGeom prst="rect">
            <a:avLst/>
          </a:prstGeom>
        </p:spPr>
        <p:txBody>
          <a:bodyPr wrap="square">
            <a:spAutoFit/>
          </a:bodyPr>
          <a:lstStyle/>
          <a:p>
            <a:endParaRPr lang="tr-TR" b="1" dirty="0"/>
          </a:p>
          <a:p>
            <a:r>
              <a:rPr lang="en-US" b="1" dirty="0" err="1">
                <a:latin typeface="Times New Roman" panose="02020603050405020304" pitchFamily="18" charset="0"/>
                <a:cs typeface="Times New Roman" panose="02020603050405020304" pitchFamily="18" charset="0"/>
              </a:rPr>
              <a:t>Cumhurbaşkanl</a:t>
            </a:r>
            <a:r>
              <a:rPr lang="tr-TR" b="1" dirty="0">
                <a:latin typeface="Times New Roman" panose="02020603050405020304" pitchFamily="18" charset="0"/>
                <a:cs typeface="Times New Roman" panose="02020603050405020304" pitchFamily="18" charset="0"/>
              </a:rPr>
              <a:t>ı</a:t>
            </a:r>
            <a:r>
              <a:rPr lang="en-US" b="1"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Teşkilat</a:t>
            </a:r>
            <a:r>
              <a:rPr lang="tr-TR" b="1" dirty="0">
                <a:latin typeface="Times New Roman" panose="02020603050405020304" pitchFamily="18" charset="0"/>
                <a:cs typeface="Times New Roman" panose="02020603050405020304" pitchFamily="18" charset="0"/>
              </a:rPr>
              <a:t>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Hakk</a:t>
            </a:r>
            <a:r>
              <a:rPr lang="tr-TR" b="1" dirty="0">
                <a:latin typeface="Times New Roman" panose="02020603050405020304" pitchFamily="18" charset="0"/>
                <a:cs typeface="Times New Roman" panose="02020603050405020304" pitchFamily="18" charset="0"/>
              </a:rPr>
              <a:t>ı</a:t>
            </a:r>
            <a:r>
              <a:rPr lang="en-US" b="1" dirty="0" err="1">
                <a:latin typeface="Times New Roman" panose="02020603050405020304" pitchFamily="18" charset="0"/>
                <a:cs typeface="Times New Roman" panose="02020603050405020304" pitchFamily="18" charset="0"/>
              </a:rPr>
              <a:t>nda</a:t>
            </a:r>
            <a:br>
              <a:rPr lang="tr-TR"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Cumhurbaşkanl</a:t>
            </a:r>
            <a:r>
              <a:rPr lang="tr-TR" b="1" dirty="0">
                <a:latin typeface="Times New Roman" panose="02020603050405020304" pitchFamily="18" charset="0"/>
                <a:cs typeface="Times New Roman" panose="02020603050405020304" pitchFamily="18" charset="0"/>
              </a:rPr>
              <a:t>ı</a:t>
            </a:r>
            <a:r>
              <a:rPr lang="en-US" b="1"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Kararnamesi</a:t>
            </a:r>
            <a:r>
              <a:rPr lang="tr-TR"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Kararnamesinin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Sayısı</a:t>
            </a:r>
            <a:r>
              <a:rPr lang="en-US" dirty="0">
                <a:latin typeface="Times New Roman" panose="02020603050405020304" pitchFamily="18" charset="0"/>
                <a:cs typeface="Times New Roman" panose="02020603050405020304" pitchFamily="18" charset="0"/>
              </a:rPr>
              <a:t>  : 1 </a:t>
            </a:r>
            <a:br>
              <a:rPr lang="tr-TR"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Yayımlandığı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Resmî</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Gazetenin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Tarihi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Sayısı</a:t>
            </a:r>
            <a:r>
              <a:rPr lang="en-US" dirty="0">
                <a:latin typeface="Times New Roman" panose="02020603050405020304" pitchFamily="18" charset="0"/>
                <a:cs typeface="Times New Roman" panose="02020603050405020304" pitchFamily="18" charset="0"/>
              </a:rPr>
              <a:t> : 10/7/2018  - 30474</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Kaymakam adayları </a:t>
            </a:r>
          </a:p>
          <a:p>
            <a:pPr algn="just"/>
            <a:r>
              <a:rPr lang="tr-TR" dirty="0">
                <a:latin typeface="Times New Roman" panose="02020603050405020304" pitchFamily="18" charset="0"/>
                <a:cs typeface="Times New Roman" panose="02020603050405020304" pitchFamily="18" charset="0"/>
              </a:rPr>
              <a:t>MADDE 274/A- (Ek: RG-15/7/2018-30479 - CK-4/799 </a:t>
            </a:r>
            <a:r>
              <a:rPr lang="tr-TR" dirty="0" err="1">
                <a:latin typeface="Times New Roman" panose="02020603050405020304" pitchFamily="18" charset="0"/>
                <a:cs typeface="Times New Roman" panose="02020603050405020304" pitchFamily="18" charset="0"/>
              </a:rPr>
              <a:t>md.</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 Kaymakam adaylarının 9/6/1930 tarihli ve 1700 sayılı Dahiliye Memurları Kanununda belirtilen şartlar yanında, yurt içindeki üniversitelerin veya diploma denkliği Yükseköğretim Kurulu tarafından onaylanmış olmak kaydıyla yabancı üniversitelerin en az dört yıllık lisans eğitimi veren fakültelerinin uluslararası ilişkiler, siyaset bilimi, kamu yönetimi, iktisat, işletme, maliye ve finans, sosyoloji, halkla ilişkiler ve tanıtım, psikoloji bölümlerinden veya bu bölümlerden herhangi birinin müfredatında yer alan derslerin en az yüzde seksenine sahip olan diğer bölümlerden ya da hukuk fakültelerinden mezun olmaları veya üniversitelerin sosyal bilimler, mühendislik fakülteleri ile tarih bölümlerinde en az dört yıllık lisans eğitimi yapmış ve uluslararası ilişkiler, siyaset bilimi, kamu yönetimi, hukuk ve iktisat alanlarında lisansüstü eğitim yapmış olmaları gerekir. </a:t>
            </a:r>
          </a:p>
          <a:p>
            <a:pPr algn="just"/>
            <a:r>
              <a:rPr lang="tr-TR" dirty="0">
                <a:latin typeface="Times New Roman" panose="02020603050405020304" pitchFamily="18" charset="0"/>
                <a:cs typeface="Times New Roman" panose="02020603050405020304" pitchFamily="18" charset="0"/>
              </a:rPr>
              <a:t>Bu maddenin uygulanmasına ilişkin usul ve esaslar Bakanlık tarafından yönetmelikle düzenlenir. </a:t>
            </a:r>
          </a:p>
        </p:txBody>
      </p:sp>
    </p:spTree>
    <p:extLst>
      <p:ext uri="{BB962C8B-B14F-4D97-AF65-F5344CB8AC3E}">
        <p14:creationId xmlns:p14="http://schemas.microsoft.com/office/powerpoint/2010/main" val="22942508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1151</Words>
  <Application>Microsoft Office PowerPoint</Application>
  <PresentationFormat>Ekran Gösterisi (4:3)</PresentationFormat>
  <Paragraphs>44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Constantia</vt:lpstr>
      <vt:lpstr>Times New Roman</vt:lpstr>
      <vt:lpstr>Wingdings 2</vt:lpstr>
      <vt:lpstr>Akış</vt:lpstr>
      <vt:lpstr>Merkezi İdarenin Taşra Teşkilatı</vt:lpstr>
      <vt:lpstr>PowerPoint Sunusu</vt:lpstr>
      <vt:lpstr>Valilerin görev ve yetkileri</vt:lpstr>
      <vt:lpstr>Valilerin  görev ve yetkileri</vt:lpstr>
      <vt:lpstr>Valilerin görev ve yetkileri</vt:lpstr>
      <vt:lpstr>İlçe İdaresi ve Teşkilatı</vt:lpstr>
      <vt:lpstr>Kaymakamların görev ve yetkileri</vt:lpstr>
      <vt:lpstr>Kaymakamların görev ve yetkileri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11</cp:revision>
  <dcterms:created xsi:type="dcterms:W3CDTF">2019-04-07T04:41:39Z</dcterms:created>
  <dcterms:modified xsi:type="dcterms:W3CDTF">2020-05-01T13:45:18Z</dcterms:modified>
</cp:coreProperties>
</file>