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90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06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47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37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37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3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05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35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7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1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1CE3-A246-41FB-B324-7B4FA57150AD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7FFF6-656E-4DB1-9880-F9E522853F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40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tapyurdu.com/yazar/prof-dr-nevzat-artik/198832.html" TargetMode="External"/><Relationship Id="rId2" Type="http://schemas.openxmlformats.org/officeDocument/2006/relationships/hyperlink" Target="https://www.kitapyurdu.com/yazar/docdr-nevin-sanlier/27475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379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Mutfak</a:t>
            </a:r>
            <a:r>
              <a:rPr lang="tr-TR" dirty="0"/>
              <a:t>, yemek hazırlamak için kullanılan </a:t>
            </a:r>
            <a:r>
              <a:rPr lang="tr-TR" dirty="0" smtClean="0"/>
              <a:t>alanı ifade eder. </a:t>
            </a:r>
            <a:r>
              <a:rPr lang="tr-TR" dirty="0"/>
              <a:t>Modern </a:t>
            </a:r>
            <a:r>
              <a:rPr lang="tr-TR" dirty="0" smtClean="0"/>
              <a:t>mutfaklarda çoğunlukla ocak mevcuttur ve yemek pişirmek için kullanılır. Bunun yanında buzdolabı veya mikrodalga fırınlar da bulunabilir. </a:t>
            </a:r>
          </a:p>
          <a:p>
            <a:r>
              <a:rPr lang="tr-TR" dirty="0" smtClean="0"/>
              <a:t>Mutfağın </a:t>
            </a:r>
            <a:r>
              <a:rPr lang="tr-TR" dirty="0"/>
              <a:t>temel işlevi yemek </a:t>
            </a:r>
            <a:r>
              <a:rPr lang="tr-TR" dirty="0" smtClean="0"/>
              <a:t>pişirmektir. Mutfak yeterli bir büyüklüğe sahipse orada yemek </a:t>
            </a:r>
            <a:r>
              <a:rPr lang="tr-TR" dirty="0" err="1" smtClean="0"/>
              <a:t>yemek</a:t>
            </a:r>
            <a:r>
              <a:rPr lang="tr-TR" dirty="0" smtClean="0"/>
              <a:t> için de bir alan mevcut olabilir.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376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Mutfaklar, </a:t>
            </a:r>
            <a:r>
              <a:rPr lang="tr-TR" dirty="0" smtClean="0"/>
              <a:t>elektrik, doğalgaz, kaygan zemin, çalışma koşullarının uzun olması gibi faktörler nedeniyle tehlikeli yerler olabilmektedir. Aynı zamanda kesici aletlerin varlığı da yine tehlike arz etmektedir. 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237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anlamda işle ilgili yeterli bilgiye sahip olmayan çalışanlar iş kazası geçirebilmektedirler. Çalışanların güvenliği açısından yeterli önlemlerin alınması gerekmektedir. Düşme, kayma, yanma mutfaklarda en çok karşılaşılan kazalar arasındadır.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5687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Kayarak düşme </a:t>
            </a:r>
            <a:endParaRPr lang="tr-TR" dirty="0"/>
          </a:p>
          <a:p>
            <a:r>
              <a:rPr lang="tr-TR" dirty="0"/>
              <a:t>S</a:t>
            </a:r>
            <a:r>
              <a:rPr lang="tr-TR" dirty="0" smtClean="0"/>
              <a:t>ıvı ürünlerin zemine dökülmesi ve sonrasında zeminin yeterince temizlenmemesi ya da kurulanmaması, ıslak zemin ile ilgili uyarıcı bir levhanın bulunmaması, terliklerin tabanlarının kaygan olması gibi nedenler kayarak düşmeye neden olmaktadır.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872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Mutfakta kayarak düşmeyi önlemek için,</a:t>
            </a:r>
          </a:p>
          <a:p>
            <a:r>
              <a:rPr lang="tr-TR" dirty="0" smtClean="0"/>
              <a:t>Islak zemin olduğuna dair uyarıcı levha kullanmak</a:t>
            </a:r>
          </a:p>
          <a:p>
            <a:r>
              <a:rPr lang="tr-TR" dirty="0" smtClean="0"/>
              <a:t>İyi bir kurulama yapmak</a:t>
            </a:r>
          </a:p>
          <a:p>
            <a:r>
              <a:rPr lang="tr-TR" dirty="0" smtClean="0"/>
              <a:t>Etkin bir havalandırma sisteminin olması, aksi takdirde istenilen ölçüde kurulama gerçekleşmeyebilir</a:t>
            </a:r>
          </a:p>
          <a:p>
            <a:r>
              <a:rPr lang="tr-TR" dirty="0" smtClean="0"/>
              <a:t>Mutfak zeminleri için pürüzlü bir zemin tercih edilebilir, kayganlığı önlemek için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71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Tabanı kaymayan terlik tercih etmek</a:t>
            </a:r>
          </a:p>
          <a:p>
            <a:r>
              <a:rPr lang="tr-TR" dirty="0" smtClean="0"/>
              <a:t>Zemin kurumadan çalışmamak</a:t>
            </a:r>
          </a:p>
          <a:p>
            <a:r>
              <a:rPr lang="tr-TR" dirty="0" smtClean="0"/>
              <a:t>Sıvı maddeler döküldüğünde hemen temizleyip etkin kuruma sağlamak</a:t>
            </a:r>
          </a:p>
          <a:p>
            <a:r>
              <a:rPr lang="tr-TR" dirty="0" smtClean="0"/>
              <a:t>Zeminin temizliğini eş zamanlı yapmak</a:t>
            </a:r>
          </a:p>
          <a:p>
            <a:r>
              <a:rPr lang="tr-TR" smtClean="0"/>
              <a:t>Yiyecek içecek üretiminden hemen sonra temizlik yapmak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35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Karaali</a:t>
            </a:r>
            <a:r>
              <a:rPr lang="en-US" dirty="0"/>
              <a:t>, a. (2003). Gıda </a:t>
            </a:r>
            <a:r>
              <a:rPr lang="en-US" dirty="0" err="1"/>
              <a:t>işletmelerinde</a:t>
            </a:r>
            <a:r>
              <a:rPr lang="en-US" dirty="0"/>
              <a:t> </a:t>
            </a:r>
            <a:r>
              <a:rPr lang="en-US" dirty="0" err="1"/>
              <a:t>haccp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denetimi</a:t>
            </a:r>
            <a:r>
              <a:rPr lang="en-US" dirty="0"/>
              <a:t>. Ankara: t. C.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en-US" dirty="0" err="1"/>
              <a:t>yayını</a:t>
            </a:r>
            <a:endParaRPr lang="tr-TR" dirty="0"/>
          </a:p>
          <a:p>
            <a:r>
              <a:rPr lang="en-US" dirty="0" err="1"/>
              <a:t>Mahmutoğlu</a:t>
            </a:r>
            <a:r>
              <a:rPr lang="en-US" dirty="0"/>
              <a:t>, t. (2010). Gıda </a:t>
            </a:r>
            <a:r>
              <a:rPr lang="en-US" dirty="0" err="1"/>
              <a:t>endüstrisinde</a:t>
            </a:r>
            <a:r>
              <a:rPr lang="en-US" dirty="0"/>
              <a:t> </a:t>
            </a:r>
            <a:r>
              <a:rPr lang="en-US" dirty="0" err="1"/>
              <a:t>güvenli</a:t>
            </a:r>
            <a:r>
              <a:rPr lang="en-US" dirty="0"/>
              <a:t> </a:t>
            </a:r>
            <a:r>
              <a:rPr lang="en-US" dirty="0" err="1"/>
              <a:t>gıda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. Ankara: </a:t>
            </a:r>
            <a:r>
              <a:rPr lang="en-US" dirty="0" err="1"/>
              <a:t>odtü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vakfı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endParaRPr lang="tr-TR" dirty="0"/>
          </a:p>
          <a:p>
            <a:r>
              <a:rPr lang="en-US" dirty="0" err="1"/>
              <a:t>Topal</a:t>
            </a:r>
            <a:r>
              <a:rPr lang="en-US" dirty="0"/>
              <a:t>, ş. (1996). Gıda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r>
              <a:rPr lang="en-US" dirty="0"/>
              <a:t> </a:t>
            </a:r>
            <a:r>
              <a:rPr lang="en-US" dirty="0" err="1"/>
              <a:t>ankara</a:t>
            </a:r>
            <a:r>
              <a:rPr lang="en-US" dirty="0"/>
              <a:t>: </a:t>
            </a:r>
            <a:r>
              <a:rPr lang="en-US" dirty="0" err="1"/>
              <a:t>tübitak</a:t>
            </a:r>
            <a:r>
              <a:rPr lang="en-US" dirty="0"/>
              <a:t> </a:t>
            </a:r>
            <a:r>
              <a:rPr lang="en-US" dirty="0" err="1"/>
              <a:t>yayınları</a:t>
            </a:r>
            <a:endParaRPr lang="tr-TR" dirty="0"/>
          </a:p>
          <a:p>
            <a:r>
              <a:rPr lang="tr-TR" dirty="0" err="1"/>
              <a:t>T.c.</a:t>
            </a:r>
            <a:r>
              <a:rPr lang="tr-TR" dirty="0"/>
              <a:t> Anadolu üniversitesi yayını </a:t>
            </a:r>
            <a:r>
              <a:rPr lang="tr-TR" dirty="0" err="1"/>
              <a:t>no</a:t>
            </a:r>
            <a:r>
              <a:rPr lang="tr-TR" dirty="0"/>
              <a:t>: 3462 </a:t>
            </a:r>
            <a:r>
              <a:rPr lang="tr-TR" dirty="0" err="1"/>
              <a:t>açıköğretim</a:t>
            </a:r>
            <a:r>
              <a:rPr lang="tr-TR" dirty="0"/>
              <a:t> fakültesi yayını </a:t>
            </a:r>
            <a:r>
              <a:rPr lang="tr-TR" dirty="0" err="1"/>
              <a:t>no</a:t>
            </a:r>
            <a:r>
              <a:rPr lang="tr-TR" dirty="0"/>
              <a:t>: 2310</a:t>
            </a:r>
          </a:p>
          <a:p>
            <a:r>
              <a:rPr lang="tr-TR" dirty="0"/>
              <a:t>Besin güvenliği ve hijyen</a:t>
            </a:r>
          </a:p>
          <a:p>
            <a:r>
              <a:rPr lang="tr-TR" dirty="0"/>
              <a:t>Yazarlar </a:t>
            </a:r>
            <a:r>
              <a:rPr lang="tr-TR" dirty="0" err="1"/>
              <a:t>doç.dr</a:t>
            </a:r>
            <a:r>
              <a:rPr lang="tr-TR" dirty="0"/>
              <a:t>. Ali coşkun dalgıç (ünite 1, 8) </a:t>
            </a:r>
            <a:r>
              <a:rPr lang="tr-TR" dirty="0" err="1"/>
              <a:t>doç.dr</a:t>
            </a:r>
            <a:r>
              <a:rPr lang="tr-TR" dirty="0"/>
              <a:t>. Gökalp </a:t>
            </a:r>
            <a:r>
              <a:rPr lang="tr-TR" dirty="0" err="1"/>
              <a:t>işcan</a:t>
            </a:r>
            <a:r>
              <a:rPr lang="tr-TR" dirty="0"/>
              <a:t> (ünite 2) </a:t>
            </a:r>
            <a:r>
              <a:rPr lang="tr-TR" dirty="0" err="1"/>
              <a:t>prof.dr</a:t>
            </a:r>
            <a:r>
              <a:rPr lang="tr-TR" dirty="0"/>
              <a:t>. Fatih demirci (ünite 3) </a:t>
            </a:r>
            <a:r>
              <a:rPr lang="tr-TR" dirty="0" err="1"/>
              <a:t>doç.dr</a:t>
            </a:r>
            <a:r>
              <a:rPr lang="tr-TR" dirty="0"/>
              <a:t>. Mehmet </a:t>
            </a:r>
            <a:r>
              <a:rPr lang="tr-TR" dirty="0" err="1"/>
              <a:t>burçin</a:t>
            </a:r>
            <a:r>
              <a:rPr lang="tr-TR" dirty="0"/>
              <a:t> mutlu (ünite 4) ozan sezgin (ünite 5, 6, 7)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Adnan </a:t>
            </a:r>
            <a:r>
              <a:rPr lang="tr-TR" dirty="0" err="1"/>
              <a:t>özcan</a:t>
            </a:r>
            <a:r>
              <a:rPr lang="tr-TR" dirty="0"/>
              <a:t>, 2019, </a:t>
            </a:r>
            <a:r>
              <a:rPr lang="tr-TR" dirty="0" smtClean="0"/>
              <a:t>Eskişehir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994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tr-TR" dirty="0"/>
              <a:t>Gıda Güvenliği ve Gıda Mevzuatı, </a:t>
            </a:r>
            <a:r>
              <a:rPr lang="tr-TR" dirty="0" err="1">
                <a:hlinkClick r:id="rId2"/>
              </a:rPr>
              <a:t>Doç.Dr</a:t>
            </a:r>
            <a:r>
              <a:rPr lang="tr-TR" dirty="0">
                <a:hlinkClick r:id="rId2"/>
              </a:rPr>
              <a:t>. Nevin </a:t>
            </a:r>
            <a:r>
              <a:rPr lang="tr-TR" dirty="0" err="1">
                <a:hlinkClick r:id="rId2"/>
              </a:rPr>
              <a:t>Şanlıer</a:t>
            </a:r>
            <a:r>
              <a:rPr lang="tr-TR" dirty="0"/>
              <a:t> </a:t>
            </a:r>
            <a:r>
              <a:rPr lang="tr-TR" dirty="0">
                <a:hlinkClick r:id="rId3"/>
              </a:rPr>
              <a:t>, Prof. Dr. Nevzat Artık , Yrd. Doç. Dr. </a:t>
            </a:r>
            <a:r>
              <a:rPr lang="tr-TR" dirty="0" err="1">
                <a:hlinkClick r:id="rId3"/>
              </a:rPr>
              <a:t>Aybuke</a:t>
            </a:r>
            <a:r>
              <a:rPr lang="tr-TR" dirty="0">
                <a:hlinkClick r:id="rId3"/>
              </a:rPr>
              <a:t> Ceyhun Sezgin Detay Yayıncılık, 2019 </a:t>
            </a:r>
            <a:endParaRPr lang="tr-TR" dirty="0" smtClean="0">
              <a:hlinkClick r:id="rId3"/>
            </a:endParaRPr>
          </a:p>
          <a:p>
            <a:pPr marL="0" indent="0">
              <a:buNone/>
            </a:pPr>
            <a:endParaRPr lang="tr-TR" dirty="0">
              <a:hlinkClick r:id="rId3"/>
            </a:endParaRPr>
          </a:p>
          <a:p>
            <a:r>
              <a:rPr lang="tr-TR" dirty="0">
                <a:hlinkClick r:id="rId3"/>
              </a:rPr>
              <a:t> Gıda Güvenliğinde Hijyen- </a:t>
            </a:r>
            <a:r>
              <a:rPr lang="tr-TR" dirty="0" err="1">
                <a:hlinkClick r:id="rId3"/>
              </a:rPr>
              <a:t>Megep</a:t>
            </a:r>
            <a:r>
              <a:rPr lang="tr-TR" dirty="0">
                <a:hlinkClick r:id="rId3"/>
              </a:rPr>
              <a:t/>
            </a:r>
            <a:br>
              <a:rPr lang="tr-TR" dirty="0">
                <a:hlinkClick r:id="rId3"/>
              </a:rPr>
            </a:br>
            <a:r>
              <a:rPr lang="tr-TR" dirty="0">
                <a:hlinkClick r:id="rId3"/>
              </a:rPr>
              <a:t> İşletmelerde Temizlik Ve Dezenfeksiyon- </a:t>
            </a:r>
            <a:r>
              <a:rPr lang="tr-TR" dirty="0" err="1">
                <a:hlinkClick r:id="rId3"/>
              </a:rPr>
              <a:t>Megep</a:t>
            </a:r>
            <a:endParaRPr lang="tr-TR" dirty="0">
              <a:hlinkClick r:id="rId3"/>
            </a:endParaRPr>
          </a:p>
          <a:p>
            <a:r>
              <a:rPr lang="en-US" dirty="0">
                <a:hlinkClick r:id="rId3"/>
              </a:rPr>
              <a:t> </a:t>
            </a:r>
            <a:endParaRPr lang="tr-TR" dirty="0">
              <a:hlinkClick r:id="rId3"/>
            </a:endParaRPr>
          </a:p>
          <a:p>
            <a:r>
              <a:rPr lang="tr-TR" dirty="0">
                <a:hlinkClick r:id="rId3"/>
              </a:rPr>
              <a:t>www.isgip.gov.tr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562962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375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Yiyecek ve İçecek İşletmelerinde Gıda ve İş Güvenliği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20</cp:revision>
  <dcterms:created xsi:type="dcterms:W3CDTF">2020-04-24T18:41:22Z</dcterms:created>
  <dcterms:modified xsi:type="dcterms:W3CDTF">2020-04-25T16:27:36Z</dcterms:modified>
</cp:coreProperties>
</file>