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</p:sldMasterIdLst>
  <p:sldIdLst>
    <p:sldId id="257" r:id="rId8"/>
    <p:sldId id="266" r:id="rId9"/>
    <p:sldId id="258" r:id="rId10"/>
    <p:sldId id="259" r:id="rId11"/>
    <p:sldId id="260" r:id="rId12"/>
    <p:sldId id="261" r:id="rId13"/>
    <p:sldId id="263" r:id="rId14"/>
    <p:sldId id="265" r:id="rId15"/>
    <p:sldId id="262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89009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371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75466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9173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852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5546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26911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5156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2029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67873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43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9456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8010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29078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53114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44681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69750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57401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0909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9490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3753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05309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77233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65622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43648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2873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9853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94044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023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35698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53118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5425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52252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81132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133784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6617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346338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93485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635290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24615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26943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02772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79338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794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05574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285404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992020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07145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27820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791112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98073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3163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4011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07851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62273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496862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238945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76234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49299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860807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76115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045791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306047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1466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3131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3238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70032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29643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85832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40944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51235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56760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2949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18707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954632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00692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2939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40241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77267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49436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47026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50035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5288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82249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02534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66611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51693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7121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914312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336432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897925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63992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134957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25002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89252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43656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31942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3418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324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81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08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240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64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422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981200" y="620714"/>
            <a:ext cx="8229600" cy="1227137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Sporcu beslenmesinde en önemli hedefler</a:t>
            </a:r>
            <a:endParaRPr lang="tr-TR" sz="4000" dirty="0">
              <a:solidFill>
                <a:schemeClr val="tx1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703388" y="1484314"/>
            <a:ext cx="4176712" cy="4389437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40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Sporcunun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40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genel sağlığını korumak</a:t>
            </a:r>
          </a:p>
        </p:txBody>
      </p:sp>
      <p:sp>
        <p:nvSpPr>
          <p:cNvPr id="6" name="4 İçerik Yer Tutucusu"/>
          <p:cNvSpPr txBox="1">
            <a:spLocks/>
          </p:cNvSpPr>
          <p:nvPr/>
        </p:nvSpPr>
        <p:spPr>
          <a:xfrm>
            <a:off x="6311900" y="1700214"/>
            <a:ext cx="4114800" cy="4389437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tr-TR" sz="40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performansını artırmaktır</a:t>
            </a:r>
          </a:p>
        </p:txBody>
      </p:sp>
    </p:spTree>
    <p:extLst>
      <p:ext uri="{BB962C8B-B14F-4D97-AF65-F5344CB8AC3E}">
        <p14:creationId xmlns:p14="http://schemas.microsoft.com/office/powerpoint/2010/main" val="119404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981200" y="333376"/>
            <a:ext cx="7543800" cy="1223963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Sporcu beslenmesindeki hedef,sporcunun genel sağlığını korumak ve performansını artırmaktır. </a:t>
            </a:r>
          </a:p>
        </p:txBody>
      </p:sp>
      <p:sp>
        <p:nvSpPr>
          <p:cNvPr id="5" name="4 Bulut Belirtme Çizgisi"/>
          <p:cNvSpPr/>
          <p:nvPr/>
        </p:nvSpPr>
        <p:spPr>
          <a:xfrm>
            <a:off x="1755776" y="1773238"/>
            <a:ext cx="2500313" cy="785812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Bu nedenle;</a:t>
            </a:r>
          </a:p>
        </p:txBody>
      </p:sp>
      <p:sp>
        <p:nvSpPr>
          <p:cNvPr id="7" name="6 Akış Çizelgesi: Öteki İşlem"/>
          <p:cNvSpPr/>
          <p:nvPr/>
        </p:nvSpPr>
        <p:spPr>
          <a:xfrm>
            <a:off x="6383338" y="1557338"/>
            <a:ext cx="4284662" cy="515620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Temel besin öğeleri (karbonhidrat,protein, yağ)</a:t>
            </a:r>
          </a:p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Vitamin-mineraller,</a:t>
            </a:r>
          </a:p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Sıvı alımı,</a:t>
            </a:r>
          </a:p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Yarışma öncesi, sırası ve sonrasında beslenme,</a:t>
            </a:r>
          </a:p>
          <a:p>
            <a:pPr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sz="32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Ergojenik</a:t>
            </a: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destek önemlidir.</a:t>
            </a:r>
            <a:endParaRPr lang="en-US" sz="3200" dirty="0">
              <a:solidFill>
                <a:prstClr val="black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8" name="7 Sağa Bükülü Ok"/>
          <p:cNvSpPr/>
          <p:nvPr/>
        </p:nvSpPr>
        <p:spPr>
          <a:xfrm rot="17233416">
            <a:off x="3113882" y="1889919"/>
            <a:ext cx="2112962" cy="4400550"/>
          </a:xfrm>
          <a:prstGeom prst="curved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11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819397" y="981076"/>
            <a:ext cx="10640291" cy="53435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40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Sporcular için Beslenme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 ;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z="3600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Sporcuların                                          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      birlikte</a:t>
            </a:r>
            <a:endParaRPr lang="tr-TR" altLang="tr-TR" sz="3200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                                                                                                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          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yaş,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                                                                                               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         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cinsiyet ve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                                                                                          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          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spor çeşidine göre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/>
              </a:rPr>
              <a:t>yeterli ve dengeli beslenmeleri sonucu performanslarını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/>
              </a:rPr>
              <a:t>artırmak amacıyla yapılmalıdır.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z="3200" b="1" dirty="0">
              <a:cs typeface="Andalus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sz="2800" b="1" dirty="0"/>
          </a:p>
        </p:txBody>
      </p:sp>
      <p:sp>
        <p:nvSpPr>
          <p:cNvPr id="4" name="3 Sağ Ok"/>
          <p:cNvSpPr/>
          <p:nvPr/>
        </p:nvSpPr>
        <p:spPr>
          <a:xfrm>
            <a:off x="2484480" y="2181101"/>
            <a:ext cx="2663825" cy="863600"/>
          </a:xfrm>
          <a:prstGeom prst="rightArrow">
            <a:avLst>
              <a:gd name="adj1" fmla="val 8306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2800" b="1" dirty="0">
                <a:solidFill>
                  <a:prstClr val="white"/>
                </a:solidFill>
                <a:latin typeface="Andalus" pitchFamily="2" charset="-78"/>
                <a:cs typeface="Andalus" pitchFamily="2" charset="-78"/>
              </a:rPr>
              <a:t>uygun  antrenmanla </a:t>
            </a:r>
            <a:endParaRPr lang="tr-TR" sz="2800" b="1" dirty="0">
              <a:solidFill>
                <a:prstClr val="white"/>
              </a:solidFill>
            </a:endParaRPr>
          </a:p>
        </p:txBody>
      </p:sp>
      <p:sp>
        <p:nvSpPr>
          <p:cNvPr id="5" name="4 Aşağı Bükülü Ok"/>
          <p:cNvSpPr/>
          <p:nvPr/>
        </p:nvSpPr>
        <p:spPr>
          <a:xfrm>
            <a:off x="7535863" y="2060575"/>
            <a:ext cx="1217612" cy="7318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885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4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Dengeli Beslenme</a:t>
            </a:r>
            <a:endParaRPr lang="tr-TR" altLang="tr-TR" sz="440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Sportif bağlamda dengeli beslenme; gerek antrenman, gerekse yarışma periyodunda, sporcunun gerek duyduğu besin öğelerinin ve  sıvının gerek duyduğu zaman diliminde alınmasıdır.  </a:t>
            </a:r>
          </a:p>
          <a:p>
            <a:pPr eaLnBrk="1" hangingPunct="1"/>
            <a:endParaRPr lang="tr-TR" altLang="tr-TR" dirty="0" smtClean="0"/>
          </a:p>
        </p:txBody>
      </p:sp>
      <p:pic>
        <p:nvPicPr>
          <p:cNvPr id="43012" name="Picture 2" descr="C:\Users\EXPER\Desktop\obezite\bisik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673" y="3807670"/>
            <a:ext cx="32400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886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95003" y="1484313"/>
            <a:ext cx="7440861" cy="464661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Burada denge kavramı , sporcunun antrenman ve yarışmada harcayacağı  besin öğelerinin ve sıvının sağlıklı bir biçimde alınması ve harcanmasının ardından yerine konulmasıdır. </a:t>
            </a:r>
          </a:p>
          <a:p>
            <a:pPr algn="just" eaLnBrk="1" hangingPunct="1"/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44035" name="Picture 4" descr="C:\Users\EXPER\Desktop\obezite\sporcu_beslenmesi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395" y="3312206"/>
            <a:ext cx="293846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288" y="404813"/>
            <a:ext cx="8291512" cy="7921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400" dirty="0">
                <a:solidFill>
                  <a:schemeClr val="accent1"/>
                </a:solidFill>
                <a:latin typeface="+mn-lt"/>
              </a:rPr>
              <a:t>İyi Beslenmenin Etkileri</a:t>
            </a:r>
            <a:endParaRPr lang="tr-TR" sz="4400" dirty="0">
              <a:latin typeface="+mn-lt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353787" y="1196975"/>
            <a:ext cx="8704614" cy="5472113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Optimal sağlık, </a:t>
            </a:r>
            <a:r>
              <a:rPr lang="tr-TR" sz="320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hastalık ve sakatlanma oranı düşük </a:t>
            </a: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olur, </a:t>
            </a:r>
            <a:r>
              <a:rPr lang="tr-TR" sz="320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bu durumlarda toparlanma süresi </a:t>
            </a: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kısalır,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Courier New" pitchFamily="49" charset="0"/>
              <a:buChar char="o"/>
              <a:defRPr/>
            </a:pP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Yağsız </a:t>
            </a:r>
            <a:r>
              <a:rPr lang="tr-TR" sz="320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vücut ağırlığı </a:t>
            </a: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ve </a:t>
            </a:r>
            <a:r>
              <a:rPr lang="tr-TR" sz="320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düşük yağ dokusu sürdürülür                                                                                     </a:t>
            </a:r>
            <a:endParaRPr lang="tr-TR" sz="3200" dirty="0">
              <a:solidFill>
                <a:schemeClr val="tx1"/>
              </a:solidFill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951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Dikey Kaydırma"/>
          <p:cNvSpPr>
            <a:spLocks noGrp="1"/>
          </p:cNvSpPr>
          <p:nvPr>
            <p:ph idx="1"/>
          </p:nvPr>
        </p:nvSpPr>
        <p:spPr>
          <a:xfrm>
            <a:off x="585849" y="463138"/>
            <a:ext cx="10505704" cy="5374575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Courier New" panose="02070309020205020404" pitchFamily="49" charset="0"/>
              <a:buChar char="o"/>
              <a:defRPr/>
            </a:pP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Antrenmana uyum sağlanması ve yapılan antrenmanın etkinliği </a:t>
            </a:r>
            <a:r>
              <a:rPr lang="tr-TR" sz="3200" b="0" dirty="0" err="1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mak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. düzeydedir,</a:t>
            </a:r>
          </a:p>
          <a:p>
            <a:pPr algn="just" eaLnBrk="1" hangingPunct="1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Courier New" pitchFamily="49" charset="0"/>
              <a:buChar char="o"/>
              <a:defRPr/>
            </a:pP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   Antrenman ve    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YARIŞMA öncesi   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ve sırası uygun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yiyecek / sıvı 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tüketimi 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performansı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olumlu yönde   </a:t>
            </a:r>
            <a:r>
              <a:rPr lang="tr-TR" sz="3200" b="0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etkilemektedir,</a:t>
            </a:r>
          </a:p>
        </p:txBody>
      </p:sp>
    </p:spTree>
    <p:extLst>
      <p:ext uri="{BB962C8B-B14F-4D97-AF65-F5344CB8AC3E}">
        <p14:creationId xmlns:p14="http://schemas.microsoft.com/office/powerpoint/2010/main" val="386430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ey Kaydırma"/>
          <p:cNvSpPr>
            <a:spLocks noGrp="1"/>
          </p:cNvSpPr>
          <p:nvPr>
            <p:ph idx="1"/>
          </p:nvPr>
        </p:nvSpPr>
        <p:spPr>
          <a:xfrm>
            <a:off x="1235034" y="783772"/>
            <a:ext cx="9868395" cy="554083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Courier New" pitchFamily="49" charset="0"/>
              <a:buChar char="o"/>
              <a:defRPr/>
            </a:pPr>
            <a:r>
              <a:rPr lang="tr-TR" sz="36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Antrenman ve YARIŞMA sonrası yiyecek / sıvı tüketimi ise toparlanmayı hızlandırmaktadır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Courier New" pitchFamily="49" charset="0"/>
              <a:buChar char="o"/>
              <a:defRPr/>
            </a:pPr>
            <a:r>
              <a:rPr lang="tr-TR" sz="36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Üst düzey konsantrasyon ve dikkat sağlanır.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Courier New" pitchFamily="49" charset="0"/>
              <a:buChar char="o"/>
              <a:defRPr/>
            </a:pPr>
            <a:r>
              <a:rPr lang="tr-TR" sz="3600" b="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Büyüme ve gelişme (çocuk ve ergen sporcularda) beklenen düzeydedir.</a:t>
            </a:r>
          </a:p>
        </p:txBody>
      </p:sp>
    </p:spTree>
    <p:extLst>
      <p:ext uri="{BB962C8B-B14F-4D97-AF65-F5344CB8AC3E}">
        <p14:creationId xmlns:p14="http://schemas.microsoft.com/office/powerpoint/2010/main" val="2779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04851"/>
            <a:ext cx="8229600" cy="708025"/>
          </a:xfrm>
        </p:spPr>
        <p:txBody>
          <a:bodyPr/>
          <a:lstStyle/>
          <a:p>
            <a:pPr algn="just" eaLnBrk="1" hangingPunct="1"/>
            <a:r>
              <a:rPr lang="tr-TR" altLang="tr-TR" sz="36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Spor yapan kişiler neden daha çok enerji harcarlar?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916113"/>
            <a:ext cx="6553200" cy="4214812"/>
          </a:xfrm>
        </p:spPr>
        <p:txBody>
          <a:bodyPr>
            <a:normAutofit/>
          </a:bodyPr>
          <a:lstStyle/>
          <a:p>
            <a:pPr marL="0" lvl="2" indent="0" algn="just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tr-TR" sz="3200" b="1" dirty="0">
                <a:cs typeface="Andalus"/>
              </a:rPr>
              <a:t>  </a:t>
            </a:r>
            <a:r>
              <a:rPr lang="tr-TR" sz="3200" dirty="0">
                <a:latin typeface="Andalus" pitchFamily="2" charset="-78"/>
                <a:cs typeface="Andalus"/>
              </a:rPr>
              <a:t>Çünkü egzersiz sırasında;</a:t>
            </a:r>
          </a:p>
          <a:p>
            <a:pPr lvl="2" indent="-246888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sz="3200" dirty="0">
                <a:latin typeface="Andalus" pitchFamily="2" charset="-78"/>
                <a:cs typeface="Andalus"/>
              </a:rPr>
              <a:t>Kaslar daha güçlü kasılır, </a:t>
            </a:r>
          </a:p>
          <a:p>
            <a:pPr lvl="2" indent="-246888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sz="3200" dirty="0">
                <a:latin typeface="Andalus" pitchFamily="2" charset="-78"/>
                <a:cs typeface="Andalus"/>
              </a:rPr>
              <a:t>Kalp atımı hızlanır, </a:t>
            </a:r>
          </a:p>
          <a:p>
            <a:pPr lvl="2" indent="-246888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sz="3200" dirty="0">
                <a:latin typeface="Andalus" pitchFamily="2" charset="-78"/>
                <a:cs typeface="Andalus"/>
              </a:rPr>
              <a:t>Kalp vücuda kanı daha hızlı pompalar, </a:t>
            </a:r>
          </a:p>
          <a:p>
            <a:pPr lvl="2" indent="-246888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sz="3200" dirty="0">
                <a:latin typeface="Andalus" pitchFamily="2" charset="-78"/>
                <a:cs typeface="Andalus"/>
              </a:rPr>
              <a:t>Akciğerler daha hızlı çalışır.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3200" dirty="0">
              <a:latin typeface="Andalus" pitchFamily="2" charset="-78"/>
              <a:cs typeface="Andalus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>
                <a:latin typeface="Andalus" pitchFamily="2" charset="-78"/>
                <a:cs typeface="Andalus"/>
              </a:rPr>
              <a:t>Tüm bu nedenlerle, sporcuların günlük enerji gereksinimleri daha yüksektir</a:t>
            </a:r>
            <a:r>
              <a:rPr lang="tr-TR" sz="3200" b="1" dirty="0">
                <a:cs typeface="Andalus"/>
              </a:rPr>
              <a:t>.</a:t>
            </a:r>
          </a:p>
        </p:txBody>
      </p:sp>
      <p:pic>
        <p:nvPicPr>
          <p:cNvPr id="43012" name="Picture 4" descr="PRE_0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2133601"/>
            <a:ext cx="22669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07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260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7</vt:i4>
      </vt:variant>
      <vt:variant>
        <vt:lpstr>Slayt Başlıkları</vt:lpstr>
      </vt:variant>
      <vt:variant>
        <vt:i4>9</vt:i4>
      </vt:variant>
    </vt:vector>
  </HeadingPairs>
  <TitlesOfParts>
    <vt:vector size="24" baseType="lpstr">
      <vt:lpstr>MS Mincho</vt:lpstr>
      <vt:lpstr>Andalus</vt:lpstr>
      <vt:lpstr>Arial</vt:lpstr>
      <vt:lpstr>Calibri</vt:lpstr>
      <vt:lpstr>Constantia</vt:lpstr>
      <vt:lpstr>Courier New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Sporcu beslenmesinde en önemli hedefler</vt:lpstr>
      <vt:lpstr>Sporcu beslenmesindeki hedef,sporcunun genel sağlığını korumak ve performansını artırmaktır. </vt:lpstr>
      <vt:lpstr>PowerPoint Sunusu</vt:lpstr>
      <vt:lpstr>Dengeli Beslenme</vt:lpstr>
      <vt:lpstr>PowerPoint Sunusu</vt:lpstr>
      <vt:lpstr>İyi Beslenmenin Etkileri</vt:lpstr>
      <vt:lpstr>PowerPoint Sunusu</vt:lpstr>
      <vt:lpstr>PowerPoint Sunusu</vt:lpstr>
      <vt:lpstr>Spor yapan kişiler neden daha çok enerji harcarlar?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Sporcu beslenmesinde en önemli hedefler</dc:title>
  <dc:creator>exper</dc:creator>
  <cp:lastModifiedBy>exper</cp:lastModifiedBy>
  <cp:revision>8</cp:revision>
  <dcterms:created xsi:type="dcterms:W3CDTF">2017-11-07T10:51:56Z</dcterms:created>
  <dcterms:modified xsi:type="dcterms:W3CDTF">2017-11-07T13:11:37Z</dcterms:modified>
</cp:coreProperties>
</file>