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  <p:sldMasterId id="2147483750" r:id="rId7"/>
  </p:sldMasterIdLst>
  <p:sldIdLst>
    <p:sldId id="257" r:id="rId8"/>
    <p:sldId id="266" r:id="rId9"/>
    <p:sldId id="258" r:id="rId10"/>
    <p:sldId id="259" r:id="rId11"/>
    <p:sldId id="260" r:id="rId12"/>
    <p:sldId id="261" r:id="rId13"/>
    <p:sldId id="263" r:id="rId14"/>
    <p:sldId id="265" r:id="rId15"/>
    <p:sldId id="262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89009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371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75466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9173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8521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55461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26911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85156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20292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873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439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94562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68010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29078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531143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44681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6975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857401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0909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94904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637532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05309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77233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65622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43648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28738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9853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940442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0235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1356986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3531188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454253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5225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81132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133784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66170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346338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934853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635290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24615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226943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902772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79338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5794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557416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285404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992020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07145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27820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791112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98073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63163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4011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078518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62273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496862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2389458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476234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492998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60807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761154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0457913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306047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14663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31313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3238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870032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296432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85832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409444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512353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56760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529490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187076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9546322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006922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29398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402413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772679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6494361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470264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9500357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52884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822493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025340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66611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516938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1712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9143126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364321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9251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63992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1349570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8250023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89252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436565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8319420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3418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324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981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208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0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824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4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2422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1981200" y="620714"/>
            <a:ext cx="8229600" cy="1227137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Sporcu beslenmesinde en önemli hedefler</a:t>
            </a:r>
            <a:endParaRPr lang="tr-TR" sz="4000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1703388" y="1484314"/>
            <a:ext cx="4176712" cy="438943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4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Sporcunun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4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genel sağlığını korumak</a:t>
            </a:r>
          </a:p>
        </p:txBody>
      </p:sp>
      <p:sp>
        <p:nvSpPr>
          <p:cNvPr id="6" name="4 İçerik Yer Tutucusu"/>
          <p:cNvSpPr txBox="1">
            <a:spLocks/>
          </p:cNvSpPr>
          <p:nvPr/>
        </p:nvSpPr>
        <p:spPr>
          <a:xfrm>
            <a:off x="6311900" y="1700214"/>
            <a:ext cx="4114800" cy="438943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274320" indent="-274320" algn="ct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40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performansını artırmaktır</a:t>
            </a:r>
          </a:p>
        </p:txBody>
      </p:sp>
    </p:spTree>
    <p:extLst>
      <p:ext uri="{BB962C8B-B14F-4D97-AF65-F5344CB8AC3E}">
        <p14:creationId xmlns:p14="http://schemas.microsoft.com/office/powerpoint/2010/main" val="1194049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1981200" y="333376"/>
            <a:ext cx="7543800" cy="1223963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r-TR" sz="28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Sporcu beslenmesindeki hedef,sporcunun genel sağlığını korumak ve performansını artırmaktır. </a:t>
            </a:r>
          </a:p>
        </p:txBody>
      </p:sp>
      <p:sp>
        <p:nvSpPr>
          <p:cNvPr id="5" name="4 Bulut Belirtme Çizgisi"/>
          <p:cNvSpPr/>
          <p:nvPr/>
        </p:nvSpPr>
        <p:spPr>
          <a:xfrm>
            <a:off x="1755776" y="1773238"/>
            <a:ext cx="2500313" cy="785812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r>
              <a:rPr lang="tr-TR" sz="28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Bu nedenle;</a:t>
            </a:r>
          </a:p>
        </p:txBody>
      </p:sp>
      <p:sp>
        <p:nvSpPr>
          <p:cNvPr id="7" name="6 Akış Çizelgesi: Öteki İşlem"/>
          <p:cNvSpPr/>
          <p:nvPr/>
        </p:nvSpPr>
        <p:spPr>
          <a:xfrm>
            <a:off x="6383338" y="1557338"/>
            <a:ext cx="4284662" cy="515620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Temel besin öğeleri (karbonhidrat,protein, yağ)</a:t>
            </a:r>
          </a:p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Vitamin-mineraller,</a:t>
            </a:r>
          </a:p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Sıvı alımı,</a:t>
            </a:r>
          </a:p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Yarışma öncesi, sırası ve sonrasında beslenme,</a:t>
            </a:r>
          </a:p>
          <a:p>
            <a:pPr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Wingdings" pitchFamily="2" charset="2"/>
              <a:buChar char="v"/>
              <a:defRPr/>
            </a:pPr>
            <a:r>
              <a:rPr lang="tr-TR" sz="3200" dirty="0" err="1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Ergojenik</a:t>
            </a: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destek önemlidir.</a:t>
            </a:r>
            <a:endParaRPr lang="en-US" sz="3200" dirty="0">
              <a:solidFill>
                <a:prstClr val="black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8" name="7 Sağa Bükülü Ok"/>
          <p:cNvSpPr/>
          <p:nvPr/>
        </p:nvSpPr>
        <p:spPr>
          <a:xfrm rot="17233416">
            <a:off x="3113882" y="1889919"/>
            <a:ext cx="2112962" cy="4400550"/>
          </a:xfrm>
          <a:prstGeom prst="curved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tr-TR" sz="26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11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819397" y="981076"/>
            <a:ext cx="10640291" cy="534352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40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Sporcular için Beslenme</a:t>
            </a:r>
            <a:r>
              <a:rPr lang="tr-TR" altLang="tr-TR" sz="4000" dirty="0">
                <a:latin typeface="Andalus" pitchFamily="2" charset="-78"/>
                <a:cs typeface="Andalus" pitchFamily="2" charset="-78"/>
              </a:rPr>
              <a:t> ;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3600" dirty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Sporcuların                                           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      birlikte</a:t>
            </a:r>
            <a:endParaRPr lang="tr-TR" altLang="tr-TR" sz="3200" dirty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                                                                                                 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                   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yaş,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                                                                                                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                  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cinsiyet ve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                                                                                           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                   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spor çeşidine göre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latin typeface="Andalus" pitchFamily="2" charset="-78"/>
                <a:cs typeface="Andalus"/>
              </a:rPr>
              <a:t>yeterli ve dengeli beslenmeleri sonucu performanslarını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/>
              </a:rPr>
              <a:t>artırmak amacıyla yapılmalıdır.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3200" b="1" dirty="0">
              <a:cs typeface="Andalus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tr-TR" altLang="tr-TR" sz="2800" b="1" dirty="0"/>
          </a:p>
        </p:txBody>
      </p:sp>
      <p:sp>
        <p:nvSpPr>
          <p:cNvPr id="4" name="3 Sağ Ok"/>
          <p:cNvSpPr/>
          <p:nvPr/>
        </p:nvSpPr>
        <p:spPr>
          <a:xfrm>
            <a:off x="2484480" y="2181101"/>
            <a:ext cx="2663825" cy="863600"/>
          </a:xfrm>
          <a:prstGeom prst="rightArrow">
            <a:avLst>
              <a:gd name="adj1" fmla="val 8306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r>
              <a:rPr lang="tr-TR" sz="2800" b="1" dirty="0">
                <a:solidFill>
                  <a:prstClr val="white"/>
                </a:solidFill>
                <a:latin typeface="Andalus" pitchFamily="2" charset="-78"/>
                <a:cs typeface="Andalus" pitchFamily="2" charset="-78"/>
              </a:rPr>
              <a:t>uygun  antrenmanla </a:t>
            </a:r>
            <a:endParaRPr lang="tr-TR" sz="2800" b="1" dirty="0">
              <a:solidFill>
                <a:prstClr val="white"/>
              </a:solidFill>
            </a:endParaRPr>
          </a:p>
        </p:txBody>
      </p:sp>
      <p:sp>
        <p:nvSpPr>
          <p:cNvPr id="5" name="4 Aşağı Bükülü Ok"/>
          <p:cNvSpPr/>
          <p:nvPr/>
        </p:nvSpPr>
        <p:spPr>
          <a:xfrm>
            <a:off x="7535863" y="2060575"/>
            <a:ext cx="1217612" cy="7318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tr-TR" sz="26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88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4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Dengeli Beslenme</a:t>
            </a:r>
            <a:endParaRPr lang="tr-TR" altLang="tr-TR" sz="440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Sportif bağlamda dengeli beslenme; gerek antrenman, gerekse yarışma periyodunda, sporcunun gerek duyduğu besin öğelerinin ve  sıvının gerek duyduğu zaman diliminde alınmasıdır.  </a:t>
            </a:r>
          </a:p>
          <a:p>
            <a:pPr eaLnBrk="1" hangingPunct="1"/>
            <a:endParaRPr lang="tr-TR" altLang="tr-TR" dirty="0" smtClean="0"/>
          </a:p>
        </p:txBody>
      </p:sp>
      <p:pic>
        <p:nvPicPr>
          <p:cNvPr id="43012" name="Picture 2" descr="C:\Users\EXPER\Desktop\obezite\bisikl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673" y="3807670"/>
            <a:ext cx="3240087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5886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95003" y="1484313"/>
            <a:ext cx="7440861" cy="464661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Burada denge kavramı , sporcunun antrenman ve yarışmada harcayacağı  besin öğelerinin ve sıvının sağlıklı bir biçimde alınması ve harcanmasının ardından yerine konulmasıdır. </a:t>
            </a:r>
          </a:p>
          <a:p>
            <a:pPr algn="just" eaLnBrk="1" hangingPunct="1"/>
            <a:endParaRPr lang="tr-TR" altLang="tr-TR" sz="3200" dirty="0"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44035" name="Picture 4" descr="C:\Users\EXPER\Desktop\obezite\sporcu_beslenmesi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395" y="3312206"/>
            <a:ext cx="2938462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938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288" y="404813"/>
            <a:ext cx="8291512" cy="79216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400" dirty="0">
                <a:solidFill>
                  <a:schemeClr val="accent1"/>
                </a:solidFill>
                <a:latin typeface="+mn-lt"/>
              </a:rPr>
              <a:t>İyi Beslenmenin Etkileri</a:t>
            </a:r>
            <a:endParaRPr lang="tr-TR" sz="4400" dirty="0">
              <a:latin typeface="+mn-lt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353787" y="1196975"/>
            <a:ext cx="8704614" cy="5472113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Optimal sağlık, </a:t>
            </a:r>
            <a:r>
              <a:rPr lang="tr-TR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hastalık ve sakatlanma oranı düşük </a:t>
            </a: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olur, </a:t>
            </a:r>
            <a:r>
              <a:rPr lang="tr-TR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bu durumlarda toparlanma süresi </a:t>
            </a: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kısalır,</a:t>
            </a:r>
          </a:p>
          <a:p>
            <a:pPr marL="274320" indent="-27432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Courier New" pitchFamily="49" charset="0"/>
              <a:buChar char="o"/>
              <a:defRPr/>
            </a:pP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Yağsız </a:t>
            </a:r>
            <a:r>
              <a:rPr lang="tr-TR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vücut ağırlığı </a:t>
            </a: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ve </a:t>
            </a:r>
            <a:r>
              <a:rPr lang="tr-TR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düşük yağ dokusu sürdürülür                                                                                     </a:t>
            </a:r>
            <a:endParaRPr lang="tr-TR" sz="3200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951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 Dikey Kaydırma"/>
          <p:cNvSpPr>
            <a:spLocks noGrp="1"/>
          </p:cNvSpPr>
          <p:nvPr>
            <p:ph idx="1"/>
          </p:nvPr>
        </p:nvSpPr>
        <p:spPr>
          <a:xfrm>
            <a:off x="585849" y="463138"/>
            <a:ext cx="10505704" cy="5374575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Courier New" panose="02070309020205020404" pitchFamily="49" charset="0"/>
              <a:buChar char="o"/>
              <a:defRPr/>
            </a:pP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Antrenmana uyum sağlanması ve yapılan antrenmanın etkinliği </a:t>
            </a:r>
            <a:r>
              <a:rPr lang="tr-TR" sz="3200" b="0" dirty="0" err="1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mak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. düzeydedir,</a:t>
            </a:r>
          </a:p>
          <a:p>
            <a:pPr algn="just" eaLnBrk="1" hangingPunct="1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Courier New" pitchFamily="49" charset="0"/>
              <a:buChar char="o"/>
              <a:defRPr/>
            </a:pP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   Antrenman ve    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YARIŞMA öncesi   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ve sırası uygun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yiyecek / sıvı 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tüketimi 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performansı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olumlu yönde   </a:t>
            </a:r>
            <a:r>
              <a:rPr lang="tr-TR" sz="3200" b="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etkilemektedir,</a:t>
            </a:r>
          </a:p>
        </p:txBody>
      </p:sp>
    </p:spTree>
    <p:extLst>
      <p:ext uri="{BB962C8B-B14F-4D97-AF65-F5344CB8AC3E}">
        <p14:creationId xmlns:p14="http://schemas.microsoft.com/office/powerpoint/2010/main" val="3864303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ey Kaydırma"/>
          <p:cNvSpPr>
            <a:spLocks noGrp="1"/>
          </p:cNvSpPr>
          <p:nvPr>
            <p:ph idx="1"/>
          </p:nvPr>
        </p:nvSpPr>
        <p:spPr>
          <a:xfrm>
            <a:off x="1235034" y="783772"/>
            <a:ext cx="9868395" cy="5540830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Courier New" pitchFamily="49" charset="0"/>
              <a:buChar char="o"/>
              <a:defRPr/>
            </a:pPr>
            <a:r>
              <a:rPr lang="tr-TR" sz="36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Antrenman ve YARIŞMA sonrası yiyecek / sıvı tüketimi ise toparlanmayı hızlandırmaktadır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Courier New" pitchFamily="49" charset="0"/>
              <a:buChar char="o"/>
              <a:defRPr/>
            </a:pPr>
            <a:r>
              <a:rPr lang="tr-TR" sz="36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Üst düzey konsantrasyon ve dikkat sağlanır.</a:t>
            </a:r>
          </a:p>
          <a:p>
            <a:pPr marL="342900" indent="-342900" algn="just" eaLnBrk="1" hangingPunct="1">
              <a:lnSpc>
                <a:spcPct val="15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Courier New" pitchFamily="49" charset="0"/>
              <a:buChar char="o"/>
              <a:defRPr/>
            </a:pPr>
            <a:r>
              <a:rPr lang="tr-TR" sz="3600" b="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Büyüme ve gelişme (çocuk ve ergen sporcularda) beklenen düzeydedir.</a:t>
            </a:r>
          </a:p>
        </p:txBody>
      </p:sp>
    </p:spTree>
    <p:extLst>
      <p:ext uri="{BB962C8B-B14F-4D97-AF65-F5344CB8AC3E}">
        <p14:creationId xmlns:p14="http://schemas.microsoft.com/office/powerpoint/2010/main" val="2779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04851"/>
            <a:ext cx="8229600" cy="708025"/>
          </a:xfrm>
        </p:spPr>
        <p:txBody>
          <a:bodyPr/>
          <a:lstStyle/>
          <a:p>
            <a:pPr algn="just" eaLnBrk="1" hangingPunct="1"/>
            <a:r>
              <a:rPr lang="tr-TR" altLang="tr-TR" sz="36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Spor yapan kişiler neden daha çok enerji harcarlar?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916113"/>
            <a:ext cx="6553200" cy="4214812"/>
          </a:xfrm>
        </p:spPr>
        <p:txBody>
          <a:bodyPr>
            <a:normAutofit/>
          </a:bodyPr>
          <a:lstStyle/>
          <a:p>
            <a:pPr marL="0" lvl="2" indent="0" algn="just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tr-TR" sz="3200" b="1" dirty="0">
                <a:cs typeface="Andalus"/>
              </a:rPr>
              <a:t>  </a:t>
            </a:r>
            <a:r>
              <a:rPr lang="tr-TR" sz="3200" dirty="0">
                <a:latin typeface="Andalus" pitchFamily="2" charset="-78"/>
                <a:cs typeface="Andalus"/>
              </a:rPr>
              <a:t>Çünkü egzersiz sırasında;</a:t>
            </a:r>
          </a:p>
          <a:p>
            <a:pPr lvl="2" indent="-246888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dirty="0">
                <a:latin typeface="Andalus" pitchFamily="2" charset="-78"/>
                <a:cs typeface="Andalus"/>
              </a:rPr>
              <a:t>Kaslar daha güçlü kasılır, </a:t>
            </a:r>
          </a:p>
          <a:p>
            <a:pPr lvl="2" indent="-246888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dirty="0">
                <a:latin typeface="Andalus" pitchFamily="2" charset="-78"/>
                <a:cs typeface="Andalus"/>
              </a:rPr>
              <a:t>Kalp atımı hızlanır, </a:t>
            </a:r>
          </a:p>
          <a:p>
            <a:pPr lvl="2" indent="-246888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dirty="0">
                <a:latin typeface="Andalus" pitchFamily="2" charset="-78"/>
                <a:cs typeface="Andalus"/>
              </a:rPr>
              <a:t>Kalp vücuda kanı daha hızlı pompalar, </a:t>
            </a:r>
          </a:p>
          <a:p>
            <a:pPr lvl="2" indent="-246888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3200" dirty="0">
                <a:latin typeface="Andalus" pitchFamily="2" charset="-78"/>
                <a:cs typeface="Andalus"/>
              </a:rPr>
              <a:t>Akciğerler daha hızlı çalışır.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sz="3200" dirty="0">
              <a:latin typeface="Andalus" pitchFamily="2" charset="-78"/>
              <a:cs typeface="Andalus"/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200" dirty="0">
                <a:latin typeface="Andalus" pitchFamily="2" charset="-78"/>
                <a:cs typeface="Andalus"/>
              </a:rPr>
              <a:t>Tüm bu nedenlerle, sporcuların günlük enerji gereksinimleri daha yüksektir</a:t>
            </a:r>
            <a:r>
              <a:rPr lang="tr-TR" sz="3200" b="1" dirty="0">
                <a:cs typeface="Andalus"/>
              </a:rPr>
              <a:t>.</a:t>
            </a:r>
          </a:p>
        </p:txBody>
      </p:sp>
      <p:pic>
        <p:nvPicPr>
          <p:cNvPr id="43012" name="Picture 4" descr="PRE_0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300" y="2133601"/>
            <a:ext cx="226695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07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260</Words>
  <Application>Microsoft Office PowerPoint</Application>
  <PresentationFormat>Geniş ekran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7</vt:i4>
      </vt:variant>
      <vt:variant>
        <vt:lpstr>Slayt Başlıkları</vt:lpstr>
      </vt:variant>
      <vt:variant>
        <vt:i4>9</vt:i4>
      </vt:variant>
    </vt:vector>
  </HeadingPairs>
  <TitlesOfParts>
    <vt:vector size="24" baseType="lpstr">
      <vt:lpstr>MS Mincho</vt:lpstr>
      <vt:lpstr>Andalus</vt:lpstr>
      <vt:lpstr>Arial</vt:lpstr>
      <vt:lpstr>Calibri</vt:lpstr>
      <vt:lpstr>Constantia</vt:lpstr>
      <vt:lpstr>Courier New</vt:lpstr>
      <vt:lpstr>Wingdings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6_Akış</vt:lpstr>
      <vt:lpstr>Sporcu beslenmesinde en önemli hedefler</vt:lpstr>
      <vt:lpstr>Sporcu beslenmesindeki hedef,sporcunun genel sağlığını korumak ve performansını artırmaktır. </vt:lpstr>
      <vt:lpstr>PowerPoint Sunusu</vt:lpstr>
      <vt:lpstr>Dengeli Beslenme</vt:lpstr>
      <vt:lpstr>PowerPoint Sunusu</vt:lpstr>
      <vt:lpstr>İyi Beslenmenin Etkileri</vt:lpstr>
      <vt:lpstr>PowerPoint Sunusu</vt:lpstr>
      <vt:lpstr>PowerPoint Sunusu</vt:lpstr>
      <vt:lpstr>Spor yapan kişiler neden daha çok enerji harcarlar?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Sporcu beslenmesinde en önemli hedefler</dc:title>
  <dc:creator>exper</dc:creator>
  <cp:lastModifiedBy>exper</cp:lastModifiedBy>
  <cp:revision>8</cp:revision>
  <dcterms:created xsi:type="dcterms:W3CDTF">2017-11-07T10:51:56Z</dcterms:created>
  <dcterms:modified xsi:type="dcterms:W3CDTF">2017-11-07T13:11:37Z</dcterms:modified>
</cp:coreProperties>
</file>