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77"/>
  </p:notesMasterIdLst>
  <p:sldIdLst>
    <p:sldId id="381" r:id="rId3"/>
    <p:sldId id="426" r:id="rId4"/>
    <p:sldId id="555" r:id="rId5"/>
    <p:sldId id="542" r:id="rId6"/>
    <p:sldId id="554" r:id="rId7"/>
    <p:sldId id="564" r:id="rId8"/>
    <p:sldId id="428" r:id="rId9"/>
    <p:sldId id="560" r:id="rId10"/>
    <p:sldId id="567" r:id="rId11"/>
    <p:sldId id="568" r:id="rId12"/>
    <p:sldId id="565" r:id="rId13"/>
    <p:sldId id="544" r:id="rId14"/>
    <p:sldId id="545" r:id="rId15"/>
    <p:sldId id="547" r:id="rId16"/>
    <p:sldId id="546" r:id="rId17"/>
    <p:sldId id="559" r:id="rId18"/>
    <p:sldId id="573" r:id="rId19"/>
    <p:sldId id="574" r:id="rId20"/>
    <p:sldId id="575" r:id="rId21"/>
    <p:sldId id="572" r:id="rId22"/>
    <p:sldId id="429" r:id="rId23"/>
    <p:sldId id="430" r:id="rId24"/>
    <p:sldId id="537" r:id="rId25"/>
    <p:sldId id="432" r:id="rId26"/>
    <p:sldId id="538" r:id="rId27"/>
    <p:sldId id="549" r:id="rId28"/>
    <p:sldId id="539" r:id="rId29"/>
    <p:sldId id="541" r:id="rId30"/>
    <p:sldId id="540" r:id="rId31"/>
    <p:sldId id="536" r:id="rId32"/>
    <p:sldId id="436" r:id="rId33"/>
    <p:sldId id="434" r:id="rId34"/>
    <p:sldId id="437" r:id="rId35"/>
    <p:sldId id="438" r:id="rId36"/>
    <p:sldId id="551" r:id="rId37"/>
    <p:sldId id="439" r:id="rId38"/>
    <p:sldId id="440" r:id="rId39"/>
    <p:sldId id="442" r:id="rId40"/>
    <p:sldId id="446" r:id="rId41"/>
    <p:sldId id="445" r:id="rId42"/>
    <p:sldId id="449" r:id="rId43"/>
    <p:sldId id="451" r:id="rId44"/>
    <p:sldId id="452" r:id="rId45"/>
    <p:sldId id="552" r:id="rId46"/>
    <p:sldId id="453" r:id="rId47"/>
    <p:sldId id="454" r:id="rId48"/>
    <p:sldId id="455" r:id="rId49"/>
    <p:sldId id="457" r:id="rId50"/>
    <p:sldId id="459" r:id="rId51"/>
    <p:sldId id="463" r:id="rId52"/>
    <p:sldId id="464" r:id="rId53"/>
    <p:sldId id="465" r:id="rId54"/>
    <p:sldId id="518" r:id="rId55"/>
    <p:sldId id="520" r:id="rId56"/>
    <p:sldId id="521" r:id="rId57"/>
    <p:sldId id="522" r:id="rId58"/>
    <p:sldId id="481" r:id="rId59"/>
    <p:sldId id="483" r:id="rId60"/>
    <p:sldId id="550" r:id="rId61"/>
    <p:sldId id="484" r:id="rId62"/>
    <p:sldId id="486" r:id="rId63"/>
    <p:sldId id="488" r:id="rId64"/>
    <p:sldId id="489" r:id="rId65"/>
    <p:sldId id="490" r:id="rId66"/>
    <p:sldId id="492" r:id="rId67"/>
    <p:sldId id="525" r:id="rId68"/>
    <p:sldId id="498" r:id="rId69"/>
    <p:sldId id="505" r:id="rId70"/>
    <p:sldId id="553" r:id="rId71"/>
    <p:sldId id="506" r:id="rId72"/>
    <p:sldId id="507" r:id="rId73"/>
    <p:sldId id="510" r:id="rId74"/>
    <p:sldId id="511" r:id="rId75"/>
    <p:sldId id="513" r:id="rId7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5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FD233-FFF7-44C3-8988-A570884D6C19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B8A3-9EF2-4FC4-8514-A8B03B607D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31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34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37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79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73600"/>
            <a:ext cx="9824613" cy="284400"/>
          </a:xfrm>
        </p:spPr>
        <p:txBody>
          <a:bodyPr tIns="46800" bIns="46800">
            <a:norm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14043"/>
            <a:ext cx="11503556" cy="432000"/>
          </a:xfrm>
        </p:spPr>
        <p:txBody>
          <a:bodyPr vert="horz" lIns="90000" tIns="46800" rIns="91440" bIns="46800" rtlCol="0" anchor="b"/>
          <a:lstStyle>
            <a:lvl1pPr marL="228600" indent="-228600">
              <a:spcAft>
                <a:spcPts val="0"/>
              </a:spcAft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0529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599" y="1156759"/>
            <a:ext cx="10945284" cy="1470025"/>
          </a:xfrm>
        </p:spPr>
        <p:txBody>
          <a:bodyPr lIns="91440" anchor="ctr"/>
          <a:lstStyle>
            <a:lvl1pPr algn="ctr">
              <a:defRPr sz="4400">
                <a:solidFill>
                  <a:srgbClr val="FFFF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9040" y="266065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4631" y="6573600"/>
            <a:ext cx="6675967" cy="284400"/>
          </a:xfrm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4629" y="6000750"/>
            <a:ext cx="11011728" cy="432000"/>
          </a:xfrm>
        </p:spPr>
        <p:txBody>
          <a:bodyPr vert="horz" lIns="90000" tIns="45720" rIns="91440" bIns="45720" rtlCol="0" anchor="b"/>
          <a:lstStyle>
            <a:lvl1pPr marL="228600" indent="-228600"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0845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73600"/>
            <a:ext cx="9824613" cy="284400"/>
          </a:xfrm>
        </p:spPr>
        <p:txBody>
          <a:bodyPr tIns="46800" bIns="46800">
            <a:norm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14043"/>
            <a:ext cx="11503556" cy="432000"/>
          </a:xfrm>
        </p:spPr>
        <p:txBody>
          <a:bodyPr vert="horz" lIns="90000" tIns="46800" rIns="91440" bIns="46800" rtlCol="0" anchor="b"/>
          <a:lstStyle>
            <a:lvl1pPr marL="228600" indent="-228600">
              <a:spcAft>
                <a:spcPts val="0"/>
              </a:spcAft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9932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1" y="4406901"/>
            <a:ext cx="10945284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1" y="2906713"/>
            <a:ext cx="109452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73600"/>
            <a:ext cx="6675967" cy="284400"/>
          </a:xfrm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00750"/>
            <a:ext cx="11011728" cy="432000"/>
          </a:xfrm>
        </p:spPr>
        <p:txBody>
          <a:bodyPr vert="horz" lIns="90000" tIns="45720" rIns="91440" bIns="45720" rtlCol="0" anchor="b"/>
          <a:lstStyle>
            <a:lvl1pPr marL="228600" indent="-228600"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3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01" y="1474788"/>
            <a:ext cx="5312833" cy="4525962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633" y="1474788"/>
            <a:ext cx="5429251" cy="4525962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14043"/>
            <a:ext cx="11458951" cy="432000"/>
          </a:xfrm>
        </p:spPr>
        <p:txBody>
          <a:bodyPr vert="horz" lIns="90000" tIns="46800" rIns="91440" bIns="46800" rtlCol="0" anchor="b"/>
          <a:lstStyle>
            <a:lvl1pPr marL="228600" indent="-228600">
              <a:spcAft>
                <a:spcPts val="0"/>
              </a:spcAft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73600"/>
            <a:ext cx="9824613" cy="284400"/>
          </a:xfrm>
        </p:spPr>
        <p:txBody>
          <a:bodyPr tIns="46800" bIns="46800">
            <a:norm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09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1" y="4406901"/>
            <a:ext cx="10945284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1" y="2906713"/>
            <a:ext cx="109452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73600"/>
            <a:ext cx="6675967" cy="284400"/>
          </a:xfrm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57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14043"/>
            <a:ext cx="11503556" cy="432000"/>
          </a:xfrm>
        </p:spPr>
        <p:txBody>
          <a:bodyPr vert="horz" lIns="90000" tIns="46800" rIns="91440" bIns="46800" rtlCol="0" anchor="b"/>
          <a:lstStyle>
            <a:lvl1pPr marL="228600" indent="-228600">
              <a:spcAft>
                <a:spcPts val="0"/>
              </a:spcAft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73600"/>
            <a:ext cx="9824613" cy="284400"/>
          </a:xfrm>
        </p:spPr>
        <p:txBody>
          <a:bodyPr tIns="46800" bIns="46800">
            <a:norm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1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14043"/>
            <a:ext cx="11488688" cy="432000"/>
          </a:xfrm>
        </p:spPr>
        <p:txBody>
          <a:bodyPr vert="horz" lIns="90000" tIns="46800" rIns="91440" bIns="46800" rtlCol="0" anchor="b"/>
          <a:lstStyle>
            <a:lvl1pPr marL="228600" indent="-228600">
              <a:spcAft>
                <a:spcPts val="0"/>
              </a:spcAft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73600"/>
            <a:ext cx="9824613" cy="284400"/>
          </a:xfrm>
        </p:spPr>
        <p:txBody>
          <a:bodyPr tIns="46800" bIns="46800">
            <a:norm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53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30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able Placeholder 2"/>
          <p:cNvSpPr>
            <a:spLocks noGrp="1"/>
          </p:cNvSpPr>
          <p:nvPr>
            <p:ph type="tbl" idx="1"/>
          </p:nvPr>
        </p:nvSpPr>
        <p:spPr>
          <a:xfrm>
            <a:off x="863601" y="1260000"/>
            <a:ext cx="10945284" cy="4741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14043"/>
            <a:ext cx="9360000" cy="432000"/>
          </a:xfrm>
        </p:spPr>
        <p:txBody>
          <a:bodyPr vert="horz" lIns="90000" tIns="46800" rIns="91440" bIns="46800" rtlCol="0" anchor="b"/>
          <a:lstStyle>
            <a:lvl1pPr marL="228600" indent="-228600">
              <a:spcAft>
                <a:spcPts val="0"/>
              </a:spcAft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73600"/>
            <a:ext cx="9824613" cy="284400"/>
          </a:xfrm>
        </p:spPr>
        <p:txBody>
          <a:bodyPr tIns="46800" bIns="46800">
            <a:norm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80534" y="101601"/>
            <a:ext cx="10938932" cy="968375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50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00750"/>
            <a:ext cx="11458951" cy="432000"/>
          </a:xfrm>
        </p:spPr>
        <p:txBody>
          <a:bodyPr vert="horz" lIns="90000" tIns="45720" rIns="91440" bIns="45720" rtlCol="0" anchor="b"/>
          <a:lstStyle>
            <a:lvl1pPr marL="228600" indent="-228600"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73600"/>
            <a:ext cx="9824613" cy="284400"/>
          </a:xfrm>
        </p:spPr>
        <p:txBody>
          <a:bodyPr tIns="46800" bIns="46800">
            <a:norm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67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4630" y="6510339"/>
            <a:ext cx="6675967" cy="347662"/>
          </a:xfrm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00750"/>
            <a:ext cx="11473820" cy="432000"/>
          </a:xfrm>
        </p:spPr>
        <p:txBody>
          <a:bodyPr vert="horz" lIns="90000" tIns="45720" rIns="91440" bIns="45720" rtlCol="0" anchor="b"/>
          <a:lstStyle>
            <a:lvl1pPr marL="228600" indent="-228600"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2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718" y="174626"/>
            <a:ext cx="10166349" cy="7969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629" y="6000750"/>
            <a:ext cx="11011728" cy="432000"/>
          </a:xfrm>
        </p:spPr>
        <p:txBody>
          <a:bodyPr vert="horz" lIns="90000" tIns="45720" rIns="91440" bIns="45720" rtlCol="0" anchor="b"/>
          <a:lstStyle>
            <a:lvl1pPr marL="228600" indent="-228600">
              <a:buNone/>
              <a:defRPr kumimoji="0" lang="en-GB" sz="1000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marL="0" marR="0" lvl="0" indent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 smtClean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80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718" y="174626"/>
            <a:ext cx="10166349" cy="7969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45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542" y="354174"/>
            <a:ext cx="10720917" cy="461665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1000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2860"/>
            <a:ext cx="10363200" cy="510909"/>
          </a:xfrm>
        </p:spPr>
        <p:txBody>
          <a:bodyPr/>
          <a:lstStyle>
            <a:lvl1pPr>
              <a:defRPr sz="32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effectLst/>
              </a:defRPr>
            </a:lvl1pPr>
            <a:lvl2pPr>
              <a:defRPr sz="22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9770" y="6379532"/>
            <a:ext cx="6690783" cy="41467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368543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2860"/>
            <a:ext cx="10363200" cy="510909"/>
          </a:xfrm>
        </p:spPr>
        <p:txBody>
          <a:bodyPr/>
          <a:lstStyle>
            <a:lvl1pPr>
              <a:defRPr sz="32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effectLst/>
              </a:defRPr>
            </a:lvl1pPr>
            <a:lvl2pPr>
              <a:defRPr sz="22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9770" y="6379532"/>
            <a:ext cx="6690783" cy="41467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23925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599" y="1156759"/>
            <a:ext cx="10945284" cy="1470025"/>
          </a:xfrm>
        </p:spPr>
        <p:txBody>
          <a:bodyPr lIns="91440" anchor="ctr"/>
          <a:lstStyle>
            <a:lvl1pPr algn="ctr">
              <a:defRPr sz="4400">
                <a:solidFill>
                  <a:srgbClr val="FFFF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9040" y="266065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785" y="6510338"/>
            <a:ext cx="5643033" cy="3476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6165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1" y="4406901"/>
            <a:ext cx="10945284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1" y="2906713"/>
            <a:ext cx="109452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785" y="6510338"/>
            <a:ext cx="5643033" cy="3476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93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222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1" y="4406901"/>
            <a:ext cx="10945284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1" y="2906713"/>
            <a:ext cx="109452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4631" y="6573600"/>
            <a:ext cx="6675967" cy="284400"/>
          </a:xfrm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80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1" y="4406901"/>
            <a:ext cx="10945284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1" y="2906713"/>
            <a:ext cx="109452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4631" y="6573600"/>
            <a:ext cx="6675967" cy="284400"/>
          </a:xfrm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40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1" y="4406901"/>
            <a:ext cx="10945284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1" y="2906713"/>
            <a:ext cx="109452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4631" y="6573600"/>
            <a:ext cx="6675967" cy="284400"/>
          </a:xfrm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1033463" indent="0">
              <a:buNone/>
              <a:defRPr sz="1000"/>
            </a:lvl3pPr>
            <a:lvl4pPr marL="1597025" indent="0">
              <a:buNone/>
              <a:defRPr sz="1000"/>
            </a:lvl4pPr>
            <a:lvl5pPr marL="21717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56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69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60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038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42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63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68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0953C-71CD-4ADC-9D15-65324C265E56}" type="datetimeFigureOut">
              <a:rPr lang="tr-TR" smtClean="0"/>
              <a:pPr/>
              <a:t>15.01.2018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A0F02-8496-4830-9608-1D2F9EA4532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37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6"/>
          <p:cNvSpPr>
            <a:spLocks noChangeArrowheads="1"/>
          </p:cNvSpPr>
          <p:nvPr/>
        </p:nvSpPr>
        <p:spPr bwMode="auto">
          <a:xfrm rot="10800000" flipV="1">
            <a:off x="0" y="1063625"/>
            <a:ext cx="12192000" cy="77788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 rot="10800000" flipV="1">
            <a:off x="0" y="6467476"/>
            <a:ext cx="12192000" cy="42863"/>
          </a:xfrm>
          <a:prstGeom prst="rect">
            <a:avLst/>
          </a:prstGeom>
          <a:gradFill rotWithShape="1">
            <a:gsLst>
              <a:gs pos="0">
                <a:srgbClr val="949AD8"/>
              </a:gs>
              <a:gs pos="100000">
                <a:srgbClr val="5DDCFF"/>
              </a:gs>
            </a:gsLst>
            <a:lin ang="0" scaled="1"/>
          </a:gradFill>
          <a:ln>
            <a:noFill/>
          </a:ln>
          <a:effectLst>
            <a:outerShdw blurRad="63500" dist="38100" dir="5400000" algn="ctr" rotWithShape="0">
              <a:schemeClr val="bg1">
                <a:alpha val="50000"/>
              </a:schemeClr>
            </a:outerShdw>
          </a:effectLst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0534" y="101601"/>
            <a:ext cx="1093893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0534" y="1260475"/>
            <a:ext cx="10938932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10800000" flipV="1">
            <a:off x="1" y="0"/>
            <a:ext cx="531284" cy="6858000"/>
          </a:xfrm>
          <a:prstGeom prst="rect">
            <a:avLst/>
          </a:prstGeom>
          <a:gradFill rotWithShape="1">
            <a:gsLst>
              <a:gs pos="0">
                <a:srgbClr val="00AEDB"/>
              </a:gs>
              <a:gs pos="100000">
                <a:srgbClr val="39429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0"/>
            <a:ext cx="711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78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  <a:ea typeface="MS PGothic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228600" indent="-2286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0"/>
        <a:buChar char="w"/>
        <a:defRPr sz="2400" b="0">
          <a:solidFill>
            <a:schemeClr val="bg1"/>
          </a:solidFill>
          <a:effectLst/>
          <a:latin typeface="+mn-lt"/>
          <a:ea typeface="MS PGothic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130000"/>
        <a:buChar char="•"/>
        <a:defRPr sz="2000" b="0">
          <a:solidFill>
            <a:schemeClr val="bg1"/>
          </a:solidFill>
          <a:effectLst/>
          <a:latin typeface="+mn-lt"/>
          <a:ea typeface="MS PGothic" pitchFamily="34" charset="-128"/>
          <a:cs typeface="MS PGothic" charset="0"/>
        </a:defRPr>
      </a:lvl2pPr>
      <a:lvl3pPr marL="1255713" indent="-22225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charset="0"/>
        <a:buChar char="–"/>
        <a:defRPr b="0">
          <a:solidFill>
            <a:schemeClr val="bg1"/>
          </a:solidFill>
          <a:effectLst/>
          <a:latin typeface="+mn-lt"/>
          <a:ea typeface="MS PGothic" pitchFamily="34" charset="-128"/>
          <a:cs typeface="MS PGothic" charset="0"/>
        </a:defRPr>
      </a:lvl3pPr>
      <a:lvl4pPr marL="1828800" indent="-231775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bg1"/>
        </a:buClr>
        <a:buFont typeface="Arial Narrow" charset="0"/>
        <a:buChar char="•"/>
        <a:defRPr sz="1600" b="0">
          <a:solidFill>
            <a:schemeClr val="bg1"/>
          </a:solidFill>
          <a:effectLst/>
          <a:latin typeface="+mn-lt"/>
          <a:ea typeface="MS PGothic" pitchFamily="34" charset="-128"/>
          <a:cs typeface="MS PGothic" charset="0"/>
        </a:defRPr>
      </a:lvl4pPr>
      <a:lvl5pPr marL="2400300" indent="-2286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>
          <a:schemeClr val="bg1"/>
        </a:buClr>
        <a:buFont typeface="Arial" charset="0"/>
        <a:buChar char="–"/>
        <a:defRPr sz="1600" b="0">
          <a:solidFill>
            <a:schemeClr val="bg1"/>
          </a:solidFill>
          <a:effectLst/>
          <a:latin typeface="Arial" charset="0"/>
          <a:ea typeface="MS PGothic" pitchFamily="34" charset="-128"/>
          <a:cs typeface="MS PGothic" charset="0"/>
        </a:defRPr>
      </a:lvl5pPr>
      <a:lvl6pPr marL="28575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b="1">
          <a:solidFill>
            <a:schemeClr val="tx1"/>
          </a:solidFill>
          <a:latin typeface="+mj-lt"/>
        </a:defRPr>
      </a:lvl6pPr>
      <a:lvl7pPr marL="33147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b="1">
          <a:solidFill>
            <a:schemeClr val="tx1"/>
          </a:solidFill>
          <a:latin typeface="+mj-lt"/>
        </a:defRPr>
      </a:lvl7pPr>
      <a:lvl8pPr marL="3771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b="1">
          <a:solidFill>
            <a:schemeClr val="tx1"/>
          </a:solidFill>
          <a:latin typeface="+mj-lt"/>
        </a:defRPr>
      </a:lvl8pPr>
      <a:lvl9pPr marL="42291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b="1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08">
          <p15:clr>
            <a:srgbClr val="F26B43"/>
          </p15:clr>
        </p15:guide>
        <p15:guide id="2" pos="55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OTOİNFLAMATUVAR HASTALIKLARA GENEL BAKIŞ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1600" dirty="0" err="1" smtClean="0"/>
              <a:t>Prof.Dr</a:t>
            </a:r>
            <a:r>
              <a:rPr lang="tr-TR" sz="1600" dirty="0" smtClean="0"/>
              <a:t>. Göksal Keskin</a:t>
            </a:r>
          </a:p>
          <a:p>
            <a:r>
              <a:rPr lang="tr-TR" sz="1600" dirty="0" smtClean="0"/>
              <a:t>2018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1899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NLR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46200"/>
            <a:ext cx="10515600" cy="5511800"/>
          </a:xfrm>
        </p:spPr>
        <p:txBody>
          <a:bodyPr>
            <a:normAutofit/>
          </a:bodyPr>
          <a:lstStyle/>
          <a:p>
            <a:r>
              <a:rPr lang="tr-TR" dirty="0" smtClean="0"/>
              <a:t>Sitoplazmadaki </a:t>
            </a:r>
            <a:r>
              <a:rPr lang="tr-TR" dirty="0" err="1" smtClean="0"/>
              <a:t>DAMPs</a:t>
            </a:r>
            <a:r>
              <a:rPr lang="tr-TR" dirty="0" smtClean="0"/>
              <a:t> ve </a:t>
            </a:r>
            <a:r>
              <a:rPr lang="tr-TR" dirty="0" err="1" smtClean="0"/>
              <a:t>PAMPs</a:t>
            </a:r>
            <a:r>
              <a:rPr lang="tr-TR" dirty="0" smtClean="0"/>
              <a:t> </a:t>
            </a:r>
            <a:r>
              <a:rPr lang="tr-TR" dirty="0" err="1" smtClean="0"/>
              <a:t>ları</a:t>
            </a:r>
            <a:r>
              <a:rPr lang="tr-TR" dirty="0" smtClean="0"/>
              <a:t> algılar</a:t>
            </a:r>
          </a:p>
          <a:p>
            <a:r>
              <a:rPr lang="tr-TR" dirty="0" smtClean="0"/>
              <a:t>NOD denilen ortak bir yapıya sahipler</a:t>
            </a:r>
          </a:p>
          <a:p>
            <a:r>
              <a:rPr lang="tr-TR" dirty="0" smtClean="0"/>
              <a:t>Çok farklı yapıları tanırlar</a:t>
            </a:r>
          </a:p>
          <a:p>
            <a:r>
              <a:rPr lang="tr-TR" dirty="0" smtClean="0"/>
              <a:t>Özel bir sinyal iletimi düzeneği kullanırlar</a:t>
            </a:r>
          </a:p>
          <a:p>
            <a:r>
              <a:rPr lang="tr-TR" dirty="0" smtClean="0"/>
              <a:t>En ayrıntılı tanımlanan NLRP3 dür: Pirin büklümü içerir</a:t>
            </a:r>
          </a:p>
          <a:p>
            <a:pPr lvl="1"/>
            <a:r>
              <a:rPr lang="tr-TR" dirty="0" smtClean="0"/>
              <a:t>Mikroorganizma ürünlerini</a:t>
            </a:r>
          </a:p>
          <a:p>
            <a:pPr lvl="1"/>
            <a:r>
              <a:rPr lang="tr-TR" dirty="0" smtClean="0"/>
              <a:t>Hücre ölümünden çıkan </a:t>
            </a:r>
            <a:r>
              <a:rPr lang="tr-TR" dirty="0" err="1" smtClean="0"/>
              <a:t>ATP’yi</a:t>
            </a:r>
            <a:endParaRPr lang="tr-TR" dirty="0" smtClean="0"/>
          </a:p>
          <a:p>
            <a:pPr lvl="1"/>
            <a:r>
              <a:rPr lang="tr-TR" dirty="0" smtClean="0"/>
              <a:t>Nükleik asitlerden türeyen ürik asit kristallerini</a:t>
            </a:r>
          </a:p>
          <a:p>
            <a:pPr lvl="1"/>
            <a:r>
              <a:rPr lang="tr-TR" dirty="0" smtClean="0"/>
              <a:t>Hücre içi potasyum değişimlerini</a:t>
            </a:r>
          </a:p>
          <a:p>
            <a:pPr lvl="1"/>
            <a:r>
              <a:rPr lang="tr-TR" dirty="0" smtClean="0"/>
              <a:t>Kolesterol kristallerini</a:t>
            </a:r>
          </a:p>
          <a:p>
            <a:pPr lvl="1"/>
            <a:r>
              <a:rPr lang="tr-TR" dirty="0" smtClean="0"/>
              <a:t>Serbest yağ asitlerini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2347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r="8898" b="7208"/>
          <a:stretch/>
        </p:blipFill>
        <p:spPr>
          <a:xfrm rot="5400000">
            <a:off x="2849562" y="-1646237"/>
            <a:ext cx="6492877" cy="10515602"/>
          </a:xfrm>
        </p:spPr>
      </p:pic>
    </p:spTree>
    <p:extLst>
      <p:ext uri="{BB962C8B-B14F-4D97-AF65-F5344CB8AC3E}">
        <p14:creationId xmlns:p14="http://schemas.microsoft.com/office/powerpoint/2010/main" val="26191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/>
          </p:cNvPicPr>
          <p:nvPr>
            <p:ph idx="1"/>
          </p:nvPr>
        </p:nvPicPr>
        <p:blipFill rotWithShape="1">
          <a:blip r:embed="rId2"/>
          <a:srcRect l="17828" t="13095" r="18938" b="38068"/>
          <a:stretch/>
        </p:blipFill>
        <p:spPr>
          <a:xfrm>
            <a:off x="838200" y="365125"/>
            <a:ext cx="10515599" cy="5521361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1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32" t="31446" r="17607" b="16462"/>
          <a:stretch/>
        </p:blipFill>
        <p:spPr>
          <a:xfrm>
            <a:off x="905813" y="365125"/>
            <a:ext cx="10447987" cy="5521361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42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28" t="10729" r="21101" b="8766"/>
          <a:stretch/>
        </p:blipFill>
        <p:spPr>
          <a:xfrm>
            <a:off x="838200" y="365125"/>
            <a:ext cx="10515600" cy="6080918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91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274" t="20199" r="7456" b="30373"/>
          <a:stretch/>
        </p:blipFill>
        <p:spPr>
          <a:xfrm>
            <a:off x="838200" y="365125"/>
            <a:ext cx="10515600" cy="5648918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8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27" t="19833" r="31602" b="32493"/>
          <a:stretch/>
        </p:blipFill>
        <p:spPr>
          <a:xfrm>
            <a:off x="838200" y="365124"/>
            <a:ext cx="105156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53" t="11024" r="18605" b="935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641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Still</a:t>
            </a:r>
            <a:r>
              <a:rPr lang="tr-TR" b="1" dirty="0">
                <a:solidFill>
                  <a:srgbClr val="FF0000"/>
                </a:solidFill>
              </a:rPr>
              <a:t> hastalığı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Sistemik </a:t>
            </a:r>
            <a:r>
              <a:rPr lang="tr-TR" b="1" dirty="0" err="1">
                <a:solidFill>
                  <a:srgbClr val="FF0000"/>
                </a:solidFill>
              </a:rPr>
              <a:t>Juvenil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İdiopatik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Artrit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İçerik Yer Tutucusu 11"/>
          <p:cNvSpPr>
            <a:spLocks noGrp="1"/>
          </p:cNvSpPr>
          <p:nvPr>
            <p:ph idx="1"/>
          </p:nvPr>
        </p:nvSpPr>
        <p:spPr>
          <a:xfrm>
            <a:off x="838200" y="1255594"/>
            <a:ext cx="10515600" cy="5602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-Ateş, 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Raş</a:t>
            </a:r>
            <a:r>
              <a:rPr lang="tr-TR" dirty="0" smtClean="0"/>
              <a:t>, 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smtClean="0"/>
              <a:t>HMS, 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smtClean="0"/>
              <a:t>LAP, 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err="1" smtClean="0"/>
              <a:t>serozit</a:t>
            </a:r>
            <a:r>
              <a:rPr lang="tr-TR" dirty="0" smtClean="0"/>
              <a:t>, </a:t>
            </a:r>
            <a:r>
              <a:rPr lang="tr-TR" dirty="0" err="1" smtClean="0"/>
              <a:t>Ferritin</a:t>
            </a:r>
            <a:r>
              <a:rPr lang="tr-TR" dirty="0" smtClean="0"/>
              <a:t> yüksekliği, 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smtClean="0"/>
              <a:t>CRP, sedim ve </a:t>
            </a:r>
            <a:r>
              <a:rPr lang="tr-TR" dirty="0" err="1" smtClean="0"/>
              <a:t>trombosit</a:t>
            </a:r>
            <a:r>
              <a:rPr lang="tr-TR" dirty="0" smtClean="0"/>
              <a:t> yüksekliği, 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smtClean="0"/>
              <a:t>Anemi, </a:t>
            </a:r>
          </a:p>
          <a:p>
            <a:pPr marL="0" indent="0">
              <a:buNone/>
            </a:pPr>
            <a:r>
              <a:rPr lang="tr-TR" dirty="0"/>
              <a:t>-</a:t>
            </a:r>
            <a:r>
              <a:rPr lang="tr-TR" dirty="0" err="1" smtClean="0"/>
              <a:t>makrofaj</a:t>
            </a:r>
            <a:r>
              <a:rPr lang="tr-TR" dirty="0" smtClean="0"/>
              <a:t> aktivasyon sendromu</a:t>
            </a:r>
          </a:p>
          <a:p>
            <a:pPr marL="0" indent="0">
              <a:buNone/>
            </a:pPr>
            <a:r>
              <a:rPr lang="tr-TR" dirty="0" smtClean="0"/>
              <a:t>-IL-18 aşırı yapılır</a:t>
            </a:r>
          </a:p>
          <a:p>
            <a:pPr marL="0" indent="0">
              <a:buNone/>
            </a:pPr>
            <a:r>
              <a:rPr lang="tr-TR" dirty="0" smtClean="0"/>
              <a:t>-MHC klas II ile güçlü birlikteliği yok (</a:t>
            </a:r>
            <a:r>
              <a:rPr lang="tr-TR" dirty="0" err="1" smtClean="0"/>
              <a:t>JIRA’de</a:t>
            </a:r>
            <a:r>
              <a:rPr lang="tr-TR" dirty="0" smtClean="0"/>
              <a:t> var)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 err="1" smtClean="0"/>
              <a:t>Anakinra</a:t>
            </a:r>
            <a:r>
              <a:rPr lang="tr-TR" dirty="0" smtClean="0"/>
              <a:t> ve IL-6 tedavisine cevap iyi. (JIRA anti TNF cevabı iyi)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48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Crohn</a:t>
            </a:r>
            <a:r>
              <a:rPr lang="tr-TR" b="1" dirty="0" smtClean="0">
                <a:solidFill>
                  <a:srgbClr val="FF0000"/>
                </a:solidFill>
              </a:rPr>
              <a:t> Hastalığı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Etyopatogenezi</a:t>
            </a:r>
            <a:r>
              <a:rPr lang="tr-TR" dirty="0" smtClean="0"/>
              <a:t> bilinmiyor</a:t>
            </a:r>
          </a:p>
          <a:p>
            <a:r>
              <a:rPr lang="tr-TR" dirty="0" smtClean="0"/>
              <a:t>NOD2 gen mutasyonu ile ilişkilendiriliyor</a:t>
            </a:r>
          </a:p>
          <a:p>
            <a:r>
              <a:rPr lang="tr-TR" dirty="0" err="1" smtClean="0"/>
              <a:t>İntestinal</a:t>
            </a:r>
            <a:r>
              <a:rPr lang="tr-TR" dirty="0" smtClean="0"/>
              <a:t> bulgular</a:t>
            </a:r>
          </a:p>
          <a:p>
            <a:r>
              <a:rPr lang="tr-TR" dirty="0" err="1" smtClean="0"/>
              <a:t>Sakroiliitis</a:t>
            </a:r>
            <a:r>
              <a:rPr lang="tr-TR" dirty="0" smtClean="0"/>
              <a:t>, Osteoporoz, </a:t>
            </a:r>
            <a:r>
              <a:rPr lang="tr-TR" dirty="0" err="1" smtClean="0"/>
              <a:t>sklerozan</a:t>
            </a:r>
            <a:r>
              <a:rPr lang="tr-TR" dirty="0" smtClean="0"/>
              <a:t> </a:t>
            </a:r>
            <a:r>
              <a:rPr lang="tr-TR" dirty="0" err="1" smtClean="0"/>
              <a:t>kolanjit</a:t>
            </a:r>
            <a:r>
              <a:rPr lang="tr-TR" dirty="0" smtClean="0"/>
              <a:t>, </a:t>
            </a:r>
            <a:r>
              <a:rPr lang="tr-TR" dirty="0" err="1" smtClean="0"/>
              <a:t>kolelitiazis</a:t>
            </a:r>
            <a:r>
              <a:rPr lang="tr-TR" dirty="0" smtClean="0"/>
              <a:t>, safra yolu </a:t>
            </a:r>
            <a:r>
              <a:rPr lang="tr-TR" dirty="0" err="1" smtClean="0"/>
              <a:t>karsinomu</a:t>
            </a:r>
            <a:r>
              <a:rPr lang="tr-TR" dirty="0" smtClean="0"/>
              <a:t>, yağlı karaciğer, </a:t>
            </a:r>
            <a:r>
              <a:rPr lang="tr-TR" dirty="0" err="1" smtClean="0"/>
              <a:t>nefrolitiazis</a:t>
            </a:r>
            <a:r>
              <a:rPr lang="tr-TR" dirty="0" smtClean="0"/>
              <a:t>, </a:t>
            </a:r>
            <a:r>
              <a:rPr lang="tr-TR" dirty="0" err="1" smtClean="0"/>
              <a:t>vaskülit</a:t>
            </a:r>
            <a:r>
              <a:rPr lang="tr-TR" dirty="0" smtClean="0"/>
              <a:t>, </a:t>
            </a:r>
            <a:r>
              <a:rPr lang="tr-TR" dirty="0" err="1" smtClean="0"/>
              <a:t>bronşektazi</a:t>
            </a:r>
            <a:r>
              <a:rPr lang="tr-TR" dirty="0" smtClean="0"/>
              <a:t>, </a:t>
            </a:r>
            <a:r>
              <a:rPr lang="tr-TR" dirty="0" err="1" smtClean="0"/>
              <a:t>bronşiolit</a:t>
            </a:r>
            <a:r>
              <a:rPr lang="tr-TR" dirty="0" smtClean="0"/>
              <a:t>, </a:t>
            </a:r>
            <a:r>
              <a:rPr lang="tr-TR" dirty="0" err="1" smtClean="0"/>
              <a:t>granulomatoz</a:t>
            </a:r>
            <a:r>
              <a:rPr lang="tr-TR" dirty="0" smtClean="0"/>
              <a:t> </a:t>
            </a:r>
            <a:r>
              <a:rPr lang="tr-TR" dirty="0" err="1" smtClean="0"/>
              <a:t>akc</a:t>
            </a:r>
            <a:r>
              <a:rPr lang="tr-TR" dirty="0" smtClean="0"/>
              <a:t> hastalığı, </a:t>
            </a:r>
            <a:r>
              <a:rPr lang="tr-TR" dirty="0" err="1" smtClean="0"/>
              <a:t>amiloid</a:t>
            </a:r>
            <a:r>
              <a:rPr lang="tr-TR" dirty="0" smtClean="0"/>
              <a:t>, nörolojik bulgular</a:t>
            </a:r>
          </a:p>
          <a:p>
            <a:endParaRPr lang="tr-TR" dirty="0"/>
          </a:p>
          <a:p>
            <a:r>
              <a:rPr lang="tr-TR" dirty="0" err="1" smtClean="0">
                <a:solidFill>
                  <a:srgbClr val="FF0000"/>
                </a:solidFill>
              </a:rPr>
              <a:t>Blau’s</a:t>
            </a:r>
            <a:r>
              <a:rPr lang="tr-TR" dirty="0" smtClean="0">
                <a:solidFill>
                  <a:srgbClr val="FF0000"/>
                </a:solidFill>
              </a:rPr>
              <a:t> hastalığı</a:t>
            </a:r>
            <a:r>
              <a:rPr lang="tr-TR" dirty="0" smtClean="0"/>
              <a:t>: yaygın barsak lezyonları var, </a:t>
            </a:r>
            <a:r>
              <a:rPr lang="tr-TR" dirty="0" err="1" smtClean="0"/>
              <a:t>otozomal</a:t>
            </a:r>
            <a:r>
              <a:rPr lang="tr-TR" dirty="0" smtClean="0"/>
              <a:t> dominant geçer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57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OTOİNFLAMATUVAR HASTALIKLAR: SINIFLAMA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300038" y="1825625"/>
            <a:ext cx="11891962" cy="4351338"/>
          </a:xfrm>
        </p:spPr>
        <p:txBody>
          <a:bodyPr>
            <a:normAutofit/>
          </a:bodyPr>
          <a:lstStyle/>
          <a:p>
            <a:r>
              <a:rPr lang="tr-TR" dirty="0" smtClean="0"/>
              <a:t>İki ayrı formu var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Tek gen </a:t>
            </a:r>
            <a:r>
              <a:rPr lang="tr-TR" dirty="0" err="1">
                <a:solidFill>
                  <a:schemeClr val="tx1"/>
                </a:solidFill>
              </a:rPr>
              <a:t>defektine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bağlı: </a:t>
            </a:r>
            <a:r>
              <a:rPr lang="tr-TR" dirty="0" err="1" smtClean="0">
                <a:solidFill>
                  <a:schemeClr val="tx1"/>
                </a:solidFill>
              </a:rPr>
              <a:t>monogenik</a:t>
            </a:r>
            <a:r>
              <a:rPr lang="tr-TR" dirty="0" smtClean="0">
                <a:solidFill>
                  <a:schemeClr val="tx1"/>
                </a:solidFill>
              </a:rPr>
              <a:t>  </a:t>
            </a:r>
            <a:r>
              <a:rPr lang="tr-TR" dirty="0" err="1" smtClean="0">
                <a:solidFill>
                  <a:schemeClr val="tx1"/>
                </a:solidFill>
              </a:rPr>
              <a:t>otoinflamatuvar</a:t>
            </a:r>
            <a:r>
              <a:rPr lang="tr-TR" dirty="0" smtClean="0">
                <a:solidFill>
                  <a:schemeClr val="tx1"/>
                </a:solidFill>
              </a:rPr>
              <a:t> hastalıklar</a:t>
            </a:r>
          </a:p>
          <a:p>
            <a:pPr lvl="1"/>
            <a:r>
              <a:rPr lang="tr-TR" dirty="0" err="1" smtClean="0"/>
              <a:t>Multifaktoriyel</a:t>
            </a:r>
            <a:r>
              <a:rPr lang="tr-TR" dirty="0" smtClean="0"/>
              <a:t> </a:t>
            </a:r>
            <a:r>
              <a:rPr lang="tr-TR" dirty="0" err="1" smtClean="0"/>
              <a:t>otoinflamatuvar</a:t>
            </a:r>
            <a:r>
              <a:rPr lang="tr-TR" dirty="0" smtClean="0"/>
              <a:t> hastalıklar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86" t="18423" r="18438" b="13206"/>
          <a:stretch/>
        </p:blipFill>
        <p:spPr>
          <a:xfrm>
            <a:off x="0" y="0"/>
            <a:ext cx="120646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idx="4294967295"/>
          </p:nvPr>
        </p:nvSpPr>
        <p:spPr>
          <a:xfrm>
            <a:off x="0" y="103188"/>
            <a:ext cx="10515600" cy="66992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sz="4400" b="1" dirty="0" smtClean="0">
                <a:solidFill>
                  <a:srgbClr val="FF0000"/>
                </a:solidFill>
              </a:rPr>
              <a:t>FMF: TARİHÇE</a:t>
            </a:r>
            <a:r>
              <a:rPr lang="tr-TR" sz="4400" b="1" dirty="0">
                <a:solidFill>
                  <a:srgbClr val="FF0000"/>
                </a:solidFill>
              </a:rPr>
              <a:t/>
            </a:r>
            <a:br>
              <a:rPr lang="tr-TR" sz="4400" b="1" dirty="0">
                <a:solidFill>
                  <a:srgbClr val="FF0000"/>
                </a:solidFill>
              </a:rPr>
            </a:b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0" y="773113"/>
            <a:ext cx="12192000" cy="540385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ilk </a:t>
            </a:r>
            <a:r>
              <a:rPr lang="tr-TR" sz="3200" dirty="0">
                <a:solidFill>
                  <a:schemeClr val="tx1"/>
                </a:solidFill>
              </a:rPr>
              <a:t>kez 1908 yılında </a:t>
            </a:r>
            <a:r>
              <a:rPr lang="tr-TR" sz="3200" dirty="0" smtClean="0">
                <a:solidFill>
                  <a:schemeClr val="tx1"/>
                </a:solidFill>
              </a:rPr>
              <a:t>16 yaşında </a:t>
            </a:r>
            <a:r>
              <a:rPr lang="tr-TR" sz="3200" dirty="0">
                <a:solidFill>
                  <a:schemeClr val="tx1"/>
                </a:solidFill>
              </a:rPr>
              <a:t>Yahudi bir </a:t>
            </a:r>
            <a:r>
              <a:rPr lang="tr-TR" sz="3200" dirty="0" err="1">
                <a:solidFill>
                  <a:schemeClr val="tx1"/>
                </a:solidFill>
              </a:rPr>
              <a:t>genc</a:t>
            </a:r>
            <a:r>
              <a:rPr lang="tr-TR" sz="3200" dirty="0">
                <a:solidFill>
                  <a:schemeClr val="tx1"/>
                </a:solidFill>
              </a:rPr>
              <a:t> kızda tekrarlayan ateş</a:t>
            </a:r>
            <a:r>
              <a:rPr lang="tr-TR" sz="3200" dirty="0" smtClean="0">
                <a:solidFill>
                  <a:schemeClr val="tx1"/>
                </a:solidFill>
              </a:rPr>
              <a:t>, karın </a:t>
            </a:r>
            <a:r>
              <a:rPr lang="tr-TR" sz="3200" dirty="0">
                <a:solidFill>
                  <a:schemeClr val="tx1"/>
                </a:solidFill>
              </a:rPr>
              <a:t>ağrısı ve </a:t>
            </a:r>
            <a:r>
              <a:rPr lang="tr-TR" sz="3200" dirty="0" err="1" smtClean="0">
                <a:solidFill>
                  <a:schemeClr val="tx1"/>
                </a:solidFill>
              </a:rPr>
              <a:t>lökositoz</a:t>
            </a:r>
            <a:r>
              <a:rPr lang="tr-TR" sz="3200" dirty="0" smtClean="0">
                <a:solidFill>
                  <a:schemeClr val="tx1"/>
                </a:solidFill>
              </a:rPr>
              <a:t> görülmesi </a:t>
            </a:r>
            <a:r>
              <a:rPr lang="tr-TR" sz="3200" dirty="0">
                <a:solidFill>
                  <a:schemeClr val="tx1"/>
                </a:solidFill>
              </a:rPr>
              <a:t>ile “</a:t>
            </a:r>
            <a:r>
              <a:rPr lang="tr-TR" sz="3200" dirty="0" smtClean="0">
                <a:solidFill>
                  <a:schemeClr val="tx1"/>
                </a:solidFill>
              </a:rPr>
              <a:t>olağan dışı tekrarlayan </a:t>
            </a:r>
            <a:r>
              <a:rPr lang="tr-TR" sz="3200" dirty="0">
                <a:solidFill>
                  <a:schemeClr val="tx1"/>
                </a:solidFill>
              </a:rPr>
              <a:t>peritonit </a:t>
            </a:r>
            <a:r>
              <a:rPr lang="tr-TR" sz="3200" dirty="0" smtClean="0">
                <a:solidFill>
                  <a:schemeClr val="tx1"/>
                </a:solidFill>
              </a:rPr>
              <a:t>“</a:t>
            </a:r>
          </a:p>
          <a:p>
            <a:r>
              <a:rPr lang="tr-TR" sz="3200" dirty="0" smtClean="0">
                <a:solidFill>
                  <a:schemeClr val="tx1"/>
                </a:solidFill>
              </a:rPr>
              <a:t>1958 </a:t>
            </a:r>
            <a:r>
              <a:rPr lang="tr-TR" sz="3200" dirty="0">
                <a:solidFill>
                  <a:schemeClr val="tx1"/>
                </a:solidFill>
              </a:rPr>
              <a:t>yılında </a:t>
            </a:r>
            <a:r>
              <a:rPr lang="tr-TR" sz="3200" dirty="0" err="1" smtClean="0">
                <a:solidFill>
                  <a:schemeClr val="tx1"/>
                </a:solidFill>
              </a:rPr>
              <a:t>otozomal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>
                <a:solidFill>
                  <a:schemeClr val="tx1"/>
                </a:solidFill>
              </a:rPr>
              <a:t>resesif kalıtımı olması,</a:t>
            </a:r>
          </a:p>
          <a:p>
            <a:r>
              <a:rPr lang="tr-TR" sz="3200" dirty="0">
                <a:solidFill>
                  <a:schemeClr val="tx1"/>
                </a:solidFill>
              </a:rPr>
              <a:t>Akdeniz </a:t>
            </a:r>
            <a:r>
              <a:rPr lang="tr-TR" sz="3200" dirty="0" smtClean="0">
                <a:solidFill>
                  <a:schemeClr val="tx1"/>
                </a:solidFill>
              </a:rPr>
              <a:t>kökenli </a:t>
            </a:r>
            <a:r>
              <a:rPr lang="tr-TR" sz="3200" dirty="0">
                <a:solidFill>
                  <a:schemeClr val="tx1"/>
                </a:solidFill>
              </a:rPr>
              <a:t>olanlarda daha sık </a:t>
            </a:r>
            <a:r>
              <a:rPr lang="tr-TR" sz="3200" dirty="0" smtClean="0">
                <a:solidFill>
                  <a:schemeClr val="tx1"/>
                </a:solidFill>
              </a:rPr>
              <a:t>görülmesi nedeniyle </a:t>
            </a:r>
            <a:r>
              <a:rPr lang="tr-TR" sz="3200" dirty="0">
                <a:solidFill>
                  <a:schemeClr val="tx1"/>
                </a:solidFill>
              </a:rPr>
              <a:t>bu </a:t>
            </a:r>
            <a:r>
              <a:rPr lang="tr-TR" sz="3200" dirty="0" smtClean="0">
                <a:solidFill>
                  <a:schemeClr val="tx1"/>
                </a:solidFill>
              </a:rPr>
              <a:t>hastalığa </a:t>
            </a:r>
            <a:r>
              <a:rPr lang="tr-TR" sz="3200" dirty="0">
                <a:solidFill>
                  <a:schemeClr val="tx1"/>
                </a:solidFill>
              </a:rPr>
              <a:t>“</a:t>
            </a:r>
            <a:r>
              <a:rPr lang="tr-TR" sz="3200" dirty="0" err="1">
                <a:solidFill>
                  <a:schemeClr val="tx1"/>
                </a:solidFill>
              </a:rPr>
              <a:t>Familial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Mediterranean</a:t>
            </a:r>
            <a:r>
              <a:rPr lang="tr-TR" sz="3200" dirty="0">
                <a:solidFill>
                  <a:schemeClr val="tx1"/>
                </a:solidFill>
              </a:rPr>
              <a:t> Fever” </a:t>
            </a:r>
            <a:r>
              <a:rPr lang="tr-TR" sz="3200" dirty="0" smtClean="0">
                <a:solidFill>
                  <a:schemeClr val="tx1"/>
                </a:solidFill>
              </a:rPr>
              <a:t>ismi verilmiştir. </a:t>
            </a:r>
          </a:p>
          <a:p>
            <a:r>
              <a:rPr lang="tr-TR" sz="3200" dirty="0" err="1" smtClean="0">
                <a:solidFill>
                  <a:schemeClr val="tx1"/>
                </a:solidFill>
              </a:rPr>
              <a:t>Kolşisin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>
                <a:solidFill>
                  <a:schemeClr val="tx1"/>
                </a:solidFill>
              </a:rPr>
              <a:t>tedavisinin atakları ve </a:t>
            </a:r>
            <a:r>
              <a:rPr lang="tr-TR" sz="3200" dirty="0" err="1">
                <a:solidFill>
                  <a:schemeClr val="tx1"/>
                </a:solidFill>
              </a:rPr>
              <a:t>amiloidozu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smtClean="0">
                <a:solidFill>
                  <a:schemeClr val="tx1"/>
                </a:solidFill>
              </a:rPr>
              <a:t>önlediği saptanmış  </a:t>
            </a:r>
          </a:p>
          <a:p>
            <a:r>
              <a:rPr lang="tr-TR" sz="3200" dirty="0" smtClean="0">
                <a:solidFill>
                  <a:schemeClr val="tx1"/>
                </a:solidFill>
              </a:rPr>
              <a:t>1997 </a:t>
            </a:r>
            <a:r>
              <a:rPr lang="tr-TR" sz="3200" dirty="0">
                <a:solidFill>
                  <a:schemeClr val="tx1"/>
                </a:solidFill>
              </a:rPr>
              <a:t>yılında Ailevi Akdeniz </a:t>
            </a:r>
            <a:r>
              <a:rPr lang="tr-TR" sz="3200" dirty="0" smtClean="0">
                <a:solidFill>
                  <a:schemeClr val="tx1"/>
                </a:solidFill>
              </a:rPr>
              <a:t>Ateşi (</a:t>
            </a:r>
            <a:r>
              <a:rPr lang="tr-TR" sz="3200" dirty="0">
                <a:solidFill>
                  <a:schemeClr val="tx1"/>
                </a:solidFill>
              </a:rPr>
              <a:t>AAA)’dan sorumlu gen, </a:t>
            </a:r>
            <a:r>
              <a:rPr lang="nn-NO" sz="3200" dirty="0" smtClean="0">
                <a:solidFill>
                  <a:schemeClr val="tx1"/>
                </a:solidFill>
              </a:rPr>
              <a:t>16.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nn-NO" sz="3200" dirty="0" smtClean="0">
                <a:solidFill>
                  <a:schemeClr val="tx1"/>
                </a:solidFill>
              </a:rPr>
              <a:t>kromozomun kısa</a:t>
            </a:r>
            <a:r>
              <a:rPr lang="tr-TR" sz="3200" dirty="0" smtClean="0">
                <a:solidFill>
                  <a:schemeClr val="tx1"/>
                </a:solidFill>
              </a:rPr>
              <a:t> kolunda klonlanmıştır.</a:t>
            </a:r>
          </a:p>
          <a:p>
            <a:r>
              <a:rPr lang="tr-TR" sz="3200" dirty="0" smtClean="0"/>
              <a:t>MEFV geni 781 </a:t>
            </a:r>
            <a:r>
              <a:rPr lang="tr-TR" sz="3200" dirty="0" err="1" smtClean="0"/>
              <a:t>aa’li</a:t>
            </a:r>
            <a:r>
              <a:rPr lang="tr-TR" sz="3200" dirty="0" smtClean="0"/>
              <a:t> inhibitör etkili </a:t>
            </a:r>
            <a:r>
              <a:rPr lang="tr-TR" sz="3200" dirty="0" err="1" smtClean="0"/>
              <a:t>pyrin</a:t>
            </a:r>
            <a:r>
              <a:rPr lang="tr-TR" sz="3200" dirty="0" smtClean="0"/>
              <a:t>/</a:t>
            </a:r>
            <a:r>
              <a:rPr lang="tr-TR" sz="3200" dirty="0" err="1" smtClean="0"/>
              <a:t>marenostini</a:t>
            </a:r>
            <a:r>
              <a:rPr lang="tr-TR" sz="3200" dirty="0" smtClean="0"/>
              <a:t> kodlar</a:t>
            </a:r>
            <a:endParaRPr lang="tr-TR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885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EPİDEMİYOLOJİ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990442"/>
            <a:ext cx="12192000" cy="5186522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AAA</a:t>
            </a:r>
            <a:r>
              <a:rPr lang="tr-TR" sz="4000" dirty="0">
                <a:solidFill>
                  <a:schemeClr val="tx1"/>
                </a:solidFill>
              </a:rPr>
              <a:t>, Yahudi, Ermeni, </a:t>
            </a:r>
            <a:r>
              <a:rPr lang="tr-TR" sz="4000" dirty="0" smtClean="0">
                <a:solidFill>
                  <a:schemeClr val="tx1"/>
                </a:solidFill>
              </a:rPr>
              <a:t>Türk </a:t>
            </a:r>
            <a:r>
              <a:rPr lang="tr-TR" sz="4000" dirty="0">
                <a:solidFill>
                  <a:schemeClr val="tx1"/>
                </a:solidFill>
              </a:rPr>
              <a:t>ve </a:t>
            </a:r>
            <a:r>
              <a:rPr lang="tr-TR" sz="4000" dirty="0" smtClean="0">
                <a:solidFill>
                  <a:schemeClr val="tx1"/>
                </a:solidFill>
              </a:rPr>
              <a:t>Araplarda daha sık görülür</a:t>
            </a:r>
            <a:r>
              <a:rPr lang="tr-TR" sz="4000" dirty="0">
                <a:solidFill>
                  <a:schemeClr val="tx1"/>
                </a:solidFill>
              </a:rPr>
              <a:t>. </a:t>
            </a:r>
            <a:endParaRPr lang="tr-TR" sz="4000" dirty="0" smtClean="0">
              <a:solidFill>
                <a:schemeClr val="tx1"/>
              </a:solidFill>
            </a:endParaRPr>
          </a:p>
          <a:p>
            <a:r>
              <a:rPr lang="tr-TR" sz="4000" dirty="0" err="1" smtClean="0">
                <a:solidFill>
                  <a:schemeClr val="tx1"/>
                </a:solidFill>
              </a:rPr>
              <a:t>Prevelans</a:t>
            </a:r>
            <a:r>
              <a:rPr lang="tr-TR" sz="4000" dirty="0" smtClean="0">
                <a:solidFill>
                  <a:schemeClr val="tx1"/>
                </a:solidFill>
              </a:rPr>
              <a:t> </a:t>
            </a:r>
            <a:r>
              <a:rPr lang="tr-TR" sz="4000" dirty="0">
                <a:solidFill>
                  <a:schemeClr val="tx1"/>
                </a:solidFill>
              </a:rPr>
              <a:t>oranı </a:t>
            </a:r>
            <a:r>
              <a:rPr lang="tr-TR" sz="4000" dirty="0" smtClean="0">
                <a:solidFill>
                  <a:schemeClr val="tx1"/>
                </a:solidFill>
              </a:rPr>
              <a:t>1:200 ve </a:t>
            </a:r>
            <a:r>
              <a:rPr lang="tr-TR" sz="4000" dirty="0">
                <a:solidFill>
                  <a:schemeClr val="tx1"/>
                </a:solidFill>
              </a:rPr>
              <a:t>1:1000 arasında </a:t>
            </a:r>
            <a:r>
              <a:rPr lang="tr-TR" sz="4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tr-TR" sz="4000" dirty="0" smtClean="0">
                <a:solidFill>
                  <a:schemeClr val="tx1"/>
                </a:solidFill>
              </a:rPr>
              <a:t>Yahudilerinde </a:t>
            </a:r>
            <a:r>
              <a:rPr lang="tr-TR" sz="4000" dirty="0" err="1" smtClean="0">
                <a:solidFill>
                  <a:schemeClr val="tx1"/>
                </a:solidFill>
              </a:rPr>
              <a:t>amiloidoz</a:t>
            </a:r>
            <a:r>
              <a:rPr lang="tr-TR" sz="4000" dirty="0" smtClean="0">
                <a:solidFill>
                  <a:schemeClr val="tx1"/>
                </a:solidFill>
              </a:rPr>
              <a:t> </a:t>
            </a:r>
            <a:r>
              <a:rPr lang="tr-TR" sz="4000" dirty="0">
                <a:solidFill>
                  <a:schemeClr val="tx1"/>
                </a:solidFill>
              </a:rPr>
              <a:t>daha sık </a:t>
            </a:r>
            <a:r>
              <a:rPr lang="tr-TR" sz="4000" dirty="0" smtClean="0">
                <a:solidFill>
                  <a:schemeClr val="tx1"/>
                </a:solidFill>
              </a:rPr>
              <a:t>görülür (%60)  </a:t>
            </a:r>
          </a:p>
          <a:p>
            <a:r>
              <a:rPr lang="tr-TR" sz="4000" dirty="0" smtClean="0">
                <a:solidFill>
                  <a:schemeClr val="tx1"/>
                </a:solidFill>
              </a:rPr>
              <a:t>AAA </a:t>
            </a:r>
            <a:r>
              <a:rPr lang="tr-TR" sz="4000" dirty="0" err="1">
                <a:solidFill>
                  <a:schemeClr val="tx1"/>
                </a:solidFill>
              </a:rPr>
              <a:t>insidansı</a:t>
            </a:r>
            <a:r>
              <a:rPr lang="tr-TR" sz="4000" dirty="0">
                <a:solidFill>
                  <a:schemeClr val="tx1"/>
                </a:solidFill>
              </a:rPr>
              <a:t> her iki cinsiyette benzer </a:t>
            </a:r>
            <a:endParaRPr lang="tr-TR" sz="4000" dirty="0" smtClean="0">
              <a:solidFill>
                <a:schemeClr val="tx1"/>
              </a:solidFill>
            </a:endParaRPr>
          </a:p>
          <a:p>
            <a:r>
              <a:rPr lang="tr-TR" sz="4000" dirty="0" smtClean="0">
                <a:solidFill>
                  <a:schemeClr val="tx1"/>
                </a:solidFill>
              </a:rPr>
              <a:t>Hastaların </a:t>
            </a:r>
            <a:r>
              <a:rPr lang="tr-TR" sz="4000" dirty="0">
                <a:solidFill>
                  <a:schemeClr val="tx1"/>
                </a:solidFill>
              </a:rPr>
              <a:t>%30-50’sinde </a:t>
            </a:r>
            <a:r>
              <a:rPr lang="tr-TR" sz="4000" dirty="0" smtClean="0">
                <a:solidFill>
                  <a:schemeClr val="tx1"/>
                </a:solidFill>
              </a:rPr>
              <a:t>pozitif aile öyküsü var</a:t>
            </a:r>
            <a:endParaRPr lang="tr-TR" sz="4000" dirty="0">
              <a:solidFill>
                <a:schemeClr val="tx1"/>
              </a:solidFill>
            </a:endParaRPr>
          </a:p>
          <a:p>
            <a:endParaRPr lang="tr-TR" sz="9600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49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ETYOPATOGENEZ-1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519707"/>
            <a:ext cx="12192000" cy="4657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-</a:t>
            </a:r>
            <a:r>
              <a:rPr lang="tr-TR" sz="3200" dirty="0">
                <a:solidFill>
                  <a:schemeClr val="tx1"/>
                </a:solidFill>
              </a:rPr>
              <a:t>Genetik </a:t>
            </a:r>
            <a:r>
              <a:rPr lang="tr-TR" sz="3200" dirty="0" err="1">
                <a:solidFill>
                  <a:schemeClr val="tx1"/>
                </a:solidFill>
              </a:rPr>
              <a:t>defektler</a:t>
            </a:r>
            <a:r>
              <a:rPr lang="tr-TR" sz="3200" dirty="0">
                <a:solidFill>
                  <a:schemeClr val="tx1"/>
                </a:solidFill>
              </a:rPr>
              <a:t>: </a:t>
            </a:r>
            <a:r>
              <a:rPr lang="tr-TR" sz="3200" dirty="0" err="1">
                <a:solidFill>
                  <a:schemeClr val="tx1"/>
                </a:solidFill>
              </a:rPr>
              <a:t>Otozomal</a:t>
            </a:r>
            <a:r>
              <a:rPr lang="tr-TR" sz="3200" dirty="0">
                <a:solidFill>
                  <a:schemeClr val="tx1"/>
                </a:solidFill>
              </a:rPr>
              <a:t> resesif geçiş. M694V en sık </a:t>
            </a:r>
            <a:r>
              <a:rPr lang="tr-TR" sz="3200" dirty="0" err="1" smtClean="0">
                <a:solidFill>
                  <a:schemeClr val="tx1"/>
                </a:solidFill>
              </a:rPr>
              <a:t>defekt</a:t>
            </a:r>
            <a:endParaRPr lang="tr-TR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3200" dirty="0">
                <a:solidFill>
                  <a:schemeClr val="tx1"/>
                </a:solidFill>
              </a:rPr>
              <a:t>-Çevresel </a:t>
            </a:r>
            <a:r>
              <a:rPr lang="tr-TR" sz="3200" dirty="0" smtClean="0">
                <a:solidFill>
                  <a:schemeClr val="tx1"/>
                </a:solidFill>
              </a:rPr>
              <a:t>faktörler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-</a:t>
            </a:r>
            <a:r>
              <a:rPr lang="tr-TR" sz="3200" dirty="0" err="1" smtClean="0">
                <a:solidFill>
                  <a:schemeClr val="tx1"/>
                </a:solidFill>
              </a:rPr>
              <a:t>Pyrin-marenostrin</a:t>
            </a:r>
            <a:r>
              <a:rPr lang="tr-TR" sz="3200" dirty="0" smtClean="0">
                <a:solidFill>
                  <a:schemeClr val="tx1"/>
                </a:solidFill>
              </a:rPr>
              <a:t>: MEFV geni tarafından kodlanır. </a:t>
            </a:r>
            <a:r>
              <a:rPr lang="tr-TR" sz="3200" dirty="0" err="1" smtClean="0">
                <a:solidFill>
                  <a:schemeClr val="tx1"/>
                </a:solidFill>
              </a:rPr>
              <a:t>Pyrin</a:t>
            </a:r>
            <a:r>
              <a:rPr lang="tr-TR" sz="3200" dirty="0" smtClean="0">
                <a:solidFill>
                  <a:schemeClr val="tx1"/>
                </a:solidFill>
              </a:rPr>
              <a:t> normalde </a:t>
            </a:r>
            <a:r>
              <a:rPr lang="tr-TR" sz="3200" dirty="0" err="1" smtClean="0">
                <a:solidFill>
                  <a:schemeClr val="tx1"/>
                </a:solidFill>
              </a:rPr>
              <a:t>inflamasyonu</a:t>
            </a:r>
            <a:r>
              <a:rPr lang="tr-TR" sz="3200" dirty="0" smtClean="0">
                <a:solidFill>
                  <a:schemeClr val="tx1"/>
                </a:solidFill>
              </a:rPr>
              <a:t> baskılar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-</a:t>
            </a:r>
            <a:r>
              <a:rPr lang="tr-TR" sz="3200" dirty="0" err="1" smtClean="0">
                <a:solidFill>
                  <a:schemeClr val="tx1"/>
                </a:solidFill>
              </a:rPr>
              <a:t>Defektif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pyrin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kaspaz</a:t>
            </a:r>
            <a:r>
              <a:rPr lang="tr-TR" sz="3200" dirty="0" smtClean="0">
                <a:solidFill>
                  <a:schemeClr val="tx1"/>
                </a:solidFill>
              </a:rPr>
              <a:t> 1 ve 5 i aktive eder. </a:t>
            </a:r>
          </a:p>
          <a:p>
            <a:pPr marL="0" indent="0">
              <a:buNone/>
            </a:pPr>
            <a:r>
              <a:rPr lang="tr-TR" sz="3200" dirty="0">
                <a:solidFill>
                  <a:schemeClr val="tx1"/>
                </a:solidFill>
              </a:rPr>
              <a:t>-</a:t>
            </a:r>
            <a:r>
              <a:rPr lang="tr-TR" sz="3200" dirty="0" smtClean="0">
                <a:solidFill>
                  <a:schemeClr val="tx1"/>
                </a:solidFill>
              </a:rPr>
              <a:t>IL-1 beta ve NF-</a:t>
            </a:r>
            <a:r>
              <a:rPr lang="tr-TR" sz="3200" dirty="0" err="1" smtClean="0">
                <a:solidFill>
                  <a:schemeClr val="tx1"/>
                </a:solidFill>
              </a:rPr>
              <a:t>kappa</a:t>
            </a:r>
            <a:r>
              <a:rPr lang="tr-TR" sz="3200" dirty="0" smtClean="0">
                <a:solidFill>
                  <a:schemeClr val="tx1"/>
                </a:solidFill>
              </a:rPr>
              <a:t> B aktifleşir</a:t>
            </a:r>
          </a:p>
          <a:p>
            <a:pPr marL="0" indent="0">
              <a:buNone/>
            </a:pP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6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1217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ETİYOPATOGENEZ-2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721217"/>
            <a:ext cx="12192000" cy="5455746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Ateş oluşmasında </a:t>
            </a:r>
            <a:r>
              <a:rPr lang="tr-TR" sz="3200" dirty="0" err="1" smtClean="0">
                <a:solidFill>
                  <a:schemeClr val="tx1"/>
                </a:solidFill>
              </a:rPr>
              <a:t>endojen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pirojen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smtClean="0">
                <a:solidFill>
                  <a:schemeClr val="tx1"/>
                </a:solidFill>
              </a:rPr>
              <a:t>olarak bilinen </a:t>
            </a:r>
            <a:r>
              <a:rPr lang="tr-TR" sz="3200" dirty="0" err="1" smtClean="0">
                <a:solidFill>
                  <a:schemeClr val="tx1"/>
                </a:solidFill>
              </a:rPr>
              <a:t>interlökin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>
                <a:solidFill>
                  <a:schemeClr val="tx1"/>
                </a:solidFill>
              </a:rPr>
              <a:t>(IL)-1</a:t>
            </a:r>
            <a:r>
              <a:rPr lang="el-GR" sz="3200" dirty="0">
                <a:solidFill>
                  <a:schemeClr val="tx1"/>
                </a:solidFill>
              </a:rPr>
              <a:t>β, </a:t>
            </a:r>
            <a:r>
              <a:rPr lang="tr-TR" sz="3200" dirty="0">
                <a:solidFill>
                  <a:schemeClr val="tx1"/>
                </a:solidFill>
              </a:rPr>
              <a:t>IL-1 </a:t>
            </a:r>
            <a:r>
              <a:rPr lang="el-GR" sz="3200" dirty="0">
                <a:solidFill>
                  <a:schemeClr val="tx1"/>
                </a:solidFill>
              </a:rPr>
              <a:t>α, </a:t>
            </a:r>
            <a:r>
              <a:rPr lang="tr-TR" sz="3200" dirty="0" err="1" smtClean="0">
                <a:solidFill>
                  <a:schemeClr val="tx1"/>
                </a:solidFill>
              </a:rPr>
              <a:t>Tümor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Nekrozis</a:t>
            </a:r>
            <a:r>
              <a:rPr lang="tr-TR" sz="3200" dirty="0" smtClean="0">
                <a:solidFill>
                  <a:schemeClr val="tx1"/>
                </a:solidFill>
              </a:rPr>
              <a:t> Faktör </a:t>
            </a:r>
            <a:r>
              <a:rPr lang="tr-TR" sz="3200" dirty="0">
                <a:solidFill>
                  <a:schemeClr val="tx1"/>
                </a:solidFill>
              </a:rPr>
              <a:t>(TNF)-</a:t>
            </a:r>
            <a:r>
              <a:rPr lang="el-GR" sz="3200" dirty="0">
                <a:solidFill>
                  <a:schemeClr val="tx1"/>
                </a:solidFill>
              </a:rPr>
              <a:t>α, </a:t>
            </a:r>
            <a:r>
              <a:rPr lang="tr-TR" sz="3200" dirty="0">
                <a:solidFill>
                  <a:schemeClr val="tx1"/>
                </a:solidFill>
              </a:rPr>
              <a:t>TNF-</a:t>
            </a:r>
            <a:r>
              <a:rPr lang="el-GR" sz="3200" dirty="0">
                <a:solidFill>
                  <a:schemeClr val="tx1"/>
                </a:solidFill>
              </a:rPr>
              <a:t>β </a:t>
            </a:r>
            <a:r>
              <a:rPr lang="tr-TR" sz="3200" dirty="0">
                <a:solidFill>
                  <a:schemeClr val="tx1"/>
                </a:solidFill>
              </a:rPr>
              <a:t>ve </a:t>
            </a:r>
            <a:r>
              <a:rPr lang="tr-TR" sz="3200" dirty="0" smtClean="0">
                <a:solidFill>
                  <a:schemeClr val="tx1"/>
                </a:solidFill>
              </a:rPr>
              <a:t>IL-6 rol alır.</a:t>
            </a:r>
          </a:p>
          <a:p>
            <a:r>
              <a:rPr lang="tr-TR" sz="3200" dirty="0" smtClean="0">
                <a:solidFill>
                  <a:schemeClr val="tx1"/>
                </a:solidFill>
              </a:rPr>
              <a:t>IL-1</a:t>
            </a:r>
            <a:r>
              <a:rPr lang="el-GR" sz="3200" dirty="0">
                <a:solidFill>
                  <a:schemeClr val="tx1"/>
                </a:solidFill>
              </a:rPr>
              <a:t>β, </a:t>
            </a:r>
            <a:r>
              <a:rPr lang="tr-TR" sz="3200" dirty="0" err="1">
                <a:solidFill>
                  <a:schemeClr val="tx1"/>
                </a:solidFill>
              </a:rPr>
              <a:t>başlangıcta</a:t>
            </a:r>
            <a:r>
              <a:rPr lang="tr-TR" sz="3200" dirty="0">
                <a:solidFill>
                  <a:schemeClr val="tx1"/>
                </a:solidFill>
              </a:rPr>
              <a:t> 31 k Da </a:t>
            </a:r>
            <a:r>
              <a:rPr lang="tr-TR" sz="3200" dirty="0" smtClean="0">
                <a:solidFill>
                  <a:schemeClr val="tx1"/>
                </a:solidFill>
              </a:rPr>
              <a:t>moleküler ağırlığında </a:t>
            </a:r>
            <a:r>
              <a:rPr lang="tr-TR" sz="3200" dirty="0" err="1" smtClean="0">
                <a:solidFill>
                  <a:schemeClr val="tx1"/>
                </a:solidFill>
              </a:rPr>
              <a:t>inaktif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prekürsor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>
                <a:solidFill>
                  <a:schemeClr val="tx1"/>
                </a:solidFill>
              </a:rPr>
              <a:t>olarak sentez edilir (</a:t>
            </a:r>
            <a:r>
              <a:rPr lang="tr-TR" sz="3200" dirty="0" smtClean="0">
                <a:solidFill>
                  <a:schemeClr val="tx1"/>
                </a:solidFill>
              </a:rPr>
              <a:t>pro-IL-1</a:t>
            </a:r>
            <a:r>
              <a:rPr lang="el-GR" sz="3200" dirty="0">
                <a:solidFill>
                  <a:schemeClr val="tx1"/>
                </a:solidFill>
              </a:rPr>
              <a:t>β). </a:t>
            </a:r>
            <a:endParaRPr lang="tr-TR" sz="3200" dirty="0" smtClean="0">
              <a:solidFill>
                <a:schemeClr val="tx1"/>
              </a:solidFill>
            </a:endParaRPr>
          </a:p>
          <a:p>
            <a:r>
              <a:rPr lang="tr-TR" sz="3200" dirty="0">
                <a:solidFill>
                  <a:schemeClr val="tx1"/>
                </a:solidFill>
              </a:rPr>
              <a:t>Kaspaz-1, </a:t>
            </a:r>
            <a:r>
              <a:rPr lang="tr-TR" sz="3200" dirty="0" smtClean="0">
                <a:solidFill>
                  <a:schemeClr val="tx1"/>
                </a:solidFill>
              </a:rPr>
              <a:t>dönüştürücü </a:t>
            </a:r>
            <a:r>
              <a:rPr lang="tr-TR" sz="3200" dirty="0">
                <a:solidFill>
                  <a:schemeClr val="tx1"/>
                </a:solidFill>
              </a:rPr>
              <a:t>enzim olarak bilinir ve IL-1</a:t>
            </a:r>
            <a:r>
              <a:rPr lang="el-GR" sz="3200" dirty="0">
                <a:solidFill>
                  <a:schemeClr val="tx1"/>
                </a:solidFill>
              </a:rPr>
              <a:t>β’</a:t>
            </a:r>
            <a:r>
              <a:rPr lang="tr-TR" sz="3200" dirty="0">
                <a:solidFill>
                  <a:schemeClr val="tx1"/>
                </a:solidFill>
              </a:rPr>
              <a:t>i aktif formuna </a:t>
            </a:r>
            <a:r>
              <a:rPr lang="tr-TR" sz="3200" dirty="0" smtClean="0">
                <a:solidFill>
                  <a:schemeClr val="tx1"/>
                </a:solidFill>
              </a:rPr>
              <a:t>dönüştürür</a:t>
            </a:r>
          </a:p>
          <a:p>
            <a:r>
              <a:rPr lang="tr-TR" sz="3200" dirty="0">
                <a:solidFill>
                  <a:schemeClr val="tx1"/>
                </a:solidFill>
              </a:rPr>
              <a:t>Devam eden </a:t>
            </a:r>
            <a:r>
              <a:rPr lang="tr-TR" sz="3200" dirty="0" err="1">
                <a:solidFill>
                  <a:schemeClr val="tx1"/>
                </a:solidFill>
              </a:rPr>
              <a:t>inflamasyon</a:t>
            </a:r>
            <a:r>
              <a:rPr lang="tr-TR" sz="3200" dirty="0">
                <a:solidFill>
                  <a:schemeClr val="tx1"/>
                </a:solidFill>
              </a:rPr>
              <a:t>, serum </a:t>
            </a:r>
            <a:r>
              <a:rPr lang="tr-TR" sz="3200" dirty="0" err="1">
                <a:solidFill>
                  <a:schemeClr val="tx1"/>
                </a:solidFill>
              </a:rPr>
              <a:t>amiloid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smtClean="0">
                <a:solidFill>
                  <a:schemeClr val="tx1"/>
                </a:solidFill>
              </a:rPr>
              <a:t>A (</a:t>
            </a:r>
            <a:r>
              <a:rPr lang="tr-TR" sz="3200" dirty="0">
                <a:solidFill>
                  <a:schemeClr val="tx1"/>
                </a:solidFill>
              </a:rPr>
              <a:t>SAA) protein artışı ile ilişkilidir.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98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6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KLİNİK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49252"/>
            <a:ext cx="10515600" cy="4927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-Ateş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-Karın ağrısı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-</a:t>
            </a:r>
            <a:r>
              <a:rPr lang="tr-TR" dirty="0" err="1" smtClean="0">
                <a:solidFill>
                  <a:schemeClr val="tx1"/>
                </a:solidFill>
              </a:rPr>
              <a:t>Plörit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perikardit</a:t>
            </a:r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-</a:t>
            </a:r>
            <a:r>
              <a:rPr lang="tr-TR" dirty="0" err="1" smtClean="0">
                <a:solidFill>
                  <a:schemeClr val="tx1"/>
                </a:solidFill>
              </a:rPr>
              <a:t>Artrit</a:t>
            </a:r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-</a:t>
            </a:r>
            <a:r>
              <a:rPr lang="tr-TR" dirty="0" err="1" smtClean="0">
                <a:solidFill>
                  <a:schemeClr val="tx1"/>
                </a:solidFill>
              </a:rPr>
              <a:t>Erizipel</a:t>
            </a:r>
            <a:r>
              <a:rPr lang="tr-TR" dirty="0" smtClean="0">
                <a:solidFill>
                  <a:schemeClr val="tx1"/>
                </a:solidFill>
              </a:rPr>
              <a:t> benzeri lezyonlar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-</a:t>
            </a:r>
            <a:r>
              <a:rPr lang="tr-TR" dirty="0" err="1" smtClean="0">
                <a:solidFill>
                  <a:schemeClr val="tx1"/>
                </a:solidFill>
              </a:rPr>
              <a:t>Amiloidoz</a:t>
            </a:r>
            <a:r>
              <a:rPr lang="tr-TR" dirty="0" smtClean="0">
                <a:solidFill>
                  <a:schemeClr val="tx1"/>
                </a:solidFill>
              </a:rPr>
              <a:t> ve böbrek tutulumu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-HM, </a:t>
            </a:r>
            <a:r>
              <a:rPr lang="tr-TR" dirty="0" err="1" smtClean="0">
                <a:solidFill>
                  <a:schemeClr val="tx1"/>
                </a:solidFill>
              </a:rPr>
              <a:t>splenomegali</a:t>
            </a:r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-</a:t>
            </a:r>
            <a:r>
              <a:rPr lang="tr-TR" dirty="0" err="1" smtClean="0">
                <a:solidFill>
                  <a:schemeClr val="tx1"/>
                </a:solidFill>
              </a:rPr>
              <a:t>Myopati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Vaskülit</a:t>
            </a:r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-Başlangıçta sık yaş ilerledikçe daha hafif ataklar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20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İçerik Yer Tutucusu 5"/>
          <p:cNvPicPr>
            <a:picLocks noGrp="1"/>
          </p:cNvPicPr>
          <p:nvPr>
            <p:ph idx="1"/>
          </p:nvPr>
        </p:nvPicPr>
        <p:blipFill rotWithShape="1">
          <a:blip r:embed="rId2"/>
          <a:srcRect l="10201" t="26711" r="80967" b="44876"/>
          <a:stretch/>
        </p:blipFill>
        <p:spPr>
          <a:xfrm>
            <a:off x="3090929" y="365125"/>
            <a:ext cx="3561662" cy="5546278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0439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701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TANI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00766"/>
            <a:ext cx="10515600" cy="4876197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Klinik bulgular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Laboratuvar desteği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Sedim yüksek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CRP yüksek</a:t>
            </a: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Lökositoz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Fibrinojen yüksek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Genetik analiz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8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/>
          </p:cNvPicPr>
          <p:nvPr>
            <p:ph idx="1"/>
          </p:nvPr>
        </p:nvPicPr>
        <p:blipFill rotWithShape="1">
          <a:blip r:embed="rId2"/>
          <a:srcRect l="11671" t="15759" r="10285" b="25933"/>
          <a:stretch/>
        </p:blipFill>
        <p:spPr>
          <a:xfrm>
            <a:off x="0" y="0"/>
            <a:ext cx="12192000" cy="6573599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9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396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TEDAVİ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01522"/>
            <a:ext cx="10515600" cy="5275441"/>
          </a:xfrm>
        </p:spPr>
        <p:txBody>
          <a:bodyPr>
            <a:normAutofit lnSpcReduction="10000"/>
          </a:bodyPr>
          <a:lstStyle/>
          <a:p>
            <a:r>
              <a:rPr lang="tr-TR" dirty="0" err="1" smtClean="0">
                <a:solidFill>
                  <a:schemeClr val="tx1"/>
                </a:solidFill>
              </a:rPr>
              <a:t>Kolşisin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IV </a:t>
            </a:r>
            <a:r>
              <a:rPr lang="tr-TR" dirty="0" err="1" smtClean="0">
                <a:solidFill>
                  <a:schemeClr val="tx1"/>
                </a:solidFill>
              </a:rPr>
              <a:t>kolşisin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İnterlökin-1 inhibitörleri</a:t>
            </a:r>
          </a:p>
          <a:p>
            <a:pPr lvl="1"/>
            <a:r>
              <a:rPr lang="tr-TR" dirty="0" err="1">
                <a:solidFill>
                  <a:schemeClr val="tx1"/>
                </a:solidFill>
              </a:rPr>
              <a:t>anakinra</a:t>
            </a:r>
            <a:r>
              <a:rPr lang="tr-TR" dirty="0">
                <a:solidFill>
                  <a:schemeClr val="tx1"/>
                </a:solidFill>
              </a:rPr>
              <a:t> (</a:t>
            </a:r>
            <a:r>
              <a:rPr lang="tr-TR" dirty="0" err="1">
                <a:solidFill>
                  <a:schemeClr val="tx1"/>
                </a:solidFill>
              </a:rPr>
              <a:t>recombinant</a:t>
            </a:r>
            <a:r>
              <a:rPr lang="tr-TR" dirty="0">
                <a:solidFill>
                  <a:schemeClr val="tx1"/>
                </a:solidFill>
              </a:rPr>
              <a:t> IL-1 </a:t>
            </a:r>
            <a:r>
              <a:rPr lang="tr-TR" dirty="0" err="1">
                <a:solidFill>
                  <a:schemeClr val="tx1"/>
                </a:solidFill>
              </a:rPr>
              <a:t>reseptor</a:t>
            </a:r>
            <a:endParaRPr lang="tr-TR" dirty="0">
              <a:solidFill>
                <a:schemeClr val="tx1"/>
              </a:solidFill>
            </a:endParaRPr>
          </a:p>
          <a:p>
            <a:pPr lvl="1"/>
            <a:r>
              <a:rPr lang="tr-TR" dirty="0" err="1">
                <a:solidFill>
                  <a:schemeClr val="tx1"/>
                </a:solidFill>
              </a:rPr>
              <a:t>inhibitoru</a:t>
            </a:r>
            <a:r>
              <a:rPr lang="tr-TR" dirty="0">
                <a:solidFill>
                  <a:schemeClr val="tx1"/>
                </a:solidFill>
              </a:rPr>
              <a:t>), </a:t>
            </a:r>
            <a:r>
              <a:rPr lang="tr-TR" dirty="0" err="1">
                <a:solidFill>
                  <a:schemeClr val="tx1"/>
                </a:solidFill>
              </a:rPr>
              <a:t>canakinumab</a:t>
            </a:r>
            <a:r>
              <a:rPr lang="tr-TR" dirty="0">
                <a:solidFill>
                  <a:schemeClr val="tx1"/>
                </a:solidFill>
              </a:rPr>
              <a:t> (</a:t>
            </a:r>
            <a:r>
              <a:rPr lang="tr-TR" dirty="0" err="1">
                <a:solidFill>
                  <a:schemeClr val="tx1"/>
                </a:solidFill>
              </a:rPr>
              <a:t>monoklonal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anti-IL-1</a:t>
            </a:r>
            <a:r>
              <a:rPr lang="el-GR" dirty="0">
                <a:solidFill>
                  <a:schemeClr val="tx1"/>
                </a:solidFill>
              </a:rPr>
              <a:t>β </a:t>
            </a:r>
            <a:r>
              <a:rPr lang="tr-TR" dirty="0">
                <a:solidFill>
                  <a:schemeClr val="tx1"/>
                </a:solidFill>
              </a:rPr>
              <a:t>antikoru)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rilonacept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(IL-1’in </a:t>
            </a:r>
            <a:r>
              <a:rPr lang="tr-TR" dirty="0" smtClean="0">
                <a:solidFill>
                  <a:schemeClr val="tx1"/>
                </a:solidFill>
              </a:rPr>
              <a:t>reseptör füzyon proteini)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İnterferon-</a:t>
            </a:r>
            <a:r>
              <a:rPr lang="el-GR" dirty="0" smtClean="0">
                <a:solidFill>
                  <a:schemeClr val="tx1"/>
                </a:solidFill>
              </a:rPr>
              <a:t>α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Selektif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serotonin</a:t>
            </a:r>
            <a:r>
              <a:rPr lang="tr-TR" dirty="0" smtClean="0">
                <a:solidFill>
                  <a:schemeClr val="tx1"/>
                </a:solidFill>
              </a:rPr>
              <a:t> geri alım inhibitörleri </a:t>
            </a:r>
            <a:r>
              <a:rPr lang="tr-TR" dirty="0">
                <a:solidFill>
                  <a:schemeClr val="tx1"/>
                </a:solidFill>
              </a:rPr>
              <a:t>(SSRI</a:t>
            </a:r>
            <a:r>
              <a:rPr lang="tr-TR" dirty="0" smtClean="0">
                <a:solidFill>
                  <a:schemeClr val="tx1"/>
                </a:solidFill>
              </a:rPr>
              <a:t>)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Steroidler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Anti-TNF ajanlar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Eprodisat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Azotiopirin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86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86" t="18423" r="18438" b="13206"/>
          <a:stretch/>
        </p:blipFill>
        <p:spPr>
          <a:xfrm>
            <a:off x="0" y="0"/>
            <a:ext cx="120646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err="1" smtClean="0">
                <a:solidFill>
                  <a:srgbClr val="FF0000"/>
                </a:solidFill>
              </a:rPr>
              <a:t>Hiperimmünglobulin</a:t>
            </a:r>
            <a:r>
              <a:rPr lang="tr-TR" sz="4400" b="1" dirty="0" smtClean="0">
                <a:solidFill>
                  <a:srgbClr val="FF0000"/>
                </a:solidFill>
              </a:rPr>
              <a:t> </a:t>
            </a:r>
            <a:r>
              <a:rPr lang="tr-TR" sz="4400" b="1" dirty="0">
                <a:solidFill>
                  <a:srgbClr val="FF0000"/>
                </a:solidFill>
              </a:rPr>
              <a:t>D Sendromu veya</a:t>
            </a:r>
            <a:br>
              <a:rPr lang="tr-TR" sz="4400" b="1" dirty="0">
                <a:solidFill>
                  <a:srgbClr val="FF0000"/>
                </a:solidFill>
              </a:rPr>
            </a:br>
            <a:r>
              <a:rPr lang="tr-TR" sz="4400" b="1" dirty="0" err="1">
                <a:solidFill>
                  <a:srgbClr val="FF0000"/>
                </a:solidFill>
              </a:rPr>
              <a:t>Mevalonat</a:t>
            </a:r>
            <a:r>
              <a:rPr lang="tr-TR" sz="4400" b="1" dirty="0">
                <a:solidFill>
                  <a:srgbClr val="FF0000"/>
                </a:solidFill>
              </a:rPr>
              <a:t> </a:t>
            </a:r>
            <a:r>
              <a:rPr lang="tr-TR" sz="4400" b="1" dirty="0" err="1">
                <a:solidFill>
                  <a:srgbClr val="FF0000"/>
                </a:solidFill>
              </a:rPr>
              <a:t>Kinaz</a:t>
            </a:r>
            <a:r>
              <a:rPr lang="tr-TR" sz="4400" b="1" dirty="0">
                <a:solidFill>
                  <a:srgbClr val="FF0000"/>
                </a:solidFill>
              </a:rPr>
              <a:t> İlişkili Periyodik </a:t>
            </a:r>
            <a:r>
              <a:rPr lang="tr-TR" sz="4400" b="1" dirty="0" smtClean="0">
                <a:solidFill>
                  <a:srgbClr val="FF0000"/>
                </a:solidFill>
              </a:rPr>
              <a:t>Ateş (MKE)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4629" y="1825625"/>
            <a:ext cx="11306813" cy="4351338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chemeClr val="tx1"/>
                </a:solidFill>
              </a:rPr>
              <a:t>Hastalarda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tekrarlayan </a:t>
            </a:r>
            <a:r>
              <a:rPr lang="tr-TR" dirty="0">
                <a:solidFill>
                  <a:schemeClr val="tx1"/>
                </a:solidFill>
              </a:rPr>
              <a:t>ateş </a:t>
            </a:r>
            <a:r>
              <a:rPr lang="tr-TR" dirty="0" smtClean="0">
                <a:solidFill>
                  <a:schemeClr val="tx1"/>
                </a:solidFill>
              </a:rPr>
              <a:t>nöbetleri </a:t>
            </a:r>
            <a:endParaRPr lang="tr-TR" dirty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baş </a:t>
            </a:r>
            <a:r>
              <a:rPr lang="tr-TR" dirty="0">
                <a:solidFill>
                  <a:schemeClr val="tx1"/>
                </a:solidFill>
              </a:rPr>
              <a:t>ağrısı,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şiddetli </a:t>
            </a:r>
            <a:r>
              <a:rPr lang="tr-TR" dirty="0">
                <a:solidFill>
                  <a:schemeClr val="tx1"/>
                </a:solidFill>
              </a:rPr>
              <a:t>karın ağrısı,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yaygın </a:t>
            </a:r>
            <a:r>
              <a:rPr lang="tr-TR" dirty="0">
                <a:solidFill>
                  <a:schemeClr val="tx1"/>
                </a:solidFill>
              </a:rPr>
              <a:t>lenf </a:t>
            </a:r>
            <a:r>
              <a:rPr lang="tr-TR" dirty="0" err="1">
                <a:solidFill>
                  <a:schemeClr val="tx1"/>
                </a:solidFill>
              </a:rPr>
              <a:t>nodları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artrit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değişken </a:t>
            </a:r>
            <a:r>
              <a:rPr lang="tr-TR" dirty="0">
                <a:solidFill>
                  <a:schemeClr val="tx1"/>
                </a:solidFill>
              </a:rPr>
              <a:t>deri </a:t>
            </a:r>
            <a:r>
              <a:rPr lang="tr-TR" dirty="0" smtClean="0">
                <a:solidFill>
                  <a:schemeClr val="tx1"/>
                </a:solidFill>
              </a:rPr>
              <a:t>döküntüleri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hepatosplenomegali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oral </a:t>
            </a:r>
            <a:r>
              <a:rPr lang="tr-TR" dirty="0">
                <a:solidFill>
                  <a:schemeClr val="tx1"/>
                </a:solidFill>
              </a:rPr>
              <a:t>ve </a:t>
            </a:r>
            <a:r>
              <a:rPr lang="tr-TR" dirty="0" err="1">
                <a:solidFill>
                  <a:schemeClr val="tx1"/>
                </a:solidFill>
              </a:rPr>
              <a:t>genital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ülserler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serum </a:t>
            </a:r>
            <a:r>
              <a:rPr lang="tr-TR" dirty="0" err="1" smtClean="0">
                <a:solidFill>
                  <a:schemeClr val="tx1"/>
                </a:solidFill>
              </a:rPr>
              <a:t>IgD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düzeylerinde artma </a:t>
            </a:r>
          </a:p>
          <a:p>
            <a:r>
              <a:rPr lang="tr-TR" dirty="0">
                <a:solidFill>
                  <a:schemeClr val="tx1"/>
                </a:solidFill>
              </a:rPr>
              <a:t>MKE kesin </a:t>
            </a:r>
            <a:r>
              <a:rPr lang="tr-TR" dirty="0" err="1">
                <a:solidFill>
                  <a:schemeClr val="tx1"/>
                </a:solidFill>
              </a:rPr>
              <a:t>prevalansı</a:t>
            </a:r>
            <a:r>
              <a:rPr lang="tr-TR" dirty="0">
                <a:solidFill>
                  <a:schemeClr val="tx1"/>
                </a:solidFill>
              </a:rPr>
              <a:t> bilinmemektedir</a:t>
            </a:r>
            <a:r>
              <a:rPr lang="tr-TR" dirty="0"/>
              <a:t>, ancak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Yüksek </a:t>
            </a:r>
            <a:r>
              <a:rPr lang="tr-TR" dirty="0" err="1">
                <a:solidFill>
                  <a:schemeClr val="tx1"/>
                </a:solidFill>
              </a:rPr>
              <a:t>IgD</a:t>
            </a:r>
            <a:r>
              <a:rPr lang="tr-TR" dirty="0">
                <a:solidFill>
                  <a:schemeClr val="tx1"/>
                </a:solidFill>
              </a:rPr>
              <a:t> düzeyleri </a:t>
            </a:r>
            <a:r>
              <a:rPr lang="tr-TR" dirty="0" smtClean="0">
                <a:solidFill>
                  <a:schemeClr val="tx1"/>
                </a:solidFill>
              </a:rPr>
              <a:t>başlangıçta </a:t>
            </a:r>
            <a:r>
              <a:rPr lang="tr-TR" dirty="0">
                <a:solidFill>
                  <a:schemeClr val="tx1"/>
                </a:solidFill>
              </a:rPr>
              <a:t>bu bozukluğun kesin tanısı olarak kabul </a:t>
            </a:r>
            <a:r>
              <a:rPr lang="it-IT" dirty="0">
                <a:solidFill>
                  <a:schemeClr val="tx1"/>
                </a:solidFill>
              </a:rPr>
              <a:t>edildi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7575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4095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İMMÜNGLOBULİN </a:t>
            </a:r>
            <a:r>
              <a:rPr lang="tr-TR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56068"/>
            <a:ext cx="12192000" cy="5120896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Serum </a:t>
            </a:r>
            <a:r>
              <a:rPr lang="tr-TR" dirty="0" err="1">
                <a:solidFill>
                  <a:schemeClr val="tx1"/>
                </a:solidFill>
              </a:rPr>
              <a:t>IgD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düzeyleri çocukluk </a:t>
            </a:r>
            <a:r>
              <a:rPr lang="tr-TR" dirty="0">
                <a:solidFill>
                  <a:schemeClr val="tx1"/>
                </a:solidFill>
              </a:rPr>
              <a:t>boyunca </a:t>
            </a:r>
            <a:r>
              <a:rPr lang="tr-TR" dirty="0" smtClean="0">
                <a:solidFill>
                  <a:schemeClr val="tx1"/>
                </a:solidFill>
              </a:rPr>
              <a:t>artar, yetişkinlikte düşer</a:t>
            </a:r>
            <a:r>
              <a:rPr lang="tr-TR" dirty="0">
                <a:solidFill>
                  <a:schemeClr val="tx1"/>
                </a:solidFill>
              </a:rPr>
              <a:t>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IgD</a:t>
            </a:r>
            <a:r>
              <a:rPr lang="tr-TR" dirty="0" smtClean="0">
                <a:solidFill>
                  <a:schemeClr val="tx1"/>
                </a:solidFill>
              </a:rPr>
              <a:t> B hücrelerinin yüzeyinden salgılanır 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B hücresi hafıza </a:t>
            </a:r>
            <a:r>
              <a:rPr lang="tr-TR" dirty="0">
                <a:solidFill>
                  <a:schemeClr val="tx1"/>
                </a:solidFill>
              </a:rPr>
              <a:t>ve toleransını korumada da rol </a:t>
            </a:r>
            <a:r>
              <a:rPr lang="tr-TR" dirty="0" smtClean="0">
                <a:solidFill>
                  <a:schemeClr val="tx1"/>
                </a:solidFill>
              </a:rPr>
              <a:t>oynar.</a:t>
            </a:r>
            <a:endParaRPr lang="tr-TR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416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578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78794"/>
            <a:ext cx="10515600" cy="5198169"/>
          </a:xfrm>
        </p:spPr>
        <p:txBody>
          <a:bodyPr>
            <a:normAutofit lnSpcReduction="10000"/>
          </a:bodyPr>
          <a:lstStyle/>
          <a:p>
            <a:r>
              <a:rPr lang="tr-TR" dirty="0">
                <a:solidFill>
                  <a:schemeClr val="tx1"/>
                </a:solidFill>
              </a:rPr>
              <a:t>MKE’de </a:t>
            </a:r>
            <a:r>
              <a:rPr lang="tr-TR" dirty="0" err="1">
                <a:solidFill>
                  <a:schemeClr val="tx1"/>
                </a:solidFill>
              </a:rPr>
              <a:t>isoprenoid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biyosentezi</a:t>
            </a:r>
            <a:r>
              <a:rPr lang="tr-TR" dirty="0">
                <a:solidFill>
                  <a:schemeClr val="tx1"/>
                </a:solidFill>
              </a:rPr>
              <a:t> bozulur </a:t>
            </a:r>
            <a:r>
              <a:rPr lang="tr-TR" dirty="0" smtClean="0">
                <a:solidFill>
                  <a:schemeClr val="tx1"/>
                </a:solidFill>
              </a:rPr>
              <a:t>ve </a:t>
            </a:r>
            <a:r>
              <a:rPr lang="tr-TR" dirty="0" err="1" smtClean="0">
                <a:solidFill>
                  <a:schemeClr val="tx1"/>
                </a:solidFill>
              </a:rPr>
              <a:t>otoinflamasyona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neden olur.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Enzim </a:t>
            </a:r>
            <a:r>
              <a:rPr lang="tr-TR" dirty="0">
                <a:solidFill>
                  <a:schemeClr val="tx1"/>
                </a:solidFill>
              </a:rPr>
              <a:t>eksikliğinin </a:t>
            </a:r>
            <a:r>
              <a:rPr lang="tr-TR" dirty="0" smtClean="0">
                <a:solidFill>
                  <a:schemeClr val="tx1"/>
                </a:solidFill>
              </a:rPr>
              <a:t>yüzdesi hastalığın şiddetini </a:t>
            </a:r>
            <a:r>
              <a:rPr lang="tr-TR" dirty="0">
                <a:solidFill>
                  <a:schemeClr val="tx1"/>
                </a:solidFill>
              </a:rPr>
              <a:t>belirler.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Ciddi </a:t>
            </a:r>
            <a:r>
              <a:rPr lang="tr-TR" dirty="0">
                <a:solidFill>
                  <a:schemeClr val="tx1"/>
                </a:solidFill>
              </a:rPr>
              <a:t>eksikliklerde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ciddi </a:t>
            </a:r>
            <a:r>
              <a:rPr lang="tr-TR" dirty="0">
                <a:solidFill>
                  <a:schemeClr val="tx1"/>
                </a:solidFill>
              </a:rPr>
              <a:t>bilişsel bozukluk,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İlerleyici </a:t>
            </a:r>
            <a:r>
              <a:rPr lang="tr-TR" dirty="0" err="1" smtClean="0">
                <a:solidFill>
                  <a:schemeClr val="tx1"/>
                </a:solidFill>
              </a:rPr>
              <a:t>ataksi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katarakt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gelişme </a:t>
            </a:r>
            <a:r>
              <a:rPr lang="tr-TR" dirty="0">
                <a:solidFill>
                  <a:schemeClr val="tx1"/>
                </a:solidFill>
              </a:rPr>
              <a:t>geriliği,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idrarda </a:t>
            </a:r>
            <a:r>
              <a:rPr lang="tr-TR" dirty="0" err="1" smtClean="0">
                <a:solidFill>
                  <a:schemeClr val="tx1"/>
                </a:solidFill>
              </a:rPr>
              <a:t>mevalonik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asidüri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</a:p>
          <a:p>
            <a:r>
              <a:rPr lang="sv-SE" sz="3100" dirty="0" smtClean="0">
                <a:solidFill>
                  <a:schemeClr val="tx1"/>
                </a:solidFill>
              </a:rPr>
              <a:t>MVK </a:t>
            </a:r>
            <a:r>
              <a:rPr lang="sv-SE" sz="3100" dirty="0">
                <a:solidFill>
                  <a:schemeClr val="tx1"/>
                </a:solidFill>
              </a:rPr>
              <a:t>insan geni 12. kromozon uzun kolunda</a:t>
            </a:r>
            <a:r>
              <a:rPr lang="tr-TR" sz="3100" dirty="0">
                <a:solidFill>
                  <a:schemeClr val="tx1"/>
                </a:solidFill>
              </a:rPr>
              <a:t> (12q24) yer almaktadır. </a:t>
            </a:r>
            <a:endParaRPr lang="tr-TR" sz="31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 </a:t>
            </a:r>
            <a:endParaRPr lang="tr-TR" sz="3200" dirty="0">
              <a:solidFill>
                <a:schemeClr val="tx1"/>
              </a:solidFill>
            </a:endParaRPr>
          </a:p>
          <a:p>
            <a:endParaRPr lang="tr-TR" sz="3100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5460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273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PATOGENEZ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772732"/>
            <a:ext cx="12192000" cy="5404231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solidFill>
                  <a:schemeClr val="tx1"/>
                </a:solidFill>
              </a:rPr>
              <a:t>İsoprenoid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da-DK" sz="3200" dirty="0" smtClean="0">
                <a:solidFill>
                  <a:schemeClr val="tx1"/>
                </a:solidFill>
              </a:rPr>
              <a:t>yolu</a:t>
            </a:r>
            <a:endParaRPr lang="tr-TR" sz="3200" dirty="0" smtClean="0">
              <a:solidFill>
                <a:schemeClr val="tx1"/>
              </a:solidFill>
            </a:endParaRPr>
          </a:p>
          <a:p>
            <a:pPr lvl="1"/>
            <a:r>
              <a:rPr lang="da-DK" sz="3200" dirty="0" smtClean="0">
                <a:solidFill>
                  <a:schemeClr val="tx1"/>
                </a:solidFill>
              </a:rPr>
              <a:t>Kolesterol</a:t>
            </a:r>
            <a:r>
              <a:rPr lang="da-DK" sz="3200" dirty="0">
                <a:solidFill>
                  <a:schemeClr val="tx1"/>
                </a:solidFill>
              </a:rPr>
              <a:t>, </a:t>
            </a:r>
            <a:endParaRPr lang="tr-TR" sz="3200" dirty="0" smtClean="0">
              <a:solidFill>
                <a:schemeClr val="tx1"/>
              </a:solidFill>
            </a:endParaRPr>
          </a:p>
          <a:p>
            <a:pPr lvl="1"/>
            <a:r>
              <a:rPr lang="da-DK" sz="3200" dirty="0" smtClean="0">
                <a:solidFill>
                  <a:schemeClr val="tx1"/>
                </a:solidFill>
              </a:rPr>
              <a:t>safra </a:t>
            </a:r>
            <a:r>
              <a:rPr lang="da-DK" sz="3200" dirty="0">
                <a:solidFill>
                  <a:schemeClr val="tx1"/>
                </a:solidFill>
              </a:rPr>
              <a:t>asitleri, </a:t>
            </a:r>
            <a:endParaRPr lang="tr-TR" sz="3200" dirty="0" smtClean="0">
              <a:solidFill>
                <a:schemeClr val="tx1"/>
              </a:solidFill>
            </a:endParaRPr>
          </a:p>
          <a:p>
            <a:pPr lvl="1"/>
            <a:r>
              <a:rPr lang="da-DK" sz="3200" dirty="0" smtClean="0">
                <a:solidFill>
                  <a:schemeClr val="tx1"/>
                </a:solidFill>
              </a:rPr>
              <a:t>steroid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nb-NO" sz="3200" dirty="0" smtClean="0">
                <a:solidFill>
                  <a:schemeClr val="tx1"/>
                </a:solidFill>
              </a:rPr>
              <a:t>hormonları</a:t>
            </a:r>
            <a:r>
              <a:rPr lang="nb-NO" sz="3200" dirty="0">
                <a:solidFill>
                  <a:schemeClr val="tx1"/>
                </a:solidFill>
              </a:rPr>
              <a:t>, </a:t>
            </a:r>
            <a:endParaRPr lang="tr-TR" sz="3200" dirty="0" smtClean="0">
              <a:solidFill>
                <a:schemeClr val="tx1"/>
              </a:solidFill>
            </a:endParaRPr>
          </a:p>
          <a:p>
            <a:pPr lvl="1"/>
            <a:r>
              <a:rPr lang="nb-NO" sz="3200" dirty="0" smtClean="0">
                <a:solidFill>
                  <a:schemeClr val="tx1"/>
                </a:solidFill>
              </a:rPr>
              <a:t>koenzim </a:t>
            </a:r>
            <a:r>
              <a:rPr lang="nb-NO" sz="3200" dirty="0">
                <a:solidFill>
                  <a:schemeClr val="tx1"/>
                </a:solidFill>
              </a:rPr>
              <a:t>Q </a:t>
            </a:r>
            <a:endParaRPr lang="tr-TR" sz="32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tr-TR" sz="32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dahil </a:t>
            </a:r>
            <a:r>
              <a:rPr lang="tr-TR" sz="3200" dirty="0">
                <a:solidFill>
                  <a:schemeClr val="tx1"/>
                </a:solidFill>
              </a:rPr>
              <a:t>olmak </a:t>
            </a:r>
            <a:r>
              <a:rPr lang="tr-TR" sz="3200" dirty="0" smtClean="0">
                <a:solidFill>
                  <a:schemeClr val="tx1"/>
                </a:solidFill>
              </a:rPr>
              <a:t>üzere çok </a:t>
            </a:r>
            <a:r>
              <a:rPr lang="tr-TR" sz="3200" dirty="0">
                <a:solidFill>
                  <a:schemeClr val="tx1"/>
                </a:solidFill>
              </a:rPr>
              <a:t>sayıda biyolojik </a:t>
            </a:r>
            <a:r>
              <a:rPr lang="tr-TR" sz="3200" dirty="0" smtClean="0">
                <a:solidFill>
                  <a:schemeClr val="tx1"/>
                </a:solidFill>
              </a:rPr>
              <a:t>olarak </a:t>
            </a:r>
            <a:r>
              <a:rPr lang="da-DK" sz="3200" dirty="0" smtClean="0">
                <a:solidFill>
                  <a:schemeClr val="tx1"/>
                </a:solidFill>
              </a:rPr>
              <a:t>aktif molek</a:t>
            </a:r>
            <a:r>
              <a:rPr lang="tr-TR" sz="3200" dirty="0" smtClean="0">
                <a:solidFill>
                  <a:schemeClr val="tx1"/>
                </a:solidFill>
              </a:rPr>
              <a:t>ü</a:t>
            </a:r>
            <a:r>
              <a:rPr lang="da-DK" sz="3200" dirty="0" smtClean="0">
                <a:solidFill>
                  <a:schemeClr val="tx1"/>
                </a:solidFill>
              </a:rPr>
              <a:t>llerin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da-DK" sz="3200" dirty="0" smtClean="0">
                <a:solidFill>
                  <a:schemeClr val="tx1"/>
                </a:solidFill>
              </a:rPr>
              <a:t>oluşumuna </a:t>
            </a:r>
            <a:r>
              <a:rPr lang="da-DK" sz="3200" dirty="0">
                <a:solidFill>
                  <a:schemeClr val="tx1"/>
                </a:solidFill>
              </a:rPr>
              <a:t>yol acar</a:t>
            </a:r>
            <a:r>
              <a:rPr lang="da-DK" sz="3200" dirty="0" smtClean="0">
                <a:solidFill>
                  <a:schemeClr val="tx1"/>
                </a:solidFill>
              </a:rPr>
              <a:t>.</a:t>
            </a:r>
            <a:endParaRPr lang="tr-TR" sz="3200" dirty="0" smtClean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6918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7126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KLİNİK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721217"/>
            <a:ext cx="12192000" cy="5455746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En </a:t>
            </a:r>
            <a:r>
              <a:rPr lang="tr-TR" dirty="0">
                <a:solidFill>
                  <a:schemeClr val="tx1"/>
                </a:solidFill>
              </a:rPr>
              <a:t>sık bebeklik </a:t>
            </a:r>
            <a:r>
              <a:rPr lang="tr-TR" dirty="0" smtClean="0">
                <a:solidFill>
                  <a:schemeClr val="tx1"/>
                </a:solidFill>
              </a:rPr>
              <a:t>çağında, sık </a:t>
            </a:r>
            <a:r>
              <a:rPr lang="tr-TR" dirty="0">
                <a:solidFill>
                  <a:schemeClr val="tx1"/>
                </a:solidFill>
              </a:rPr>
              <a:t>tekrarlayan ateş ataklarında </a:t>
            </a:r>
            <a:r>
              <a:rPr lang="tr-TR" dirty="0" smtClean="0">
                <a:solidFill>
                  <a:schemeClr val="tx1"/>
                </a:solidFill>
              </a:rPr>
              <a:t>şüphelenilir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  <a:p>
            <a:r>
              <a:rPr lang="tr-TR" dirty="0">
                <a:solidFill>
                  <a:schemeClr val="tx1"/>
                </a:solidFill>
              </a:rPr>
              <a:t>Ateş antibiyotiklere yanıt vermez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Ani </a:t>
            </a:r>
            <a:r>
              <a:rPr lang="tr-TR" dirty="0">
                <a:solidFill>
                  <a:schemeClr val="tx1"/>
                </a:solidFill>
              </a:rPr>
              <a:t>olarak </a:t>
            </a:r>
            <a:r>
              <a:rPr lang="tr-TR" dirty="0" smtClean="0">
                <a:solidFill>
                  <a:schemeClr val="tx1"/>
                </a:solidFill>
              </a:rPr>
              <a:t>ortaya ç</a:t>
            </a:r>
            <a:r>
              <a:rPr lang="es-ES" dirty="0" smtClean="0">
                <a:solidFill>
                  <a:schemeClr val="tx1"/>
                </a:solidFill>
              </a:rPr>
              <a:t>ıkar </a:t>
            </a:r>
            <a:r>
              <a:rPr lang="es-ES" dirty="0">
                <a:solidFill>
                  <a:schemeClr val="tx1"/>
                </a:solidFill>
              </a:rPr>
              <a:t>ve viral enfeksiyonlar, travma ya da </a:t>
            </a:r>
            <a:r>
              <a:rPr lang="es-ES" dirty="0" smtClean="0">
                <a:solidFill>
                  <a:schemeClr val="tx1"/>
                </a:solidFill>
              </a:rPr>
              <a:t>cerrahi</a:t>
            </a:r>
            <a:r>
              <a:rPr lang="tr-TR" dirty="0" smtClean="0">
                <a:solidFill>
                  <a:schemeClr val="tx1"/>
                </a:solidFill>
              </a:rPr>
              <a:t> müdahaleler</a:t>
            </a:r>
            <a:r>
              <a:rPr lang="tr-TR" dirty="0">
                <a:solidFill>
                  <a:schemeClr val="tx1"/>
                </a:solidFill>
              </a:rPr>
              <a:t>, duygusal stres ile tetiklenebilir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Her atak </a:t>
            </a:r>
            <a:r>
              <a:rPr lang="tr-TR" dirty="0">
                <a:solidFill>
                  <a:schemeClr val="tx1"/>
                </a:solidFill>
              </a:rPr>
              <a:t>iki- yedi </a:t>
            </a:r>
            <a:r>
              <a:rPr lang="tr-TR" dirty="0" smtClean="0">
                <a:solidFill>
                  <a:schemeClr val="tx1"/>
                </a:solidFill>
              </a:rPr>
              <a:t>gün sürebilir</a:t>
            </a:r>
            <a:r>
              <a:rPr lang="tr-TR" dirty="0">
                <a:solidFill>
                  <a:schemeClr val="tx1"/>
                </a:solidFill>
              </a:rPr>
              <a:t>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Ergenlik </a:t>
            </a:r>
            <a:r>
              <a:rPr lang="tr-TR" dirty="0">
                <a:solidFill>
                  <a:schemeClr val="tx1"/>
                </a:solidFill>
              </a:rPr>
              <a:t>ve </a:t>
            </a:r>
            <a:r>
              <a:rPr lang="tr-TR" dirty="0" smtClean="0">
                <a:solidFill>
                  <a:schemeClr val="tx1"/>
                </a:solidFill>
              </a:rPr>
              <a:t>yetişkinlik döneminde </a:t>
            </a:r>
            <a:r>
              <a:rPr lang="tr-TR" dirty="0">
                <a:solidFill>
                  <a:schemeClr val="tx1"/>
                </a:solidFill>
              </a:rPr>
              <a:t>hastalığın epizotları daha </a:t>
            </a:r>
            <a:r>
              <a:rPr lang="tr-TR" dirty="0" smtClean="0">
                <a:solidFill>
                  <a:schemeClr val="tx1"/>
                </a:solidFill>
              </a:rPr>
              <a:t>az şiddetlidir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Epizotların sayısı yaşla </a:t>
            </a:r>
            <a:r>
              <a:rPr lang="tr-TR" dirty="0">
                <a:solidFill>
                  <a:schemeClr val="tx1"/>
                </a:solidFill>
              </a:rPr>
              <a:t>birlikte azalmasına rağmen, hastaların </a:t>
            </a:r>
            <a:r>
              <a:rPr lang="tr-TR" dirty="0" smtClean="0">
                <a:solidFill>
                  <a:schemeClr val="tx1"/>
                </a:solidFill>
              </a:rPr>
              <a:t>yarısından fazlası </a:t>
            </a:r>
            <a:r>
              <a:rPr lang="tr-TR" dirty="0">
                <a:solidFill>
                  <a:schemeClr val="tx1"/>
                </a:solidFill>
              </a:rPr>
              <a:t>yetişkinlik </a:t>
            </a:r>
            <a:r>
              <a:rPr lang="tr-TR" dirty="0" smtClean="0">
                <a:solidFill>
                  <a:schemeClr val="tx1"/>
                </a:solidFill>
              </a:rPr>
              <a:t>döneminde </a:t>
            </a:r>
            <a:r>
              <a:rPr lang="tr-TR" dirty="0">
                <a:solidFill>
                  <a:schemeClr val="tx1"/>
                </a:solidFill>
              </a:rPr>
              <a:t>yılda </a:t>
            </a:r>
            <a:r>
              <a:rPr lang="tr-TR" dirty="0" smtClean="0">
                <a:solidFill>
                  <a:schemeClr val="tx1"/>
                </a:solidFill>
              </a:rPr>
              <a:t>6’dan fazla </a:t>
            </a:r>
            <a:r>
              <a:rPr lang="tr-TR" dirty="0">
                <a:solidFill>
                  <a:schemeClr val="tx1"/>
                </a:solidFill>
              </a:rPr>
              <a:t>atak yaşamaktadır</a:t>
            </a:r>
            <a:r>
              <a:rPr lang="tr-TR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0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/>
          </p:cNvPicPr>
          <p:nvPr>
            <p:ph idx="1"/>
          </p:nvPr>
        </p:nvPicPr>
        <p:blipFill rotWithShape="1">
          <a:blip r:embed="rId2"/>
          <a:srcRect l="31141" t="27007" r="52718" b="45172"/>
          <a:stretch/>
        </p:blipFill>
        <p:spPr>
          <a:xfrm>
            <a:off x="2266683" y="365125"/>
            <a:ext cx="6568224" cy="5648918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2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63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94704"/>
            <a:ext cx="12192000" cy="5082259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En </a:t>
            </a:r>
            <a:r>
              <a:rPr lang="tr-TR" dirty="0">
                <a:solidFill>
                  <a:schemeClr val="tx1"/>
                </a:solidFill>
              </a:rPr>
              <a:t>sık klinik </a:t>
            </a:r>
            <a:r>
              <a:rPr lang="tr-TR" dirty="0" smtClean="0">
                <a:solidFill>
                  <a:schemeClr val="tx1"/>
                </a:solidFill>
              </a:rPr>
              <a:t>belirtisi ishal/kusma </a:t>
            </a:r>
            <a:r>
              <a:rPr lang="tr-TR" dirty="0">
                <a:solidFill>
                  <a:schemeClr val="tx1"/>
                </a:solidFill>
              </a:rPr>
              <a:t>ile karakterize karın ağrısıdır.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Nonspesifik</a:t>
            </a:r>
            <a:r>
              <a:rPr lang="tr-TR" dirty="0" smtClean="0">
                <a:solidFill>
                  <a:schemeClr val="tx1"/>
                </a:solidFill>
              </a:rPr>
              <a:t> kolit</a:t>
            </a:r>
            <a:r>
              <a:rPr lang="tr-TR" dirty="0">
                <a:solidFill>
                  <a:schemeClr val="tx1"/>
                </a:solidFill>
              </a:rPr>
              <a:t>, (akut ya da kronik </a:t>
            </a:r>
            <a:r>
              <a:rPr lang="tr-TR" dirty="0" err="1" smtClean="0">
                <a:solidFill>
                  <a:schemeClr val="tx1"/>
                </a:solidFill>
              </a:rPr>
              <a:t>gastrointestinal</a:t>
            </a:r>
            <a:r>
              <a:rPr lang="tr-TR" dirty="0" smtClean="0">
                <a:solidFill>
                  <a:schemeClr val="tx1"/>
                </a:solidFill>
              </a:rPr>
              <a:t> kanama </a:t>
            </a:r>
            <a:r>
              <a:rPr lang="tr-TR" dirty="0">
                <a:solidFill>
                  <a:schemeClr val="tx1"/>
                </a:solidFill>
              </a:rPr>
              <a:t>şeklinde)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Sinirlilik </a:t>
            </a:r>
            <a:r>
              <a:rPr lang="tr-TR" dirty="0">
                <a:solidFill>
                  <a:schemeClr val="tx1"/>
                </a:solidFill>
              </a:rPr>
              <a:t>ve baş ağrısı 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Hepato-splenomegali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Büyük </a:t>
            </a:r>
            <a:r>
              <a:rPr lang="tr-TR" dirty="0" err="1">
                <a:solidFill>
                  <a:schemeClr val="tx1"/>
                </a:solidFill>
              </a:rPr>
              <a:t>servikal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aksiller</a:t>
            </a:r>
            <a:r>
              <a:rPr lang="tr-TR" dirty="0">
                <a:solidFill>
                  <a:schemeClr val="tx1"/>
                </a:solidFill>
              </a:rPr>
              <a:t> ve </a:t>
            </a:r>
            <a:r>
              <a:rPr lang="tr-TR" dirty="0" err="1" smtClean="0">
                <a:solidFill>
                  <a:schemeClr val="tx1"/>
                </a:solidFill>
              </a:rPr>
              <a:t>intraabdominal</a:t>
            </a:r>
            <a:r>
              <a:rPr lang="tr-TR" dirty="0" smtClean="0">
                <a:solidFill>
                  <a:schemeClr val="tx1"/>
                </a:solidFill>
              </a:rPr>
              <a:t> lenf </a:t>
            </a:r>
            <a:r>
              <a:rPr lang="tr-TR" dirty="0" err="1">
                <a:solidFill>
                  <a:schemeClr val="tx1"/>
                </a:solidFill>
              </a:rPr>
              <a:t>nodları</a:t>
            </a:r>
            <a:r>
              <a:rPr lang="tr-TR" dirty="0">
                <a:solidFill>
                  <a:schemeClr val="tx1"/>
                </a:solidFill>
              </a:rPr>
              <a:t>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Yaygın </a:t>
            </a:r>
            <a:r>
              <a:rPr lang="tr-TR" dirty="0" err="1" smtClean="0">
                <a:solidFill>
                  <a:schemeClr val="tx1"/>
                </a:solidFill>
              </a:rPr>
              <a:t>nonspesifik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makulopapuler</a:t>
            </a:r>
            <a:r>
              <a:rPr lang="tr-TR" dirty="0" smtClean="0">
                <a:solidFill>
                  <a:schemeClr val="tx1"/>
                </a:solidFill>
              </a:rPr>
              <a:t> döküntüler (</a:t>
            </a:r>
            <a:r>
              <a:rPr lang="tr-TR" dirty="0" err="1" smtClean="0">
                <a:solidFill>
                  <a:schemeClr val="tx1"/>
                </a:solidFill>
              </a:rPr>
              <a:t>vaskülitle</a:t>
            </a:r>
            <a:r>
              <a:rPr lang="tr-TR" dirty="0" smtClean="0">
                <a:solidFill>
                  <a:schemeClr val="tx1"/>
                </a:solidFill>
              </a:rPr>
              <a:t> karışabilir) 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Ateşli dönemlerde oral </a:t>
            </a:r>
            <a:r>
              <a:rPr lang="tr-TR" dirty="0">
                <a:solidFill>
                  <a:schemeClr val="tx1"/>
                </a:solidFill>
              </a:rPr>
              <a:t>ya da </a:t>
            </a:r>
            <a:r>
              <a:rPr lang="tr-TR" dirty="0" err="1">
                <a:solidFill>
                  <a:schemeClr val="tx1"/>
                </a:solidFill>
              </a:rPr>
              <a:t>genital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aftöz</a:t>
            </a:r>
            <a:r>
              <a:rPr lang="tr-TR" dirty="0" smtClean="0">
                <a:solidFill>
                  <a:schemeClr val="tx1"/>
                </a:solidFill>
              </a:rPr>
              <a:t> ülserler  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87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3226"/>
          </a:xfrm>
        </p:spPr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17431"/>
            <a:ext cx="12192000" cy="5159532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Enzim </a:t>
            </a:r>
            <a:r>
              <a:rPr lang="tr-TR" dirty="0" err="1">
                <a:solidFill>
                  <a:schemeClr val="tx1"/>
                </a:solidFill>
              </a:rPr>
              <a:t>defektinin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yüksek </a:t>
            </a:r>
            <a:r>
              <a:rPr lang="tr-TR" dirty="0">
                <a:solidFill>
                  <a:schemeClr val="tx1"/>
                </a:solidFill>
              </a:rPr>
              <a:t>olduğu olgularda </a:t>
            </a:r>
            <a:r>
              <a:rPr lang="tr-TR" dirty="0" err="1" smtClean="0">
                <a:solidFill>
                  <a:schemeClr val="tx1"/>
                </a:solidFill>
              </a:rPr>
              <a:t>parakeratoz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gibi ağır </a:t>
            </a:r>
            <a:r>
              <a:rPr lang="tr-TR" dirty="0" smtClean="0">
                <a:solidFill>
                  <a:schemeClr val="tx1"/>
                </a:solidFill>
              </a:rPr>
              <a:t>kronik deri bozuklukları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Ateşli </a:t>
            </a:r>
            <a:r>
              <a:rPr lang="tr-TR" dirty="0">
                <a:solidFill>
                  <a:schemeClr val="tx1"/>
                </a:solidFill>
              </a:rPr>
              <a:t>ataklar </a:t>
            </a:r>
            <a:r>
              <a:rPr lang="tr-TR" dirty="0" smtClean="0">
                <a:solidFill>
                  <a:schemeClr val="tx1"/>
                </a:solidFill>
              </a:rPr>
              <a:t>sırasında eklem </a:t>
            </a:r>
            <a:r>
              <a:rPr lang="tr-TR" dirty="0">
                <a:solidFill>
                  <a:schemeClr val="tx1"/>
                </a:solidFill>
              </a:rPr>
              <a:t>ve kas semptomları </a:t>
            </a:r>
            <a:r>
              <a:rPr lang="tr-TR" dirty="0" smtClean="0">
                <a:solidFill>
                  <a:schemeClr val="tx1"/>
                </a:solidFill>
              </a:rPr>
              <a:t>görülebilir</a:t>
            </a:r>
            <a:r>
              <a:rPr lang="tr-TR" dirty="0">
                <a:solidFill>
                  <a:schemeClr val="tx1"/>
                </a:solidFill>
              </a:rPr>
              <a:t>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Bazan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kresentik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glomerulonefrite</a:t>
            </a:r>
            <a:r>
              <a:rPr lang="tr-TR" dirty="0" smtClean="0">
                <a:solidFill>
                  <a:schemeClr val="tx1"/>
                </a:solidFill>
              </a:rPr>
              <a:t> bağlı kronik böbrek </a:t>
            </a:r>
            <a:r>
              <a:rPr lang="tr-TR" dirty="0">
                <a:solidFill>
                  <a:schemeClr val="tx1"/>
                </a:solidFill>
              </a:rPr>
              <a:t>yetmezliği 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İnflamatuvar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ataklar sırasında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üveit</a:t>
            </a:r>
            <a:r>
              <a:rPr lang="tr-TR" dirty="0">
                <a:solidFill>
                  <a:schemeClr val="tx1"/>
                </a:solidFill>
              </a:rPr>
              <a:t>, </a:t>
            </a: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konjonktivit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it-IT" dirty="0" smtClean="0">
                <a:solidFill>
                  <a:schemeClr val="tx1"/>
                </a:solidFill>
              </a:rPr>
              <a:t>keratopati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it-IT" dirty="0" smtClean="0">
                <a:solidFill>
                  <a:schemeClr val="tx1"/>
                </a:solidFill>
              </a:rPr>
              <a:t>retina distrofisi </a:t>
            </a:r>
            <a:endParaRPr lang="tr-TR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ok</a:t>
            </a:r>
            <a:r>
              <a:rPr lang="tr-TR" dirty="0" smtClean="0">
                <a:solidFill>
                  <a:schemeClr val="tx1"/>
                </a:solidFill>
              </a:rPr>
              <a:t>ü</a:t>
            </a:r>
            <a:r>
              <a:rPr lang="it-IT" dirty="0" smtClean="0">
                <a:solidFill>
                  <a:schemeClr val="tx1"/>
                </a:solidFill>
              </a:rPr>
              <a:t>ler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semptomlar bildirilmiştir.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3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4500" y="237568"/>
            <a:ext cx="10515600" cy="845489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solidFill>
                  <a:srgbClr val="FF0000"/>
                </a:solidFill>
              </a:rPr>
              <a:t>TANI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210614"/>
            <a:ext cx="12192000" cy="4966349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Genelde </a:t>
            </a:r>
            <a:r>
              <a:rPr lang="tr-TR" dirty="0" smtClean="0">
                <a:solidFill>
                  <a:schemeClr val="tx1"/>
                </a:solidFill>
              </a:rPr>
              <a:t>kesin </a:t>
            </a:r>
            <a:r>
              <a:rPr lang="tr-TR" dirty="0">
                <a:solidFill>
                  <a:schemeClr val="tx1"/>
                </a:solidFill>
              </a:rPr>
              <a:t>tanı koymakta gecikilir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Ateşli </a:t>
            </a:r>
            <a:r>
              <a:rPr lang="tr-TR" dirty="0">
                <a:solidFill>
                  <a:schemeClr val="tx1"/>
                </a:solidFill>
              </a:rPr>
              <a:t>ataklar sırasında </a:t>
            </a:r>
            <a:r>
              <a:rPr lang="tr-TR" dirty="0" smtClean="0">
                <a:solidFill>
                  <a:schemeClr val="tx1"/>
                </a:solidFill>
              </a:rPr>
              <a:t>CRP, ESR, SAA </a:t>
            </a:r>
            <a:r>
              <a:rPr lang="tr-TR" dirty="0">
                <a:solidFill>
                  <a:schemeClr val="tx1"/>
                </a:solidFill>
              </a:rPr>
              <a:t>ve </a:t>
            </a:r>
            <a:r>
              <a:rPr lang="tr-TR" dirty="0" smtClean="0">
                <a:solidFill>
                  <a:schemeClr val="tx1"/>
                </a:solidFill>
              </a:rPr>
              <a:t>fibrinojen düzeylerinde artış </a:t>
            </a:r>
            <a:r>
              <a:rPr lang="tr-TR" dirty="0">
                <a:solidFill>
                  <a:schemeClr val="tx1"/>
                </a:solidFill>
              </a:rPr>
              <a:t>ve </a:t>
            </a:r>
            <a:r>
              <a:rPr lang="tr-TR" dirty="0" err="1" smtClean="0">
                <a:solidFill>
                  <a:schemeClr val="tx1"/>
                </a:solidFill>
              </a:rPr>
              <a:t>nötrofil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ağırlıklı </a:t>
            </a:r>
            <a:r>
              <a:rPr lang="tr-TR" dirty="0" err="1" smtClean="0">
                <a:solidFill>
                  <a:schemeClr val="tx1"/>
                </a:solidFill>
              </a:rPr>
              <a:t>lökositoz</a:t>
            </a:r>
            <a:r>
              <a:rPr lang="tr-TR" dirty="0" smtClean="0">
                <a:solidFill>
                  <a:schemeClr val="tx1"/>
                </a:solidFill>
              </a:rPr>
              <a:t> görülür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Geçmişte</a:t>
            </a:r>
            <a:r>
              <a:rPr lang="tr-TR" dirty="0">
                <a:solidFill>
                  <a:schemeClr val="tx1"/>
                </a:solidFill>
              </a:rPr>
              <a:t>, ateş atakları sırasında serum </a:t>
            </a:r>
            <a:r>
              <a:rPr lang="tr-TR" dirty="0" err="1">
                <a:solidFill>
                  <a:schemeClr val="tx1"/>
                </a:solidFill>
              </a:rPr>
              <a:t>IgD</a:t>
            </a:r>
            <a:r>
              <a:rPr lang="tr-TR" dirty="0">
                <a:solidFill>
                  <a:schemeClr val="tx1"/>
                </a:solidFill>
              </a:rPr>
              <a:t> (100 IU/</a:t>
            </a:r>
            <a:r>
              <a:rPr lang="tr-TR" dirty="0" err="1">
                <a:solidFill>
                  <a:schemeClr val="tx1"/>
                </a:solidFill>
              </a:rPr>
              <a:t>mL</a:t>
            </a:r>
            <a:r>
              <a:rPr lang="tr-TR" dirty="0">
                <a:solidFill>
                  <a:schemeClr val="tx1"/>
                </a:solidFill>
              </a:rPr>
              <a:t> ü</a:t>
            </a:r>
            <a:r>
              <a:rPr lang="tr-TR" dirty="0" smtClean="0">
                <a:solidFill>
                  <a:schemeClr val="tx1"/>
                </a:solidFill>
              </a:rPr>
              <a:t>zerinde</a:t>
            </a:r>
            <a:r>
              <a:rPr lang="tr-TR" dirty="0">
                <a:solidFill>
                  <a:schemeClr val="tx1"/>
                </a:solidFill>
              </a:rPr>
              <a:t>) </a:t>
            </a:r>
            <a:r>
              <a:rPr lang="tr-TR" dirty="0" smtClean="0">
                <a:solidFill>
                  <a:schemeClr val="tx1"/>
                </a:solidFill>
              </a:rPr>
              <a:t>düzey </a:t>
            </a:r>
            <a:r>
              <a:rPr lang="tr-TR" dirty="0">
                <a:solidFill>
                  <a:schemeClr val="tx1"/>
                </a:solidFill>
              </a:rPr>
              <a:t>artışı </a:t>
            </a:r>
            <a:r>
              <a:rPr lang="tr-TR" dirty="0" err="1">
                <a:solidFill>
                  <a:schemeClr val="tx1"/>
                </a:solidFill>
              </a:rPr>
              <a:t>HIDS’in</a:t>
            </a:r>
            <a:r>
              <a:rPr lang="tr-TR" dirty="0">
                <a:solidFill>
                  <a:schemeClr val="tx1"/>
                </a:solidFill>
              </a:rPr>
              <a:t> kesin tanısı olarak kabul edilirdi.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Genetik </a:t>
            </a:r>
            <a:r>
              <a:rPr lang="tr-TR" dirty="0">
                <a:solidFill>
                  <a:schemeClr val="tx1"/>
                </a:solidFill>
              </a:rPr>
              <a:t>analiz serum </a:t>
            </a:r>
            <a:r>
              <a:rPr lang="tr-TR" dirty="0" err="1">
                <a:solidFill>
                  <a:schemeClr val="tx1"/>
                </a:solidFill>
              </a:rPr>
              <a:t>IgD</a:t>
            </a:r>
            <a:r>
              <a:rPr lang="tr-TR" dirty="0">
                <a:solidFill>
                  <a:schemeClr val="tx1"/>
                </a:solidFill>
              </a:rPr>
              <a:t> normal olsa bile yapılmalıdır. </a:t>
            </a:r>
          </a:p>
          <a:p>
            <a:r>
              <a:rPr lang="tr-TR" dirty="0">
                <a:solidFill>
                  <a:schemeClr val="tx1"/>
                </a:solidFill>
              </a:rPr>
              <a:t>MKE tanısı ateşli </a:t>
            </a:r>
            <a:r>
              <a:rPr lang="tr-TR" dirty="0" smtClean="0">
                <a:solidFill>
                  <a:schemeClr val="tx1"/>
                </a:solidFill>
              </a:rPr>
              <a:t>dönemlerinde </a:t>
            </a:r>
            <a:r>
              <a:rPr lang="tr-TR" dirty="0">
                <a:solidFill>
                  <a:schemeClr val="tx1"/>
                </a:solidFill>
              </a:rPr>
              <a:t>hem MVK </a:t>
            </a:r>
            <a:r>
              <a:rPr lang="tr-TR" dirty="0" err="1">
                <a:solidFill>
                  <a:schemeClr val="tx1"/>
                </a:solidFill>
              </a:rPr>
              <a:t>allellerinde</a:t>
            </a:r>
            <a:r>
              <a:rPr lang="tr-TR" dirty="0">
                <a:solidFill>
                  <a:schemeClr val="tx1"/>
                </a:solidFill>
              </a:rPr>
              <a:t> mutasyon hem de idrarda </a:t>
            </a:r>
            <a:r>
              <a:rPr lang="tr-TR" dirty="0" err="1">
                <a:solidFill>
                  <a:schemeClr val="tx1"/>
                </a:solidFill>
              </a:rPr>
              <a:t>mevalonik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asitin</a:t>
            </a:r>
            <a:r>
              <a:rPr lang="tr-TR" dirty="0">
                <a:solidFill>
                  <a:schemeClr val="tx1"/>
                </a:solidFill>
              </a:rPr>
              <a:t> yüksek atılımına dayalı olmalıdır.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70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AYIRICI TANI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94704"/>
            <a:ext cx="12192000" cy="5082259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</a:rPr>
              <a:t>İdiyopatik</a:t>
            </a:r>
            <a:r>
              <a:rPr lang="tr-TR" dirty="0" smtClean="0">
                <a:solidFill>
                  <a:schemeClr val="tx1"/>
                </a:solidFill>
              </a:rPr>
              <a:t> sistemik </a:t>
            </a:r>
            <a:r>
              <a:rPr lang="tr-TR" dirty="0" err="1" smtClean="0">
                <a:solidFill>
                  <a:schemeClr val="tx1"/>
                </a:solidFill>
              </a:rPr>
              <a:t>juvenil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artrit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Tümor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nekroz </a:t>
            </a:r>
            <a:r>
              <a:rPr lang="tr-TR" dirty="0" smtClean="0">
                <a:solidFill>
                  <a:schemeClr val="tx1"/>
                </a:solidFill>
              </a:rPr>
              <a:t>faktör reseptörü ilişkili periyodik </a:t>
            </a:r>
            <a:r>
              <a:rPr lang="tr-TR" dirty="0">
                <a:solidFill>
                  <a:schemeClr val="tx1"/>
                </a:solidFill>
              </a:rPr>
              <a:t>sendrom,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Ailevi </a:t>
            </a:r>
            <a:r>
              <a:rPr lang="tr-TR" dirty="0">
                <a:solidFill>
                  <a:schemeClr val="tx1"/>
                </a:solidFill>
              </a:rPr>
              <a:t>Akdeniz ateşi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Periyodik ateş </a:t>
            </a:r>
            <a:r>
              <a:rPr lang="tr-TR" dirty="0">
                <a:solidFill>
                  <a:schemeClr val="tx1"/>
                </a:solidFill>
              </a:rPr>
              <a:t>oral </a:t>
            </a:r>
            <a:r>
              <a:rPr lang="tr-TR" dirty="0" err="1" smtClean="0">
                <a:solidFill>
                  <a:schemeClr val="tx1"/>
                </a:solidFill>
              </a:rPr>
              <a:t>aftöz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farenjit </a:t>
            </a:r>
            <a:r>
              <a:rPr lang="tr-TR" dirty="0" err="1">
                <a:solidFill>
                  <a:schemeClr val="tx1"/>
                </a:solidFill>
              </a:rPr>
              <a:t>servikal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adenopati</a:t>
            </a:r>
            <a:r>
              <a:rPr lang="tr-TR" dirty="0" smtClean="0">
                <a:solidFill>
                  <a:schemeClr val="tx1"/>
                </a:solidFill>
              </a:rPr>
              <a:t> (</a:t>
            </a:r>
            <a:r>
              <a:rPr lang="tr-TR" dirty="0">
                <a:solidFill>
                  <a:schemeClr val="tx1"/>
                </a:solidFill>
              </a:rPr>
              <a:t>PFAPA) sendromu,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Romatizmal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ateş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Behçet hastalığı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Gerçek enfeksiyonların ayırt </a:t>
            </a:r>
            <a:r>
              <a:rPr lang="tr-TR" dirty="0">
                <a:solidFill>
                  <a:schemeClr val="tx1"/>
                </a:solidFill>
              </a:rPr>
              <a:t>edilmesi </a:t>
            </a:r>
            <a:r>
              <a:rPr lang="tr-TR" dirty="0" smtClean="0">
                <a:solidFill>
                  <a:schemeClr val="tx1"/>
                </a:solidFill>
              </a:rPr>
              <a:t>gerekir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(</a:t>
            </a:r>
            <a:r>
              <a:rPr lang="tr-TR" sz="2000" dirty="0" err="1" smtClean="0">
                <a:solidFill>
                  <a:schemeClr val="tx1"/>
                </a:solidFill>
              </a:rPr>
              <a:t>prokalsitonin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2 </a:t>
            </a:r>
            <a:r>
              <a:rPr lang="tr-TR" sz="2000" dirty="0" err="1">
                <a:solidFill>
                  <a:schemeClr val="tx1"/>
                </a:solidFill>
              </a:rPr>
              <a:t>ng</a:t>
            </a:r>
            <a:r>
              <a:rPr lang="tr-TR" sz="2000" dirty="0">
                <a:solidFill>
                  <a:schemeClr val="tx1"/>
                </a:solidFill>
              </a:rPr>
              <a:t>/ml’den az </a:t>
            </a:r>
            <a:r>
              <a:rPr lang="tr-TR" sz="2000" dirty="0" smtClean="0">
                <a:solidFill>
                  <a:schemeClr val="tx1"/>
                </a:solidFill>
              </a:rPr>
              <a:t>CRP düzeyleri çok yüksek </a:t>
            </a:r>
            <a:r>
              <a:rPr lang="tr-TR" sz="2000" dirty="0">
                <a:solidFill>
                  <a:schemeClr val="tx1"/>
                </a:solidFill>
              </a:rPr>
              <a:t>ise herhangi bir bakteriyel </a:t>
            </a:r>
            <a:r>
              <a:rPr lang="tr-TR" sz="2000" dirty="0" smtClean="0">
                <a:solidFill>
                  <a:schemeClr val="tx1"/>
                </a:solidFill>
              </a:rPr>
              <a:t>enfeksiyonun olmadığı şeklinde)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4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11338" t="12208" r="9453" b="14686"/>
          <a:stretch/>
        </p:blipFill>
        <p:spPr>
          <a:xfrm>
            <a:off x="-90152" y="0"/>
            <a:ext cx="12415234" cy="701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396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>
                <a:solidFill>
                  <a:srgbClr val="FF0000"/>
                </a:solidFill>
              </a:rPr>
              <a:t>TEDAVİ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" y="1029079"/>
            <a:ext cx="12058185" cy="5147884"/>
          </a:xfrm>
        </p:spPr>
        <p:txBody>
          <a:bodyPr>
            <a:normAutofit lnSpcReduction="10000"/>
          </a:bodyPr>
          <a:lstStyle/>
          <a:p>
            <a:r>
              <a:rPr lang="tr-TR" dirty="0" err="1" smtClean="0">
                <a:solidFill>
                  <a:schemeClr val="tx1"/>
                </a:solidFill>
              </a:rPr>
              <a:t>NSAİİ’ler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Kortikosteroidler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Anakinra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(</a:t>
            </a:r>
            <a:r>
              <a:rPr lang="tr-TR" dirty="0" err="1">
                <a:solidFill>
                  <a:schemeClr val="tx1"/>
                </a:solidFill>
              </a:rPr>
              <a:t>recombinant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IL-1 </a:t>
            </a:r>
            <a:r>
              <a:rPr lang="tr-TR" dirty="0" err="1" smtClean="0">
                <a:solidFill>
                  <a:schemeClr val="tx1"/>
                </a:solidFill>
              </a:rPr>
              <a:t>reseptor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antagonisti),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Canakinumab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(IL-1</a:t>
            </a:r>
            <a:r>
              <a:rPr lang="el-GR" dirty="0">
                <a:solidFill>
                  <a:schemeClr val="tx1"/>
                </a:solidFill>
              </a:rPr>
              <a:t>β’</a:t>
            </a:r>
            <a:r>
              <a:rPr lang="tr-TR" dirty="0" err="1">
                <a:solidFill>
                  <a:schemeClr val="tx1"/>
                </a:solidFill>
              </a:rPr>
              <a:t>ları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hedef </a:t>
            </a:r>
            <a:r>
              <a:rPr lang="sv-SE" dirty="0" smtClean="0">
                <a:solidFill>
                  <a:schemeClr val="tx1"/>
                </a:solidFill>
              </a:rPr>
              <a:t>alan </a:t>
            </a:r>
            <a:r>
              <a:rPr lang="sv-SE" dirty="0">
                <a:solidFill>
                  <a:schemeClr val="tx1"/>
                </a:solidFill>
              </a:rPr>
              <a:t>insan monoklonal antikoru),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E</a:t>
            </a:r>
            <a:r>
              <a:rPr lang="sv-SE" dirty="0" smtClean="0">
                <a:solidFill>
                  <a:schemeClr val="tx1"/>
                </a:solidFill>
              </a:rPr>
              <a:t>tanersept </a:t>
            </a:r>
            <a:r>
              <a:rPr lang="sv-SE" dirty="0">
                <a:solidFill>
                  <a:schemeClr val="tx1"/>
                </a:solidFill>
              </a:rPr>
              <a:t>(</a:t>
            </a:r>
            <a:r>
              <a:rPr lang="sv-SE" dirty="0" smtClean="0">
                <a:solidFill>
                  <a:schemeClr val="tx1"/>
                </a:solidFill>
              </a:rPr>
              <a:t>TNF-</a:t>
            </a:r>
            <a:r>
              <a:rPr lang="it-IT" dirty="0" smtClean="0">
                <a:solidFill>
                  <a:schemeClr val="tx1"/>
                </a:solidFill>
              </a:rPr>
              <a:t>α </a:t>
            </a:r>
            <a:r>
              <a:rPr lang="it-IT" dirty="0">
                <a:solidFill>
                  <a:schemeClr val="tx1"/>
                </a:solidFill>
              </a:rPr>
              <a:t>antagonistleri),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T</a:t>
            </a:r>
            <a:r>
              <a:rPr lang="it-IT" dirty="0" smtClean="0">
                <a:solidFill>
                  <a:schemeClr val="tx1"/>
                </a:solidFill>
              </a:rPr>
              <a:t>ocilizumab </a:t>
            </a:r>
            <a:r>
              <a:rPr lang="it-IT" dirty="0">
                <a:solidFill>
                  <a:schemeClr val="tx1"/>
                </a:solidFill>
              </a:rPr>
              <a:t>(IL-6 </a:t>
            </a:r>
            <a:r>
              <a:rPr lang="tr-TR" dirty="0" smtClean="0">
                <a:solidFill>
                  <a:schemeClr val="tx1"/>
                </a:solidFill>
              </a:rPr>
              <a:t>r</a:t>
            </a:r>
            <a:r>
              <a:rPr lang="it-IT" dirty="0" smtClean="0">
                <a:solidFill>
                  <a:schemeClr val="tx1"/>
                </a:solidFill>
              </a:rPr>
              <a:t>eseptörlerine</a:t>
            </a:r>
            <a:r>
              <a:rPr lang="tr-TR" dirty="0" smtClean="0">
                <a:solidFill>
                  <a:schemeClr val="tx1"/>
                </a:solidFill>
              </a:rPr>
              <a:t> karşı </a:t>
            </a:r>
            <a:r>
              <a:rPr lang="tr-TR" dirty="0">
                <a:solidFill>
                  <a:schemeClr val="tx1"/>
                </a:solidFill>
              </a:rPr>
              <a:t>antikor</a:t>
            </a:r>
            <a:r>
              <a:rPr lang="tr-TR" dirty="0" smtClean="0">
                <a:solidFill>
                  <a:schemeClr val="tx1"/>
                </a:solidFill>
              </a:rPr>
              <a:t>)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Kolşisin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Simvastatin</a:t>
            </a:r>
            <a:r>
              <a:rPr lang="tr-TR" dirty="0" smtClean="0">
                <a:solidFill>
                  <a:schemeClr val="tx1"/>
                </a:solidFill>
              </a:rPr>
              <a:t> (HMG-</a:t>
            </a:r>
            <a:r>
              <a:rPr lang="tr-TR" dirty="0" err="1" smtClean="0">
                <a:solidFill>
                  <a:schemeClr val="tx1"/>
                </a:solidFill>
              </a:rPr>
              <a:t>CoA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redüktazı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inh</a:t>
            </a:r>
            <a:r>
              <a:rPr lang="tr-TR" dirty="0" smtClean="0">
                <a:solidFill>
                  <a:schemeClr val="tx1"/>
                </a:solidFill>
              </a:rPr>
              <a:t> eder) </a:t>
            </a:r>
            <a:r>
              <a:rPr lang="tr-TR" dirty="0" err="1" smtClean="0">
                <a:solidFill>
                  <a:schemeClr val="tx1"/>
                </a:solidFill>
              </a:rPr>
              <a:t>izoprenoid</a:t>
            </a:r>
            <a:r>
              <a:rPr lang="tr-TR" dirty="0" smtClean="0">
                <a:solidFill>
                  <a:schemeClr val="tx1"/>
                </a:solidFill>
              </a:rPr>
              <a:t> yolunu düzelterek </a:t>
            </a:r>
            <a:r>
              <a:rPr lang="tr-TR" dirty="0" err="1" smtClean="0">
                <a:solidFill>
                  <a:schemeClr val="tx1"/>
                </a:solidFill>
              </a:rPr>
              <a:t>mevalonik</a:t>
            </a:r>
            <a:r>
              <a:rPr lang="tr-TR" dirty="0" smtClean="0">
                <a:solidFill>
                  <a:schemeClr val="tx1"/>
                </a:solidFill>
              </a:rPr>
              <a:t> asidi azaltır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Allojenik</a:t>
            </a:r>
            <a:r>
              <a:rPr lang="tr-TR" dirty="0" smtClean="0">
                <a:solidFill>
                  <a:schemeClr val="tx1"/>
                </a:solidFill>
              </a:rPr>
              <a:t> kök hücre nakli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3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7000" y="1"/>
            <a:ext cx="12065000" cy="1117599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Monogenik</a:t>
            </a:r>
            <a:r>
              <a:rPr lang="tr-TR" b="1" dirty="0">
                <a:solidFill>
                  <a:srgbClr val="FF0000"/>
                </a:solidFill>
              </a:rPr>
              <a:t> IL-1 Yolu Mutasyonlu Sendromlar</a:t>
            </a:r>
            <a:r>
              <a:rPr lang="tr-TR" b="1" dirty="0" smtClean="0">
                <a:solidFill>
                  <a:srgbClr val="FF0000"/>
                </a:solidFill>
              </a:rPr>
              <a:t>; Tanı </a:t>
            </a:r>
            <a:r>
              <a:rPr lang="tr-TR" b="1" dirty="0">
                <a:solidFill>
                  <a:srgbClr val="FF0000"/>
                </a:solidFill>
              </a:rPr>
              <a:t>ve Tedavileri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(CAPS-FCAS ve CAPS-MWS)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17600"/>
            <a:ext cx="12192000" cy="5059363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A. </a:t>
            </a:r>
            <a:r>
              <a:rPr lang="tr-TR" dirty="0" err="1" smtClean="0">
                <a:solidFill>
                  <a:srgbClr val="FF0000"/>
                </a:solidFill>
              </a:rPr>
              <a:t>Criyopirin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ilişkili periyodik sendromlar </a:t>
            </a:r>
            <a:r>
              <a:rPr lang="tr-TR" dirty="0">
                <a:solidFill>
                  <a:schemeClr val="tx1"/>
                </a:solidFill>
              </a:rPr>
              <a:t>(</a:t>
            </a:r>
            <a:r>
              <a:rPr lang="tr-TR" dirty="0" err="1">
                <a:solidFill>
                  <a:schemeClr val="tx1"/>
                </a:solidFill>
              </a:rPr>
              <a:t>Cryopyrin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Associated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Periodic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Syndrome</a:t>
            </a:r>
            <a:r>
              <a:rPr lang="tr-TR" dirty="0">
                <a:solidFill>
                  <a:schemeClr val="tx1"/>
                </a:solidFill>
              </a:rPr>
              <a:t>) (CAPS) klinik olarak şiddetleri farklı üç hastalıktan oluşmaktadır.</a:t>
            </a:r>
          </a:p>
          <a:p>
            <a:pPr lvl="1"/>
            <a:r>
              <a:rPr lang="tr-TR" dirty="0">
                <a:solidFill>
                  <a:schemeClr val="tx1"/>
                </a:solidFill>
              </a:rPr>
              <a:t>Ailevi Soğuk </a:t>
            </a:r>
            <a:r>
              <a:rPr lang="tr-TR" dirty="0" err="1">
                <a:solidFill>
                  <a:schemeClr val="tx1"/>
                </a:solidFill>
              </a:rPr>
              <a:t>Otoinflamatuar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Sendrom-1(</a:t>
            </a:r>
            <a:r>
              <a:rPr lang="tr-TR" dirty="0" err="1" smtClean="0">
                <a:solidFill>
                  <a:schemeClr val="tx1"/>
                </a:solidFill>
              </a:rPr>
              <a:t>Familial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Cold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Autoinflammatory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Syndrome</a:t>
            </a:r>
            <a:r>
              <a:rPr lang="tr-TR" dirty="0">
                <a:solidFill>
                  <a:schemeClr val="tx1"/>
                </a:solidFill>
              </a:rPr>
              <a:t>) (</a:t>
            </a:r>
            <a:r>
              <a:rPr lang="tr-TR" dirty="0" smtClean="0">
                <a:solidFill>
                  <a:schemeClr val="tx1"/>
                </a:solidFill>
              </a:rPr>
              <a:t>FCAS-1), </a:t>
            </a:r>
            <a:endParaRPr lang="tr-TR" dirty="0">
              <a:solidFill>
                <a:schemeClr val="tx1"/>
              </a:solidFill>
            </a:endParaRPr>
          </a:p>
          <a:p>
            <a:pPr lvl="1"/>
            <a:r>
              <a:rPr lang="tr-TR" dirty="0" err="1">
                <a:solidFill>
                  <a:schemeClr val="tx1"/>
                </a:solidFill>
              </a:rPr>
              <a:t>Muckle-Wells</a:t>
            </a:r>
            <a:r>
              <a:rPr lang="tr-TR" dirty="0">
                <a:solidFill>
                  <a:schemeClr val="tx1"/>
                </a:solidFill>
              </a:rPr>
              <a:t> Sendromu (MWS) </a:t>
            </a:r>
          </a:p>
          <a:p>
            <a:pPr lvl="1"/>
            <a:r>
              <a:rPr lang="tr-TR" dirty="0" err="1">
                <a:solidFill>
                  <a:schemeClr val="tx1"/>
                </a:solidFill>
              </a:rPr>
              <a:t>Yenidoğan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Başlangıclı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Multisistem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İnflamatuar</a:t>
            </a:r>
            <a:r>
              <a:rPr lang="tr-TR" dirty="0">
                <a:solidFill>
                  <a:schemeClr val="tx1"/>
                </a:solidFill>
              </a:rPr>
              <a:t> Hastalık (NOMID)/Kronik </a:t>
            </a:r>
            <a:r>
              <a:rPr lang="tr-TR" dirty="0" err="1">
                <a:solidFill>
                  <a:schemeClr val="tx1"/>
                </a:solidFill>
              </a:rPr>
              <a:t>İnfantil</a:t>
            </a:r>
            <a:r>
              <a:rPr lang="tr-TR" dirty="0">
                <a:solidFill>
                  <a:schemeClr val="tx1"/>
                </a:solidFill>
              </a:rPr>
              <a:t> Nörolojik </a:t>
            </a:r>
            <a:r>
              <a:rPr lang="tr-TR" dirty="0" err="1">
                <a:solidFill>
                  <a:schemeClr val="tx1"/>
                </a:solidFill>
              </a:rPr>
              <a:t>Kutanöz</a:t>
            </a:r>
            <a:r>
              <a:rPr lang="tr-TR" dirty="0">
                <a:solidFill>
                  <a:schemeClr val="tx1"/>
                </a:solidFill>
              </a:rPr>
              <a:t> ve </a:t>
            </a:r>
            <a:r>
              <a:rPr lang="tr-TR" dirty="0" err="1">
                <a:solidFill>
                  <a:schemeClr val="tx1"/>
                </a:solidFill>
              </a:rPr>
              <a:t>Artiküler</a:t>
            </a:r>
            <a:r>
              <a:rPr lang="tr-TR" dirty="0">
                <a:solidFill>
                  <a:schemeClr val="tx1"/>
                </a:solidFill>
              </a:rPr>
              <a:t> Sendromu (CINCA) 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B. FCAS-2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71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Kinik </a:t>
            </a:r>
            <a:r>
              <a:rPr lang="tr-TR" dirty="0">
                <a:solidFill>
                  <a:schemeClr val="tx1"/>
                </a:solidFill>
              </a:rPr>
              <a:t>bulguların şiddeti </a:t>
            </a:r>
            <a:r>
              <a:rPr lang="tr-TR" dirty="0" smtClean="0">
                <a:solidFill>
                  <a:schemeClr val="tx1"/>
                </a:solidFill>
              </a:rPr>
              <a:t>açısından birbirinden farklılık göstermekte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CAPS’lar</a:t>
            </a:r>
            <a:r>
              <a:rPr lang="tr-TR" dirty="0" smtClean="0">
                <a:solidFill>
                  <a:schemeClr val="tx1"/>
                </a:solidFill>
              </a:rPr>
              <a:t> nadir görülür &lt;</a:t>
            </a:r>
            <a:r>
              <a:rPr lang="tr-TR" dirty="0">
                <a:solidFill>
                  <a:schemeClr val="tx1"/>
                </a:solidFill>
              </a:rPr>
              <a:t>1:1.000.000</a:t>
            </a:r>
            <a:r>
              <a:rPr lang="tr-TR" dirty="0" smtClean="0">
                <a:solidFill>
                  <a:schemeClr val="tx1"/>
                </a:solidFill>
              </a:rPr>
              <a:t>),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Tanı</a:t>
            </a:r>
            <a:r>
              <a:rPr lang="tr-TR" dirty="0">
                <a:solidFill>
                  <a:schemeClr val="tx1"/>
                </a:solidFill>
              </a:rPr>
              <a:t>, klinik bulgular temelinde yapılmalı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es-ES" dirty="0" smtClean="0">
                <a:solidFill>
                  <a:schemeClr val="tx1"/>
                </a:solidFill>
              </a:rPr>
              <a:t>otoimm</a:t>
            </a:r>
            <a:r>
              <a:rPr lang="tr-TR" dirty="0" smtClean="0">
                <a:solidFill>
                  <a:schemeClr val="tx1"/>
                </a:solidFill>
              </a:rPr>
              <a:t>ü</a:t>
            </a:r>
            <a:r>
              <a:rPr lang="es-ES" dirty="0" smtClean="0">
                <a:solidFill>
                  <a:schemeClr val="tx1"/>
                </a:solidFill>
              </a:rPr>
              <a:t>n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smtClean="0">
                <a:solidFill>
                  <a:schemeClr val="tx1"/>
                </a:solidFill>
              </a:rPr>
              <a:t>enfeksiy</a:t>
            </a:r>
            <a:r>
              <a:rPr lang="tr-TR" dirty="0" smtClean="0">
                <a:solidFill>
                  <a:schemeClr val="tx1"/>
                </a:solidFill>
              </a:rPr>
              <a:t>ö</a:t>
            </a:r>
            <a:r>
              <a:rPr lang="es-ES" dirty="0" smtClean="0">
                <a:solidFill>
                  <a:schemeClr val="tx1"/>
                </a:solidFill>
              </a:rPr>
              <a:t>z </a:t>
            </a:r>
            <a:r>
              <a:rPr lang="es-ES" dirty="0">
                <a:solidFill>
                  <a:schemeClr val="tx1"/>
                </a:solidFill>
              </a:rPr>
              <a:t>hastalıklar ve </a:t>
            </a:r>
            <a:r>
              <a:rPr lang="es-ES" dirty="0" smtClean="0">
                <a:solidFill>
                  <a:schemeClr val="tx1"/>
                </a:solidFill>
              </a:rPr>
              <a:t>maligniteler</a:t>
            </a:r>
            <a:r>
              <a:rPr lang="tr-TR" dirty="0" smtClean="0">
                <a:solidFill>
                  <a:schemeClr val="tx1"/>
                </a:solidFill>
              </a:rPr>
              <a:t> ekarte </a:t>
            </a:r>
            <a:r>
              <a:rPr lang="tr-TR" dirty="0">
                <a:solidFill>
                  <a:schemeClr val="tx1"/>
                </a:solidFill>
              </a:rPr>
              <a:t>edilmelidir.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Laboratuvar bulguları </a:t>
            </a:r>
            <a:r>
              <a:rPr lang="tr-TR" dirty="0">
                <a:solidFill>
                  <a:schemeClr val="tx1"/>
                </a:solidFill>
              </a:rPr>
              <a:t>ile birlikte </a:t>
            </a:r>
            <a:r>
              <a:rPr lang="tr-TR" dirty="0" smtClean="0">
                <a:solidFill>
                  <a:schemeClr val="tx1"/>
                </a:solidFill>
              </a:rPr>
              <a:t>genetik testler doğru </a:t>
            </a:r>
            <a:r>
              <a:rPr lang="tr-TR" dirty="0">
                <a:solidFill>
                  <a:schemeClr val="tx1"/>
                </a:solidFill>
              </a:rPr>
              <a:t>tanıya </a:t>
            </a:r>
            <a:r>
              <a:rPr lang="tr-TR" dirty="0" smtClean="0">
                <a:solidFill>
                  <a:schemeClr val="tx1"/>
                </a:solidFill>
              </a:rPr>
              <a:t>ulaştırır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0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KLİNİK </a:t>
            </a:r>
            <a:r>
              <a:rPr lang="tr-TR" sz="4000" b="1" dirty="0">
                <a:solidFill>
                  <a:srgbClr val="FF0000"/>
                </a:solidFill>
              </a:rPr>
              <a:t>BULGULAR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043190"/>
            <a:ext cx="10881575" cy="5133773"/>
          </a:xfrm>
        </p:spPr>
        <p:txBody>
          <a:bodyPr>
            <a:normAutofit lnSpcReduction="10000"/>
          </a:bodyPr>
          <a:lstStyle/>
          <a:p>
            <a:r>
              <a:rPr lang="tr-TR" dirty="0">
                <a:solidFill>
                  <a:schemeClr val="tx1"/>
                </a:solidFill>
              </a:rPr>
              <a:t>Ailevi Soğuk </a:t>
            </a:r>
            <a:r>
              <a:rPr lang="tr-TR" dirty="0" err="1">
                <a:solidFill>
                  <a:schemeClr val="tx1"/>
                </a:solidFill>
              </a:rPr>
              <a:t>Otoinflamatuar</a:t>
            </a:r>
            <a:r>
              <a:rPr lang="tr-TR" dirty="0">
                <a:solidFill>
                  <a:schemeClr val="tx1"/>
                </a:solidFill>
              </a:rPr>
              <a:t> Sendrom (</a:t>
            </a:r>
            <a:r>
              <a:rPr lang="tr-TR" dirty="0" err="1" smtClean="0">
                <a:solidFill>
                  <a:schemeClr val="tx1"/>
                </a:solidFill>
              </a:rPr>
              <a:t>Familial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Cold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Autoinflammatory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Syndrom</a:t>
            </a:r>
            <a:r>
              <a:rPr lang="tr-TR" dirty="0">
                <a:solidFill>
                  <a:schemeClr val="tx1"/>
                </a:solidFill>
              </a:rPr>
              <a:t>)(FCAS), </a:t>
            </a:r>
            <a:r>
              <a:rPr lang="tr-TR" dirty="0" smtClean="0">
                <a:solidFill>
                  <a:schemeClr val="tx1"/>
                </a:solidFill>
              </a:rPr>
              <a:t>ailesel soğuk ürtiker </a:t>
            </a:r>
            <a:r>
              <a:rPr lang="tr-TR" dirty="0">
                <a:solidFill>
                  <a:schemeClr val="tx1"/>
                </a:solidFill>
              </a:rPr>
              <a:t>ve CAPS-1 olarak da </a:t>
            </a:r>
            <a:r>
              <a:rPr lang="tr-TR" dirty="0" smtClean="0">
                <a:solidFill>
                  <a:schemeClr val="tx1"/>
                </a:solidFill>
              </a:rPr>
              <a:t>bilinmektedir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CAPS’ların</a:t>
            </a:r>
            <a:r>
              <a:rPr lang="tr-TR" dirty="0">
                <a:solidFill>
                  <a:schemeClr val="tx1"/>
                </a:solidFill>
              </a:rPr>
              <a:t> en hafif formudur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Ataklar yaşamın </a:t>
            </a:r>
            <a:r>
              <a:rPr lang="tr-TR" dirty="0">
                <a:solidFill>
                  <a:schemeClr val="tx1"/>
                </a:solidFill>
              </a:rPr>
              <a:t>ilk </a:t>
            </a:r>
            <a:r>
              <a:rPr lang="tr-TR" dirty="0" smtClean="0">
                <a:solidFill>
                  <a:schemeClr val="tx1"/>
                </a:solidFill>
              </a:rPr>
              <a:t>birkaç </a:t>
            </a:r>
            <a:r>
              <a:rPr lang="tr-TR" dirty="0">
                <a:solidFill>
                  <a:schemeClr val="tx1"/>
                </a:solidFill>
              </a:rPr>
              <a:t>ayı </a:t>
            </a:r>
            <a:r>
              <a:rPr lang="tr-TR" dirty="0" smtClean="0">
                <a:solidFill>
                  <a:schemeClr val="tx1"/>
                </a:solidFill>
              </a:rPr>
              <a:t>içerisinde </a:t>
            </a:r>
            <a:r>
              <a:rPr lang="tr-TR" dirty="0">
                <a:solidFill>
                  <a:schemeClr val="tx1"/>
                </a:solidFill>
              </a:rPr>
              <a:t>başlamaktadır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Hastalık soğuğa </a:t>
            </a:r>
            <a:r>
              <a:rPr lang="tr-TR" dirty="0" err="1">
                <a:solidFill>
                  <a:schemeClr val="tx1"/>
                </a:solidFill>
              </a:rPr>
              <a:t>maruziyet</a:t>
            </a:r>
            <a:r>
              <a:rPr lang="tr-TR" dirty="0">
                <a:solidFill>
                  <a:schemeClr val="tx1"/>
                </a:solidFill>
              </a:rPr>
              <a:t> sonrasında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ürtiker benzeri döküntü,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ateş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baş </a:t>
            </a:r>
            <a:r>
              <a:rPr lang="tr-TR" dirty="0">
                <a:solidFill>
                  <a:schemeClr val="tx1"/>
                </a:solidFill>
              </a:rPr>
              <a:t>ağrısı,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artralji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artrit</a:t>
            </a:r>
            <a:r>
              <a:rPr lang="tr-TR" dirty="0">
                <a:solidFill>
                  <a:schemeClr val="tx1"/>
                </a:solidFill>
              </a:rPr>
              <a:t>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konjuktival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hiperemi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ile karakterizedir</a:t>
            </a:r>
            <a:r>
              <a:rPr lang="tr-TR" dirty="0" smtClean="0">
                <a:solidFill>
                  <a:schemeClr val="tx1"/>
                </a:solidFill>
              </a:rPr>
              <a:t>.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Atakların </a:t>
            </a:r>
            <a:r>
              <a:rPr lang="tr-TR" dirty="0">
                <a:solidFill>
                  <a:schemeClr val="tx1"/>
                </a:solidFill>
              </a:rPr>
              <a:t>şiddet </a:t>
            </a:r>
            <a:r>
              <a:rPr lang="tr-TR" dirty="0" smtClean="0">
                <a:solidFill>
                  <a:schemeClr val="tx1"/>
                </a:solidFill>
              </a:rPr>
              <a:t>ve süresi</a:t>
            </a:r>
            <a:r>
              <a:rPr lang="tr-TR" dirty="0">
                <a:solidFill>
                  <a:schemeClr val="tx1"/>
                </a:solidFill>
              </a:rPr>
              <a:t>, soğuğa maruz kalma </a:t>
            </a:r>
            <a:r>
              <a:rPr lang="tr-TR" dirty="0" smtClean="0">
                <a:solidFill>
                  <a:schemeClr val="tx1"/>
                </a:solidFill>
              </a:rPr>
              <a:t>süresine </a:t>
            </a:r>
            <a:r>
              <a:rPr lang="tr-TR" dirty="0">
                <a:solidFill>
                  <a:schemeClr val="tx1"/>
                </a:solidFill>
              </a:rPr>
              <a:t>bağlı değişebilir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Çoğu </a:t>
            </a:r>
            <a:r>
              <a:rPr lang="tr-TR" dirty="0">
                <a:solidFill>
                  <a:schemeClr val="tx1"/>
                </a:solidFill>
              </a:rPr>
              <a:t>atak genellikle 24 saat </a:t>
            </a:r>
            <a:r>
              <a:rPr lang="tr-TR" dirty="0" smtClean="0">
                <a:solidFill>
                  <a:schemeClr val="tx1"/>
                </a:solidFill>
              </a:rPr>
              <a:t>içerisinde geçer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7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/>
          </p:cNvPicPr>
          <p:nvPr>
            <p:ph idx="1"/>
          </p:nvPr>
        </p:nvPicPr>
        <p:blipFill rotWithShape="1">
          <a:blip r:embed="rId2"/>
          <a:srcRect l="10341" t="55124" r="71854" b="15871"/>
          <a:stretch/>
        </p:blipFill>
        <p:spPr>
          <a:xfrm>
            <a:off x="2446986" y="365125"/>
            <a:ext cx="6478073" cy="6080918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44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667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176963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Soğuğa </a:t>
            </a:r>
            <a:r>
              <a:rPr lang="tr-TR" dirty="0" err="1" smtClean="0">
                <a:solidFill>
                  <a:schemeClr val="tx1"/>
                </a:solidFill>
              </a:rPr>
              <a:t>maruziyet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sonrası atakların nasıl ortaya </a:t>
            </a:r>
            <a:r>
              <a:rPr lang="tr-TR" dirty="0" smtClean="0">
                <a:solidFill>
                  <a:schemeClr val="tx1"/>
                </a:solidFill>
              </a:rPr>
              <a:t>çıktığı </a:t>
            </a:r>
            <a:r>
              <a:rPr lang="tr-TR" dirty="0">
                <a:solidFill>
                  <a:schemeClr val="tx1"/>
                </a:solidFill>
              </a:rPr>
              <a:t>bilinmemektedir.</a:t>
            </a:r>
          </a:p>
          <a:p>
            <a:r>
              <a:rPr lang="tr-TR" dirty="0">
                <a:solidFill>
                  <a:schemeClr val="tx1"/>
                </a:solidFill>
              </a:rPr>
              <a:t>Tipik ü</a:t>
            </a:r>
            <a:r>
              <a:rPr lang="tr-TR" dirty="0" smtClean="0">
                <a:solidFill>
                  <a:schemeClr val="tx1"/>
                </a:solidFill>
              </a:rPr>
              <a:t>rtikerin </a:t>
            </a:r>
            <a:r>
              <a:rPr lang="tr-TR" dirty="0">
                <a:solidFill>
                  <a:schemeClr val="tx1"/>
                </a:solidFill>
              </a:rPr>
              <a:t>aksine, </a:t>
            </a:r>
            <a:r>
              <a:rPr lang="tr-TR" dirty="0" err="1" smtClean="0">
                <a:solidFill>
                  <a:schemeClr val="tx1"/>
                </a:solidFill>
              </a:rPr>
              <a:t>CAPS’da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nb-NO" dirty="0" smtClean="0">
                <a:solidFill>
                  <a:schemeClr val="tx1"/>
                </a:solidFill>
              </a:rPr>
              <a:t>d</a:t>
            </a:r>
            <a:r>
              <a:rPr lang="tr-TR" dirty="0" smtClean="0">
                <a:solidFill>
                  <a:schemeClr val="tx1"/>
                </a:solidFill>
              </a:rPr>
              <a:t>ö</a:t>
            </a:r>
            <a:r>
              <a:rPr lang="nb-NO" dirty="0" smtClean="0">
                <a:solidFill>
                  <a:schemeClr val="tx1"/>
                </a:solidFill>
              </a:rPr>
              <a:t>k</a:t>
            </a:r>
            <a:r>
              <a:rPr lang="tr-TR" dirty="0" smtClean="0">
                <a:solidFill>
                  <a:schemeClr val="tx1"/>
                </a:solidFill>
              </a:rPr>
              <a:t>ü</a:t>
            </a:r>
            <a:r>
              <a:rPr lang="nb-NO" dirty="0" smtClean="0">
                <a:solidFill>
                  <a:schemeClr val="tx1"/>
                </a:solidFill>
              </a:rPr>
              <a:t>nt</a:t>
            </a:r>
            <a:r>
              <a:rPr lang="tr-TR" dirty="0" smtClean="0">
                <a:solidFill>
                  <a:schemeClr val="tx1"/>
                </a:solidFill>
              </a:rPr>
              <a:t>ü</a:t>
            </a:r>
            <a:r>
              <a:rPr lang="nb-NO" dirty="0" smtClean="0">
                <a:solidFill>
                  <a:schemeClr val="tx1"/>
                </a:solidFill>
              </a:rPr>
              <a:t>ler </a:t>
            </a:r>
            <a:r>
              <a:rPr lang="nb-NO" dirty="0">
                <a:solidFill>
                  <a:schemeClr val="tx1"/>
                </a:solidFill>
              </a:rPr>
              <a:t>genellikle kaşıntılı değildir, </a:t>
            </a:r>
            <a:r>
              <a:rPr lang="nb-NO" dirty="0" smtClean="0">
                <a:solidFill>
                  <a:schemeClr val="tx1"/>
                </a:solidFill>
              </a:rPr>
              <a:t>anjioodem</a:t>
            </a:r>
            <a:r>
              <a:rPr lang="tr-TR" dirty="0" smtClean="0">
                <a:solidFill>
                  <a:schemeClr val="tx1"/>
                </a:solidFill>
              </a:rPr>
              <a:t> eşlik </a:t>
            </a:r>
            <a:r>
              <a:rPr lang="tr-TR" dirty="0">
                <a:solidFill>
                  <a:schemeClr val="tx1"/>
                </a:solidFill>
              </a:rPr>
              <a:t>etmez,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Antihistaminik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ilaclara</a:t>
            </a:r>
            <a:r>
              <a:rPr lang="tr-TR" dirty="0">
                <a:solidFill>
                  <a:schemeClr val="tx1"/>
                </a:solidFill>
              </a:rPr>
              <a:t> yanıt vermez </a:t>
            </a:r>
            <a:r>
              <a:rPr lang="tr-TR" dirty="0" smtClean="0">
                <a:solidFill>
                  <a:schemeClr val="tx1"/>
                </a:solidFill>
              </a:rPr>
              <a:t>ve sistemik </a:t>
            </a:r>
            <a:r>
              <a:rPr lang="tr-TR" dirty="0" err="1">
                <a:solidFill>
                  <a:schemeClr val="tx1"/>
                </a:solidFill>
              </a:rPr>
              <a:t>inflamasyon</a:t>
            </a:r>
            <a:r>
              <a:rPr lang="tr-TR" dirty="0">
                <a:solidFill>
                  <a:schemeClr val="tx1"/>
                </a:solidFill>
              </a:rPr>
              <a:t> bulgularına eşlik </a:t>
            </a:r>
            <a:r>
              <a:rPr lang="tr-TR" dirty="0" smtClean="0">
                <a:solidFill>
                  <a:schemeClr val="tx1"/>
                </a:solidFill>
              </a:rPr>
              <a:t>eder.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Amiloidoz</a:t>
            </a:r>
            <a:r>
              <a:rPr lang="tr-TR" dirty="0" smtClean="0">
                <a:solidFill>
                  <a:schemeClr val="tx1"/>
                </a:solidFill>
              </a:rPr>
              <a:t>, ciddi </a:t>
            </a:r>
            <a:r>
              <a:rPr lang="tr-TR" dirty="0">
                <a:solidFill>
                  <a:schemeClr val="tx1"/>
                </a:solidFill>
              </a:rPr>
              <a:t>ve </a:t>
            </a:r>
            <a:r>
              <a:rPr lang="tr-TR" dirty="0" smtClean="0">
                <a:solidFill>
                  <a:schemeClr val="tx1"/>
                </a:solidFill>
              </a:rPr>
              <a:t>geç </a:t>
            </a:r>
            <a:r>
              <a:rPr lang="tr-TR" dirty="0">
                <a:solidFill>
                  <a:schemeClr val="tx1"/>
                </a:solidFill>
              </a:rPr>
              <a:t>bir </a:t>
            </a:r>
            <a:r>
              <a:rPr lang="tr-TR" dirty="0" smtClean="0">
                <a:solidFill>
                  <a:schemeClr val="tx1"/>
                </a:solidFill>
              </a:rPr>
              <a:t>komplikasyondur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r>
              <a:rPr lang="de-DE" dirty="0" err="1">
                <a:solidFill>
                  <a:srgbClr val="FF0000"/>
                </a:solidFill>
              </a:rPr>
              <a:t>Muckle</a:t>
            </a:r>
            <a:r>
              <a:rPr lang="de-DE" dirty="0">
                <a:solidFill>
                  <a:srgbClr val="FF0000"/>
                </a:solidFill>
              </a:rPr>
              <a:t>-Wells </a:t>
            </a:r>
            <a:r>
              <a:rPr lang="de-DE" dirty="0" err="1">
                <a:solidFill>
                  <a:srgbClr val="FF0000"/>
                </a:solidFill>
              </a:rPr>
              <a:t>Sendromu</a:t>
            </a:r>
            <a:r>
              <a:rPr lang="de-DE" dirty="0">
                <a:solidFill>
                  <a:srgbClr val="FF0000"/>
                </a:solidFill>
              </a:rPr>
              <a:t> (MWS), </a:t>
            </a:r>
            <a:r>
              <a:rPr lang="de-DE" dirty="0" err="1">
                <a:solidFill>
                  <a:schemeClr val="tx1"/>
                </a:solidFill>
              </a:rPr>
              <a:t>erken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infantil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ve </a:t>
            </a:r>
            <a:r>
              <a:rPr lang="es-ES" dirty="0">
                <a:solidFill>
                  <a:schemeClr val="tx1"/>
                </a:solidFill>
              </a:rPr>
              <a:t>bazen </a:t>
            </a:r>
            <a:r>
              <a:rPr lang="es-ES" dirty="0" smtClean="0">
                <a:solidFill>
                  <a:schemeClr val="tx1"/>
                </a:solidFill>
              </a:rPr>
              <a:t>ad</a:t>
            </a:r>
            <a:r>
              <a:rPr lang="tr-TR" dirty="0" smtClean="0">
                <a:solidFill>
                  <a:schemeClr val="tx1"/>
                </a:solidFill>
              </a:rPr>
              <a:t>ö</a:t>
            </a:r>
            <a:r>
              <a:rPr lang="es-ES" dirty="0" smtClean="0">
                <a:solidFill>
                  <a:schemeClr val="tx1"/>
                </a:solidFill>
              </a:rPr>
              <a:t>lesan d</a:t>
            </a:r>
            <a:r>
              <a:rPr lang="tr-TR" dirty="0" smtClean="0">
                <a:solidFill>
                  <a:schemeClr val="tx1"/>
                </a:solidFill>
              </a:rPr>
              <a:t>ö</a:t>
            </a:r>
            <a:r>
              <a:rPr lang="es-ES" dirty="0" smtClean="0">
                <a:solidFill>
                  <a:schemeClr val="tx1"/>
                </a:solidFill>
              </a:rPr>
              <a:t>neminde </a:t>
            </a:r>
            <a:r>
              <a:rPr lang="es-ES" dirty="0">
                <a:solidFill>
                  <a:schemeClr val="tx1"/>
                </a:solidFill>
              </a:rPr>
              <a:t>başlayan </a:t>
            </a:r>
            <a:r>
              <a:rPr lang="es-ES" dirty="0" smtClean="0">
                <a:solidFill>
                  <a:schemeClr val="tx1"/>
                </a:solidFill>
              </a:rPr>
              <a:t>orta</a:t>
            </a:r>
            <a:r>
              <a:rPr lang="tr-TR" dirty="0" smtClean="0">
                <a:solidFill>
                  <a:schemeClr val="tx1"/>
                </a:solidFill>
              </a:rPr>
              <a:t> şiddetli </a:t>
            </a:r>
            <a:r>
              <a:rPr lang="tr-TR" dirty="0">
                <a:solidFill>
                  <a:schemeClr val="tx1"/>
                </a:solidFill>
              </a:rPr>
              <a:t>formdaki </a:t>
            </a:r>
            <a:r>
              <a:rPr lang="tr-TR" dirty="0" err="1">
                <a:solidFill>
                  <a:schemeClr val="tx1"/>
                </a:solidFill>
              </a:rPr>
              <a:t>CAPS’tır</a:t>
            </a:r>
            <a:r>
              <a:rPr lang="tr-TR" dirty="0">
                <a:solidFill>
                  <a:schemeClr val="tx1"/>
                </a:solidFill>
              </a:rPr>
              <a:t>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Klinik </a:t>
            </a:r>
            <a:r>
              <a:rPr lang="tr-TR" dirty="0">
                <a:solidFill>
                  <a:schemeClr val="tx1"/>
                </a:solidFill>
              </a:rPr>
              <a:t>bulgular </a:t>
            </a:r>
            <a:r>
              <a:rPr lang="tr-TR" dirty="0" smtClean="0">
                <a:solidFill>
                  <a:schemeClr val="tx1"/>
                </a:solidFill>
              </a:rPr>
              <a:t>FCAS-1’e benzemektedir</a:t>
            </a:r>
            <a:r>
              <a:rPr lang="tr-TR" dirty="0">
                <a:solidFill>
                  <a:schemeClr val="tx1"/>
                </a:solidFill>
              </a:rPr>
              <a:t>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Atak </a:t>
            </a:r>
            <a:r>
              <a:rPr lang="tr-TR" dirty="0">
                <a:solidFill>
                  <a:schemeClr val="tx1"/>
                </a:solidFill>
              </a:rPr>
              <a:t>sırasında ateş genellikle </a:t>
            </a:r>
            <a:r>
              <a:rPr lang="tr-TR" dirty="0" smtClean="0">
                <a:solidFill>
                  <a:schemeClr val="tx1"/>
                </a:solidFill>
              </a:rPr>
              <a:t>hafif (</a:t>
            </a:r>
            <a:r>
              <a:rPr lang="tr-TR" dirty="0">
                <a:solidFill>
                  <a:schemeClr val="tx1"/>
                </a:solidFill>
              </a:rPr>
              <a:t>genellikle &lt;38 </a:t>
            </a:r>
            <a:r>
              <a:rPr lang="tr-TR" dirty="0" smtClean="0">
                <a:solidFill>
                  <a:schemeClr val="tx1"/>
                </a:solidFill>
              </a:rPr>
              <a:t>C</a:t>
            </a:r>
            <a:r>
              <a:rPr lang="tr-TR" dirty="0">
                <a:solidFill>
                  <a:schemeClr val="tx1"/>
                </a:solidFill>
              </a:rPr>
              <a:t>) olup 12-36 saat </a:t>
            </a:r>
            <a:r>
              <a:rPr lang="tr-TR" dirty="0" smtClean="0">
                <a:solidFill>
                  <a:schemeClr val="tx1"/>
                </a:solidFill>
              </a:rPr>
              <a:t>içerisinde </a:t>
            </a:r>
            <a:r>
              <a:rPr lang="tr-TR" dirty="0">
                <a:solidFill>
                  <a:schemeClr val="tx1"/>
                </a:solidFill>
              </a:rPr>
              <a:t>kaybolmaktadır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9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003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24248"/>
            <a:ext cx="11023242" cy="5352715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Ü</a:t>
            </a:r>
            <a:r>
              <a:rPr lang="tr-TR" dirty="0" smtClean="0">
                <a:solidFill>
                  <a:schemeClr val="tx1"/>
                </a:solidFill>
              </a:rPr>
              <a:t>rtiker-benzeri lezyonlar, oral </a:t>
            </a:r>
            <a:r>
              <a:rPr lang="tr-TR" dirty="0" err="1" smtClean="0">
                <a:solidFill>
                  <a:schemeClr val="tx1"/>
                </a:solidFill>
              </a:rPr>
              <a:t>ülserasyon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smtClean="0">
                <a:solidFill>
                  <a:schemeClr val="tx1"/>
                </a:solidFill>
              </a:rPr>
              <a:t>ç</a:t>
            </a:r>
            <a:r>
              <a:rPr lang="es-ES" dirty="0" smtClean="0">
                <a:solidFill>
                  <a:schemeClr val="tx1"/>
                </a:solidFill>
              </a:rPr>
              <a:t>omak </a:t>
            </a:r>
            <a:r>
              <a:rPr lang="es-ES" dirty="0">
                <a:solidFill>
                  <a:schemeClr val="tx1"/>
                </a:solidFill>
              </a:rPr>
              <a:t>parmak, periungual eritem ve el </a:t>
            </a:r>
            <a:r>
              <a:rPr lang="es-ES" dirty="0" smtClean="0">
                <a:solidFill>
                  <a:schemeClr val="tx1"/>
                </a:solidFill>
              </a:rPr>
              <a:t>sırtında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gottron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papullerine</a:t>
            </a:r>
            <a:r>
              <a:rPr lang="tr-TR" dirty="0">
                <a:solidFill>
                  <a:schemeClr val="tx1"/>
                </a:solidFill>
              </a:rPr>
              <a:t> benzer lezyonlar olabilir.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Klinik olarak önemli </a:t>
            </a:r>
            <a:r>
              <a:rPr lang="tr-TR" dirty="0">
                <a:solidFill>
                  <a:schemeClr val="tx1"/>
                </a:solidFill>
              </a:rPr>
              <a:t>bulgusu hastaların 2/3’unde </a:t>
            </a:r>
            <a:r>
              <a:rPr lang="tr-TR" dirty="0" smtClean="0">
                <a:solidFill>
                  <a:schemeClr val="tx1"/>
                </a:solidFill>
              </a:rPr>
              <a:t>görülen </a:t>
            </a:r>
            <a:r>
              <a:rPr lang="tr-TR" dirty="0">
                <a:solidFill>
                  <a:schemeClr val="tx1"/>
                </a:solidFill>
              </a:rPr>
              <a:t>ve </a:t>
            </a:r>
            <a:r>
              <a:rPr lang="tr-TR" dirty="0" smtClean="0">
                <a:solidFill>
                  <a:schemeClr val="tx1"/>
                </a:solidFill>
              </a:rPr>
              <a:t>genellikle 2</a:t>
            </a:r>
            <a:r>
              <a:rPr lang="tr-TR" dirty="0">
                <a:solidFill>
                  <a:schemeClr val="tx1"/>
                </a:solidFill>
              </a:rPr>
              <a:t>. </a:t>
            </a:r>
            <a:r>
              <a:rPr lang="tr-TR" dirty="0" err="1">
                <a:solidFill>
                  <a:schemeClr val="tx1"/>
                </a:solidFill>
              </a:rPr>
              <a:t>dekatta</a:t>
            </a:r>
            <a:r>
              <a:rPr lang="tr-TR" dirty="0">
                <a:solidFill>
                  <a:schemeClr val="tx1"/>
                </a:solidFill>
              </a:rPr>
              <a:t> ortaya </a:t>
            </a:r>
            <a:r>
              <a:rPr lang="tr-TR" dirty="0" err="1">
                <a:solidFill>
                  <a:schemeClr val="tx1"/>
                </a:solidFill>
              </a:rPr>
              <a:t>cıkan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sensorinoral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işitme kaybıdır. 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Proteinüri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periferik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nöropati</a:t>
            </a:r>
            <a:r>
              <a:rPr lang="tr-TR" dirty="0" smtClean="0">
                <a:solidFill>
                  <a:schemeClr val="tx1"/>
                </a:solidFill>
              </a:rPr>
              <a:t> ve böbrek </a:t>
            </a:r>
            <a:r>
              <a:rPr lang="tr-TR" dirty="0">
                <a:solidFill>
                  <a:schemeClr val="tx1"/>
                </a:solidFill>
              </a:rPr>
              <a:t>yetmezliğine yol </a:t>
            </a:r>
            <a:r>
              <a:rPr lang="tr-TR" dirty="0" smtClean="0">
                <a:solidFill>
                  <a:schemeClr val="tx1"/>
                </a:solidFill>
              </a:rPr>
              <a:t>açan </a:t>
            </a:r>
            <a:r>
              <a:rPr lang="tr-TR" dirty="0">
                <a:solidFill>
                  <a:schemeClr val="tx1"/>
                </a:solidFill>
              </a:rPr>
              <a:t>AA </a:t>
            </a:r>
            <a:r>
              <a:rPr lang="tr-TR" dirty="0" smtClean="0">
                <a:solidFill>
                  <a:schemeClr val="tx1"/>
                </a:solidFill>
              </a:rPr>
              <a:t>tipi </a:t>
            </a:r>
            <a:r>
              <a:rPr lang="tr-TR" dirty="0" err="1" smtClean="0">
                <a:solidFill>
                  <a:schemeClr val="tx1"/>
                </a:solidFill>
              </a:rPr>
              <a:t>amiloidoz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da </a:t>
            </a:r>
            <a:r>
              <a:rPr lang="tr-TR" dirty="0" err="1">
                <a:solidFill>
                  <a:schemeClr val="tx1"/>
                </a:solidFill>
              </a:rPr>
              <a:t>FCAS’a</a:t>
            </a:r>
            <a:r>
              <a:rPr lang="tr-TR" dirty="0">
                <a:solidFill>
                  <a:schemeClr val="tx1"/>
                </a:solidFill>
              </a:rPr>
              <a:t> oranla </a:t>
            </a:r>
            <a:r>
              <a:rPr lang="tr-TR" dirty="0" err="1">
                <a:solidFill>
                  <a:schemeClr val="tx1"/>
                </a:solidFill>
              </a:rPr>
              <a:t>MWS’de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sıktır.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9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115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TANI İÇİN İPUÇLARI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152" y="1403797"/>
            <a:ext cx="11968033" cy="4773166"/>
          </a:xfrm>
        </p:spPr>
        <p:txBody>
          <a:bodyPr>
            <a:normAutofit fontScale="92500"/>
          </a:bodyPr>
          <a:lstStyle/>
          <a:p>
            <a:r>
              <a:rPr lang="tr-TR" dirty="0">
                <a:solidFill>
                  <a:schemeClr val="tx1"/>
                </a:solidFill>
              </a:rPr>
              <a:t>CAPS grubu hastalıklar </a:t>
            </a:r>
            <a:r>
              <a:rPr lang="tr-TR" dirty="0" err="1">
                <a:solidFill>
                  <a:schemeClr val="tx1"/>
                </a:solidFill>
              </a:rPr>
              <a:t>icin</a:t>
            </a:r>
            <a:r>
              <a:rPr lang="tr-TR" dirty="0">
                <a:solidFill>
                  <a:schemeClr val="tx1"/>
                </a:solidFill>
              </a:rPr>
              <a:t> soğuğun (</a:t>
            </a:r>
            <a:r>
              <a:rPr lang="tr-TR" dirty="0" smtClean="0">
                <a:solidFill>
                  <a:schemeClr val="tx1"/>
                </a:solidFill>
              </a:rPr>
              <a:t>bazen enfeksiyon</a:t>
            </a:r>
            <a:r>
              <a:rPr lang="tr-TR" dirty="0">
                <a:solidFill>
                  <a:schemeClr val="tx1"/>
                </a:solidFill>
              </a:rPr>
              <a:t>, travma) tetiklediği ataklar,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ürtikeryal</a:t>
            </a:r>
            <a:r>
              <a:rPr lang="tr-TR" dirty="0" smtClean="0">
                <a:solidFill>
                  <a:schemeClr val="tx1"/>
                </a:solidFill>
              </a:rPr>
              <a:t> döküntü,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kas-iskelet </a:t>
            </a:r>
            <a:r>
              <a:rPr lang="tr-TR" dirty="0">
                <a:solidFill>
                  <a:schemeClr val="tx1"/>
                </a:solidFill>
              </a:rPr>
              <a:t>sistemi bulguları,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konjuktivit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progresif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sağırlık,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amiloidoz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etnik köken </a:t>
            </a:r>
            <a:r>
              <a:rPr lang="tr-TR" dirty="0">
                <a:solidFill>
                  <a:schemeClr val="tx1"/>
                </a:solidFill>
              </a:rPr>
              <a:t>yada </a:t>
            </a:r>
            <a:r>
              <a:rPr lang="tr-TR" dirty="0" smtClean="0">
                <a:solidFill>
                  <a:schemeClr val="tx1"/>
                </a:solidFill>
              </a:rPr>
              <a:t>ailede benzer özellikte </a:t>
            </a:r>
            <a:r>
              <a:rPr lang="tr-TR" dirty="0">
                <a:solidFill>
                  <a:schemeClr val="tx1"/>
                </a:solidFill>
              </a:rPr>
              <a:t>bireylerin bulunması, </a:t>
            </a:r>
            <a:r>
              <a:rPr lang="tr-TR" sz="3000" dirty="0" err="1" smtClean="0">
                <a:solidFill>
                  <a:schemeClr val="tx1"/>
                </a:solidFill>
              </a:rPr>
              <a:t>klinisyenleri</a:t>
            </a:r>
            <a:r>
              <a:rPr lang="tr-TR" sz="3000" dirty="0" smtClean="0">
                <a:solidFill>
                  <a:schemeClr val="tx1"/>
                </a:solidFill>
              </a:rPr>
              <a:t> tanıya </a:t>
            </a:r>
            <a:r>
              <a:rPr lang="tr-TR" sz="3000" dirty="0">
                <a:solidFill>
                  <a:schemeClr val="tx1"/>
                </a:solidFill>
              </a:rPr>
              <a:t>yaklaştıran </a:t>
            </a:r>
            <a:r>
              <a:rPr lang="tr-TR" sz="3000" dirty="0" smtClean="0">
                <a:solidFill>
                  <a:schemeClr val="tx1"/>
                </a:solidFill>
              </a:rPr>
              <a:t>önemli </a:t>
            </a:r>
            <a:r>
              <a:rPr lang="tr-TR" sz="3000" dirty="0" err="1" smtClean="0">
                <a:solidFill>
                  <a:schemeClr val="tx1"/>
                </a:solidFill>
              </a:rPr>
              <a:t>ipuçlardır</a:t>
            </a:r>
            <a:r>
              <a:rPr lang="tr-TR" sz="3000" dirty="0" smtClean="0">
                <a:solidFill>
                  <a:schemeClr val="tx1"/>
                </a:solidFill>
              </a:rPr>
              <a:t>.</a:t>
            </a:r>
            <a:endParaRPr lang="tr-TR" sz="3000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Otozomal</a:t>
            </a:r>
            <a:r>
              <a:rPr lang="tr-TR" dirty="0">
                <a:solidFill>
                  <a:schemeClr val="tx1"/>
                </a:solidFill>
              </a:rPr>
              <a:t> dominant </a:t>
            </a:r>
            <a:r>
              <a:rPr lang="tr-TR" dirty="0" err="1">
                <a:solidFill>
                  <a:schemeClr val="tx1"/>
                </a:solidFill>
              </a:rPr>
              <a:t>gecişi</a:t>
            </a:r>
            <a:r>
              <a:rPr lang="tr-TR" dirty="0">
                <a:solidFill>
                  <a:schemeClr val="tx1"/>
                </a:solidFill>
              </a:rPr>
              <a:t> olan </a:t>
            </a:r>
            <a:r>
              <a:rPr lang="tr-TR" dirty="0" err="1">
                <a:solidFill>
                  <a:schemeClr val="tx1"/>
                </a:solidFill>
              </a:rPr>
              <a:t>CAPS’lar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için aile öyküsünün </a:t>
            </a:r>
            <a:r>
              <a:rPr lang="tr-TR" dirty="0">
                <a:solidFill>
                  <a:schemeClr val="tx1"/>
                </a:solidFill>
              </a:rPr>
              <a:t>sorgulanması </a:t>
            </a:r>
            <a:r>
              <a:rPr lang="tr-TR" dirty="0" smtClean="0">
                <a:solidFill>
                  <a:schemeClr val="tx1"/>
                </a:solidFill>
              </a:rPr>
              <a:t>önemlidir</a:t>
            </a:r>
            <a:r>
              <a:rPr lang="tr-TR" dirty="0">
                <a:solidFill>
                  <a:schemeClr val="tx1"/>
                </a:solidFill>
              </a:rPr>
              <a:t>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Hastalıkların yaşamın </a:t>
            </a:r>
            <a:r>
              <a:rPr lang="tr-TR" dirty="0">
                <a:solidFill>
                  <a:schemeClr val="tx1"/>
                </a:solidFill>
              </a:rPr>
              <a:t>ilk </a:t>
            </a:r>
            <a:r>
              <a:rPr lang="tr-TR" dirty="0" smtClean="0">
                <a:solidFill>
                  <a:schemeClr val="tx1"/>
                </a:solidFill>
              </a:rPr>
              <a:t>birkaç </a:t>
            </a:r>
            <a:r>
              <a:rPr lang="tr-TR" dirty="0">
                <a:solidFill>
                  <a:schemeClr val="tx1"/>
                </a:solidFill>
              </a:rPr>
              <a:t>ayı, erken </a:t>
            </a:r>
            <a:r>
              <a:rPr lang="tr-TR" dirty="0" err="1">
                <a:solidFill>
                  <a:schemeClr val="tx1"/>
                </a:solidFill>
              </a:rPr>
              <a:t>infantil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ve bazen </a:t>
            </a:r>
            <a:r>
              <a:rPr lang="tr-TR" dirty="0" err="1">
                <a:solidFill>
                  <a:schemeClr val="tx1"/>
                </a:solidFill>
              </a:rPr>
              <a:t>adolesan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çağda görülmesi </a:t>
            </a:r>
            <a:r>
              <a:rPr lang="tr-TR" dirty="0">
                <a:solidFill>
                  <a:schemeClr val="tx1"/>
                </a:solidFill>
              </a:rPr>
              <a:t>tanıda yardımcıdır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2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LABORATUVAR BULGULARI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17430" y="1571223"/>
            <a:ext cx="10560677" cy="4605740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Atak sırasında sedim, </a:t>
            </a:r>
            <a:r>
              <a:rPr lang="it-IT" dirty="0" smtClean="0">
                <a:solidFill>
                  <a:schemeClr val="tx1"/>
                </a:solidFill>
              </a:rPr>
              <a:t>CRP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smtClean="0">
                <a:solidFill>
                  <a:schemeClr val="tx1"/>
                </a:solidFill>
              </a:rPr>
              <a:t>SAA</a:t>
            </a:r>
            <a:r>
              <a:rPr lang="tr-TR" dirty="0" smtClean="0">
                <a:solidFill>
                  <a:schemeClr val="tx1"/>
                </a:solidFill>
              </a:rPr>
              <a:t>, fibrinojen</a:t>
            </a:r>
            <a:r>
              <a:rPr lang="it-IT" dirty="0" smtClean="0">
                <a:solidFill>
                  <a:schemeClr val="tx1"/>
                </a:solidFill>
              </a:rPr>
              <a:t> düzeyleri</a:t>
            </a:r>
            <a:r>
              <a:rPr lang="tr-TR" dirty="0" smtClean="0">
                <a:solidFill>
                  <a:schemeClr val="tx1"/>
                </a:solidFill>
              </a:rPr>
              <a:t> yükselir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Proteinüri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durumunda, </a:t>
            </a:r>
            <a:r>
              <a:rPr lang="tr-TR" dirty="0" err="1">
                <a:solidFill>
                  <a:schemeClr val="tx1"/>
                </a:solidFill>
              </a:rPr>
              <a:t>nefrotik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sendrom ve </a:t>
            </a:r>
            <a:r>
              <a:rPr lang="tr-TR" dirty="0" err="1">
                <a:solidFill>
                  <a:schemeClr val="tx1"/>
                </a:solidFill>
              </a:rPr>
              <a:t>CAPS’lerde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amiloidoz</a:t>
            </a:r>
            <a:r>
              <a:rPr lang="tr-TR" dirty="0" smtClean="0">
                <a:solidFill>
                  <a:schemeClr val="tx1"/>
                </a:solidFill>
              </a:rPr>
              <a:t> açısından </a:t>
            </a:r>
            <a:r>
              <a:rPr lang="tr-TR" dirty="0">
                <a:solidFill>
                  <a:schemeClr val="tx1"/>
                </a:solidFill>
              </a:rPr>
              <a:t>dikkatli olunmalıdır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CAPS’larda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IL-1 </a:t>
            </a:r>
            <a:r>
              <a:rPr lang="tr-TR" dirty="0" smtClean="0">
                <a:solidFill>
                  <a:schemeClr val="tx1"/>
                </a:solidFill>
              </a:rPr>
              <a:t>tedavisine yanıt ta önemli </a:t>
            </a:r>
            <a:r>
              <a:rPr lang="tr-TR" dirty="0" err="1">
                <a:solidFill>
                  <a:schemeClr val="tx1"/>
                </a:solidFill>
              </a:rPr>
              <a:t>biomarker</a:t>
            </a:r>
            <a:r>
              <a:rPr lang="tr-TR" dirty="0">
                <a:solidFill>
                  <a:schemeClr val="tx1"/>
                </a:solidFill>
              </a:rPr>
              <a:t> olarak değerlendirilmektedir.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24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2002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GENETİK TESTLER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81825"/>
            <a:ext cx="11049000" cy="5095138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</a:rPr>
              <a:t>CAPS’te</a:t>
            </a:r>
            <a:r>
              <a:rPr lang="tr-TR" dirty="0" smtClean="0">
                <a:solidFill>
                  <a:schemeClr val="tx1"/>
                </a:solidFill>
              </a:rPr>
              <a:t> görülen </a:t>
            </a:r>
            <a:r>
              <a:rPr lang="tr-TR" dirty="0">
                <a:solidFill>
                  <a:schemeClr val="tx1"/>
                </a:solidFill>
              </a:rPr>
              <a:t>mutasyonların </a:t>
            </a:r>
            <a:r>
              <a:rPr lang="tr-TR" dirty="0" smtClean="0">
                <a:solidFill>
                  <a:schemeClr val="tx1"/>
                </a:solidFill>
              </a:rPr>
              <a:t>çoğu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smtClean="0">
                <a:solidFill>
                  <a:schemeClr val="tx1"/>
                </a:solidFill>
              </a:rPr>
              <a:t>kromozom 1 deki NLRP3 genindedir.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Mutasyonlar </a:t>
            </a:r>
            <a:r>
              <a:rPr lang="tr-TR" dirty="0">
                <a:solidFill>
                  <a:schemeClr val="tx1"/>
                </a:solidFill>
              </a:rPr>
              <a:t>sonucu artan kaspaz-1 </a:t>
            </a:r>
            <a:r>
              <a:rPr lang="tr-TR" dirty="0" smtClean="0">
                <a:solidFill>
                  <a:schemeClr val="tx1"/>
                </a:solidFill>
              </a:rPr>
              <a:t>aktivitesi </a:t>
            </a:r>
            <a:r>
              <a:rPr lang="it-IT" dirty="0" smtClean="0">
                <a:solidFill>
                  <a:schemeClr val="tx1"/>
                </a:solidFill>
              </a:rPr>
              <a:t>ve </a:t>
            </a:r>
            <a:r>
              <a:rPr lang="it-IT" dirty="0">
                <a:solidFill>
                  <a:schemeClr val="tx1"/>
                </a:solidFill>
              </a:rPr>
              <a:t>IL-1 1β’in aşırı eksprese </a:t>
            </a:r>
            <a:r>
              <a:rPr lang="it-IT" dirty="0" smtClean="0">
                <a:solidFill>
                  <a:schemeClr val="tx1"/>
                </a:solidFill>
              </a:rPr>
              <a:t>edilmesi</a:t>
            </a:r>
            <a:r>
              <a:rPr lang="tr-TR" dirty="0" smtClean="0">
                <a:solidFill>
                  <a:schemeClr val="tx1"/>
                </a:solidFill>
              </a:rPr>
              <a:t> semptomların </a:t>
            </a:r>
            <a:r>
              <a:rPr lang="tr-TR" dirty="0">
                <a:solidFill>
                  <a:schemeClr val="tx1"/>
                </a:solidFill>
              </a:rPr>
              <a:t>meydana gelmesini </a:t>
            </a:r>
            <a:r>
              <a:rPr lang="tr-TR" dirty="0" smtClean="0">
                <a:solidFill>
                  <a:schemeClr val="tx1"/>
                </a:solidFill>
              </a:rPr>
              <a:t>sağlamaktadır.</a:t>
            </a:r>
          </a:p>
          <a:p>
            <a:r>
              <a:rPr lang="tr-TR" dirty="0">
                <a:solidFill>
                  <a:schemeClr val="tx1"/>
                </a:solidFill>
              </a:rPr>
              <a:t>Genetik testler klinik tanının yerini almamakla birlikte hastalık </a:t>
            </a:r>
            <a:r>
              <a:rPr lang="tr-TR" dirty="0" smtClean="0">
                <a:solidFill>
                  <a:schemeClr val="tx1"/>
                </a:solidFill>
              </a:rPr>
              <a:t>şüphesi </a:t>
            </a:r>
            <a:r>
              <a:rPr lang="tr-TR" dirty="0">
                <a:solidFill>
                  <a:schemeClr val="tx1"/>
                </a:solidFill>
              </a:rPr>
              <a:t>olanlarda tanıyı desteklemek amacıyla kullanılabilir. 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8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53" t="11024" r="18605" b="935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831286" cy="4351338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Sonuç </a:t>
            </a:r>
            <a:r>
              <a:rPr lang="tr-TR" dirty="0">
                <a:solidFill>
                  <a:schemeClr val="tx1"/>
                </a:solidFill>
              </a:rPr>
              <a:t>olarak, CAPS </a:t>
            </a:r>
            <a:r>
              <a:rPr lang="tr-TR" dirty="0" smtClean="0">
                <a:solidFill>
                  <a:schemeClr val="tx1"/>
                </a:solidFill>
              </a:rPr>
              <a:t>tanısında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Tam </a:t>
            </a:r>
            <a:r>
              <a:rPr lang="tr-TR" dirty="0">
                <a:solidFill>
                  <a:schemeClr val="tx1"/>
                </a:solidFill>
              </a:rPr>
              <a:t>bir </a:t>
            </a:r>
            <a:r>
              <a:rPr lang="tr-TR" dirty="0" smtClean="0">
                <a:solidFill>
                  <a:schemeClr val="tx1"/>
                </a:solidFill>
              </a:rPr>
              <a:t>klinik muayene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Ayrıntılı öykü,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Aile öyküsü,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Etnik köken sorgulanmalı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Atak </a:t>
            </a:r>
            <a:r>
              <a:rPr lang="tr-TR" dirty="0">
                <a:solidFill>
                  <a:schemeClr val="tx1"/>
                </a:solidFill>
              </a:rPr>
              <a:t>sırasında artan akut faz yanıtı </a:t>
            </a:r>
            <a:r>
              <a:rPr lang="tr-TR" dirty="0" smtClean="0">
                <a:solidFill>
                  <a:schemeClr val="tx1"/>
                </a:solidFill>
              </a:rPr>
              <a:t>önemli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6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TEDAVİ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9657" y="1313645"/>
            <a:ext cx="11898527" cy="513239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Bircok </a:t>
            </a:r>
            <a:r>
              <a:rPr lang="it-IT" dirty="0" smtClean="0">
                <a:solidFill>
                  <a:schemeClr val="tx1"/>
                </a:solidFill>
              </a:rPr>
              <a:t>anti-inflamatu</a:t>
            </a:r>
            <a:r>
              <a:rPr lang="tr-TR" dirty="0" smtClean="0">
                <a:solidFill>
                  <a:schemeClr val="tx1"/>
                </a:solidFill>
              </a:rPr>
              <a:t>v</a:t>
            </a:r>
            <a:r>
              <a:rPr lang="it-IT" dirty="0" smtClean="0">
                <a:solidFill>
                  <a:schemeClr val="tx1"/>
                </a:solidFill>
              </a:rPr>
              <a:t>ar ila</a:t>
            </a:r>
            <a:r>
              <a:rPr lang="tr-TR" dirty="0" smtClean="0">
                <a:solidFill>
                  <a:schemeClr val="tx1"/>
                </a:solidFill>
              </a:rPr>
              <a:t>ç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ve </a:t>
            </a:r>
            <a:r>
              <a:rPr lang="it-IT" dirty="0" smtClean="0">
                <a:solidFill>
                  <a:schemeClr val="tx1"/>
                </a:solidFill>
              </a:rPr>
              <a:t>imm</a:t>
            </a:r>
            <a:r>
              <a:rPr lang="tr-TR" dirty="0" smtClean="0">
                <a:solidFill>
                  <a:schemeClr val="tx1"/>
                </a:solidFill>
              </a:rPr>
              <a:t>ü</a:t>
            </a:r>
            <a:r>
              <a:rPr lang="it-IT" dirty="0" smtClean="0">
                <a:solidFill>
                  <a:schemeClr val="tx1"/>
                </a:solidFill>
              </a:rPr>
              <a:t>ns</a:t>
            </a:r>
            <a:r>
              <a:rPr lang="tr-TR" dirty="0" smtClean="0">
                <a:solidFill>
                  <a:schemeClr val="tx1"/>
                </a:solidFill>
              </a:rPr>
              <a:t>ü</a:t>
            </a:r>
            <a:r>
              <a:rPr lang="it-IT" dirty="0" smtClean="0">
                <a:solidFill>
                  <a:schemeClr val="tx1"/>
                </a:solidFill>
              </a:rPr>
              <a:t>pres</a:t>
            </a:r>
            <a:r>
              <a:rPr lang="tr-TR" dirty="0" err="1" smtClean="0">
                <a:solidFill>
                  <a:schemeClr val="tx1"/>
                </a:solidFill>
              </a:rPr>
              <a:t>if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ajanlar </a:t>
            </a:r>
            <a:r>
              <a:rPr lang="tr-TR" dirty="0" err="1">
                <a:solidFill>
                  <a:schemeClr val="tx1"/>
                </a:solidFill>
              </a:rPr>
              <a:t>CAPS’lı</a:t>
            </a:r>
            <a:r>
              <a:rPr lang="tr-TR" dirty="0">
                <a:solidFill>
                  <a:schemeClr val="tx1"/>
                </a:solidFill>
              </a:rPr>
              <a:t> hastalarda semptomları kontrol </a:t>
            </a:r>
            <a:r>
              <a:rPr lang="tr-TR" dirty="0" smtClean="0">
                <a:solidFill>
                  <a:schemeClr val="tx1"/>
                </a:solidFill>
              </a:rPr>
              <a:t>altına almak </a:t>
            </a:r>
            <a:r>
              <a:rPr lang="tr-TR" dirty="0" err="1">
                <a:solidFill>
                  <a:schemeClr val="tx1"/>
                </a:solidFill>
              </a:rPr>
              <a:t>icin</a:t>
            </a:r>
            <a:r>
              <a:rPr lang="tr-TR" dirty="0">
                <a:solidFill>
                  <a:schemeClr val="tx1"/>
                </a:solidFill>
              </a:rPr>
              <a:t> denenmiştir.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Metotreksat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Siklosporin</a:t>
            </a:r>
            <a:r>
              <a:rPr lang="tr-TR" dirty="0">
                <a:solidFill>
                  <a:schemeClr val="tx1"/>
                </a:solidFill>
              </a:rPr>
              <a:t>, </a:t>
            </a:r>
            <a:endParaRPr lang="tr-TR" dirty="0" smtClean="0">
              <a:solidFill>
                <a:schemeClr val="tx1"/>
              </a:solidFill>
            </a:endParaRPr>
          </a:p>
          <a:p>
            <a:pPr lvl="1"/>
            <a:r>
              <a:rPr lang="tr-TR" dirty="0" err="1">
                <a:solidFill>
                  <a:schemeClr val="tx1"/>
                </a:solidFill>
              </a:rPr>
              <a:t>A</a:t>
            </a:r>
            <a:r>
              <a:rPr lang="tr-TR" dirty="0" err="1" smtClean="0">
                <a:solidFill>
                  <a:schemeClr val="tx1"/>
                </a:solidFill>
              </a:rPr>
              <a:t>zatioprin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</a:p>
          <a:p>
            <a:pPr lvl="1"/>
            <a:r>
              <a:rPr lang="tr-TR" dirty="0" err="1">
                <a:solidFill>
                  <a:schemeClr val="tx1"/>
                </a:solidFill>
              </a:rPr>
              <a:t>S</a:t>
            </a:r>
            <a:r>
              <a:rPr lang="tr-TR" dirty="0" err="1" smtClean="0">
                <a:solidFill>
                  <a:schemeClr val="tx1"/>
                </a:solidFill>
              </a:rPr>
              <a:t>iklofosfamid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tr-TR" dirty="0" err="1" smtClean="0">
                <a:solidFill>
                  <a:schemeClr val="tx1"/>
                </a:solidFill>
              </a:rPr>
              <a:t>T</a:t>
            </a:r>
            <a:r>
              <a:rPr lang="tr-TR" dirty="0" err="1">
                <a:solidFill>
                  <a:schemeClr val="tx1"/>
                </a:solidFill>
              </a:rPr>
              <a:t>ü</a:t>
            </a:r>
            <a:r>
              <a:rPr lang="tr-TR" dirty="0" err="1" smtClean="0">
                <a:solidFill>
                  <a:schemeClr val="tx1"/>
                </a:solidFill>
              </a:rPr>
              <a:t>mor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nekroz </a:t>
            </a:r>
            <a:r>
              <a:rPr lang="tr-TR" dirty="0" err="1">
                <a:solidFill>
                  <a:schemeClr val="tx1"/>
                </a:solidFill>
              </a:rPr>
              <a:t>faktor</a:t>
            </a:r>
            <a:r>
              <a:rPr lang="tr-TR" dirty="0">
                <a:solidFill>
                  <a:schemeClr val="tx1"/>
                </a:solidFill>
              </a:rPr>
              <a:t> alfa </a:t>
            </a:r>
            <a:r>
              <a:rPr lang="tr-TR" dirty="0" err="1" smtClean="0">
                <a:solidFill>
                  <a:schemeClr val="tx1"/>
                </a:solidFill>
              </a:rPr>
              <a:t>blokerleri</a:t>
            </a:r>
            <a:r>
              <a:rPr lang="tr-TR" dirty="0" smtClean="0">
                <a:solidFill>
                  <a:schemeClr val="tx1"/>
                </a:solidFill>
              </a:rPr>
              <a:t>  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Yüksek </a:t>
            </a:r>
            <a:r>
              <a:rPr lang="tr-TR" dirty="0">
                <a:solidFill>
                  <a:schemeClr val="tx1"/>
                </a:solidFill>
              </a:rPr>
              <a:t>doz </a:t>
            </a:r>
            <a:r>
              <a:rPr lang="tr-TR" dirty="0" err="1" smtClean="0">
                <a:solidFill>
                  <a:schemeClr val="tx1"/>
                </a:solidFill>
              </a:rPr>
              <a:t>kortikosteroidler</a:t>
            </a:r>
            <a:r>
              <a:rPr lang="tr-TR" dirty="0" smtClean="0">
                <a:solidFill>
                  <a:schemeClr val="tx1"/>
                </a:solidFill>
              </a:rPr>
              <a:t> 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SONUÇ</a:t>
            </a:r>
            <a:r>
              <a:rPr lang="tr-TR" dirty="0" smtClean="0">
                <a:solidFill>
                  <a:srgbClr val="FF0000"/>
                </a:solidFill>
              </a:rPr>
              <a:t>: başarısız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3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IL-1 BLOKERLERİ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10773229" cy="4351338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Anakinra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>
                <a:solidFill>
                  <a:srgbClr val="FF0000"/>
                </a:solidFill>
              </a:rPr>
              <a:t>Rilonacept</a:t>
            </a:r>
            <a:r>
              <a:rPr lang="tr-TR" dirty="0">
                <a:solidFill>
                  <a:schemeClr val="tx1"/>
                </a:solidFill>
              </a:rPr>
              <a:t>: IL-1 </a:t>
            </a:r>
            <a:r>
              <a:rPr lang="tr-TR" dirty="0" smtClean="0">
                <a:solidFill>
                  <a:schemeClr val="tx1"/>
                </a:solidFill>
              </a:rPr>
              <a:t>reseptörün </a:t>
            </a:r>
            <a:r>
              <a:rPr lang="tr-TR" dirty="0" err="1" smtClean="0">
                <a:solidFill>
                  <a:schemeClr val="tx1"/>
                </a:solidFill>
              </a:rPr>
              <a:t>ekstrasellüler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domaini </a:t>
            </a:r>
            <a:r>
              <a:rPr lang="it-IT" dirty="0">
                <a:solidFill>
                  <a:schemeClr val="tx1"/>
                </a:solidFill>
              </a:rPr>
              <a:t>(IL-1-R1 ve IL-1RAcP) ile IgG1’in Fc kısmını </a:t>
            </a:r>
            <a:r>
              <a:rPr lang="it-IT" dirty="0" smtClean="0">
                <a:solidFill>
                  <a:schemeClr val="tx1"/>
                </a:solidFill>
              </a:rPr>
              <a:t>içeren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dimerik</a:t>
            </a:r>
            <a:r>
              <a:rPr lang="tr-TR" dirty="0" smtClean="0">
                <a:solidFill>
                  <a:schemeClr val="tx1"/>
                </a:solidFill>
              </a:rPr>
              <a:t> füzyon </a:t>
            </a:r>
            <a:r>
              <a:rPr lang="tr-TR" dirty="0">
                <a:solidFill>
                  <a:schemeClr val="tx1"/>
                </a:solidFill>
              </a:rPr>
              <a:t>proteinidir.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rgbClr val="FF0000"/>
                </a:solidFill>
              </a:rPr>
              <a:t>Kanakinumab</a:t>
            </a:r>
            <a:r>
              <a:rPr lang="tr-TR" dirty="0" smtClean="0">
                <a:solidFill>
                  <a:schemeClr val="tx1"/>
                </a:solidFill>
              </a:rPr>
              <a:t>: </a:t>
            </a:r>
            <a:r>
              <a:rPr lang="tr-TR" dirty="0">
                <a:solidFill>
                  <a:schemeClr val="tx1"/>
                </a:solidFill>
              </a:rPr>
              <a:t>anti-IL-1</a:t>
            </a:r>
            <a:r>
              <a:rPr lang="el-GR" dirty="0">
                <a:solidFill>
                  <a:schemeClr val="tx1"/>
                </a:solidFill>
              </a:rPr>
              <a:t>β </a:t>
            </a:r>
            <a:r>
              <a:rPr lang="tr-TR" dirty="0" err="1">
                <a:solidFill>
                  <a:schemeClr val="tx1"/>
                </a:solidFill>
              </a:rPr>
              <a:t>human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monoklonal</a:t>
            </a:r>
            <a:r>
              <a:rPr lang="tr-TR" dirty="0">
                <a:solidFill>
                  <a:schemeClr val="tx1"/>
                </a:solidFill>
              </a:rPr>
              <a:t> antikor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Kaspaz-1 inhibitörleri</a:t>
            </a:r>
            <a:r>
              <a:rPr lang="tr-TR" dirty="0" smtClean="0">
                <a:solidFill>
                  <a:schemeClr val="tx1"/>
                </a:solidFill>
              </a:rPr>
              <a:t>: VX-765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NF-KB </a:t>
            </a:r>
            <a:r>
              <a:rPr lang="tr-TR" dirty="0" err="1" smtClean="0">
                <a:solidFill>
                  <a:srgbClr val="FF0000"/>
                </a:solidFill>
              </a:rPr>
              <a:t>inhibisyonu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0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0461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Ailevi Soğuk </a:t>
            </a:r>
            <a:r>
              <a:rPr lang="tr-TR" sz="4000" b="1" dirty="0" err="1" smtClean="0">
                <a:solidFill>
                  <a:srgbClr val="FF0000"/>
                </a:solidFill>
              </a:rPr>
              <a:t>Otoinflamatuvar</a:t>
            </a:r>
            <a:r>
              <a:rPr lang="tr-TR" sz="4000" b="1" dirty="0" smtClean="0">
                <a:solidFill>
                  <a:srgbClr val="FF0000"/>
                </a:solidFill>
              </a:rPr>
              <a:t> Sendrom-2(FCAS-2);</a:t>
            </a:r>
            <a:r>
              <a:rPr lang="tr-TR" sz="4000" b="1" dirty="0">
                <a:solidFill>
                  <a:srgbClr val="FF0000"/>
                </a:solidFill>
              </a:rPr>
              <a:t/>
            </a:r>
            <a:br>
              <a:rPr lang="tr-TR" sz="4000" b="1" dirty="0">
                <a:solidFill>
                  <a:srgbClr val="FF0000"/>
                </a:solidFill>
              </a:rPr>
            </a:br>
            <a:r>
              <a:rPr lang="tr-TR" sz="4000" b="1" dirty="0">
                <a:solidFill>
                  <a:srgbClr val="FF0000"/>
                </a:solidFill>
              </a:rPr>
              <a:t>Tanı ve Tedavisi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48019"/>
            <a:ext cx="10515600" cy="4928944"/>
          </a:xfrm>
        </p:spPr>
        <p:txBody>
          <a:bodyPr>
            <a:noAutofit/>
          </a:bodyPr>
          <a:lstStyle/>
          <a:p>
            <a:r>
              <a:rPr lang="tr-TR" sz="3200" dirty="0" err="1" smtClean="0">
                <a:solidFill>
                  <a:schemeClr val="tx1"/>
                </a:solidFill>
              </a:rPr>
              <a:t>Kryopirin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>
                <a:solidFill>
                  <a:schemeClr val="tx1"/>
                </a:solidFill>
              </a:rPr>
              <a:t>ilişkili periyodik sendromdur. </a:t>
            </a:r>
            <a:endParaRPr lang="tr-TR" sz="3200" dirty="0" smtClean="0">
              <a:solidFill>
                <a:schemeClr val="tx1"/>
              </a:solidFill>
            </a:endParaRPr>
          </a:p>
          <a:p>
            <a:r>
              <a:rPr lang="tr-TR" sz="3200" dirty="0" err="1" smtClean="0">
                <a:solidFill>
                  <a:schemeClr val="tx1"/>
                </a:solidFill>
              </a:rPr>
              <a:t>Kryopirin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>
                <a:solidFill>
                  <a:schemeClr val="tx1"/>
                </a:solidFill>
              </a:rPr>
              <a:t>proteinini kodlayan </a:t>
            </a:r>
            <a:r>
              <a:rPr lang="tr-TR" sz="3200" dirty="0" smtClean="0">
                <a:solidFill>
                  <a:schemeClr val="tx1"/>
                </a:solidFill>
              </a:rPr>
              <a:t>NLRP12 genindeki mutasyona bağlıdır </a:t>
            </a:r>
          </a:p>
          <a:p>
            <a:r>
              <a:rPr lang="tr-TR" sz="3200" dirty="0" err="1" smtClean="0">
                <a:solidFill>
                  <a:schemeClr val="tx1"/>
                </a:solidFill>
              </a:rPr>
              <a:t>Kryopyrin</a:t>
            </a:r>
            <a:r>
              <a:rPr lang="tr-TR" sz="3200" dirty="0" smtClean="0">
                <a:solidFill>
                  <a:schemeClr val="tx1"/>
                </a:solidFill>
              </a:rPr>
              <a:t>,</a:t>
            </a:r>
            <a:r>
              <a:rPr lang="it-IT" sz="3200" dirty="0" smtClean="0">
                <a:solidFill>
                  <a:schemeClr val="tx1"/>
                </a:solidFill>
              </a:rPr>
              <a:t> akti</a:t>
            </a:r>
            <a:r>
              <a:rPr lang="tr-TR" sz="3200" dirty="0" smtClean="0">
                <a:solidFill>
                  <a:schemeClr val="tx1"/>
                </a:solidFill>
              </a:rPr>
              <a:t>f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>
                <a:solidFill>
                  <a:schemeClr val="tx1"/>
                </a:solidFill>
              </a:rPr>
              <a:t>caspase-1 aracılığıyla pro IL-1β ve pro </a:t>
            </a:r>
            <a:r>
              <a:rPr lang="it-IT" sz="3200" dirty="0" smtClean="0">
                <a:solidFill>
                  <a:schemeClr val="tx1"/>
                </a:solidFill>
              </a:rPr>
              <a:t>IL-</a:t>
            </a:r>
            <a:r>
              <a:rPr lang="tr-TR" sz="3200" dirty="0" smtClean="0">
                <a:solidFill>
                  <a:schemeClr val="tx1"/>
                </a:solidFill>
              </a:rPr>
              <a:t> 18’in </a:t>
            </a:r>
            <a:r>
              <a:rPr lang="tr-TR" sz="3200" dirty="0">
                <a:solidFill>
                  <a:schemeClr val="tx1"/>
                </a:solidFill>
              </a:rPr>
              <a:t>biyolojik olarak aktif formuna dönüşümünü sağlar. </a:t>
            </a:r>
            <a:endParaRPr lang="tr-TR" sz="3200" dirty="0" smtClean="0">
              <a:solidFill>
                <a:schemeClr val="tx1"/>
              </a:solidFill>
            </a:endParaRPr>
          </a:p>
          <a:p>
            <a:r>
              <a:rPr lang="tr-TR" sz="3200" dirty="0" err="1" smtClean="0">
                <a:solidFill>
                  <a:schemeClr val="tx1"/>
                </a:solidFill>
              </a:rPr>
              <a:t>Potent</a:t>
            </a:r>
            <a:r>
              <a:rPr lang="tr-TR" sz="3200" dirty="0" smtClean="0">
                <a:solidFill>
                  <a:schemeClr val="tx1"/>
                </a:solidFill>
              </a:rPr>
              <a:t> bir </a:t>
            </a:r>
            <a:r>
              <a:rPr lang="tr-TR" sz="3200" dirty="0" err="1" smtClean="0">
                <a:solidFill>
                  <a:schemeClr val="tx1"/>
                </a:solidFill>
              </a:rPr>
              <a:t>proinflamatuar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sitokin</a:t>
            </a:r>
            <a:r>
              <a:rPr lang="tr-TR" sz="3200" dirty="0">
                <a:solidFill>
                  <a:schemeClr val="tx1"/>
                </a:solidFill>
              </a:rPr>
              <a:t> olan IL-1</a:t>
            </a:r>
            <a:r>
              <a:rPr lang="el-GR" sz="3200" dirty="0">
                <a:solidFill>
                  <a:schemeClr val="tx1"/>
                </a:solidFill>
              </a:rPr>
              <a:t>β’</a:t>
            </a:r>
            <a:r>
              <a:rPr lang="tr-TR" sz="3200" dirty="0" err="1">
                <a:solidFill>
                  <a:schemeClr val="tx1"/>
                </a:solidFill>
              </a:rPr>
              <a:t>nın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smtClean="0">
                <a:solidFill>
                  <a:schemeClr val="tx1"/>
                </a:solidFill>
              </a:rPr>
              <a:t>üretimi kontrolden çıkar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9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5499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KLİNİK BELİRTİLER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25500"/>
            <a:ext cx="10515600" cy="5351463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</a:rPr>
              <a:t>Ailevi soğuk </a:t>
            </a:r>
            <a:r>
              <a:rPr lang="tr-TR" sz="3200" dirty="0" err="1" smtClean="0">
                <a:solidFill>
                  <a:schemeClr val="tx1"/>
                </a:solidFill>
              </a:rPr>
              <a:t>otoinflamatuvar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>
                <a:solidFill>
                  <a:schemeClr val="tx1"/>
                </a:solidFill>
              </a:rPr>
              <a:t>sendrom </a:t>
            </a:r>
            <a:r>
              <a:rPr lang="tr-TR" sz="3200" dirty="0" smtClean="0">
                <a:solidFill>
                  <a:schemeClr val="tx1"/>
                </a:solidFill>
              </a:rPr>
              <a:t>1 ile benzer klinik bulgulara sahiptir </a:t>
            </a:r>
          </a:p>
          <a:p>
            <a:r>
              <a:rPr lang="tr-TR" sz="3200" dirty="0" smtClean="0">
                <a:solidFill>
                  <a:schemeClr val="tx1"/>
                </a:solidFill>
              </a:rPr>
              <a:t>Klinik </a:t>
            </a:r>
            <a:r>
              <a:rPr lang="tr-TR" sz="3200" dirty="0">
                <a:solidFill>
                  <a:schemeClr val="tx1"/>
                </a:solidFill>
              </a:rPr>
              <a:t>belirtiler yaşamın ilk </a:t>
            </a:r>
            <a:r>
              <a:rPr lang="tr-TR" sz="3200" dirty="0" smtClean="0">
                <a:solidFill>
                  <a:schemeClr val="tx1"/>
                </a:solidFill>
              </a:rPr>
              <a:t>günlerinde veya </a:t>
            </a:r>
            <a:r>
              <a:rPr lang="tr-TR" sz="3200" dirty="0">
                <a:solidFill>
                  <a:schemeClr val="tx1"/>
                </a:solidFill>
              </a:rPr>
              <a:t>20 yaşından sonra da başlayabilir</a:t>
            </a:r>
            <a:r>
              <a:rPr lang="tr-TR" sz="3200" dirty="0" smtClean="0">
                <a:solidFill>
                  <a:schemeClr val="tx1"/>
                </a:solidFill>
              </a:rPr>
              <a:t>.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39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TANI VE LABORATUAR BULGULARI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Ataklar </a:t>
            </a:r>
            <a:r>
              <a:rPr lang="tr-TR" sz="3200" dirty="0">
                <a:solidFill>
                  <a:schemeClr val="tx1"/>
                </a:solidFill>
              </a:rPr>
              <a:t>sırasında </a:t>
            </a:r>
            <a:r>
              <a:rPr lang="tr-TR" sz="3200" dirty="0" smtClean="0">
                <a:solidFill>
                  <a:schemeClr val="tx1"/>
                </a:solidFill>
              </a:rPr>
              <a:t>ESR, </a:t>
            </a:r>
            <a:r>
              <a:rPr lang="tr-TR" sz="3200" dirty="0">
                <a:solidFill>
                  <a:schemeClr val="tx1"/>
                </a:solidFill>
              </a:rPr>
              <a:t>CRP gibi akut faz </a:t>
            </a:r>
            <a:r>
              <a:rPr lang="tr-TR" sz="3200" dirty="0" err="1" smtClean="0">
                <a:solidFill>
                  <a:schemeClr val="tx1"/>
                </a:solidFill>
              </a:rPr>
              <a:t>reaktanları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nn-NO" sz="3200" dirty="0" smtClean="0">
                <a:solidFill>
                  <a:schemeClr val="tx1"/>
                </a:solidFill>
              </a:rPr>
              <a:t>yükselir</a:t>
            </a:r>
            <a:r>
              <a:rPr lang="nn-NO" sz="3200" dirty="0">
                <a:solidFill>
                  <a:schemeClr val="tx1"/>
                </a:solidFill>
              </a:rPr>
              <a:t>. </a:t>
            </a:r>
            <a:endParaRPr lang="tr-TR" sz="3200" dirty="0" smtClean="0">
              <a:solidFill>
                <a:schemeClr val="tx1"/>
              </a:solidFill>
            </a:endParaRPr>
          </a:p>
          <a:p>
            <a:r>
              <a:rPr lang="tr-TR" sz="3200" dirty="0" smtClean="0">
                <a:solidFill>
                  <a:schemeClr val="tx1"/>
                </a:solidFill>
              </a:rPr>
              <a:t>Ailevi </a:t>
            </a:r>
            <a:r>
              <a:rPr lang="tr-TR" sz="3200" dirty="0">
                <a:solidFill>
                  <a:schemeClr val="tx1"/>
                </a:solidFill>
              </a:rPr>
              <a:t>soğuk </a:t>
            </a:r>
            <a:r>
              <a:rPr lang="tr-TR" sz="3200" dirty="0" err="1" smtClean="0">
                <a:solidFill>
                  <a:schemeClr val="tx1"/>
                </a:solidFill>
              </a:rPr>
              <a:t>otoinflamatuvar</a:t>
            </a:r>
            <a:r>
              <a:rPr lang="tr-TR" sz="3200" dirty="0" smtClean="0">
                <a:solidFill>
                  <a:schemeClr val="tx1"/>
                </a:solidFill>
              </a:rPr>
              <a:t> sendrom </a:t>
            </a:r>
            <a:r>
              <a:rPr lang="tr-TR" sz="3200" dirty="0">
                <a:solidFill>
                  <a:schemeClr val="tx1"/>
                </a:solidFill>
              </a:rPr>
              <a:t>ile uyumlu klinik belirtileri olan </a:t>
            </a:r>
            <a:r>
              <a:rPr lang="tr-TR" sz="3200" dirty="0" smtClean="0">
                <a:solidFill>
                  <a:schemeClr val="tx1"/>
                </a:solidFill>
              </a:rPr>
              <a:t>şüpheli hastalarda </a:t>
            </a:r>
            <a:r>
              <a:rPr lang="tr-TR" sz="3200" dirty="0">
                <a:solidFill>
                  <a:schemeClr val="tx1"/>
                </a:solidFill>
              </a:rPr>
              <a:t>NLRP12 gen </a:t>
            </a:r>
            <a:r>
              <a:rPr lang="tr-TR" sz="3200" dirty="0" smtClean="0">
                <a:solidFill>
                  <a:schemeClr val="tx1"/>
                </a:solidFill>
              </a:rPr>
              <a:t>mutasyonunun belirlenmesi </a:t>
            </a:r>
            <a:r>
              <a:rPr lang="tr-TR" sz="3200" dirty="0">
                <a:solidFill>
                  <a:schemeClr val="tx1"/>
                </a:solidFill>
              </a:rPr>
              <a:t>tanıda yardımcı </a:t>
            </a:r>
            <a:r>
              <a:rPr lang="tr-TR" sz="3200" dirty="0" smtClean="0">
                <a:solidFill>
                  <a:schemeClr val="tx1"/>
                </a:solidFill>
              </a:rPr>
              <a:t>olabilir.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50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65101"/>
            <a:ext cx="10515600" cy="74930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TEDAVİ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6600" y="1288553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Soğuk </a:t>
            </a:r>
            <a:r>
              <a:rPr lang="tr-TR" dirty="0" err="1">
                <a:solidFill>
                  <a:schemeClr val="tx1"/>
                </a:solidFill>
              </a:rPr>
              <a:t>maruziyetinin</a:t>
            </a:r>
            <a:r>
              <a:rPr lang="tr-TR" dirty="0">
                <a:solidFill>
                  <a:schemeClr val="tx1"/>
                </a:solidFill>
              </a:rPr>
              <a:t> önlenmesi semptomlarını iyileştirir.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NSAİ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Steroidler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Kış aylarında </a:t>
            </a:r>
            <a:r>
              <a:rPr lang="tr-TR" dirty="0" err="1">
                <a:solidFill>
                  <a:schemeClr val="tx1"/>
                </a:solidFill>
              </a:rPr>
              <a:t>profilaktik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antihistaminik</a:t>
            </a:r>
            <a:r>
              <a:rPr lang="tr-TR" dirty="0" smtClean="0">
                <a:solidFill>
                  <a:schemeClr val="tx1"/>
                </a:solidFill>
              </a:rPr>
              <a:t> ve </a:t>
            </a:r>
            <a:r>
              <a:rPr lang="tr-TR" dirty="0">
                <a:solidFill>
                  <a:schemeClr val="tx1"/>
                </a:solidFill>
              </a:rPr>
              <a:t>oral </a:t>
            </a:r>
            <a:r>
              <a:rPr lang="tr-TR" dirty="0" err="1">
                <a:solidFill>
                  <a:schemeClr val="tx1"/>
                </a:solidFill>
              </a:rPr>
              <a:t>steroid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kullanımı 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Kolşisin</a:t>
            </a:r>
            <a:r>
              <a:rPr lang="tr-TR" dirty="0" smtClean="0">
                <a:solidFill>
                  <a:schemeClr val="tx1"/>
                </a:solidFill>
              </a:rPr>
              <a:t> tedavisine yanıt yok 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Anakinra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>
                <a:solidFill>
                  <a:srgbClr val="FF0000"/>
                </a:solidFill>
              </a:rPr>
              <a:t>TNF-Reseptörü ile İlişkili</a:t>
            </a:r>
            <a:br>
              <a:rPr lang="tr-TR" sz="4400" b="1" dirty="0">
                <a:solidFill>
                  <a:srgbClr val="FF0000"/>
                </a:solidFill>
              </a:rPr>
            </a:br>
            <a:r>
              <a:rPr lang="tr-TR" sz="4400" b="1" dirty="0">
                <a:solidFill>
                  <a:srgbClr val="FF0000"/>
                </a:solidFill>
              </a:rPr>
              <a:t>Periyodik Sendrom (TRAPS) Tanı ve Tedavisi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 ilk defa </a:t>
            </a:r>
            <a:r>
              <a:rPr lang="tr-TR" sz="3200" dirty="0">
                <a:solidFill>
                  <a:schemeClr val="tx1"/>
                </a:solidFill>
              </a:rPr>
              <a:t>1982 yılında bildirilmiştir</a:t>
            </a:r>
            <a:r>
              <a:rPr lang="tr-TR" sz="32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tr-TR" sz="3200" dirty="0" smtClean="0">
                <a:solidFill>
                  <a:schemeClr val="tx1"/>
                </a:solidFill>
              </a:rPr>
              <a:t>Daha </a:t>
            </a:r>
            <a:r>
              <a:rPr lang="tr-TR" sz="3200" dirty="0">
                <a:solidFill>
                  <a:schemeClr val="tx1"/>
                </a:solidFill>
              </a:rPr>
              <a:t>önce İrlanda ve </a:t>
            </a:r>
            <a:r>
              <a:rPr lang="tr-TR" sz="3200" dirty="0" smtClean="0">
                <a:solidFill>
                  <a:schemeClr val="tx1"/>
                </a:solidFill>
              </a:rPr>
              <a:t>İskoçyalılarda görüldüğü </a:t>
            </a:r>
            <a:r>
              <a:rPr lang="tr-TR" sz="3200" dirty="0">
                <a:solidFill>
                  <a:schemeClr val="tx1"/>
                </a:solidFill>
              </a:rPr>
              <a:t>için ‘</a:t>
            </a:r>
            <a:r>
              <a:rPr lang="tr-TR" sz="3200" dirty="0" err="1">
                <a:solidFill>
                  <a:schemeClr val="tx1"/>
                </a:solidFill>
              </a:rPr>
              <a:t>familyal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Hibernian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smtClean="0">
                <a:solidFill>
                  <a:schemeClr val="tx1"/>
                </a:solidFill>
              </a:rPr>
              <a:t>ateş’ diye adlandırılmış </a:t>
            </a:r>
          </a:p>
          <a:p>
            <a:r>
              <a:rPr lang="tr-TR" sz="3200" dirty="0" smtClean="0">
                <a:solidFill>
                  <a:schemeClr val="tx1"/>
                </a:solidFill>
              </a:rPr>
              <a:t>TRAPS</a:t>
            </a:r>
            <a:r>
              <a:rPr lang="tr-TR" sz="3200" dirty="0">
                <a:solidFill>
                  <a:schemeClr val="tx1"/>
                </a:solidFill>
              </a:rPr>
              <a:t>, </a:t>
            </a:r>
            <a:r>
              <a:rPr lang="tr-TR" sz="3200" dirty="0" err="1">
                <a:solidFill>
                  <a:schemeClr val="tx1"/>
                </a:solidFill>
              </a:rPr>
              <a:t>otozomal</a:t>
            </a:r>
            <a:r>
              <a:rPr lang="tr-TR" sz="3200" dirty="0">
                <a:solidFill>
                  <a:schemeClr val="tx1"/>
                </a:solidFill>
              </a:rPr>
              <a:t> dominant geçişli, </a:t>
            </a:r>
            <a:r>
              <a:rPr lang="tr-TR" sz="3200" dirty="0" err="1" smtClean="0">
                <a:solidFill>
                  <a:schemeClr val="tx1"/>
                </a:solidFill>
              </a:rPr>
              <a:t>otoinflamatuvar</a:t>
            </a:r>
            <a:r>
              <a:rPr lang="tr-TR" sz="3200" dirty="0" smtClean="0">
                <a:solidFill>
                  <a:schemeClr val="tx1"/>
                </a:solidFill>
              </a:rPr>
              <a:t> bir </a:t>
            </a:r>
            <a:r>
              <a:rPr lang="tr-TR" sz="3200" dirty="0" err="1">
                <a:solidFill>
                  <a:schemeClr val="tx1"/>
                </a:solidFill>
              </a:rPr>
              <a:t>multisistem</a:t>
            </a:r>
            <a:r>
              <a:rPr lang="tr-TR" sz="3200" dirty="0">
                <a:solidFill>
                  <a:schemeClr val="tx1"/>
                </a:solidFill>
              </a:rPr>
              <a:t> hastalığıdır. </a:t>
            </a:r>
            <a:endParaRPr lang="tr-TR" sz="3200" dirty="0" smtClean="0">
              <a:solidFill>
                <a:schemeClr val="tx1"/>
              </a:solidFill>
            </a:endParaRPr>
          </a:p>
          <a:p>
            <a:r>
              <a:rPr lang="tr-TR" sz="3200" dirty="0" smtClean="0">
                <a:solidFill>
                  <a:schemeClr val="tx1"/>
                </a:solidFill>
              </a:rPr>
              <a:t>TNFRSF1A, </a:t>
            </a:r>
            <a:r>
              <a:rPr lang="tr-TR" sz="3200" dirty="0">
                <a:solidFill>
                  <a:schemeClr val="tx1"/>
                </a:solidFill>
              </a:rPr>
              <a:t>(12p13) kromozom bölgesinde, </a:t>
            </a:r>
            <a:r>
              <a:rPr lang="tr-TR" sz="3200" dirty="0" smtClean="0">
                <a:solidFill>
                  <a:schemeClr val="tx1"/>
                </a:solidFill>
              </a:rPr>
              <a:t>mutasyonlar </a:t>
            </a:r>
            <a:r>
              <a:rPr lang="tr-TR" sz="3200" dirty="0">
                <a:solidFill>
                  <a:schemeClr val="tx1"/>
                </a:solidFill>
              </a:rPr>
              <a:t>sonucu meydana gelir.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9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KLİNİK BULGULAR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222261"/>
            <a:ext cx="11219985" cy="4954702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5-6 </a:t>
            </a:r>
            <a:r>
              <a:rPr lang="tr-TR" dirty="0">
                <a:solidFill>
                  <a:schemeClr val="tx1"/>
                </a:solidFill>
              </a:rPr>
              <a:t>haftada bir, beş gün ve </a:t>
            </a:r>
            <a:r>
              <a:rPr lang="tr-TR" dirty="0" smtClean="0">
                <a:solidFill>
                  <a:schemeClr val="tx1"/>
                </a:solidFill>
              </a:rPr>
              <a:t>sıklıkla iki </a:t>
            </a:r>
            <a:r>
              <a:rPr lang="tr-TR" dirty="0">
                <a:solidFill>
                  <a:schemeClr val="tx1"/>
                </a:solidFill>
              </a:rPr>
              <a:t>haftadan çok süren ateş periyodları tipiktir.</a:t>
            </a:r>
          </a:p>
          <a:p>
            <a:r>
              <a:rPr lang="tr-TR" dirty="0">
                <a:solidFill>
                  <a:schemeClr val="tx1"/>
                </a:solidFill>
              </a:rPr>
              <a:t>Fiziksel veya </a:t>
            </a:r>
            <a:r>
              <a:rPr lang="tr-TR" dirty="0" err="1">
                <a:solidFill>
                  <a:schemeClr val="tx1"/>
                </a:solidFill>
              </a:rPr>
              <a:t>emosyonel</a:t>
            </a:r>
            <a:r>
              <a:rPr lang="tr-TR" dirty="0">
                <a:solidFill>
                  <a:schemeClr val="tx1"/>
                </a:solidFill>
              </a:rPr>
              <a:t> stres, fiziksel travma </a:t>
            </a:r>
            <a:r>
              <a:rPr lang="tr-TR" dirty="0" smtClean="0">
                <a:solidFill>
                  <a:schemeClr val="tx1"/>
                </a:solidFill>
              </a:rPr>
              <a:t>ve </a:t>
            </a:r>
            <a:r>
              <a:rPr lang="tr-TR" dirty="0" err="1" smtClean="0">
                <a:solidFill>
                  <a:schemeClr val="tx1"/>
                </a:solidFill>
              </a:rPr>
              <a:t>hormonal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değişiklikler ağrı nöbetlerini tetikler.</a:t>
            </a:r>
          </a:p>
          <a:p>
            <a:r>
              <a:rPr lang="tr-TR" dirty="0">
                <a:solidFill>
                  <a:schemeClr val="tx1"/>
                </a:solidFill>
              </a:rPr>
              <a:t>Gebelikte semptomlar düzelebilir.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Plöritik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göğüs ağrısı ve </a:t>
            </a:r>
            <a:r>
              <a:rPr lang="tr-TR" dirty="0" smtClean="0">
                <a:solidFill>
                  <a:schemeClr val="tx1"/>
                </a:solidFill>
              </a:rPr>
              <a:t>şiddetli </a:t>
            </a:r>
            <a:r>
              <a:rPr lang="tr-TR" dirty="0">
                <a:solidFill>
                  <a:schemeClr val="tx1"/>
                </a:solidFill>
              </a:rPr>
              <a:t>karın ağrısı </a:t>
            </a:r>
            <a:r>
              <a:rPr lang="tr-TR" dirty="0" smtClean="0">
                <a:solidFill>
                  <a:schemeClr val="tx1"/>
                </a:solidFill>
              </a:rPr>
              <a:t>ve/veya peritonit tablosu </a:t>
            </a:r>
            <a:r>
              <a:rPr lang="tr-TR" dirty="0">
                <a:solidFill>
                  <a:schemeClr val="tx1"/>
                </a:solidFill>
              </a:rPr>
              <a:t>görülebilir.</a:t>
            </a:r>
          </a:p>
          <a:p>
            <a:r>
              <a:rPr lang="tr-TR" dirty="0" err="1">
                <a:solidFill>
                  <a:schemeClr val="tx1"/>
                </a:solidFill>
              </a:rPr>
              <a:t>Perikardiyal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tutulum daha </a:t>
            </a:r>
            <a:r>
              <a:rPr lang="tr-TR" dirty="0">
                <a:solidFill>
                  <a:schemeClr val="tx1"/>
                </a:solidFill>
              </a:rPr>
              <a:t>az görülür</a:t>
            </a:r>
            <a:r>
              <a:rPr lang="tr-TR" dirty="0" smtClean="0">
                <a:solidFill>
                  <a:schemeClr val="tx1"/>
                </a:solidFill>
              </a:rPr>
              <a:t>. 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Skrotal</a:t>
            </a:r>
            <a:r>
              <a:rPr lang="tr-TR" dirty="0" smtClean="0">
                <a:solidFill>
                  <a:schemeClr val="tx1"/>
                </a:solidFill>
              </a:rPr>
              <a:t> ağrı </a:t>
            </a:r>
            <a:r>
              <a:rPr lang="tr-TR" dirty="0">
                <a:solidFill>
                  <a:schemeClr val="tx1"/>
                </a:solidFill>
              </a:rPr>
              <a:t>seyrek olarak görülebilir.</a:t>
            </a:r>
          </a:p>
          <a:p>
            <a:r>
              <a:rPr lang="tr-TR" dirty="0" err="1">
                <a:solidFill>
                  <a:schemeClr val="tx1"/>
                </a:solidFill>
              </a:rPr>
              <a:t>Artralji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artrit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daha seyrektir.</a:t>
            </a:r>
          </a:p>
          <a:p>
            <a:pPr marL="0" indent="0">
              <a:buNone/>
            </a:pP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2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/>
          </p:cNvPicPr>
          <p:nvPr>
            <p:ph idx="1"/>
          </p:nvPr>
        </p:nvPicPr>
        <p:blipFill rotWithShape="1">
          <a:blip r:embed="rId2"/>
          <a:srcRect l="19160" t="27302" r="69192" b="44580"/>
          <a:stretch/>
        </p:blipFill>
        <p:spPr>
          <a:xfrm>
            <a:off x="4121239" y="365125"/>
            <a:ext cx="4739425" cy="5521361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75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2223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OTOİNFLAMATUVAR HASTALIKLAR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 smtClean="0">
                <a:solidFill>
                  <a:srgbClr val="FF0000"/>
                </a:solidFill>
              </a:rPr>
              <a:t>GENEL </a:t>
            </a:r>
            <a:r>
              <a:rPr lang="tr-TR" b="1" dirty="0">
                <a:solidFill>
                  <a:srgbClr val="FF0000"/>
                </a:solidFill>
              </a:rPr>
              <a:t>ÖZELLİKLER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19366"/>
            <a:ext cx="12192000" cy="5438633"/>
          </a:xfrm>
        </p:spPr>
        <p:txBody>
          <a:bodyPr/>
          <a:lstStyle/>
          <a:p>
            <a:r>
              <a:rPr lang="tr-TR" dirty="0" err="1" smtClean="0"/>
              <a:t>Patogenetik</a:t>
            </a:r>
            <a:r>
              <a:rPr lang="tr-TR" dirty="0" smtClean="0"/>
              <a:t> mekanizmaları hala aydınlatılamadı</a:t>
            </a:r>
          </a:p>
          <a:p>
            <a:r>
              <a:rPr lang="tr-TR" dirty="0" err="1" smtClean="0"/>
              <a:t>Otoreaktif</a:t>
            </a:r>
            <a:r>
              <a:rPr lang="tr-TR" dirty="0" smtClean="0"/>
              <a:t> </a:t>
            </a:r>
            <a:r>
              <a:rPr lang="tr-TR" dirty="0"/>
              <a:t>T lenfositleri veya </a:t>
            </a:r>
            <a:r>
              <a:rPr lang="tr-TR" dirty="0" err="1"/>
              <a:t>otoantikorlar</a:t>
            </a:r>
            <a:r>
              <a:rPr lang="tr-TR" dirty="0"/>
              <a:t> olmaksızın </a:t>
            </a:r>
            <a:r>
              <a:rPr lang="tr-TR" dirty="0" smtClean="0"/>
              <a:t>gelişirler</a:t>
            </a:r>
          </a:p>
          <a:p>
            <a:r>
              <a:rPr lang="tr-TR" dirty="0" smtClean="0"/>
              <a:t>Bu </a:t>
            </a:r>
            <a:r>
              <a:rPr lang="tr-TR" dirty="0"/>
              <a:t>hastalıklarda en önemli patolojik olay doğal </a:t>
            </a:r>
            <a:r>
              <a:rPr lang="tr-TR" dirty="0" err="1"/>
              <a:t>immünitedeki</a:t>
            </a:r>
            <a:r>
              <a:rPr lang="tr-TR" dirty="0"/>
              <a:t> </a:t>
            </a:r>
            <a:r>
              <a:rPr lang="tr-TR" dirty="0" err="1"/>
              <a:t>defektir</a:t>
            </a:r>
            <a:endParaRPr lang="tr-TR" dirty="0"/>
          </a:p>
          <a:p>
            <a:r>
              <a:rPr lang="tr-TR" dirty="0" smtClean="0"/>
              <a:t>Tanı </a:t>
            </a:r>
            <a:r>
              <a:rPr lang="tr-TR" dirty="0"/>
              <a:t>klinik bulgulara dayanır ve </a:t>
            </a:r>
            <a:r>
              <a:rPr lang="tr-TR" dirty="0" err="1"/>
              <a:t>monogenik</a:t>
            </a:r>
            <a:r>
              <a:rPr lang="tr-TR" dirty="0"/>
              <a:t> olanlarda genetik testin olumlu çıkması ile teyit edilir. </a:t>
            </a:r>
            <a:endParaRPr lang="tr-TR" dirty="0" smtClean="0"/>
          </a:p>
          <a:p>
            <a:r>
              <a:rPr lang="tr-TR" dirty="0" smtClean="0"/>
              <a:t>Klinik bulgular dominant olarak spesifik organlarda olsa da tüm vücudu etkiler</a:t>
            </a:r>
            <a:endParaRPr lang="tr-TR" dirty="0"/>
          </a:p>
          <a:p>
            <a:r>
              <a:rPr lang="tr-TR" dirty="0"/>
              <a:t>Genelde belirtileri çocukluk çağında başlar</a:t>
            </a:r>
          </a:p>
          <a:p>
            <a:r>
              <a:rPr lang="tr-TR" dirty="0"/>
              <a:t>Hastalık belirtileri tipik herhangi bir enfeksiyon hastalığına çok benzer</a:t>
            </a:r>
          </a:p>
          <a:p>
            <a:r>
              <a:rPr lang="tr-TR" dirty="0" smtClean="0"/>
              <a:t>Hastalıklar</a:t>
            </a:r>
            <a:r>
              <a:rPr lang="tr-TR" dirty="0"/>
              <a:t>, kendilerini klinik aktivasyon ve </a:t>
            </a:r>
            <a:r>
              <a:rPr lang="tr-TR" dirty="0" err="1"/>
              <a:t>remisyonlarla</a:t>
            </a:r>
            <a:r>
              <a:rPr lang="tr-TR" dirty="0"/>
              <a:t> gösterir.</a:t>
            </a:r>
          </a:p>
          <a:p>
            <a:r>
              <a:rPr lang="tr-TR" dirty="0" err="1"/>
              <a:t>Monogenik</a:t>
            </a:r>
            <a:r>
              <a:rPr lang="tr-TR" dirty="0"/>
              <a:t> olanlarda en önemli bulgu ateş periyodlarının olmasıdır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81383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34095"/>
            <a:ext cx="10984606" cy="5442867"/>
          </a:xfrm>
        </p:spPr>
        <p:txBody>
          <a:bodyPr>
            <a:noAutofit/>
          </a:bodyPr>
          <a:lstStyle/>
          <a:p>
            <a:r>
              <a:rPr lang="tr-TR" sz="3200" dirty="0" err="1">
                <a:solidFill>
                  <a:schemeClr val="tx1"/>
                </a:solidFill>
              </a:rPr>
              <a:t>TRAPS’i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FMF’den</a:t>
            </a:r>
            <a:r>
              <a:rPr lang="tr-TR" sz="3200" dirty="0">
                <a:solidFill>
                  <a:schemeClr val="tx1"/>
                </a:solidFill>
              </a:rPr>
              <a:t> ayıran en </a:t>
            </a:r>
            <a:r>
              <a:rPr lang="tr-TR" sz="3200" dirty="0" smtClean="0">
                <a:solidFill>
                  <a:schemeClr val="tx1"/>
                </a:solidFill>
              </a:rPr>
              <a:t>karakteristik bulgu</a:t>
            </a:r>
            <a:r>
              <a:rPr lang="tr-TR" sz="3200" dirty="0">
                <a:solidFill>
                  <a:schemeClr val="tx1"/>
                </a:solidFill>
              </a:rPr>
              <a:t>; hemen hemen bütün hastalarda bir ara </a:t>
            </a:r>
            <a:r>
              <a:rPr lang="tr-TR" sz="3200" dirty="0" smtClean="0">
                <a:solidFill>
                  <a:schemeClr val="tx1"/>
                </a:solidFill>
              </a:rPr>
              <a:t>ortaya çıkan gezici </a:t>
            </a:r>
            <a:r>
              <a:rPr lang="tr-TR" sz="3200" dirty="0" err="1">
                <a:solidFill>
                  <a:schemeClr val="tx1"/>
                </a:solidFill>
              </a:rPr>
              <a:t>miyalji</a:t>
            </a:r>
            <a:r>
              <a:rPr lang="tr-TR" sz="3200" dirty="0">
                <a:solidFill>
                  <a:schemeClr val="tx1"/>
                </a:solidFill>
              </a:rPr>
              <a:t> ve </a:t>
            </a:r>
            <a:r>
              <a:rPr lang="tr-TR" sz="3200" dirty="0" err="1">
                <a:solidFill>
                  <a:schemeClr val="tx1"/>
                </a:solidFill>
              </a:rPr>
              <a:t>eritemdir</a:t>
            </a:r>
            <a:r>
              <a:rPr lang="tr-TR" sz="3200" dirty="0">
                <a:solidFill>
                  <a:schemeClr val="tx1"/>
                </a:solidFill>
              </a:rPr>
              <a:t>. </a:t>
            </a:r>
            <a:endParaRPr lang="tr-TR" sz="3200" dirty="0" smtClean="0">
              <a:solidFill>
                <a:schemeClr val="tx1"/>
              </a:solidFill>
            </a:endParaRPr>
          </a:p>
          <a:p>
            <a:r>
              <a:rPr lang="tr-TR" sz="3200" dirty="0" smtClean="0">
                <a:solidFill>
                  <a:schemeClr val="tx1"/>
                </a:solidFill>
              </a:rPr>
              <a:t>Tipik olarak lokalize </a:t>
            </a:r>
            <a:r>
              <a:rPr lang="tr-TR" sz="3200" dirty="0">
                <a:solidFill>
                  <a:schemeClr val="tx1"/>
                </a:solidFill>
              </a:rPr>
              <a:t>bir alanda krampla beraber, kas ağrısı vardır.</a:t>
            </a:r>
          </a:p>
          <a:p>
            <a:r>
              <a:rPr lang="tr-TR" sz="3200" dirty="0">
                <a:solidFill>
                  <a:schemeClr val="tx1"/>
                </a:solidFill>
              </a:rPr>
              <a:t>Bu bölge </a:t>
            </a:r>
            <a:r>
              <a:rPr lang="tr-TR" sz="3200" dirty="0" err="1">
                <a:solidFill>
                  <a:schemeClr val="tx1"/>
                </a:solidFill>
              </a:rPr>
              <a:t>palpasyonla</a:t>
            </a:r>
            <a:r>
              <a:rPr lang="tr-TR" sz="3200" dirty="0">
                <a:solidFill>
                  <a:schemeClr val="tx1"/>
                </a:solidFill>
              </a:rPr>
              <a:t> sıcak ve ağrılıdır ve </a:t>
            </a:r>
            <a:r>
              <a:rPr lang="tr-TR" sz="3200" dirty="0" smtClean="0">
                <a:solidFill>
                  <a:schemeClr val="tx1"/>
                </a:solidFill>
              </a:rPr>
              <a:t>üzerindeki deride </a:t>
            </a:r>
            <a:r>
              <a:rPr lang="tr-TR" sz="3200" dirty="0">
                <a:solidFill>
                  <a:schemeClr val="tx1"/>
                </a:solidFill>
              </a:rPr>
              <a:t>basınca solan </a:t>
            </a:r>
            <a:r>
              <a:rPr lang="tr-TR" sz="3200" dirty="0" err="1">
                <a:solidFill>
                  <a:schemeClr val="tx1"/>
                </a:solidFill>
              </a:rPr>
              <a:t>eritem</a:t>
            </a:r>
            <a:r>
              <a:rPr lang="tr-TR" sz="3200" dirty="0">
                <a:solidFill>
                  <a:schemeClr val="tx1"/>
                </a:solidFill>
              </a:rPr>
              <a:t> görülür.</a:t>
            </a:r>
          </a:p>
          <a:p>
            <a:r>
              <a:rPr lang="tr-TR" sz="3200" dirty="0" smtClean="0">
                <a:solidFill>
                  <a:schemeClr val="tx1"/>
                </a:solidFill>
              </a:rPr>
              <a:t>Kas </a:t>
            </a:r>
            <a:r>
              <a:rPr lang="tr-TR" sz="3200" dirty="0">
                <a:solidFill>
                  <a:schemeClr val="tx1"/>
                </a:solidFill>
              </a:rPr>
              <a:t>enzimleri yükselmez</a:t>
            </a:r>
            <a:r>
              <a:rPr lang="tr-TR" sz="3200" dirty="0" smtClean="0">
                <a:solidFill>
                  <a:schemeClr val="tx1"/>
                </a:solidFill>
              </a:rPr>
              <a:t>, </a:t>
            </a:r>
            <a:r>
              <a:rPr lang="tr-TR" sz="3200" dirty="0" err="1" smtClean="0">
                <a:solidFill>
                  <a:schemeClr val="tx1"/>
                </a:solidFill>
              </a:rPr>
              <a:t>MRI’da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>
                <a:solidFill>
                  <a:schemeClr val="tx1"/>
                </a:solidFill>
              </a:rPr>
              <a:t>kas </a:t>
            </a:r>
            <a:r>
              <a:rPr lang="tr-TR" sz="3200" dirty="0" err="1">
                <a:solidFill>
                  <a:schemeClr val="tx1"/>
                </a:solidFill>
              </a:rPr>
              <a:t>kompartmanlarında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smtClean="0">
                <a:solidFill>
                  <a:schemeClr val="tx1"/>
                </a:solidFill>
              </a:rPr>
              <a:t>ve </a:t>
            </a:r>
            <a:r>
              <a:rPr lang="tr-TR" sz="3200" dirty="0" err="1" smtClean="0">
                <a:solidFill>
                  <a:schemeClr val="tx1"/>
                </a:solidFill>
              </a:rPr>
              <a:t>intramüsküler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>
                <a:solidFill>
                  <a:schemeClr val="tx1"/>
                </a:solidFill>
              </a:rPr>
              <a:t>bölmelerde ödem görülür. </a:t>
            </a:r>
            <a:endParaRPr lang="tr-TR" sz="3200" dirty="0" smtClean="0">
              <a:solidFill>
                <a:schemeClr val="tx1"/>
              </a:solidFill>
            </a:endParaRPr>
          </a:p>
          <a:p>
            <a:r>
              <a:rPr lang="tr-TR" sz="3200" dirty="0" smtClean="0">
                <a:solidFill>
                  <a:schemeClr val="tx1"/>
                </a:solidFill>
              </a:rPr>
              <a:t>Gerçek </a:t>
            </a:r>
            <a:r>
              <a:rPr lang="tr-TR" sz="3200" dirty="0" err="1" smtClean="0">
                <a:solidFill>
                  <a:schemeClr val="tx1"/>
                </a:solidFill>
              </a:rPr>
              <a:t>miyozitten</a:t>
            </a:r>
            <a:r>
              <a:rPr lang="tr-TR" sz="3200" dirty="0" smtClean="0">
                <a:solidFill>
                  <a:schemeClr val="tx1"/>
                </a:solidFill>
              </a:rPr>
              <a:t> çok, </a:t>
            </a:r>
            <a:r>
              <a:rPr lang="tr-TR" sz="3200" dirty="0" err="1">
                <a:solidFill>
                  <a:schemeClr val="tx1"/>
                </a:solidFill>
              </a:rPr>
              <a:t>monositik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fasiitis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miyaljiden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smtClean="0">
                <a:solidFill>
                  <a:schemeClr val="tx1"/>
                </a:solidFill>
              </a:rPr>
              <a:t>sorumludur.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59854"/>
            <a:ext cx="10515600" cy="5417109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</a:rPr>
              <a:t>Göz </a:t>
            </a:r>
            <a:r>
              <a:rPr lang="tr-TR" sz="3200" dirty="0" err="1">
                <a:solidFill>
                  <a:schemeClr val="tx1"/>
                </a:solidFill>
              </a:rPr>
              <a:t>tutulumu,TRAPS’i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FMF’den</a:t>
            </a:r>
            <a:r>
              <a:rPr lang="tr-TR" sz="3200" dirty="0">
                <a:solidFill>
                  <a:schemeClr val="tx1"/>
                </a:solidFill>
              </a:rPr>
              <a:t> ayıran başka bir özelliktir. </a:t>
            </a:r>
          </a:p>
          <a:p>
            <a:r>
              <a:rPr lang="tr-TR" sz="3200" dirty="0">
                <a:solidFill>
                  <a:schemeClr val="tx1"/>
                </a:solidFill>
              </a:rPr>
              <a:t>Hastaların %80’inde </a:t>
            </a:r>
            <a:r>
              <a:rPr lang="tr-TR" sz="3200" dirty="0" err="1" smtClean="0">
                <a:solidFill>
                  <a:schemeClr val="tx1"/>
                </a:solidFill>
              </a:rPr>
              <a:t>konjuktivit</a:t>
            </a:r>
            <a:r>
              <a:rPr lang="tr-TR" sz="3200" dirty="0">
                <a:solidFill>
                  <a:schemeClr val="tx1"/>
                </a:solidFill>
              </a:rPr>
              <a:t>, </a:t>
            </a:r>
            <a:r>
              <a:rPr lang="tr-TR" sz="3200" dirty="0" err="1">
                <a:solidFill>
                  <a:schemeClr val="tx1"/>
                </a:solidFill>
              </a:rPr>
              <a:t>periorbital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smtClean="0">
                <a:solidFill>
                  <a:schemeClr val="tx1"/>
                </a:solidFill>
              </a:rPr>
              <a:t>ödem ve </a:t>
            </a:r>
            <a:r>
              <a:rPr lang="tr-TR" sz="3200" dirty="0">
                <a:solidFill>
                  <a:schemeClr val="tx1"/>
                </a:solidFill>
              </a:rPr>
              <a:t>ağrı görülür. </a:t>
            </a:r>
          </a:p>
          <a:p>
            <a:r>
              <a:rPr lang="tr-TR" sz="3200" dirty="0">
                <a:solidFill>
                  <a:schemeClr val="tx1"/>
                </a:solidFill>
              </a:rPr>
              <a:t>Nadiren iris iltihabı veya </a:t>
            </a:r>
            <a:r>
              <a:rPr lang="tr-TR" sz="3200" dirty="0" err="1">
                <a:solidFill>
                  <a:schemeClr val="tx1"/>
                </a:solidFill>
              </a:rPr>
              <a:t>üveit</a:t>
            </a:r>
            <a:r>
              <a:rPr lang="tr-TR" sz="3200" dirty="0">
                <a:solidFill>
                  <a:schemeClr val="tx1"/>
                </a:solidFill>
              </a:rPr>
              <a:t> görülebilir.</a:t>
            </a:r>
          </a:p>
          <a:p>
            <a:r>
              <a:rPr lang="tr-TR" sz="3200" dirty="0" err="1" smtClean="0">
                <a:solidFill>
                  <a:schemeClr val="tx1"/>
                </a:solidFill>
              </a:rPr>
              <a:t>Sekonder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>
                <a:solidFill>
                  <a:schemeClr val="tx1"/>
                </a:solidFill>
              </a:rPr>
              <a:t>(AA) </a:t>
            </a:r>
            <a:r>
              <a:rPr lang="tr-TR" sz="3200" dirty="0" err="1" smtClean="0">
                <a:solidFill>
                  <a:schemeClr val="tx1"/>
                </a:solidFill>
              </a:rPr>
              <a:t>amiloidozis</a:t>
            </a:r>
            <a:r>
              <a:rPr lang="tr-TR" sz="3200" dirty="0" smtClean="0">
                <a:solidFill>
                  <a:schemeClr val="tx1"/>
                </a:solidFill>
              </a:rPr>
              <a:t> bulguları </a:t>
            </a:r>
            <a:r>
              <a:rPr lang="tr-TR" sz="3200" dirty="0">
                <a:solidFill>
                  <a:schemeClr val="tx1"/>
                </a:solidFill>
              </a:rPr>
              <a:t>bildirilmiştir 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tr-TR" sz="3200" dirty="0" err="1" smtClean="0">
                <a:solidFill>
                  <a:schemeClr val="tx1"/>
                </a:solidFill>
              </a:rPr>
              <a:t>Primer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>
                <a:solidFill>
                  <a:schemeClr val="tx1"/>
                </a:solidFill>
              </a:rPr>
              <a:t>olarak böbrek tutulur</a:t>
            </a:r>
            <a:r>
              <a:rPr lang="tr-TR" sz="3200" dirty="0" smtClean="0">
                <a:solidFill>
                  <a:schemeClr val="tx1"/>
                </a:solidFill>
              </a:rPr>
              <a:t>. Karaciğer</a:t>
            </a:r>
            <a:r>
              <a:rPr lang="tr-TR" sz="3200" dirty="0">
                <a:solidFill>
                  <a:schemeClr val="tx1"/>
                </a:solidFill>
              </a:rPr>
              <a:t>, </a:t>
            </a:r>
            <a:r>
              <a:rPr lang="tr-TR" sz="3200" dirty="0" err="1">
                <a:solidFill>
                  <a:schemeClr val="tx1"/>
                </a:solidFill>
              </a:rPr>
              <a:t>tiroid</a:t>
            </a:r>
            <a:r>
              <a:rPr lang="tr-TR" sz="3200" dirty="0">
                <a:solidFill>
                  <a:schemeClr val="tx1"/>
                </a:solidFill>
              </a:rPr>
              <a:t> ve diğer </a:t>
            </a:r>
            <a:r>
              <a:rPr lang="tr-TR" sz="3200" dirty="0" smtClean="0">
                <a:solidFill>
                  <a:schemeClr val="tx1"/>
                </a:solidFill>
              </a:rPr>
              <a:t>organlar da </a:t>
            </a:r>
            <a:r>
              <a:rPr lang="tr-TR" sz="3200" dirty="0">
                <a:solidFill>
                  <a:schemeClr val="tx1"/>
                </a:solidFill>
              </a:rPr>
              <a:t>tutulabilir. </a:t>
            </a:r>
            <a:endParaRPr lang="tr-TR" sz="3200" dirty="0" smtClean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4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LABORATUVAR BULGULARI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378039"/>
            <a:ext cx="12191999" cy="4798924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</a:rPr>
              <a:t>ESR, CRP yükselir.</a:t>
            </a:r>
          </a:p>
          <a:p>
            <a:r>
              <a:rPr lang="tr-TR" sz="3200" dirty="0">
                <a:solidFill>
                  <a:schemeClr val="tx1"/>
                </a:solidFill>
              </a:rPr>
              <a:t>Birçok hastada kronik hastalık anemisi, </a:t>
            </a:r>
            <a:r>
              <a:rPr lang="tr-TR" sz="3200" dirty="0" err="1">
                <a:solidFill>
                  <a:schemeClr val="tx1"/>
                </a:solidFill>
              </a:rPr>
              <a:t>poliklonal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hipergammaglobülinemi</a:t>
            </a:r>
            <a:r>
              <a:rPr lang="tr-TR" sz="3200" dirty="0">
                <a:solidFill>
                  <a:schemeClr val="tx1"/>
                </a:solidFill>
              </a:rPr>
              <a:t>, düşük </a:t>
            </a:r>
            <a:r>
              <a:rPr lang="tr-TR" sz="3200" dirty="0" err="1">
                <a:solidFill>
                  <a:schemeClr val="tx1"/>
                </a:solidFill>
              </a:rPr>
              <a:t>titrede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IgM</a:t>
            </a:r>
            <a:r>
              <a:rPr lang="tr-TR" sz="3200" dirty="0">
                <a:solidFill>
                  <a:schemeClr val="tx1"/>
                </a:solidFill>
              </a:rPr>
              <a:t>, </a:t>
            </a:r>
            <a:r>
              <a:rPr lang="tr-TR" sz="3200" dirty="0" err="1">
                <a:solidFill>
                  <a:schemeClr val="tx1"/>
                </a:solidFill>
              </a:rPr>
              <a:t>IgG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antikardiyolipin</a:t>
            </a:r>
            <a:r>
              <a:rPr lang="tr-TR" sz="3200" dirty="0">
                <a:solidFill>
                  <a:schemeClr val="tx1"/>
                </a:solidFill>
              </a:rPr>
              <a:t> antikorlar görülebilir.</a:t>
            </a:r>
          </a:p>
          <a:p>
            <a:r>
              <a:rPr lang="sv-SE" sz="3200" dirty="0">
                <a:solidFill>
                  <a:schemeClr val="tx1"/>
                </a:solidFill>
              </a:rPr>
              <a:t>Otoantikorlar genellikle</a:t>
            </a:r>
            <a:r>
              <a:rPr lang="tr-TR" sz="3200" dirty="0">
                <a:solidFill>
                  <a:schemeClr val="tx1"/>
                </a:solidFill>
              </a:rPr>
              <a:t> negatiftir.</a:t>
            </a:r>
          </a:p>
          <a:p>
            <a:r>
              <a:rPr lang="tr-TR" sz="3200" dirty="0" err="1">
                <a:solidFill>
                  <a:schemeClr val="tx1"/>
                </a:solidFill>
              </a:rPr>
              <a:t>Sekonder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amiloidozisi</a:t>
            </a:r>
            <a:r>
              <a:rPr lang="tr-TR" sz="3200" dirty="0">
                <a:solidFill>
                  <a:schemeClr val="tx1"/>
                </a:solidFill>
              </a:rPr>
              <a:t> olan hastalarda; </a:t>
            </a:r>
            <a:r>
              <a:rPr lang="tr-TR" sz="3200" dirty="0" err="1">
                <a:solidFill>
                  <a:schemeClr val="tx1"/>
                </a:solidFill>
              </a:rPr>
              <a:t>proteinüri</a:t>
            </a:r>
            <a:r>
              <a:rPr lang="tr-TR" sz="3200" dirty="0">
                <a:solidFill>
                  <a:schemeClr val="tx1"/>
                </a:solidFill>
              </a:rPr>
              <a:t>, böbrek yetmezliği ve tutulan organlara ait bulgular görülür. </a:t>
            </a:r>
            <a:endParaRPr lang="tr-TR" sz="3200" dirty="0" smtClean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24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TANI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9245" y="1378039"/>
            <a:ext cx="10954555" cy="4798924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</a:rPr>
              <a:t>Bakteriyel ve diğer </a:t>
            </a:r>
            <a:r>
              <a:rPr lang="tr-TR" sz="3200" dirty="0" err="1">
                <a:solidFill>
                  <a:schemeClr val="tx1"/>
                </a:solidFill>
              </a:rPr>
              <a:t>enfeksiyöz</a:t>
            </a:r>
            <a:r>
              <a:rPr lang="tr-TR" sz="3200" dirty="0">
                <a:solidFill>
                  <a:schemeClr val="tx1"/>
                </a:solidFill>
              </a:rPr>
              <a:t> ve </a:t>
            </a:r>
            <a:r>
              <a:rPr lang="tr-TR" sz="3200" dirty="0" err="1">
                <a:solidFill>
                  <a:schemeClr val="tx1"/>
                </a:solidFill>
              </a:rPr>
              <a:t>neoplastik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smtClean="0">
                <a:solidFill>
                  <a:schemeClr val="tx1"/>
                </a:solidFill>
              </a:rPr>
              <a:t>sebepler ekarte </a:t>
            </a:r>
            <a:r>
              <a:rPr lang="tr-TR" sz="3200" dirty="0">
                <a:solidFill>
                  <a:schemeClr val="tx1"/>
                </a:solidFill>
              </a:rPr>
              <a:t>edildikten sonra TRAPS tanısı düşünülebilir.</a:t>
            </a:r>
          </a:p>
          <a:p>
            <a:r>
              <a:rPr lang="tr-TR" sz="3200" dirty="0" smtClean="0">
                <a:solidFill>
                  <a:schemeClr val="tx1"/>
                </a:solidFill>
              </a:rPr>
              <a:t>Klinik bulgular</a:t>
            </a:r>
            <a:endParaRPr lang="tr-TR" sz="3200" dirty="0">
              <a:solidFill>
                <a:schemeClr val="tx1"/>
              </a:solidFill>
            </a:endParaRPr>
          </a:p>
          <a:p>
            <a:r>
              <a:rPr lang="tr-TR" sz="3200" dirty="0">
                <a:solidFill>
                  <a:schemeClr val="tx1"/>
                </a:solidFill>
              </a:rPr>
              <a:t>Uzun süren atak süreleri, deri döküntüsü, </a:t>
            </a:r>
            <a:r>
              <a:rPr lang="tr-TR" sz="3200" dirty="0" smtClean="0">
                <a:solidFill>
                  <a:schemeClr val="tx1"/>
                </a:solidFill>
              </a:rPr>
              <a:t>göz </a:t>
            </a:r>
            <a:r>
              <a:rPr lang="es-ES" sz="3200" dirty="0" smtClean="0">
                <a:solidFill>
                  <a:schemeClr val="tx1"/>
                </a:solidFill>
              </a:rPr>
              <a:t>ve </a:t>
            </a:r>
            <a:r>
              <a:rPr lang="es-ES" sz="3200" dirty="0">
                <a:solidFill>
                  <a:schemeClr val="tx1"/>
                </a:solidFill>
              </a:rPr>
              <a:t>periorbital tutulum %80’den fazla hastada görülür.</a:t>
            </a:r>
          </a:p>
          <a:p>
            <a:r>
              <a:rPr lang="tr-TR" sz="3200" dirty="0" err="1">
                <a:solidFill>
                  <a:schemeClr val="tx1"/>
                </a:solidFill>
              </a:rPr>
              <a:t>Fokal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miyaljiler</a:t>
            </a:r>
            <a:r>
              <a:rPr lang="tr-TR" sz="3200" dirty="0">
                <a:solidFill>
                  <a:schemeClr val="tx1"/>
                </a:solidFill>
              </a:rPr>
              <a:t> neredeyse her hastada gözlenir.</a:t>
            </a:r>
          </a:p>
          <a:p>
            <a:r>
              <a:rPr lang="tr-TR" sz="3200" dirty="0" smtClean="0">
                <a:solidFill>
                  <a:schemeClr val="tx1"/>
                </a:solidFill>
              </a:rPr>
              <a:t>Tanı</a:t>
            </a:r>
            <a:r>
              <a:rPr lang="tr-TR" sz="3200" dirty="0">
                <a:solidFill>
                  <a:schemeClr val="tx1"/>
                </a:solidFill>
              </a:rPr>
              <a:t>; TNFR1 genindeki sık görülen </a:t>
            </a:r>
            <a:r>
              <a:rPr lang="tr-TR" sz="3200" dirty="0" smtClean="0">
                <a:solidFill>
                  <a:schemeClr val="tx1"/>
                </a:solidFill>
              </a:rPr>
              <a:t>mutasyonlar için </a:t>
            </a:r>
            <a:r>
              <a:rPr lang="tr-TR" sz="3200" dirty="0">
                <a:solidFill>
                  <a:schemeClr val="tx1"/>
                </a:solidFill>
              </a:rPr>
              <a:t>genetik test yapılması ile teyit edilir.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42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AYIRICI TANI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4851" y="1313645"/>
            <a:ext cx="11857149" cy="4863318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</a:rPr>
              <a:t>Bakteriyel ve diğer </a:t>
            </a:r>
            <a:r>
              <a:rPr lang="tr-TR" sz="3200" dirty="0" err="1">
                <a:solidFill>
                  <a:schemeClr val="tx1"/>
                </a:solidFill>
              </a:rPr>
              <a:t>enfeksiyöz</a:t>
            </a:r>
            <a:r>
              <a:rPr lang="tr-TR" sz="3200" dirty="0">
                <a:solidFill>
                  <a:schemeClr val="tx1"/>
                </a:solidFill>
              </a:rPr>
              <a:t> ve </a:t>
            </a:r>
            <a:r>
              <a:rPr lang="tr-TR" sz="3200" dirty="0" err="1" smtClean="0">
                <a:solidFill>
                  <a:schemeClr val="tx1"/>
                </a:solidFill>
              </a:rPr>
              <a:t>neoplastik</a:t>
            </a:r>
            <a:r>
              <a:rPr lang="tr-TR" sz="3200" dirty="0" smtClean="0">
                <a:solidFill>
                  <a:schemeClr val="tx1"/>
                </a:solidFill>
              </a:rPr>
              <a:t> sebeplere </a:t>
            </a:r>
            <a:r>
              <a:rPr lang="tr-TR" sz="3200" dirty="0">
                <a:solidFill>
                  <a:schemeClr val="tx1"/>
                </a:solidFill>
              </a:rPr>
              <a:t>bağlı tekrarlayan </a:t>
            </a:r>
            <a:r>
              <a:rPr lang="tr-TR" sz="3200" dirty="0" smtClean="0">
                <a:solidFill>
                  <a:schemeClr val="tx1"/>
                </a:solidFill>
              </a:rPr>
              <a:t>ateş</a:t>
            </a:r>
          </a:p>
          <a:p>
            <a:r>
              <a:rPr lang="en-US" sz="3200" dirty="0" err="1">
                <a:solidFill>
                  <a:schemeClr val="tx1"/>
                </a:solidFill>
              </a:rPr>
              <a:t>Nedeni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bilinmeyen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ateş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tr-TR" sz="3200" dirty="0">
              <a:solidFill>
                <a:schemeClr val="tx1"/>
              </a:solidFill>
            </a:endParaRPr>
          </a:p>
          <a:p>
            <a:r>
              <a:rPr lang="tr-TR" sz="3200" dirty="0">
                <a:solidFill>
                  <a:schemeClr val="tx1"/>
                </a:solidFill>
              </a:rPr>
              <a:t>Bağ dokusu hastalıkları: SLE, </a:t>
            </a:r>
            <a:r>
              <a:rPr lang="tr-TR" sz="3200" dirty="0" err="1">
                <a:solidFill>
                  <a:schemeClr val="tx1"/>
                </a:solidFill>
              </a:rPr>
              <a:t>Still</a:t>
            </a:r>
            <a:r>
              <a:rPr lang="tr-TR" sz="3200" dirty="0">
                <a:solidFill>
                  <a:schemeClr val="tx1"/>
                </a:solidFill>
              </a:rPr>
              <a:t> hastalığı</a:t>
            </a:r>
          </a:p>
          <a:p>
            <a:r>
              <a:rPr lang="tr-TR" sz="3200" dirty="0">
                <a:solidFill>
                  <a:schemeClr val="tx1"/>
                </a:solidFill>
              </a:rPr>
              <a:t>Diğer </a:t>
            </a:r>
            <a:r>
              <a:rPr lang="tr-TR" sz="3200" dirty="0" err="1">
                <a:solidFill>
                  <a:schemeClr val="tx1"/>
                </a:solidFill>
              </a:rPr>
              <a:t>otoinflamatuar</a:t>
            </a:r>
            <a:r>
              <a:rPr lang="tr-TR" sz="3200" dirty="0">
                <a:solidFill>
                  <a:schemeClr val="tx1"/>
                </a:solidFill>
              </a:rPr>
              <a:t> hastalıklar: </a:t>
            </a:r>
            <a:r>
              <a:rPr lang="tr-TR" sz="3200" dirty="0" err="1" smtClean="0">
                <a:solidFill>
                  <a:schemeClr val="tx1"/>
                </a:solidFill>
              </a:rPr>
              <a:t>TRAPS’de</a:t>
            </a:r>
            <a:r>
              <a:rPr lang="tr-TR" sz="3200" dirty="0" smtClean="0">
                <a:solidFill>
                  <a:schemeClr val="tx1"/>
                </a:solidFill>
              </a:rPr>
              <a:t> uzun </a:t>
            </a:r>
            <a:r>
              <a:rPr lang="tr-TR" sz="3200" dirty="0">
                <a:solidFill>
                  <a:schemeClr val="tx1"/>
                </a:solidFill>
              </a:rPr>
              <a:t>süren ateş ayırt edici özelliktir.</a:t>
            </a:r>
          </a:p>
          <a:p>
            <a:r>
              <a:rPr lang="tr-TR" sz="3200" dirty="0" smtClean="0">
                <a:solidFill>
                  <a:schemeClr val="tx1"/>
                </a:solidFill>
              </a:rPr>
              <a:t>FMF</a:t>
            </a:r>
          </a:p>
          <a:p>
            <a:r>
              <a:rPr lang="tr-TR" sz="3200" dirty="0" smtClean="0">
                <a:solidFill>
                  <a:schemeClr val="tx1"/>
                </a:solidFill>
              </a:rPr>
              <a:t>HIDS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19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sz="4400" b="1" dirty="0" smtClean="0">
                <a:solidFill>
                  <a:srgbClr val="FF0000"/>
                </a:solidFill>
              </a:rPr>
              <a:t>TEDAVİ</a:t>
            </a:r>
            <a:r>
              <a:rPr lang="tr-TR" sz="4400" b="1" dirty="0">
                <a:solidFill>
                  <a:srgbClr val="FF0000"/>
                </a:solidFill>
              </a:rPr>
              <a:t/>
            </a:r>
            <a:br>
              <a:rPr lang="tr-TR" sz="4400" b="1" dirty="0">
                <a:solidFill>
                  <a:srgbClr val="FF0000"/>
                </a:solidFill>
              </a:rPr>
            </a:b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0456" y="1080595"/>
            <a:ext cx="11921544" cy="5096368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Tedavinin </a:t>
            </a:r>
            <a:r>
              <a:rPr lang="tr-TR" sz="3200" dirty="0">
                <a:solidFill>
                  <a:srgbClr val="FF0000"/>
                </a:solidFill>
              </a:rPr>
              <a:t>amacı semptomları kontrol etmek, </a:t>
            </a:r>
            <a:r>
              <a:rPr lang="tr-TR" sz="3200" dirty="0" smtClean="0">
                <a:solidFill>
                  <a:srgbClr val="FF0000"/>
                </a:solidFill>
              </a:rPr>
              <a:t>atakların tekrarını </a:t>
            </a:r>
            <a:r>
              <a:rPr lang="tr-TR" sz="3200" dirty="0">
                <a:solidFill>
                  <a:srgbClr val="FF0000"/>
                </a:solidFill>
              </a:rPr>
              <a:t>önlemek, özellikle </a:t>
            </a:r>
            <a:r>
              <a:rPr lang="tr-TR" sz="3200" dirty="0" err="1" smtClean="0">
                <a:solidFill>
                  <a:srgbClr val="FF0000"/>
                </a:solidFill>
              </a:rPr>
              <a:t>amiloidozis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>
                <a:solidFill>
                  <a:srgbClr val="FF0000"/>
                </a:solidFill>
              </a:rPr>
              <a:t>riskini azaltmaktır</a:t>
            </a:r>
            <a:r>
              <a:rPr lang="tr-TR" sz="3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tr-TR" sz="3200" dirty="0" smtClean="0">
                <a:solidFill>
                  <a:schemeClr val="tx1"/>
                </a:solidFill>
              </a:rPr>
              <a:t>TRAPS </a:t>
            </a:r>
            <a:r>
              <a:rPr lang="tr-TR" sz="3200" dirty="0" err="1" smtClean="0">
                <a:solidFill>
                  <a:schemeClr val="tx1"/>
                </a:solidFill>
              </a:rPr>
              <a:t>kolşisine</a:t>
            </a:r>
            <a:r>
              <a:rPr lang="tr-TR" sz="3200" dirty="0" smtClean="0">
                <a:solidFill>
                  <a:schemeClr val="tx1"/>
                </a:solidFill>
              </a:rPr>
              <a:t> zayıf </a:t>
            </a:r>
            <a:r>
              <a:rPr lang="tr-TR" sz="3200" dirty="0">
                <a:solidFill>
                  <a:schemeClr val="tx1"/>
                </a:solidFill>
              </a:rPr>
              <a:t>cevap verir</a:t>
            </a:r>
            <a:r>
              <a:rPr lang="tr-TR" sz="32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NSAIDs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endParaRPr lang="tr-TR" sz="3200" dirty="0">
              <a:solidFill>
                <a:schemeClr val="tx1"/>
              </a:solidFill>
            </a:endParaRPr>
          </a:p>
          <a:p>
            <a:r>
              <a:rPr lang="tr-TR" sz="3200" dirty="0">
                <a:solidFill>
                  <a:schemeClr val="tx1"/>
                </a:solidFill>
              </a:rPr>
              <a:t>O</a:t>
            </a:r>
            <a:r>
              <a:rPr lang="nn-NO" sz="3200" dirty="0">
                <a:solidFill>
                  <a:schemeClr val="tx1"/>
                </a:solidFill>
              </a:rPr>
              <a:t>ral glikokortikoid</a:t>
            </a:r>
            <a:r>
              <a:rPr lang="tr-TR" sz="3200" dirty="0">
                <a:solidFill>
                  <a:schemeClr val="tx1"/>
                </a:solidFill>
              </a:rPr>
              <a:t> (</a:t>
            </a:r>
            <a:r>
              <a:rPr lang="tr-TR" sz="3200" dirty="0" err="1">
                <a:solidFill>
                  <a:schemeClr val="tx1"/>
                </a:solidFill>
              </a:rPr>
              <a:t>prednizon</a:t>
            </a:r>
            <a:r>
              <a:rPr lang="tr-TR" sz="3200" dirty="0">
                <a:solidFill>
                  <a:schemeClr val="tx1"/>
                </a:solidFill>
              </a:rPr>
              <a:t>) 1 mg/kg’ 7-10 gün sonra kesilir.</a:t>
            </a:r>
          </a:p>
          <a:p>
            <a:r>
              <a:rPr lang="tr-TR" sz="3200" dirty="0">
                <a:solidFill>
                  <a:schemeClr val="tx1"/>
                </a:solidFill>
              </a:rPr>
              <a:t>Anti-TNF tedavisi: </a:t>
            </a:r>
          </a:p>
          <a:p>
            <a:r>
              <a:rPr lang="tr-TR" sz="3200" dirty="0" err="1">
                <a:solidFill>
                  <a:schemeClr val="tx1"/>
                </a:solidFill>
              </a:rPr>
              <a:t>Anakinra</a:t>
            </a:r>
            <a:endParaRPr lang="tr-TR" sz="3200" dirty="0">
              <a:solidFill>
                <a:schemeClr val="tx1"/>
              </a:solidFill>
            </a:endParaRPr>
          </a:p>
          <a:p>
            <a:r>
              <a:rPr lang="tr-TR" sz="3200" dirty="0" err="1">
                <a:solidFill>
                  <a:schemeClr val="tx1"/>
                </a:solidFill>
              </a:rPr>
              <a:t>Canakinumab</a:t>
            </a:r>
            <a:endParaRPr lang="tr-TR" sz="3200" dirty="0">
              <a:solidFill>
                <a:schemeClr val="tx1"/>
              </a:solidFill>
            </a:endParaRPr>
          </a:p>
          <a:p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32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6516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IL-36 </a:t>
            </a:r>
            <a:r>
              <a:rPr lang="tr-TR" sz="4000" b="1" dirty="0" smtClean="0">
                <a:solidFill>
                  <a:srgbClr val="FF0000"/>
                </a:solidFill>
              </a:rPr>
              <a:t>Reseptör </a:t>
            </a:r>
            <a:r>
              <a:rPr lang="tr-TR" sz="4000" b="1" dirty="0">
                <a:solidFill>
                  <a:srgbClr val="FF0000"/>
                </a:solidFill>
              </a:rPr>
              <a:t>Antagonisti Yetmezliği</a:t>
            </a:r>
            <a:br>
              <a:rPr lang="tr-TR" sz="4000" b="1" dirty="0">
                <a:solidFill>
                  <a:srgbClr val="FF0000"/>
                </a:solidFill>
              </a:rPr>
            </a:br>
            <a:r>
              <a:rPr lang="tr-TR" sz="4000" b="1" dirty="0">
                <a:solidFill>
                  <a:srgbClr val="FF0000"/>
                </a:solidFill>
              </a:rPr>
              <a:t>(DITRA); Tanı ve Tedavisi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" y="1236518"/>
            <a:ext cx="12058184" cy="5337082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Yaygın</a:t>
            </a:r>
            <a:r>
              <a:rPr lang="fr-FR" dirty="0" smtClean="0">
                <a:solidFill>
                  <a:schemeClr val="tx1"/>
                </a:solidFill>
              </a:rPr>
              <a:t> p</a:t>
            </a:r>
            <a:r>
              <a:rPr lang="tr-TR" dirty="0" smtClean="0">
                <a:solidFill>
                  <a:schemeClr val="tx1"/>
                </a:solidFill>
              </a:rPr>
              <a:t>ü</a:t>
            </a:r>
            <a:r>
              <a:rPr lang="fr-FR" dirty="0" smtClean="0">
                <a:solidFill>
                  <a:schemeClr val="tx1"/>
                </a:solidFill>
              </a:rPr>
              <a:t>st</a:t>
            </a:r>
            <a:r>
              <a:rPr lang="tr-TR" dirty="0" smtClean="0">
                <a:solidFill>
                  <a:schemeClr val="tx1"/>
                </a:solidFill>
              </a:rPr>
              <a:t>ü</a:t>
            </a:r>
            <a:r>
              <a:rPr lang="fr-FR" dirty="0" err="1" smtClean="0">
                <a:solidFill>
                  <a:schemeClr val="tx1"/>
                </a:solidFill>
              </a:rPr>
              <a:t>ler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ps</a:t>
            </a:r>
            <a:r>
              <a:rPr lang="tr-TR" dirty="0" smtClean="0">
                <a:solidFill>
                  <a:schemeClr val="tx1"/>
                </a:solidFill>
              </a:rPr>
              <a:t>ö</a:t>
            </a:r>
            <a:r>
              <a:rPr lang="fr-FR" dirty="0" err="1" smtClean="0">
                <a:solidFill>
                  <a:schemeClr val="tx1"/>
                </a:solidFill>
              </a:rPr>
              <a:t>riazis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deride</a:t>
            </a:r>
            <a:r>
              <a:rPr lang="fr-FR" dirty="0">
                <a:solidFill>
                  <a:schemeClr val="tx1"/>
                </a:solidFill>
              </a:rPr>
              <a:t> IL-1</a:t>
            </a:r>
            <a:r>
              <a:rPr lang="tr-TR" dirty="0">
                <a:solidFill>
                  <a:schemeClr val="tx1"/>
                </a:solidFill>
              </a:rPr>
              <a:t> ailesi proteinlerin </a:t>
            </a:r>
            <a:r>
              <a:rPr lang="tr-TR" dirty="0" smtClean="0">
                <a:solidFill>
                  <a:schemeClr val="tx1"/>
                </a:solidFill>
              </a:rPr>
              <a:t>aşırı </a:t>
            </a:r>
            <a:r>
              <a:rPr lang="tr-TR" dirty="0">
                <a:solidFill>
                  <a:schemeClr val="tx1"/>
                </a:solidFill>
              </a:rPr>
              <a:t>ekspresyonu ve bu proteinleri </a:t>
            </a:r>
            <a:r>
              <a:rPr lang="de-DE" dirty="0">
                <a:solidFill>
                  <a:schemeClr val="tx1"/>
                </a:solidFill>
              </a:rPr>
              <a:t>aktive </a:t>
            </a:r>
            <a:r>
              <a:rPr lang="de-DE" dirty="0" err="1">
                <a:solidFill>
                  <a:schemeClr val="tx1"/>
                </a:solidFill>
              </a:rPr>
              <a:t>eden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sinyal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yolağının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inhibe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edilmemesi</a:t>
            </a:r>
            <a:r>
              <a:rPr lang="tr-TR" dirty="0" smtClean="0">
                <a:solidFill>
                  <a:schemeClr val="tx1"/>
                </a:solidFill>
              </a:rPr>
              <a:t> sonucu </a:t>
            </a:r>
            <a:r>
              <a:rPr lang="tr-TR" dirty="0">
                <a:solidFill>
                  <a:schemeClr val="tx1"/>
                </a:solidFill>
              </a:rPr>
              <a:t>ortaya ç</a:t>
            </a:r>
            <a:r>
              <a:rPr lang="tr-TR" dirty="0" smtClean="0">
                <a:solidFill>
                  <a:schemeClr val="tx1"/>
                </a:solidFill>
              </a:rPr>
              <a:t>ıkan </a:t>
            </a:r>
            <a:r>
              <a:rPr lang="tr-TR" dirty="0" err="1" smtClean="0">
                <a:solidFill>
                  <a:schemeClr val="tx1"/>
                </a:solidFill>
              </a:rPr>
              <a:t>otoinflamatuvar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bir hastalıktır.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Yüksek </a:t>
            </a:r>
            <a:r>
              <a:rPr lang="tr-TR" dirty="0">
                <a:solidFill>
                  <a:schemeClr val="tx1"/>
                </a:solidFill>
              </a:rPr>
              <a:t>ateşle birlikte </a:t>
            </a:r>
            <a:r>
              <a:rPr lang="tr-TR" dirty="0" err="1" smtClean="0">
                <a:solidFill>
                  <a:schemeClr val="tx1"/>
                </a:solidFill>
              </a:rPr>
              <a:t>diffüz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eritematöz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smtClean="0">
                <a:solidFill>
                  <a:schemeClr val="tx1"/>
                </a:solidFill>
              </a:rPr>
              <a:t>püstüler döküntü, </a:t>
            </a:r>
            <a:r>
              <a:rPr lang="tr-TR" dirty="0">
                <a:solidFill>
                  <a:schemeClr val="tx1"/>
                </a:solidFill>
              </a:rPr>
              <a:t>halsizlik ve 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organ tutulumu ile karakterize ani başlayan alevlenmeler ile seyreder.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IL-36Ra </a:t>
            </a:r>
            <a:r>
              <a:rPr lang="tr-TR" dirty="0">
                <a:solidFill>
                  <a:schemeClr val="tx1"/>
                </a:solidFill>
              </a:rPr>
              <a:t>kodlayan </a:t>
            </a:r>
            <a:r>
              <a:rPr lang="tr-TR" dirty="0" smtClean="0">
                <a:solidFill>
                  <a:schemeClr val="tx1"/>
                </a:solidFill>
              </a:rPr>
              <a:t>gende </a:t>
            </a:r>
            <a:r>
              <a:rPr lang="tr-TR" dirty="0" err="1">
                <a:solidFill>
                  <a:schemeClr val="tx1"/>
                </a:solidFill>
              </a:rPr>
              <a:t>homozigot</a:t>
            </a:r>
            <a:r>
              <a:rPr lang="tr-TR" dirty="0">
                <a:solidFill>
                  <a:schemeClr val="tx1"/>
                </a:solidFill>
              </a:rPr>
              <a:t> mutasyon tespit edilmiştir. </a:t>
            </a:r>
          </a:p>
          <a:p>
            <a:r>
              <a:rPr lang="tr-TR" dirty="0">
                <a:solidFill>
                  <a:schemeClr val="tx1"/>
                </a:solidFill>
              </a:rPr>
              <a:t>Bu, IL-1 ailesine ait her üç </a:t>
            </a:r>
            <a:r>
              <a:rPr lang="tr-TR" dirty="0" err="1">
                <a:solidFill>
                  <a:schemeClr val="tx1"/>
                </a:solidFill>
              </a:rPr>
              <a:t>sitokinin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de (IL-36α, IL-36β, </a:t>
            </a:r>
            <a:r>
              <a:rPr lang="it-IT" dirty="0" smtClean="0">
                <a:solidFill>
                  <a:schemeClr val="tx1"/>
                </a:solidFill>
              </a:rPr>
              <a:t>IL-36</a:t>
            </a:r>
            <a:r>
              <a:rPr lang="tr-TR" dirty="0" smtClean="0">
                <a:solidFill>
                  <a:schemeClr val="tx1"/>
                </a:solidFill>
              </a:rPr>
              <a:t> gama</a:t>
            </a:r>
            <a:r>
              <a:rPr lang="it-IT" dirty="0" smtClean="0">
                <a:solidFill>
                  <a:schemeClr val="tx1"/>
                </a:solidFill>
              </a:rPr>
              <a:t>) </a:t>
            </a:r>
            <a:r>
              <a:rPr lang="it-IT" dirty="0">
                <a:solidFill>
                  <a:schemeClr val="tx1"/>
                </a:solidFill>
              </a:rPr>
              <a:t>antagonisitidir.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Bu </a:t>
            </a:r>
            <a:r>
              <a:rPr lang="tr-TR" dirty="0" err="1">
                <a:solidFill>
                  <a:schemeClr val="tx1"/>
                </a:solidFill>
              </a:rPr>
              <a:t>sitokinler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bir </a:t>
            </a:r>
            <a:r>
              <a:rPr lang="tr-TR" dirty="0">
                <a:solidFill>
                  <a:schemeClr val="tx1"/>
                </a:solidFill>
              </a:rPr>
              <a:t>ç</a:t>
            </a:r>
            <a:r>
              <a:rPr lang="tr-TR" dirty="0" smtClean="0">
                <a:solidFill>
                  <a:schemeClr val="tx1"/>
                </a:solidFill>
              </a:rPr>
              <a:t>ok </a:t>
            </a:r>
            <a:r>
              <a:rPr lang="tr-TR" dirty="0" err="1" smtClean="0">
                <a:solidFill>
                  <a:schemeClr val="tx1"/>
                </a:solidFill>
              </a:rPr>
              <a:t>proinflamatuvar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sinyal yolaklarını aktive ederler.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8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KLİNİK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927280"/>
            <a:ext cx="12192000" cy="5249683"/>
          </a:xfrm>
        </p:spPr>
        <p:txBody>
          <a:bodyPr>
            <a:normAutofit/>
          </a:bodyPr>
          <a:lstStyle/>
          <a:p>
            <a:r>
              <a:rPr lang="fi-FI" dirty="0"/>
              <a:t>DITRA hayatı tehdit eden otoinflamatuar otozomal</a:t>
            </a:r>
          </a:p>
          <a:p>
            <a:r>
              <a:rPr lang="tr-TR" sz="3200" dirty="0" smtClean="0">
                <a:solidFill>
                  <a:schemeClr val="tx1"/>
                </a:solidFill>
              </a:rPr>
              <a:t>A</a:t>
            </a:r>
            <a:r>
              <a:rPr lang="nn-NO" sz="3200" dirty="0" smtClean="0">
                <a:solidFill>
                  <a:schemeClr val="tx1"/>
                </a:solidFill>
              </a:rPr>
              <a:t>teş</a:t>
            </a:r>
            <a:r>
              <a:rPr lang="nn-NO" sz="3200" dirty="0">
                <a:solidFill>
                  <a:schemeClr val="tx1"/>
                </a:solidFill>
              </a:rPr>
              <a:t>, CRP artışı ve </a:t>
            </a:r>
            <a:r>
              <a:rPr lang="nn-NO" sz="3200" dirty="0" smtClean="0">
                <a:solidFill>
                  <a:schemeClr val="tx1"/>
                </a:solidFill>
              </a:rPr>
              <a:t>l</a:t>
            </a:r>
            <a:r>
              <a:rPr lang="tr-TR" sz="3200" dirty="0" smtClean="0">
                <a:solidFill>
                  <a:schemeClr val="tx1"/>
                </a:solidFill>
              </a:rPr>
              <a:t>ö</a:t>
            </a:r>
            <a:r>
              <a:rPr lang="nn-NO" sz="3200" dirty="0" smtClean="0">
                <a:solidFill>
                  <a:schemeClr val="tx1"/>
                </a:solidFill>
              </a:rPr>
              <a:t>kositoz </a:t>
            </a:r>
            <a:r>
              <a:rPr lang="nn-NO" sz="3200" dirty="0">
                <a:solidFill>
                  <a:schemeClr val="tx1"/>
                </a:solidFill>
              </a:rPr>
              <a:t>birlikte </a:t>
            </a:r>
            <a:r>
              <a:rPr lang="nn-NO" sz="3200" dirty="0" smtClean="0">
                <a:solidFill>
                  <a:schemeClr val="tx1"/>
                </a:solidFill>
              </a:rPr>
              <a:t>dissemine</a:t>
            </a:r>
            <a:r>
              <a:rPr lang="tr-TR" sz="3200" dirty="0" smtClean="0">
                <a:solidFill>
                  <a:schemeClr val="tx1"/>
                </a:solidFill>
              </a:rPr>
              <a:t> püstüllerle, </a:t>
            </a:r>
            <a:r>
              <a:rPr lang="tr-TR" sz="3200" dirty="0">
                <a:solidFill>
                  <a:schemeClr val="tx1"/>
                </a:solidFill>
              </a:rPr>
              <a:t>yaygın pullu </a:t>
            </a:r>
            <a:r>
              <a:rPr lang="tr-TR" sz="3200" dirty="0" err="1">
                <a:solidFill>
                  <a:schemeClr val="tx1"/>
                </a:solidFill>
              </a:rPr>
              <a:t>eritemli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smtClean="0">
                <a:solidFill>
                  <a:schemeClr val="tx1"/>
                </a:solidFill>
              </a:rPr>
              <a:t>tekrarlayan ataklarla karakterizedir.</a:t>
            </a:r>
          </a:p>
          <a:p>
            <a:endParaRPr lang="tr-TR" sz="3200" dirty="0" smtClean="0">
              <a:solidFill>
                <a:schemeClr val="tx1"/>
              </a:solidFill>
            </a:endParaRPr>
          </a:p>
          <a:p>
            <a:r>
              <a:rPr lang="tr-TR" sz="3200" dirty="0" smtClean="0">
                <a:solidFill>
                  <a:srgbClr val="FF0000"/>
                </a:solidFill>
              </a:rPr>
              <a:t>TEDAVİ</a:t>
            </a:r>
          </a:p>
          <a:p>
            <a:r>
              <a:rPr lang="tr-TR" sz="3200" dirty="0">
                <a:solidFill>
                  <a:schemeClr val="tx1"/>
                </a:solidFill>
              </a:rPr>
              <a:t>Bu hastalık </a:t>
            </a:r>
            <a:r>
              <a:rPr lang="tr-TR" sz="3200" dirty="0" err="1">
                <a:solidFill>
                  <a:schemeClr val="tx1"/>
                </a:solidFill>
              </a:rPr>
              <a:t>icin</a:t>
            </a:r>
            <a:r>
              <a:rPr lang="tr-TR" sz="3200" dirty="0">
                <a:solidFill>
                  <a:schemeClr val="tx1"/>
                </a:solidFill>
              </a:rPr>
              <a:t> kesin tedavi </a:t>
            </a:r>
            <a:r>
              <a:rPr lang="tr-TR" sz="3200" dirty="0" smtClean="0">
                <a:solidFill>
                  <a:schemeClr val="tx1"/>
                </a:solidFill>
              </a:rPr>
              <a:t>henüz </a:t>
            </a:r>
            <a:r>
              <a:rPr lang="tr-TR" sz="3200" dirty="0">
                <a:solidFill>
                  <a:schemeClr val="tx1"/>
                </a:solidFill>
              </a:rPr>
              <a:t>bilinmemektedir.</a:t>
            </a:r>
          </a:p>
          <a:p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Anakinra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it-IT" sz="3200" dirty="0">
                <a:solidFill>
                  <a:schemeClr val="tx1"/>
                </a:solidFill>
              </a:rPr>
              <a:t>(anti-IL-1)</a:t>
            </a:r>
            <a:endParaRPr lang="tr-TR" sz="3200" dirty="0">
              <a:solidFill>
                <a:schemeClr val="tx1"/>
              </a:solidFill>
            </a:endParaRPr>
          </a:p>
          <a:p>
            <a:r>
              <a:rPr lang="tr-TR" sz="3200" dirty="0">
                <a:solidFill>
                  <a:schemeClr val="tx1"/>
                </a:solidFill>
              </a:rPr>
              <a:t>Lokal </a:t>
            </a:r>
            <a:r>
              <a:rPr lang="tr-TR" sz="3200" dirty="0" err="1">
                <a:solidFill>
                  <a:schemeClr val="tx1"/>
                </a:solidFill>
              </a:rPr>
              <a:t>steroid</a:t>
            </a:r>
            <a:endParaRPr lang="tr-TR" sz="3200" dirty="0">
              <a:solidFill>
                <a:schemeClr val="tx1"/>
              </a:solidFill>
            </a:endParaRPr>
          </a:p>
          <a:p>
            <a:r>
              <a:rPr lang="tr-TR" sz="3200" dirty="0">
                <a:solidFill>
                  <a:schemeClr val="tx1"/>
                </a:solidFill>
              </a:rPr>
              <a:t>Sistemik </a:t>
            </a:r>
            <a:r>
              <a:rPr lang="tr-TR" sz="3200" dirty="0" err="1">
                <a:solidFill>
                  <a:schemeClr val="tx1"/>
                </a:solidFill>
              </a:rPr>
              <a:t>steroid</a:t>
            </a:r>
            <a:endParaRPr lang="tr-TR" sz="3200" dirty="0">
              <a:solidFill>
                <a:schemeClr val="tx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  <a:p>
            <a:endParaRPr lang="tr-TR" dirty="0" smtClean="0">
              <a:solidFill>
                <a:schemeClr val="tx1"/>
              </a:solidFill>
            </a:endParaRPr>
          </a:p>
          <a:p>
            <a:endParaRPr lang="tr-TR" sz="6400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9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rgbClr val="FF0000"/>
                </a:solidFill>
              </a:rPr>
              <a:t>Piyojenik</a:t>
            </a:r>
            <a:r>
              <a:rPr lang="tr-TR" sz="4000" b="1" dirty="0">
                <a:solidFill>
                  <a:srgbClr val="FF0000"/>
                </a:solidFill>
              </a:rPr>
              <a:t> Steril </a:t>
            </a:r>
            <a:r>
              <a:rPr lang="tr-TR" sz="4000" b="1" dirty="0" err="1">
                <a:solidFill>
                  <a:srgbClr val="FF0000"/>
                </a:solidFill>
              </a:rPr>
              <a:t>Artrit</a:t>
            </a:r>
            <a:r>
              <a:rPr lang="tr-TR" sz="4000" b="1" dirty="0">
                <a:solidFill>
                  <a:srgbClr val="FF0000"/>
                </a:solidFill>
              </a:rPr>
              <a:t>, </a:t>
            </a:r>
            <a:r>
              <a:rPr lang="tr-TR" sz="4000" b="1" dirty="0" err="1">
                <a:solidFill>
                  <a:srgbClr val="FF0000"/>
                </a:solidFill>
              </a:rPr>
              <a:t>Piyoderma</a:t>
            </a:r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 err="1">
                <a:solidFill>
                  <a:srgbClr val="FF0000"/>
                </a:solidFill>
              </a:rPr>
              <a:t>Gangrenozum</a:t>
            </a:r>
            <a:r>
              <a:rPr lang="tr-TR" sz="4000" b="1" dirty="0">
                <a:solidFill>
                  <a:srgbClr val="FF0000"/>
                </a:solidFill>
              </a:rPr>
              <a:t>,</a:t>
            </a:r>
            <a:br>
              <a:rPr lang="tr-TR" sz="4000" b="1" dirty="0">
                <a:solidFill>
                  <a:srgbClr val="FF0000"/>
                </a:solidFill>
              </a:rPr>
            </a:br>
            <a:r>
              <a:rPr lang="tr-TR" sz="4000" b="1" dirty="0">
                <a:solidFill>
                  <a:srgbClr val="FF0000"/>
                </a:solidFill>
              </a:rPr>
              <a:t>Akne (PAPA) Sendromu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3200" y="1825625"/>
            <a:ext cx="11988800" cy="435133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PAPA sendromu </a:t>
            </a:r>
            <a:r>
              <a:rPr lang="tr-TR" dirty="0" err="1" smtClean="0">
                <a:solidFill>
                  <a:schemeClr val="tx1"/>
                </a:solidFill>
              </a:rPr>
              <a:t>otozomal</a:t>
            </a:r>
            <a:r>
              <a:rPr lang="tr-TR" dirty="0" smtClean="0">
                <a:solidFill>
                  <a:schemeClr val="tx1"/>
                </a:solidFill>
              </a:rPr>
              <a:t> dominant </a:t>
            </a:r>
            <a:r>
              <a:rPr lang="tr-TR" dirty="0" err="1" smtClean="0">
                <a:solidFill>
                  <a:schemeClr val="tx1"/>
                </a:solidFill>
              </a:rPr>
              <a:t>kalıtımlı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otoinflamatuar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bir hastalıktır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Dirsek</a:t>
            </a:r>
            <a:r>
              <a:rPr lang="tr-TR" dirty="0">
                <a:solidFill>
                  <a:schemeClr val="tx1"/>
                </a:solidFill>
              </a:rPr>
              <a:t>, diz ve ayak bileğinde </a:t>
            </a:r>
            <a:r>
              <a:rPr lang="tr-TR" dirty="0" err="1" smtClean="0">
                <a:solidFill>
                  <a:schemeClr val="tx1"/>
                </a:solidFill>
              </a:rPr>
              <a:t>oligoartiküler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destrüktif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artrit</a:t>
            </a:r>
            <a:r>
              <a:rPr lang="tr-TR" dirty="0">
                <a:solidFill>
                  <a:schemeClr val="tx1"/>
                </a:solidFill>
              </a:rPr>
              <a:t> ile </a:t>
            </a:r>
            <a:r>
              <a:rPr lang="tr-TR" dirty="0" smtClean="0">
                <a:solidFill>
                  <a:schemeClr val="tx1"/>
                </a:solidFill>
              </a:rPr>
              <a:t>göstermektedir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  <a:p>
            <a:r>
              <a:rPr lang="tr-TR" dirty="0" err="1">
                <a:solidFill>
                  <a:schemeClr val="tx1"/>
                </a:solidFill>
              </a:rPr>
              <a:t>Artrit</a:t>
            </a:r>
            <a:r>
              <a:rPr lang="tr-TR" dirty="0">
                <a:solidFill>
                  <a:schemeClr val="tx1"/>
                </a:solidFill>
              </a:rPr>
              <a:t> en sık görülen bulgudur. </a:t>
            </a:r>
          </a:p>
          <a:p>
            <a:r>
              <a:rPr lang="tr-TR" dirty="0" err="1">
                <a:solidFill>
                  <a:schemeClr val="tx1"/>
                </a:solidFill>
              </a:rPr>
              <a:t>Spontan</a:t>
            </a:r>
            <a:r>
              <a:rPr lang="tr-TR" dirty="0">
                <a:solidFill>
                  <a:schemeClr val="tx1"/>
                </a:solidFill>
              </a:rPr>
              <a:t> veya </a:t>
            </a:r>
            <a:r>
              <a:rPr lang="tr-TR" dirty="0" smtClean="0">
                <a:solidFill>
                  <a:schemeClr val="tx1"/>
                </a:solidFill>
              </a:rPr>
              <a:t>küçük </a:t>
            </a:r>
            <a:r>
              <a:rPr lang="tr-TR" dirty="0">
                <a:solidFill>
                  <a:schemeClr val="tx1"/>
                </a:solidFill>
              </a:rPr>
              <a:t>bir travma sonrasında ortaya </a:t>
            </a:r>
            <a:r>
              <a:rPr lang="tr-TR" dirty="0" err="1">
                <a:solidFill>
                  <a:schemeClr val="tx1"/>
                </a:solidFill>
              </a:rPr>
              <a:t>cıkmaktadır</a:t>
            </a:r>
            <a:r>
              <a:rPr lang="tr-TR" dirty="0">
                <a:solidFill>
                  <a:schemeClr val="tx1"/>
                </a:solidFill>
              </a:rPr>
              <a:t>. 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Sinoviyal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sıvının </a:t>
            </a:r>
            <a:r>
              <a:rPr lang="tr-TR" dirty="0" err="1" smtClean="0">
                <a:solidFill>
                  <a:schemeClr val="tx1"/>
                </a:solidFill>
              </a:rPr>
              <a:t>nötrofilden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zengin olması septik </a:t>
            </a:r>
            <a:r>
              <a:rPr lang="tr-TR" dirty="0" err="1">
                <a:solidFill>
                  <a:schemeClr val="tx1"/>
                </a:solidFill>
              </a:rPr>
              <a:t>artrit</a:t>
            </a:r>
            <a:r>
              <a:rPr lang="tr-TR" dirty="0">
                <a:solidFill>
                  <a:schemeClr val="tx1"/>
                </a:solidFill>
              </a:rPr>
              <a:t> ile benzerlik </a:t>
            </a:r>
            <a:r>
              <a:rPr lang="tr-TR" dirty="0" smtClean="0">
                <a:solidFill>
                  <a:schemeClr val="tx1"/>
                </a:solidFill>
              </a:rPr>
              <a:t>göstermektedir</a:t>
            </a:r>
            <a:r>
              <a:rPr lang="tr-TR" dirty="0">
                <a:solidFill>
                  <a:schemeClr val="tx1"/>
                </a:solidFill>
              </a:rPr>
              <a:t>. </a:t>
            </a:r>
          </a:p>
          <a:p>
            <a:r>
              <a:rPr lang="tr-TR" dirty="0">
                <a:solidFill>
                  <a:schemeClr val="tx1"/>
                </a:solidFill>
              </a:rPr>
              <a:t>Fakat </a:t>
            </a:r>
            <a:r>
              <a:rPr lang="tr-TR" dirty="0" err="1">
                <a:solidFill>
                  <a:schemeClr val="tx1"/>
                </a:solidFill>
              </a:rPr>
              <a:t>sinoviyal</a:t>
            </a:r>
            <a:r>
              <a:rPr lang="tr-TR" dirty="0">
                <a:solidFill>
                  <a:schemeClr val="tx1"/>
                </a:solidFill>
              </a:rPr>
              <a:t> sıvı </a:t>
            </a:r>
            <a:r>
              <a:rPr lang="tr-TR" dirty="0" smtClean="0">
                <a:solidFill>
                  <a:schemeClr val="tx1"/>
                </a:solidFill>
              </a:rPr>
              <a:t>kültürlerinde </a:t>
            </a:r>
            <a:r>
              <a:rPr lang="tr-TR" dirty="0">
                <a:solidFill>
                  <a:schemeClr val="tx1"/>
                </a:solidFill>
              </a:rPr>
              <a:t>ü</a:t>
            </a:r>
            <a:r>
              <a:rPr lang="tr-TR" dirty="0" smtClean="0">
                <a:solidFill>
                  <a:schemeClr val="tx1"/>
                </a:solidFill>
              </a:rPr>
              <a:t>reme </a:t>
            </a:r>
            <a:r>
              <a:rPr lang="tr-TR" dirty="0">
                <a:solidFill>
                  <a:schemeClr val="tx1"/>
                </a:solidFill>
              </a:rPr>
              <a:t>tespit edilememektedir.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4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/>
          </p:cNvPicPr>
          <p:nvPr>
            <p:ph idx="1"/>
          </p:nvPr>
        </p:nvPicPr>
        <p:blipFill rotWithShape="1">
          <a:blip r:embed="rId2"/>
          <a:srcRect l="10007" t="47133" r="53717" b="20309"/>
          <a:stretch/>
        </p:blipFill>
        <p:spPr>
          <a:xfrm>
            <a:off x="1468192" y="365125"/>
            <a:ext cx="8911051" cy="6080918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6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90488" y="232012"/>
            <a:ext cx="12101512" cy="6428095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r>
              <a:rPr lang="tr-TR" sz="8600" dirty="0"/>
              <a:t>Klinik benzerlikler; Ateş, </a:t>
            </a:r>
            <a:r>
              <a:rPr lang="tr-TR" sz="8600" dirty="0" err="1"/>
              <a:t>Raş</a:t>
            </a:r>
            <a:r>
              <a:rPr lang="tr-TR" sz="8600" dirty="0"/>
              <a:t>, </a:t>
            </a:r>
            <a:r>
              <a:rPr lang="tr-TR" sz="8600" dirty="0" err="1"/>
              <a:t>Serozit</a:t>
            </a:r>
            <a:r>
              <a:rPr lang="tr-TR" sz="8600" dirty="0"/>
              <a:t>, LAP, HSM, kas-iskelet sistemi tutulumları, </a:t>
            </a:r>
            <a:r>
              <a:rPr lang="tr-TR" sz="8600" dirty="0" err="1"/>
              <a:t>herediter</a:t>
            </a:r>
            <a:r>
              <a:rPr lang="tr-TR" sz="8600" dirty="0"/>
              <a:t> </a:t>
            </a:r>
            <a:r>
              <a:rPr lang="tr-TR" sz="8600" dirty="0" smtClean="0"/>
              <a:t>özellik</a:t>
            </a:r>
            <a:endParaRPr lang="tr-TR" sz="8600" dirty="0" smtClean="0">
              <a:solidFill>
                <a:schemeClr val="tx1"/>
              </a:solidFill>
            </a:endParaRPr>
          </a:p>
          <a:p>
            <a:r>
              <a:rPr lang="tr-TR" sz="8600" dirty="0" smtClean="0">
                <a:solidFill>
                  <a:schemeClr val="tx1"/>
                </a:solidFill>
              </a:rPr>
              <a:t>Bu hastalıklardan </a:t>
            </a:r>
            <a:r>
              <a:rPr lang="tr-TR" sz="8600" dirty="0" smtClean="0"/>
              <a:t>büyük </a:t>
            </a:r>
            <a:r>
              <a:rPr lang="tr-TR" sz="8600" dirty="0" smtClean="0">
                <a:solidFill>
                  <a:schemeClr val="tx1"/>
                </a:solidFill>
              </a:rPr>
              <a:t>bir </a:t>
            </a:r>
            <a:r>
              <a:rPr lang="tr-TR" sz="8600" dirty="0" smtClean="0">
                <a:solidFill>
                  <a:schemeClr val="tx1"/>
                </a:solidFill>
              </a:rPr>
              <a:t>kısmı IL-1 oluşumu ve salınımını etkileyen </a:t>
            </a:r>
            <a:r>
              <a:rPr lang="tr-TR" sz="8600" dirty="0" err="1" smtClean="0">
                <a:solidFill>
                  <a:schemeClr val="tx1"/>
                </a:solidFill>
              </a:rPr>
              <a:t>lokustaki</a:t>
            </a:r>
            <a:r>
              <a:rPr lang="tr-TR" sz="8600" dirty="0" smtClean="0">
                <a:solidFill>
                  <a:schemeClr val="tx1"/>
                </a:solidFill>
              </a:rPr>
              <a:t> tek gen mutasyonuna bağlı olarak ortaya çıkar</a:t>
            </a:r>
          </a:p>
          <a:p>
            <a:r>
              <a:rPr lang="tr-TR" sz="8600" dirty="0" smtClean="0">
                <a:solidFill>
                  <a:schemeClr val="tx1"/>
                </a:solidFill>
              </a:rPr>
              <a:t>Hastalıkların hepsinde erken tanı önemlidir. </a:t>
            </a:r>
          </a:p>
          <a:p>
            <a:r>
              <a:rPr lang="tr-TR" sz="8600" dirty="0" smtClean="0">
                <a:solidFill>
                  <a:schemeClr val="tx1"/>
                </a:solidFill>
              </a:rPr>
              <a:t>AA tipi </a:t>
            </a:r>
            <a:r>
              <a:rPr lang="tr-TR" sz="8600" dirty="0" err="1" smtClean="0">
                <a:solidFill>
                  <a:schemeClr val="tx1"/>
                </a:solidFill>
              </a:rPr>
              <a:t>amiloidozis</a:t>
            </a:r>
            <a:r>
              <a:rPr lang="tr-TR" sz="8600" dirty="0" smtClean="0">
                <a:solidFill>
                  <a:schemeClr val="tx1"/>
                </a:solidFill>
              </a:rPr>
              <a:t> gelişme riski vardır ve erken tedavi ile önlenebilir. </a:t>
            </a:r>
          </a:p>
          <a:p>
            <a:r>
              <a:rPr lang="tr-TR" sz="8600" dirty="0" smtClean="0">
                <a:solidFill>
                  <a:schemeClr val="tx1"/>
                </a:solidFill>
              </a:rPr>
              <a:t>Önemli ilerlemeler olmasına rağmen, halen </a:t>
            </a:r>
            <a:r>
              <a:rPr lang="tr-TR" sz="8600" dirty="0" err="1" smtClean="0">
                <a:solidFill>
                  <a:schemeClr val="tx1"/>
                </a:solidFill>
              </a:rPr>
              <a:t>monogenik</a:t>
            </a:r>
            <a:r>
              <a:rPr lang="tr-TR" sz="8600" dirty="0" smtClean="0">
                <a:solidFill>
                  <a:schemeClr val="tx1"/>
                </a:solidFill>
              </a:rPr>
              <a:t> olanlarda tanı ve tedavide güçlükler devam etmektedir. </a:t>
            </a:r>
          </a:p>
          <a:p>
            <a:r>
              <a:rPr lang="tr-TR" sz="8600" dirty="0" smtClean="0">
                <a:solidFill>
                  <a:schemeClr val="tx1"/>
                </a:solidFill>
              </a:rPr>
              <a:t>Bu hastalıklarda tedaviler, hastalığa ve hastaya göre değişebilmektedir.  </a:t>
            </a:r>
          </a:p>
          <a:p>
            <a:r>
              <a:rPr lang="tr-TR" sz="8600" dirty="0"/>
              <a:t>Bazı </a:t>
            </a:r>
            <a:r>
              <a:rPr lang="tr-TR" sz="8600" dirty="0" err="1"/>
              <a:t>metabolik</a:t>
            </a:r>
            <a:r>
              <a:rPr lang="tr-TR" sz="8600" dirty="0"/>
              <a:t>, kronik </a:t>
            </a:r>
            <a:r>
              <a:rPr lang="tr-TR" sz="8600" dirty="0" err="1"/>
              <a:t>dejeneratif</a:t>
            </a:r>
            <a:r>
              <a:rPr lang="tr-TR" sz="8600" dirty="0"/>
              <a:t> ve </a:t>
            </a:r>
            <a:r>
              <a:rPr lang="tr-TR" sz="8600" dirty="0" err="1"/>
              <a:t>inflamatuvar</a:t>
            </a:r>
            <a:r>
              <a:rPr lang="tr-TR" sz="8600" dirty="0"/>
              <a:t> hastalıkların da bu gruptan olduğu </a:t>
            </a:r>
            <a:r>
              <a:rPr lang="tr-TR" sz="8600" dirty="0" smtClean="0"/>
              <a:t>düşünülüyor</a:t>
            </a:r>
          </a:p>
          <a:p>
            <a:pPr lvl="1"/>
            <a:r>
              <a:rPr lang="tr-TR" sz="7400" dirty="0" smtClean="0"/>
              <a:t>Tip </a:t>
            </a:r>
            <a:r>
              <a:rPr lang="tr-TR" sz="7400" dirty="0"/>
              <a:t>II DM, </a:t>
            </a:r>
            <a:endParaRPr lang="tr-TR" sz="7400" dirty="0" smtClean="0"/>
          </a:p>
          <a:p>
            <a:pPr lvl="1"/>
            <a:r>
              <a:rPr lang="tr-TR" sz="7400" dirty="0" smtClean="0"/>
              <a:t>Gut</a:t>
            </a:r>
            <a:r>
              <a:rPr lang="tr-TR" sz="7400" dirty="0"/>
              <a:t>, </a:t>
            </a:r>
            <a:r>
              <a:rPr lang="tr-TR" sz="7400" dirty="0" err="1"/>
              <a:t>Psodogut</a:t>
            </a:r>
            <a:r>
              <a:rPr lang="tr-TR" sz="7400" dirty="0"/>
              <a:t>, </a:t>
            </a:r>
            <a:endParaRPr lang="tr-TR" sz="7400" dirty="0" smtClean="0"/>
          </a:p>
          <a:p>
            <a:pPr lvl="1"/>
            <a:r>
              <a:rPr lang="tr-TR" sz="7400" dirty="0" err="1" smtClean="0"/>
              <a:t>Ateroskleroz</a:t>
            </a:r>
            <a:r>
              <a:rPr lang="tr-TR" sz="7400" dirty="0"/>
              <a:t>, </a:t>
            </a:r>
            <a:endParaRPr lang="tr-TR" sz="7400" dirty="0" smtClean="0"/>
          </a:p>
          <a:p>
            <a:pPr lvl="1"/>
            <a:r>
              <a:rPr lang="tr-TR" sz="7400" dirty="0" smtClean="0"/>
              <a:t>Osteoporoz, </a:t>
            </a:r>
          </a:p>
          <a:p>
            <a:pPr lvl="1"/>
            <a:r>
              <a:rPr lang="tr-TR" sz="7400" dirty="0" smtClean="0"/>
              <a:t>Kronik </a:t>
            </a:r>
            <a:r>
              <a:rPr lang="tr-TR" sz="7400" dirty="0" err="1"/>
              <a:t>dejeneratif</a:t>
            </a:r>
            <a:r>
              <a:rPr lang="tr-TR" sz="7400" dirty="0"/>
              <a:t> nörolojik </a:t>
            </a:r>
            <a:r>
              <a:rPr lang="tr-TR" sz="7400" dirty="0" smtClean="0"/>
              <a:t>hastalıklar</a:t>
            </a:r>
            <a:endParaRPr lang="tr-TR" sz="7400" dirty="0"/>
          </a:p>
          <a:p>
            <a:endParaRPr lang="tr-TR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7" y="1506828"/>
            <a:ext cx="11436439" cy="4670135"/>
          </a:xfrm>
        </p:spPr>
        <p:txBody>
          <a:bodyPr>
            <a:noAutofit/>
          </a:bodyPr>
          <a:lstStyle/>
          <a:p>
            <a:r>
              <a:rPr lang="tr-TR" sz="3200" dirty="0" err="1" smtClean="0">
                <a:solidFill>
                  <a:schemeClr val="tx1"/>
                </a:solidFill>
              </a:rPr>
              <a:t>Kistik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>
                <a:solidFill>
                  <a:schemeClr val="tx1"/>
                </a:solidFill>
              </a:rPr>
              <a:t>akneler alın, yanak, burun ve ç</a:t>
            </a:r>
            <a:r>
              <a:rPr lang="tr-TR" sz="3200" dirty="0" smtClean="0">
                <a:solidFill>
                  <a:schemeClr val="tx1"/>
                </a:solidFill>
              </a:rPr>
              <a:t>enede bulunmaktadır ve </a:t>
            </a:r>
            <a:r>
              <a:rPr lang="tr-TR" sz="3200" dirty="0" err="1">
                <a:solidFill>
                  <a:schemeClr val="tx1"/>
                </a:solidFill>
              </a:rPr>
              <a:t>komedon</a:t>
            </a:r>
            <a:r>
              <a:rPr lang="tr-TR" sz="3200" dirty="0">
                <a:solidFill>
                  <a:schemeClr val="tx1"/>
                </a:solidFill>
              </a:rPr>
              <a:t> şeklindedir. </a:t>
            </a:r>
            <a:endParaRPr lang="tr-TR" sz="3200" dirty="0" smtClean="0">
              <a:solidFill>
                <a:schemeClr val="tx1"/>
              </a:solidFill>
            </a:endParaRPr>
          </a:p>
          <a:p>
            <a:r>
              <a:rPr lang="tr-TR" sz="3200" dirty="0" err="1" smtClean="0">
                <a:solidFill>
                  <a:schemeClr val="tx1"/>
                </a:solidFill>
              </a:rPr>
              <a:t>Puberte</a:t>
            </a:r>
            <a:r>
              <a:rPr lang="tr-TR" sz="3200" dirty="0" smtClean="0">
                <a:solidFill>
                  <a:schemeClr val="tx1"/>
                </a:solidFill>
              </a:rPr>
              <a:t> ile birlikte </a:t>
            </a:r>
            <a:r>
              <a:rPr lang="tr-TR" sz="3200" dirty="0">
                <a:solidFill>
                  <a:schemeClr val="tx1"/>
                </a:solidFill>
              </a:rPr>
              <a:t>hastaların cilt bulguları daha </a:t>
            </a:r>
            <a:r>
              <a:rPr lang="tr-TR" sz="3200" dirty="0" smtClean="0">
                <a:solidFill>
                  <a:schemeClr val="tx1"/>
                </a:solidFill>
              </a:rPr>
              <a:t>ön </a:t>
            </a:r>
            <a:r>
              <a:rPr lang="tr-TR" sz="3200" dirty="0">
                <a:solidFill>
                  <a:schemeClr val="tx1"/>
                </a:solidFill>
              </a:rPr>
              <a:t>plana </a:t>
            </a:r>
            <a:r>
              <a:rPr lang="tr-TR" sz="3200" dirty="0" smtClean="0">
                <a:solidFill>
                  <a:schemeClr val="tx1"/>
                </a:solidFill>
              </a:rPr>
              <a:t>geçmektedir</a:t>
            </a:r>
            <a:r>
              <a:rPr lang="tr-TR" sz="3200" dirty="0">
                <a:solidFill>
                  <a:schemeClr val="tx1"/>
                </a:solidFill>
              </a:rPr>
              <a:t>.</a:t>
            </a:r>
          </a:p>
          <a:p>
            <a:r>
              <a:rPr lang="tr-TR" sz="3200" dirty="0" err="1" smtClean="0">
                <a:solidFill>
                  <a:schemeClr val="tx1"/>
                </a:solidFill>
              </a:rPr>
              <a:t>Piyoderma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gangrenozum</a:t>
            </a:r>
            <a:r>
              <a:rPr lang="tr-TR" sz="3200" dirty="0" smtClean="0">
                <a:solidFill>
                  <a:schemeClr val="tx1"/>
                </a:solidFill>
              </a:rPr>
              <a:t> genellikle </a:t>
            </a:r>
            <a:r>
              <a:rPr lang="tr-TR" sz="3200" dirty="0">
                <a:solidFill>
                  <a:schemeClr val="tx1"/>
                </a:solidFill>
              </a:rPr>
              <a:t>alt </a:t>
            </a:r>
            <a:r>
              <a:rPr lang="tr-TR" sz="3200" dirty="0" err="1">
                <a:solidFill>
                  <a:schemeClr val="tx1"/>
                </a:solidFill>
              </a:rPr>
              <a:t>ekstremite</a:t>
            </a:r>
            <a:r>
              <a:rPr lang="tr-TR" sz="3200" dirty="0">
                <a:solidFill>
                  <a:schemeClr val="tx1"/>
                </a:solidFill>
              </a:rPr>
              <a:t>, travma veya </a:t>
            </a:r>
            <a:r>
              <a:rPr lang="tr-TR" sz="3200" dirty="0" smtClean="0">
                <a:solidFill>
                  <a:schemeClr val="tx1"/>
                </a:solidFill>
              </a:rPr>
              <a:t>cerrahi alanlarda görülen</a:t>
            </a:r>
            <a:r>
              <a:rPr lang="tr-TR" sz="3200" dirty="0">
                <a:solidFill>
                  <a:schemeClr val="tx1"/>
                </a:solidFill>
              </a:rPr>
              <a:t>, </a:t>
            </a:r>
            <a:r>
              <a:rPr lang="tr-TR" sz="3200" dirty="0" smtClean="0">
                <a:solidFill>
                  <a:schemeClr val="tx1"/>
                </a:solidFill>
              </a:rPr>
              <a:t>günler içerisinde </a:t>
            </a:r>
            <a:r>
              <a:rPr lang="tr-TR" sz="3200" dirty="0">
                <a:solidFill>
                  <a:schemeClr val="tx1"/>
                </a:solidFill>
              </a:rPr>
              <a:t>ortaya </a:t>
            </a:r>
            <a:r>
              <a:rPr lang="tr-TR" sz="3200" dirty="0" err="1">
                <a:solidFill>
                  <a:schemeClr val="tx1"/>
                </a:solidFill>
              </a:rPr>
              <a:t>cıkan</a:t>
            </a:r>
            <a:r>
              <a:rPr lang="tr-TR" sz="3200" dirty="0" smtClean="0">
                <a:solidFill>
                  <a:schemeClr val="tx1"/>
                </a:solidFill>
              </a:rPr>
              <a:t>, ağrılı</a:t>
            </a:r>
            <a:r>
              <a:rPr lang="tr-TR" sz="3200" dirty="0">
                <a:solidFill>
                  <a:schemeClr val="tx1"/>
                </a:solidFill>
              </a:rPr>
              <a:t>, </a:t>
            </a:r>
            <a:r>
              <a:rPr lang="tr-TR" sz="3200" dirty="0" err="1" smtClean="0">
                <a:solidFill>
                  <a:schemeClr val="tx1"/>
                </a:solidFill>
              </a:rPr>
              <a:t>papülopüstüler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>
                <a:solidFill>
                  <a:schemeClr val="tx1"/>
                </a:solidFill>
              </a:rPr>
              <a:t>cilt lezyonlarıdır. </a:t>
            </a:r>
            <a:endParaRPr lang="tr-TR" sz="3200" dirty="0" smtClean="0">
              <a:solidFill>
                <a:schemeClr val="tx1"/>
              </a:solidFill>
            </a:endParaRPr>
          </a:p>
          <a:p>
            <a:r>
              <a:rPr lang="tr-TR" sz="3200" dirty="0" smtClean="0">
                <a:solidFill>
                  <a:schemeClr val="tx1"/>
                </a:solidFill>
              </a:rPr>
              <a:t>Cilt kültürlerinde bakteri </a:t>
            </a:r>
            <a:r>
              <a:rPr lang="tr-TR" sz="3200" dirty="0">
                <a:solidFill>
                  <a:schemeClr val="tx1"/>
                </a:solidFill>
              </a:rPr>
              <a:t>ü</a:t>
            </a:r>
            <a:r>
              <a:rPr lang="tr-TR" sz="3200" dirty="0" smtClean="0">
                <a:solidFill>
                  <a:schemeClr val="tx1"/>
                </a:solidFill>
              </a:rPr>
              <a:t>remez 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5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7675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GENETİK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40357"/>
            <a:ext cx="10515600" cy="5236606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solidFill>
                  <a:schemeClr val="tx1"/>
                </a:solidFill>
              </a:rPr>
              <a:t>Otozomal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>
                <a:solidFill>
                  <a:schemeClr val="tx1"/>
                </a:solidFill>
              </a:rPr>
              <a:t>dominant </a:t>
            </a:r>
            <a:r>
              <a:rPr lang="tr-TR" sz="3200" dirty="0" smtClean="0">
                <a:solidFill>
                  <a:schemeClr val="tx1"/>
                </a:solidFill>
              </a:rPr>
              <a:t>geçişli </a:t>
            </a:r>
          </a:p>
          <a:p>
            <a:r>
              <a:rPr lang="tr-TR" sz="3200" dirty="0" smtClean="0">
                <a:solidFill>
                  <a:schemeClr val="tx1"/>
                </a:solidFill>
              </a:rPr>
              <a:t>15</a:t>
            </a:r>
            <a:r>
              <a:rPr lang="tr-TR" sz="3200" dirty="0">
                <a:solidFill>
                  <a:schemeClr val="tx1"/>
                </a:solidFill>
              </a:rPr>
              <a:t>. kromozomdaki </a:t>
            </a:r>
            <a:r>
              <a:rPr lang="tr-TR" sz="3200" dirty="0" err="1" smtClean="0">
                <a:solidFill>
                  <a:schemeClr val="tx1"/>
                </a:solidFill>
              </a:rPr>
              <a:t>proline</a:t>
            </a:r>
            <a:r>
              <a:rPr lang="tr-TR" sz="3200" dirty="0" smtClean="0">
                <a:solidFill>
                  <a:schemeClr val="tx1"/>
                </a:solidFill>
              </a:rPr>
              <a:t>-serine-</a:t>
            </a:r>
            <a:r>
              <a:rPr lang="tr-TR" sz="3200" dirty="0" err="1" smtClean="0">
                <a:solidFill>
                  <a:schemeClr val="tx1"/>
                </a:solidFill>
              </a:rPr>
              <a:t>threonine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phosphatase-interacting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>
                <a:solidFill>
                  <a:schemeClr val="tx1"/>
                </a:solidFill>
              </a:rPr>
              <a:t>protein 1 (PSTPIP1) </a:t>
            </a:r>
            <a:r>
              <a:rPr lang="tr-TR" sz="3200" dirty="0" smtClean="0">
                <a:solidFill>
                  <a:schemeClr val="tx1"/>
                </a:solidFill>
              </a:rPr>
              <a:t>genini etkileyen </a:t>
            </a:r>
            <a:r>
              <a:rPr lang="tr-TR" sz="3200" dirty="0">
                <a:solidFill>
                  <a:schemeClr val="tx1"/>
                </a:solidFill>
              </a:rPr>
              <a:t>bir </a:t>
            </a:r>
            <a:r>
              <a:rPr lang="tr-TR" sz="3200" dirty="0" smtClean="0">
                <a:solidFill>
                  <a:schemeClr val="tx1"/>
                </a:solidFill>
              </a:rPr>
              <a:t>mutasyon </a:t>
            </a:r>
            <a:r>
              <a:rPr lang="tr-TR" sz="3200" dirty="0">
                <a:solidFill>
                  <a:schemeClr val="tx1"/>
                </a:solidFill>
              </a:rPr>
              <a:t>sonucu ortaya ç</a:t>
            </a:r>
            <a:r>
              <a:rPr lang="tr-TR" sz="3200" dirty="0" smtClean="0">
                <a:solidFill>
                  <a:schemeClr val="tx1"/>
                </a:solidFill>
              </a:rPr>
              <a:t>ıkmaktadır</a:t>
            </a:r>
            <a:r>
              <a:rPr lang="tr-TR" sz="3200" dirty="0">
                <a:solidFill>
                  <a:schemeClr val="tx1"/>
                </a:solidFill>
              </a:rPr>
              <a:t>.</a:t>
            </a:r>
          </a:p>
          <a:p>
            <a:r>
              <a:rPr lang="tr-TR" sz="3200" dirty="0" smtClean="0">
                <a:solidFill>
                  <a:schemeClr val="tx1"/>
                </a:solidFill>
              </a:rPr>
              <a:t>PSTPIP1:</a:t>
            </a:r>
            <a:r>
              <a:rPr lang="nn-NO" sz="3200" dirty="0" smtClean="0">
                <a:solidFill>
                  <a:schemeClr val="tx1"/>
                </a:solidFill>
              </a:rPr>
              <a:t> </a:t>
            </a:r>
            <a:r>
              <a:rPr lang="nn-NO" sz="3200" dirty="0">
                <a:solidFill>
                  <a:schemeClr val="tx1"/>
                </a:solidFill>
              </a:rPr>
              <a:t>T </a:t>
            </a:r>
            <a:r>
              <a:rPr lang="nn-NO" sz="3200" dirty="0" smtClean="0">
                <a:solidFill>
                  <a:schemeClr val="tx1"/>
                </a:solidFill>
              </a:rPr>
              <a:t>h</a:t>
            </a:r>
            <a:r>
              <a:rPr lang="tr-TR" sz="3200" dirty="0" smtClean="0">
                <a:solidFill>
                  <a:schemeClr val="tx1"/>
                </a:solidFill>
              </a:rPr>
              <a:t>ü</a:t>
            </a:r>
            <a:r>
              <a:rPr lang="nn-NO" sz="3200" dirty="0" smtClean="0">
                <a:solidFill>
                  <a:schemeClr val="tx1"/>
                </a:solidFill>
              </a:rPr>
              <a:t>cre </a:t>
            </a:r>
            <a:r>
              <a:rPr lang="nn-NO" sz="3200" dirty="0">
                <a:solidFill>
                  <a:schemeClr val="tx1"/>
                </a:solidFill>
              </a:rPr>
              <a:t>aktivasyonunu, sitoskeletal </a:t>
            </a:r>
            <a:r>
              <a:rPr lang="nn-NO" sz="3200" dirty="0" smtClean="0">
                <a:solidFill>
                  <a:schemeClr val="tx1"/>
                </a:solidFill>
              </a:rPr>
              <a:t>organizasyon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 smtClean="0">
                <a:solidFill>
                  <a:schemeClr val="tx1"/>
                </a:solidFill>
              </a:rPr>
              <a:t>ve interl</a:t>
            </a:r>
            <a:r>
              <a:rPr lang="tr-TR" sz="3200" dirty="0" smtClean="0">
                <a:solidFill>
                  <a:schemeClr val="tx1"/>
                </a:solidFill>
              </a:rPr>
              <a:t>ö</a:t>
            </a:r>
            <a:r>
              <a:rPr lang="it-IT" sz="3200" dirty="0" smtClean="0">
                <a:solidFill>
                  <a:schemeClr val="tx1"/>
                </a:solidFill>
              </a:rPr>
              <a:t>kin </a:t>
            </a:r>
            <a:r>
              <a:rPr lang="it-IT" sz="3200" dirty="0">
                <a:solidFill>
                  <a:schemeClr val="tx1"/>
                </a:solidFill>
              </a:rPr>
              <a:t>1-beta (IL-1β) </a:t>
            </a:r>
            <a:r>
              <a:rPr lang="it-IT" sz="3200" dirty="0" smtClean="0">
                <a:solidFill>
                  <a:schemeClr val="tx1"/>
                </a:solidFill>
              </a:rPr>
              <a:t>aktivitesini</a:t>
            </a:r>
            <a:r>
              <a:rPr lang="tr-TR" sz="3200" dirty="0" smtClean="0">
                <a:solidFill>
                  <a:schemeClr val="tx1"/>
                </a:solidFill>
              </a:rPr>
              <a:t> düzenler</a:t>
            </a:r>
          </a:p>
          <a:p>
            <a:r>
              <a:rPr lang="tr-TR" sz="3200" dirty="0">
                <a:solidFill>
                  <a:schemeClr val="tx1"/>
                </a:solidFill>
              </a:rPr>
              <a:t>IL-1 aktivitesindeki değişiklik </a:t>
            </a:r>
            <a:r>
              <a:rPr lang="tr-TR" sz="3200" dirty="0" err="1">
                <a:solidFill>
                  <a:schemeClr val="tx1"/>
                </a:solidFill>
              </a:rPr>
              <a:t>otoantikor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smtClean="0">
                <a:solidFill>
                  <a:schemeClr val="tx1"/>
                </a:solidFill>
              </a:rPr>
              <a:t>üretimi </a:t>
            </a:r>
            <a:r>
              <a:rPr lang="tr-TR" sz="3200" dirty="0">
                <a:solidFill>
                  <a:schemeClr val="tx1"/>
                </a:solidFill>
              </a:rPr>
              <a:t>olmadan, </a:t>
            </a:r>
            <a:r>
              <a:rPr lang="tr-TR" sz="3200" dirty="0" err="1" smtClean="0">
                <a:solidFill>
                  <a:schemeClr val="tx1"/>
                </a:solidFill>
              </a:rPr>
              <a:t>inflamatuvar</a:t>
            </a:r>
            <a:r>
              <a:rPr lang="tr-TR" sz="3200" dirty="0" smtClean="0">
                <a:solidFill>
                  <a:schemeClr val="tx1"/>
                </a:solidFill>
              </a:rPr>
              <a:t> bir </a:t>
            </a:r>
            <a:r>
              <a:rPr lang="tr-TR" sz="3200" dirty="0">
                <a:solidFill>
                  <a:schemeClr val="tx1"/>
                </a:solidFill>
              </a:rPr>
              <a:t>hastalığın aktifleşmesine neden olmaktadır.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3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AYIRICI TANI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016000"/>
            <a:ext cx="10997485" cy="5160963"/>
          </a:xfrm>
        </p:spPr>
        <p:txBody>
          <a:bodyPr>
            <a:normAutofit fontScale="92500" lnSpcReduction="10000"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Steril </a:t>
            </a:r>
            <a:r>
              <a:rPr lang="tr-TR" sz="3200" dirty="0" err="1">
                <a:solidFill>
                  <a:schemeClr val="tx1"/>
                </a:solidFill>
              </a:rPr>
              <a:t>piyojenik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artrit</a:t>
            </a:r>
            <a:r>
              <a:rPr lang="tr-TR" sz="3200" dirty="0">
                <a:solidFill>
                  <a:schemeClr val="tx1"/>
                </a:solidFill>
              </a:rPr>
              <a:t> atakları septik </a:t>
            </a:r>
            <a:r>
              <a:rPr lang="tr-TR" sz="3200" dirty="0" err="1">
                <a:solidFill>
                  <a:schemeClr val="tx1"/>
                </a:solidFill>
              </a:rPr>
              <a:t>artrit</a:t>
            </a:r>
            <a:r>
              <a:rPr lang="tr-TR" sz="3200" dirty="0">
                <a:solidFill>
                  <a:schemeClr val="tx1"/>
                </a:solidFill>
              </a:rPr>
              <a:t> ile karışmaktadır. </a:t>
            </a:r>
          </a:p>
          <a:p>
            <a:r>
              <a:rPr lang="tr-TR" sz="3200" dirty="0" err="1">
                <a:solidFill>
                  <a:schemeClr val="tx1"/>
                </a:solidFill>
              </a:rPr>
              <a:t>Piyoderma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gangrenozum</a:t>
            </a:r>
            <a:endParaRPr lang="tr-TR" sz="3200" dirty="0" smtClean="0">
              <a:solidFill>
                <a:schemeClr val="tx1"/>
              </a:solidFill>
            </a:endParaRPr>
          </a:p>
          <a:p>
            <a:pPr lvl="1"/>
            <a:r>
              <a:rPr lang="tr-TR" sz="2600" dirty="0" err="1" smtClean="0">
                <a:solidFill>
                  <a:schemeClr val="tx1"/>
                </a:solidFill>
              </a:rPr>
              <a:t>inflamatuar</a:t>
            </a:r>
            <a:r>
              <a:rPr lang="tr-TR" sz="2600" dirty="0" smtClean="0">
                <a:solidFill>
                  <a:schemeClr val="tx1"/>
                </a:solidFill>
              </a:rPr>
              <a:t> </a:t>
            </a:r>
            <a:r>
              <a:rPr lang="tr-TR" sz="2600" dirty="0">
                <a:solidFill>
                  <a:schemeClr val="tx1"/>
                </a:solidFill>
              </a:rPr>
              <a:t>barsak hastalığı ( </a:t>
            </a:r>
            <a:r>
              <a:rPr lang="tr-TR" sz="2600" dirty="0" err="1">
                <a:solidFill>
                  <a:schemeClr val="tx1"/>
                </a:solidFill>
              </a:rPr>
              <a:t>Crohn</a:t>
            </a:r>
            <a:r>
              <a:rPr lang="tr-TR" sz="2600" dirty="0">
                <a:solidFill>
                  <a:schemeClr val="tx1"/>
                </a:solidFill>
              </a:rPr>
              <a:t>) seyrinde </a:t>
            </a:r>
            <a:endParaRPr lang="tr-TR" sz="2600" dirty="0" smtClean="0">
              <a:solidFill>
                <a:schemeClr val="tx1"/>
              </a:solidFill>
            </a:endParaRPr>
          </a:p>
          <a:p>
            <a:pPr lvl="1"/>
            <a:r>
              <a:rPr lang="tr-TR" sz="2600" dirty="0" err="1" smtClean="0">
                <a:solidFill>
                  <a:schemeClr val="tx1"/>
                </a:solidFill>
              </a:rPr>
              <a:t>Romatoid</a:t>
            </a:r>
            <a:r>
              <a:rPr lang="tr-TR" sz="2600" dirty="0" smtClean="0">
                <a:solidFill>
                  <a:schemeClr val="tx1"/>
                </a:solidFill>
              </a:rPr>
              <a:t> </a:t>
            </a:r>
            <a:r>
              <a:rPr lang="tr-TR" sz="2600" dirty="0" err="1">
                <a:solidFill>
                  <a:schemeClr val="tx1"/>
                </a:solidFill>
              </a:rPr>
              <a:t>artrit</a:t>
            </a:r>
            <a:r>
              <a:rPr lang="tr-TR" sz="2600" dirty="0">
                <a:solidFill>
                  <a:schemeClr val="tx1"/>
                </a:solidFill>
              </a:rPr>
              <a:t>, </a:t>
            </a:r>
            <a:endParaRPr lang="tr-TR" sz="2600" dirty="0" smtClean="0">
              <a:solidFill>
                <a:schemeClr val="tx1"/>
              </a:solidFill>
            </a:endParaRPr>
          </a:p>
          <a:p>
            <a:pPr lvl="1"/>
            <a:r>
              <a:rPr lang="tr-TR" sz="2600" dirty="0" smtClean="0">
                <a:solidFill>
                  <a:schemeClr val="tx1"/>
                </a:solidFill>
              </a:rPr>
              <a:t>Behçet hastalığı</a:t>
            </a:r>
            <a:r>
              <a:rPr lang="tr-TR" sz="2600" dirty="0">
                <a:solidFill>
                  <a:schemeClr val="tx1"/>
                </a:solidFill>
              </a:rPr>
              <a:t>, </a:t>
            </a:r>
            <a:endParaRPr lang="tr-TR" sz="2600" dirty="0" smtClean="0">
              <a:solidFill>
                <a:schemeClr val="tx1"/>
              </a:solidFill>
            </a:endParaRPr>
          </a:p>
          <a:p>
            <a:pPr lvl="1"/>
            <a:r>
              <a:rPr lang="tr-TR" sz="2600" dirty="0" err="1" smtClean="0">
                <a:solidFill>
                  <a:schemeClr val="tx1"/>
                </a:solidFill>
              </a:rPr>
              <a:t>Spondiloartropati</a:t>
            </a:r>
            <a:r>
              <a:rPr lang="tr-TR" sz="2600" dirty="0" smtClean="0">
                <a:solidFill>
                  <a:schemeClr val="tx1"/>
                </a:solidFill>
              </a:rPr>
              <a:t> </a:t>
            </a:r>
            <a:r>
              <a:rPr lang="tr-TR" sz="2600" dirty="0">
                <a:solidFill>
                  <a:schemeClr val="tx1"/>
                </a:solidFill>
              </a:rPr>
              <a:t>ve </a:t>
            </a:r>
            <a:r>
              <a:rPr lang="tr-TR" sz="2600" dirty="0" err="1">
                <a:solidFill>
                  <a:schemeClr val="tx1"/>
                </a:solidFill>
              </a:rPr>
              <a:t>juvenil</a:t>
            </a:r>
            <a:r>
              <a:rPr lang="tr-TR" sz="2600" dirty="0">
                <a:solidFill>
                  <a:schemeClr val="tx1"/>
                </a:solidFill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</a:rPr>
              <a:t>artritler</a:t>
            </a:r>
            <a:r>
              <a:rPr lang="tr-TR" sz="2600" dirty="0" smtClean="0">
                <a:solidFill>
                  <a:schemeClr val="tx1"/>
                </a:solidFill>
              </a:rPr>
              <a:t> </a:t>
            </a:r>
            <a:endParaRPr lang="tr-TR" sz="2600" dirty="0">
              <a:solidFill>
                <a:schemeClr val="tx1"/>
              </a:solidFill>
            </a:endParaRPr>
          </a:p>
          <a:p>
            <a:pPr lvl="1"/>
            <a:r>
              <a:rPr lang="tr-TR" sz="2600" dirty="0" smtClean="0">
                <a:solidFill>
                  <a:schemeClr val="tx1"/>
                </a:solidFill>
              </a:rPr>
              <a:t>Kronik </a:t>
            </a:r>
            <a:r>
              <a:rPr lang="tr-TR" sz="2600" dirty="0">
                <a:solidFill>
                  <a:schemeClr val="tx1"/>
                </a:solidFill>
              </a:rPr>
              <a:t>aktif hepatit</a:t>
            </a:r>
            <a:r>
              <a:rPr lang="tr-TR" sz="2600" dirty="0" smtClean="0">
                <a:solidFill>
                  <a:schemeClr val="tx1"/>
                </a:solidFill>
              </a:rPr>
              <a:t>, </a:t>
            </a:r>
          </a:p>
          <a:p>
            <a:pPr lvl="1"/>
            <a:r>
              <a:rPr lang="tr-TR" sz="2600" dirty="0">
                <a:solidFill>
                  <a:schemeClr val="tx1"/>
                </a:solidFill>
              </a:rPr>
              <a:t>H</a:t>
            </a:r>
            <a:r>
              <a:rPr lang="tr-TR" sz="2600" dirty="0" smtClean="0">
                <a:solidFill>
                  <a:schemeClr val="tx1"/>
                </a:solidFill>
              </a:rPr>
              <a:t>epatit </a:t>
            </a:r>
            <a:r>
              <a:rPr lang="tr-TR" sz="2600" dirty="0">
                <a:solidFill>
                  <a:schemeClr val="tx1"/>
                </a:solidFill>
              </a:rPr>
              <a:t>C</a:t>
            </a:r>
            <a:r>
              <a:rPr lang="tr-TR" sz="2600" dirty="0" smtClean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tr-TR" sz="2600" dirty="0" err="1" smtClean="0">
                <a:solidFill>
                  <a:schemeClr val="tx1"/>
                </a:solidFill>
              </a:rPr>
              <a:t>Primer</a:t>
            </a:r>
            <a:r>
              <a:rPr lang="tr-TR" sz="2600" dirty="0" smtClean="0">
                <a:solidFill>
                  <a:schemeClr val="tx1"/>
                </a:solidFill>
              </a:rPr>
              <a:t> </a:t>
            </a:r>
            <a:r>
              <a:rPr lang="tr-TR" sz="2600" dirty="0" err="1">
                <a:solidFill>
                  <a:schemeClr val="tx1"/>
                </a:solidFill>
              </a:rPr>
              <a:t>bilier</a:t>
            </a:r>
            <a:r>
              <a:rPr lang="tr-TR" sz="2600" dirty="0">
                <a:solidFill>
                  <a:schemeClr val="tx1"/>
                </a:solidFill>
              </a:rPr>
              <a:t> siroz, </a:t>
            </a:r>
            <a:endParaRPr lang="tr-TR" sz="2600" dirty="0" smtClean="0">
              <a:solidFill>
                <a:schemeClr val="tx1"/>
              </a:solidFill>
            </a:endParaRPr>
          </a:p>
          <a:p>
            <a:pPr lvl="1"/>
            <a:r>
              <a:rPr lang="tr-TR" sz="2600" dirty="0" smtClean="0">
                <a:solidFill>
                  <a:schemeClr val="tx1"/>
                </a:solidFill>
              </a:rPr>
              <a:t>lösemi</a:t>
            </a:r>
            <a:r>
              <a:rPr lang="tr-TR" sz="2600" dirty="0">
                <a:solidFill>
                  <a:schemeClr val="tx1"/>
                </a:solidFill>
              </a:rPr>
              <a:t>, </a:t>
            </a:r>
            <a:r>
              <a:rPr lang="tr-TR" sz="2600" dirty="0" err="1">
                <a:solidFill>
                  <a:schemeClr val="tx1"/>
                </a:solidFill>
              </a:rPr>
              <a:t>lenfoma</a:t>
            </a:r>
            <a:r>
              <a:rPr lang="tr-TR" sz="2600" dirty="0">
                <a:solidFill>
                  <a:schemeClr val="tx1"/>
                </a:solidFill>
              </a:rPr>
              <a:t>, </a:t>
            </a:r>
            <a:endParaRPr lang="tr-TR" sz="2600" dirty="0" smtClean="0">
              <a:solidFill>
                <a:schemeClr val="tx1"/>
              </a:solidFill>
            </a:endParaRPr>
          </a:p>
          <a:p>
            <a:pPr lvl="1"/>
            <a:r>
              <a:rPr lang="tr-TR" sz="2600" dirty="0" err="1">
                <a:solidFill>
                  <a:schemeClr val="tx1"/>
                </a:solidFill>
              </a:rPr>
              <a:t>M</a:t>
            </a:r>
            <a:r>
              <a:rPr lang="tr-TR" sz="2600" dirty="0" err="1" smtClean="0">
                <a:solidFill>
                  <a:schemeClr val="tx1"/>
                </a:solidFill>
              </a:rPr>
              <a:t>onoklonal</a:t>
            </a:r>
            <a:r>
              <a:rPr lang="tr-TR" sz="2600" dirty="0" smtClean="0">
                <a:solidFill>
                  <a:schemeClr val="tx1"/>
                </a:solidFill>
              </a:rPr>
              <a:t> </a:t>
            </a:r>
            <a:r>
              <a:rPr lang="tr-TR" sz="2600" dirty="0" err="1" smtClean="0">
                <a:solidFill>
                  <a:schemeClr val="tx1"/>
                </a:solidFill>
              </a:rPr>
              <a:t>gammopatiler</a:t>
            </a:r>
            <a:r>
              <a:rPr lang="tr-TR" sz="2600" dirty="0" smtClean="0">
                <a:solidFill>
                  <a:schemeClr val="tx1"/>
                </a:solidFill>
              </a:rPr>
              <a:t>, </a:t>
            </a:r>
          </a:p>
          <a:p>
            <a:pPr lvl="1"/>
            <a:r>
              <a:rPr lang="tr-TR" sz="2600" dirty="0">
                <a:solidFill>
                  <a:schemeClr val="tx1"/>
                </a:solidFill>
              </a:rPr>
              <a:t>S</a:t>
            </a:r>
            <a:r>
              <a:rPr lang="tr-TR" sz="2600" dirty="0" smtClean="0">
                <a:solidFill>
                  <a:schemeClr val="tx1"/>
                </a:solidFill>
              </a:rPr>
              <a:t>istemik </a:t>
            </a:r>
            <a:r>
              <a:rPr lang="tr-TR" sz="2600" dirty="0" err="1">
                <a:solidFill>
                  <a:schemeClr val="tx1"/>
                </a:solidFill>
              </a:rPr>
              <a:t>lupus</a:t>
            </a:r>
            <a:r>
              <a:rPr lang="tr-TR" sz="2600" dirty="0">
                <a:solidFill>
                  <a:schemeClr val="tx1"/>
                </a:solidFill>
              </a:rPr>
              <a:t> </a:t>
            </a:r>
            <a:r>
              <a:rPr lang="tr-TR" sz="2600" dirty="0" err="1">
                <a:solidFill>
                  <a:schemeClr val="tx1"/>
                </a:solidFill>
              </a:rPr>
              <a:t>eritamatozus</a:t>
            </a:r>
            <a:r>
              <a:rPr lang="tr-TR" sz="2600" dirty="0">
                <a:solidFill>
                  <a:schemeClr val="tx1"/>
                </a:solidFill>
              </a:rPr>
              <a:t>, </a:t>
            </a:r>
            <a:endParaRPr lang="tr-TR" sz="2600" dirty="0" smtClean="0">
              <a:solidFill>
                <a:schemeClr val="tx1"/>
              </a:solidFill>
            </a:endParaRPr>
          </a:p>
          <a:p>
            <a:pPr lvl="1"/>
            <a:r>
              <a:rPr lang="tr-TR" sz="2600" dirty="0" err="1">
                <a:solidFill>
                  <a:schemeClr val="tx1"/>
                </a:solidFill>
              </a:rPr>
              <a:t>V</a:t>
            </a:r>
            <a:r>
              <a:rPr lang="tr-TR" sz="2600" dirty="0" err="1" smtClean="0">
                <a:solidFill>
                  <a:schemeClr val="tx1"/>
                </a:solidFill>
              </a:rPr>
              <a:t>askülitler</a:t>
            </a:r>
            <a:endParaRPr lang="tr-TR" sz="2600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05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675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TANI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67357"/>
            <a:ext cx="10515600" cy="5109606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Bir </a:t>
            </a:r>
            <a:r>
              <a:rPr lang="tr-TR" dirty="0" err="1">
                <a:solidFill>
                  <a:schemeClr val="tx1"/>
                </a:solidFill>
              </a:rPr>
              <a:t>laboratuar</a:t>
            </a:r>
            <a:r>
              <a:rPr lang="tr-TR" dirty="0">
                <a:solidFill>
                  <a:schemeClr val="tx1"/>
                </a:solidFill>
              </a:rPr>
              <a:t> testi yoktur.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Tanı </a:t>
            </a:r>
            <a:r>
              <a:rPr lang="tr-TR" dirty="0">
                <a:solidFill>
                  <a:schemeClr val="tx1"/>
                </a:solidFill>
              </a:rPr>
              <a:t>klinik olarak konulmaktadır.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Otozomal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</a:rPr>
              <a:t>dominant </a:t>
            </a:r>
            <a:r>
              <a:rPr lang="nl-NL" dirty="0">
                <a:solidFill>
                  <a:schemeClr val="tx1"/>
                </a:solidFill>
              </a:rPr>
              <a:t>kalıtım </a:t>
            </a:r>
            <a:r>
              <a:rPr lang="nl-NL" dirty="0" smtClean="0">
                <a:solidFill>
                  <a:schemeClr val="tx1"/>
                </a:solidFill>
              </a:rPr>
              <a:t>g</a:t>
            </a:r>
            <a:r>
              <a:rPr lang="tr-TR" dirty="0" smtClean="0">
                <a:solidFill>
                  <a:schemeClr val="tx1"/>
                </a:solidFill>
              </a:rPr>
              <a:t>ö</a:t>
            </a:r>
            <a:r>
              <a:rPr lang="nl-NL" dirty="0" smtClean="0">
                <a:solidFill>
                  <a:schemeClr val="tx1"/>
                </a:solidFill>
              </a:rPr>
              <a:t>sterdiği i</a:t>
            </a:r>
            <a:r>
              <a:rPr lang="tr-TR" dirty="0" smtClean="0">
                <a:solidFill>
                  <a:schemeClr val="tx1"/>
                </a:solidFill>
              </a:rPr>
              <a:t>ç</a:t>
            </a:r>
            <a:r>
              <a:rPr lang="nl-NL" dirty="0" smtClean="0">
                <a:solidFill>
                  <a:schemeClr val="tx1"/>
                </a:solidFill>
              </a:rPr>
              <a:t>in aile</a:t>
            </a:r>
            <a:r>
              <a:rPr lang="tr-TR" dirty="0" smtClean="0">
                <a:solidFill>
                  <a:schemeClr val="tx1"/>
                </a:solidFill>
              </a:rPr>
              <a:t> hikayesi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ESR </a:t>
            </a:r>
            <a:r>
              <a:rPr lang="tr-TR" dirty="0">
                <a:solidFill>
                  <a:schemeClr val="tx1"/>
                </a:solidFill>
              </a:rPr>
              <a:t>ve </a:t>
            </a:r>
            <a:r>
              <a:rPr lang="tr-TR" dirty="0" smtClean="0">
                <a:solidFill>
                  <a:schemeClr val="tx1"/>
                </a:solidFill>
              </a:rPr>
              <a:t>CRP yüksek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Hastalarda </a:t>
            </a:r>
            <a:r>
              <a:rPr lang="tr-TR" dirty="0">
                <a:solidFill>
                  <a:schemeClr val="tx1"/>
                </a:solidFill>
              </a:rPr>
              <a:t>PSTPIP1 mutasyonunun saptanması PAPA sendromu tanısını koydurmaktadır.</a:t>
            </a:r>
          </a:p>
          <a:p>
            <a:endParaRPr lang="tr-TR" sz="6400" dirty="0" smtClean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6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15910"/>
            <a:ext cx="10515600" cy="77253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TEDAVİ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160963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Kesin bir tedavi seçeneği yoktur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Steroidler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Takrolimus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siklosporin</a:t>
            </a:r>
            <a:r>
              <a:rPr lang="tr-TR" dirty="0">
                <a:solidFill>
                  <a:schemeClr val="tx1"/>
                </a:solidFill>
              </a:rPr>
              <a:t> </a:t>
            </a:r>
          </a:p>
          <a:p>
            <a:r>
              <a:rPr lang="tr-TR" dirty="0" err="1">
                <a:solidFill>
                  <a:schemeClr val="tx1"/>
                </a:solidFill>
              </a:rPr>
              <a:t>Sulfasalazin</a:t>
            </a:r>
            <a:r>
              <a:rPr lang="tr-TR" dirty="0">
                <a:solidFill>
                  <a:schemeClr val="tx1"/>
                </a:solidFill>
              </a:rPr>
              <a:t> ve </a:t>
            </a:r>
            <a:r>
              <a:rPr lang="tr-TR" dirty="0" err="1">
                <a:solidFill>
                  <a:schemeClr val="tx1"/>
                </a:solidFill>
              </a:rPr>
              <a:t>leflunomid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tedavi ile </a:t>
            </a:r>
            <a:r>
              <a:rPr lang="tr-TR" dirty="0" err="1">
                <a:solidFill>
                  <a:schemeClr val="tx1"/>
                </a:solidFill>
              </a:rPr>
              <a:t>remisyon</a:t>
            </a:r>
            <a:r>
              <a:rPr lang="tr-TR" dirty="0">
                <a:solidFill>
                  <a:schemeClr val="tx1"/>
                </a:solidFill>
              </a:rPr>
              <a:t> sağlanmıştır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Anakinra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Anti </a:t>
            </a:r>
            <a:r>
              <a:rPr lang="tr-TR" dirty="0">
                <a:solidFill>
                  <a:schemeClr val="tx1"/>
                </a:solidFill>
              </a:rPr>
              <a:t>TNF </a:t>
            </a:r>
            <a:r>
              <a:rPr lang="tr-TR" dirty="0" smtClean="0">
                <a:solidFill>
                  <a:schemeClr val="tx1"/>
                </a:solidFill>
              </a:rPr>
              <a:t>tedavileri  </a:t>
            </a:r>
            <a:endParaRPr lang="tr-TR" dirty="0">
              <a:solidFill>
                <a:schemeClr val="tx1"/>
              </a:solidFill>
            </a:endParaRPr>
          </a:p>
          <a:p>
            <a:endParaRPr lang="tr-TR" sz="4300" dirty="0">
              <a:solidFill>
                <a:schemeClr val="tx1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30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Patojenlerin ortadan kaldırılması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Doğal </a:t>
            </a:r>
            <a:r>
              <a:rPr lang="tr-TR" dirty="0" err="1" smtClean="0"/>
              <a:t>immünite</a:t>
            </a:r>
            <a:endParaRPr lang="tr-TR" dirty="0" smtClean="0"/>
          </a:p>
          <a:p>
            <a:r>
              <a:rPr lang="tr-TR" dirty="0" smtClean="0"/>
              <a:t>Kazanılmış </a:t>
            </a:r>
            <a:r>
              <a:rPr lang="tr-TR" dirty="0" err="1" smtClean="0"/>
              <a:t>immünite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4429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Doğal </a:t>
            </a:r>
            <a:r>
              <a:rPr lang="tr-TR" b="1" dirty="0" err="1" smtClean="0">
                <a:solidFill>
                  <a:srgbClr val="FF0000"/>
                </a:solidFill>
              </a:rPr>
              <a:t>immünite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92072"/>
            <a:ext cx="10515600" cy="4784891"/>
          </a:xfrm>
        </p:spPr>
        <p:txBody>
          <a:bodyPr/>
          <a:lstStyle/>
          <a:p>
            <a:r>
              <a:rPr lang="tr-TR" dirty="0" smtClean="0"/>
              <a:t>PAMPS: Patojenin tanınma bölgesi</a:t>
            </a:r>
          </a:p>
          <a:p>
            <a:r>
              <a:rPr lang="tr-TR" dirty="0" err="1" smtClean="0"/>
              <a:t>PRRs</a:t>
            </a:r>
            <a:r>
              <a:rPr lang="tr-TR" dirty="0" smtClean="0"/>
              <a:t>:</a:t>
            </a:r>
            <a:r>
              <a:rPr lang="tr-TR" dirty="0"/>
              <a:t> </a:t>
            </a:r>
            <a:r>
              <a:rPr lang="tr-TR" dirty="0" err="1"/>
              <a:t>Makrofajlar</a:t>
            </a:r>
            <a:r>
              <a:rPr lang="tr-TR" dirty="0"/>
              <a:t>, </a:t>
            </a:r>
            <a:r>
              <a:rPr lang="tr-TR" dirty="0" err="1"/>
              <a:t>monosit</a:t>
            </a:r>
            <a:r>
              <a:rPr lang="tr-TR" dirty="0"/>
              <a:t>, </a:t>
            </a:r>
            <a:r>
              <a:rPr lang="tr-TR" dirty="0" err="1" smtClean="0"/>
              <a:t>Nötrofillerde</a:t>
            </a:r>
            <a:endParaRPr lang="tr-TR" dirty="0" smtClean="0"/>
          </a:p>
          <a:p>
            <a:pPr lvl="1"/>
            <a:r>
              <a:rPr lang="tr-TR" dirty="0" err="1" smtClean="0"/>
              <a:t>Patojenik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Non</a:t>
            </a:r>
            <a:r>
              <a:rPr lang="tr-TR" dirty="0" smtClean="0"/>
              <a:t>-patojen</a:t>
            </a:r>
          </a:p>
          <a:p>
            <a:pPr lvl="1"/>
            <a:r>
              <a:rPr lang="tr-TR" dirty="0" err="1" smtClean="0"/>
              <a:t>Simbiozisi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Hasarlı veya </a:t>
            </a:r>
            <a:r>
              <a:rPr lang="tr-TR" dirty="0" err="1" smtClean="0"/>
              <a:t>nekroze</a:t>
            </a:r>
            <a:r>
              <a:rPr lang="tr-TR" dirty="0" smtClean="0"/>
              <a:t> hücrelerden açığa çıkan molekülleri (</a:t>
            </a:r>
            <a:r>
              <a:rPr lang="tr-TR" dirty="0" err="1" smtClean="0"/>
              <a:t>DAMPs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Aşırı biriken maddeleri </a:t>
            </a:r>
          </a:p>
          <a:p>
            <a:r>
              <a:rPr lang="tr-TR" dirty="0" err="1" smtClean="0"/>
              <a:t>PRRs</a:t>
            </a:r>
            <a:r>
              <a:rPr lang="tr-TR" dirty="0" smtClean="0"/>
              <a:t> ailesi: </a:t>
            </a:r>
          </a:p>
          <a:p>
            <a:pPr lvl="1"/>
            <a:r>
              <a:rPr lang="tr-TR" dirty="0" smtClean="0"/>
              <a:t>TLR (</a:t>
            </a:r>
            <a:r>
              <a:rPr lang="tr-TR" dirty="0" err="1" smtClean="0"/>
              <a:t>Toll-like</a:t>
            </a:r>
            <a:r>
              <a:rPr lang="tr-TR" dirty="0" smtClean="0"/>
              <a:t> </a:t>
            </a:r>
            <a:r>
              <a:rPr lang="tr-TR" dirty="0" err="1" smtClean="0"/>
              <a:t>receptors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NOD-</a:t>
            </a:r>
            <a:r>
              <a:rPr lang="tr-TR" dirty="0" err="1" smtClean="0"/>
              <a:t>like</a:t>
            </a:r>
            <a:r>
              <a:rPr lang="tr-TR" dirty="0" smtClean="0"/>
              <a:t> (</a:t>
            </a:r>
            <a:r>
              <a:rPr lang="tr-TR" dirty="0" err="1" smtClean="0"/>
              <a:t>Nucleotide</a:t>
            </a:r>
            <a:r>
              <a:rPr lang="tr-TR" dirty="0" smtClean="0"/>
              <a:t> </a:t>
            </a:r>
            <a:r>
              <a:rPr lang="tr-TR" dirty="0" err="1" smtClean="0"/>
              <a:t>oligomerization</a:t>
            </a:r>
            <a:r>
              <a:rPr lang="tr-TR" dirty="0" smtClean="0"/>
              <a:t> domain)  reseptörler (NLR)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2763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10-11-02 Belatacept 3yr Phase III 2010 draft 1b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00"/>
      </a:accent1>
      <a:accent2>
        <a:srgbClr val="FF9966"/>
      </a:accent2>
      <a:accent3>
        <a:srgbClr val="FFFFFF"/>
      </a:accent3>
      <a:accent4>
        <a:srgbClr val="0087AC"/>
      </a:accent4>
      <a:accent5>
        <a:srgbClr val="FBDF53"/>
      </a:accent5>
      <a:accent6>
        <a:srgbClr val="E78A5C"/>
      </a:accent6>
      <a:hlink>
        <a:srgbClr val="FFFF00"/>
      </a:hlink>
      <a:folHlink>
        <a:srgbClr val="FEB728"/>
      </a:folHlink>
    </a:clrScheme>
    <a:fontScheme name="Custom 8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D6F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764"/>
        </a:accent6>
        <a:hlink>
          <a:srgbClr val="6192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14592</TotalTime>
  <Words>2846</Words>
  <Application>Microsoft Office PowerPoint</Application>
  <PresentationFormat>Geniş ekran</PresentationFormat>
  <Paragraphs>414</Paragraphs>
  <Slides>74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74</vt:i4>
      </vt:variant>
    </vt:vector>
  </HeadingPairs>
  <TitlesOfParts>
    <vt:vector size="83" baseType="lpstr">
      <vt:lpstr>ＭＳ Ｐゴシック</vt:lpstr>
      <vt:lpstr>ＭＳ Ｐゴシック</vt:lpstr>
      <vt:lpstr>Arial</vt:lpstr>
      <vt:lpstr>Arial Narrow</vt:lpstr>
      <vt:lpstr>Calibri</vt:lpstr>
      <vt:lpstr>Calibri Light</vt:lpstr>
      <vt:lpstr>Wingdings</vt:lpstr>
      <vt:lpstr>Office Theme</vt:lpstr>
      <vt:lpstr>6_10-11-02 Belatacept 3yr Phase III 2010 draft 1b</vt:lpstr>
      <vt:lpstr>OTOİNFLAMATUVAR HASTALIKLARA GENEL BAKIŞ</vt:lpstr>
      <vt:lpstr>OTOİNFLAMATUVAR HASTALIKLAR: SINIFLAMA</vt:lpstr>
      <vt:lpstr>PowerPoint Sunusu</vt:lpstr>
      <vt:lpstr>PowerPoint Sunusu</vt:lpstr>
      <vt:lpstr>PowerPoint Sunusu</vt:lpstr>
      <vt:lpstr>OTOİNFLAMATUVAR HASTALIKLAR: GENEL ÖZELLİKLER</vt:lpstr>
      <vt:lpstr>PowerPoint Sunusu</vt:lpstr>
      <vt:lpstr>Patojenlerin ortadan kaldırılması</vt:lpstr>
      <vt:lpstr>Doğal immünite</vt:lpstr>
      <vt:lpstr>NLR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Still hastalığı Sistemik Juvenil İdiopatik Artrit</vt:lpstr>
      <vt:lpstr>Crohn Hastalığı</vt:lpstr>
      <vt:lpstr>PowerPoint Sunusu</vt:lpstr>
      <vt:lpstr> FMF: TARİHÇE </vt:lpstr>
      <vt:lpstr>EPİDEMİYOLOJİ</vt:lpstr>
      <vt:lpstr>ETYOPATOGENEZ-1</vt:lpstr>
      <vt:lpstr>ETİYOPATOGENEZ-2</vt:lpstr>
      <vt:lpstr>KLİNİK</vt:lpstr>
      <vt:lpstr>PowerPoint Sunusu</vt:lpstr>
      <vt:lpstr>TANI</vt:lpstr>
      <vt:lpstr>PowerPoint Sunusu</vt:lpstr>
      <vt:lpstr>TEDAVİ</vt:lpstr>
      <vt:lpstr>Hiperimmünglobulin D Sendromu veya Mevalonat Kinaz İlişkili Periyodik Ateş (MKE)</vt:lpstr>
      <vt:lpstr>İMMÜNGLOBULİN D</vt:lpstr>
      <vt:lpstr>PowerPoint Sunusu</vt:lpstr>
      <vt:lpstr>PATOGENEZ</vt:lpstr>
      <vt:lpstr>KLİNİK</vt:lpstr>
      <vt:lpstr>PowerPoint Sunusu</vt:lpstr>
      <vt:lpstr>PowerPoint Sunusu</vt:lpstr>
      <vt:lpstr>PowerPoint Sunusu</vt:lpstr>
      <vt:lpstr>TANI</vt:lpstr>
      <vt:lpstr>AYIRICI TANI</vt:lpstr>
      <vt:lpstr>TEDAVİ</vt:lpstr>
      <vt:lpstr>Monogenik IL-1 Yolu Mutasyonlu Sendromlar; Tanı ve Tedavileri (CAPS-FCAS ve CAPS-MWS)</vt:lpstr>
      <vt:lpstr>PowerPoint Sunusu</vt:lpstr>
      <vt:lpstr>KLİNİK BULGULAR</vt:lpstr>
      <vt:lpstr>PowerPoint Sunusu</vt:lpstr>
      <vt:lpstr>PowerPoint Sunusu</vt:lpstr>
      <vt:lpstr>PowerPoint Sunusu</vt:lpstr>
      <vt:lpstr>TANI İÇİN İPUÇLARI</vt:lpstr>
      <vt:lpstr>LABORATUVAR BULGULARI</vt:lpstr>
      <vt:lpstr>GENETİK TESTLER</vt:lpstr>
      <vt:lpstr>PowerPoint Sunusu</vt:lpstr>
      <vt:lpstr>TEDAVİ</vt:lpstr>
      <vt:lpstr>IL-1 BLOKERLERİ</vt:lpstr>
      <vt:lpstr>Ailevi Soğuk Otoinflamatuvar Sendrom-2(FCAS-2); Tanı ve Tedavisi</vt:lpstr>
      <vt:lpstr>KLİNİK BELİRTİLER</vt:lpstr>
      <vt:lpstr>TANI VE LABORATUAR BULGULARI</vt:lpstr>
      <vt:lpstr>TEDAVİ</vt:lpstr>
      <vt:lpstr>TNF-Reseptörü ile İlişkili Periyodik Sendrom (TRAPS) Tanı ve Tedavisi</vt:lpstr>
      <vt:lpstr>KLİNİK BULGULAR</vt:lpstr>
      <vt:lpstr>PowerPoint Sunusu</vt:lpstr>
      <vt:lpstr>PowerPoint Sunusu</vt:lpstr>
      <vt:lpstr>PowerPoint Sunusu</vt:lpstr>
      <vt:lpstr>LABORATUVAR BULGULARI</vt:lpstr>
      <vt:lpstr>TANI</vt:lpstr>
      <vt:lpstr>AYIRICI TANI</vt:lpstr>
      <vt:lpstr> TEDAVİ </vt:lpstr>
      <vt:lpstr>IL-36 Reseptör Antagonisti Yetmezliği (DITRA); Tanı ve Tedavisi</vt:lpstr>
      <vt:lpstr>KLİNİK</vt:lpstr>
      <vt:lpstr>Piyojenik Steril Artrit, Piyoderma Gangrenozum, Akne (PAPA) Sendromu</vt:lpstr>
      <vt:lpstr>PowerPoint Sunusu</vt:lpstr>
      <vt:lpstr>PowerPoint Sunusu</vt:lpstr>
      <vt:lpstr>GENETİK</vt:lpstr>
      <vt:lpstr>AYIRICI TANI</vt:lpstr>
      <vt:lpstr>TANI</vt:lpstr>
      <vt:lpstr>TEDAVİ</vt:lpstr>
    </vt:vector>
  </TitlesOfParts>
  <Company>Bristol-Myers Squibb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Kus, Yesim</dc:creator>
  <cp:lastModifiedBy>Kullanıcı</cp:lastModifiedBy>
  <cp:revision>232</cp:revision>
  <dcterms:created xsi:type="dcterms:W3CDTF">2016-04-27T08:40:43Z</dcterms:created>
  <dcterms:modified xsi:type="dcterms:W3CDTF">2018-01-15T18:16:52Z</dcterms:modified>
</cp:coreProperties>
</file>