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9" r:id="rId4"/>
    <p:sldId id="260" r:id="rId5"/>
    <p:sldId id="263" r:id="rId6"/>
    <p:sldId id="261" r:id="rId7"/>
    <p:sldId id="262" r:id="rId8"/>
    <p:sldId id="266" r:id="rId9"/>
    <p:sldId id="258" r:id="rId10"/>
    <p:sldId id="264" r:id="rId11"/>
    <p:sldId id="265" r:id="rId12"/>
    <p:sldId id="267" r:id="rId13"/>
    <p:sldId id="270" r:id="rId14"/>
    <p:sldId id="271" r:id="rId15"/>
    <p:sldId id="272" r:id="rId16"/>
    <p:sldId id="269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850AA-5034-8B40-96CE-4CAD838A0731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FA0A0-AA33-6945-9C97-D3905FFB0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17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0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24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31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03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4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7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50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0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78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27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3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DBFC-CF78-DE44-91B5-B3C80F576EE9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68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55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/>
              <a:t>REPRODUCTIVE HERD HEALTH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etmed.lsu.edu/eiltslotus/theriogenology-5361/bovine1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285728"/>
            <a:ext cx="8429684" cy="592935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238612" y="214290"/>
            <a:ext cx="4357718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4095736" y="214291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YEAR OF MILK COW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38282" y="1071546"/>
            <a:ext cx="2071702" cy="15001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b="1" dirty="0" err="1"/>
              <a:t>Postpartum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endParaRPr lang="tr-TR" b="1" dirty="0"/>
          </a:p>
          <a:p>
            <a:pPr algn="just"/>
            <a:r>
              <a:rPr lang="tr-TR" b="1" dirty="0" err="1"/>
              <a:t>Uterine</a:t>
            </a:r>
            <a:r>
              <a:rPr lang="tr-TR" b="1" dirty="0"/>
              <a:t> </a:t>
            </a:r>
            <a:r>
              <a:rPr lang="tr-TR" b="1" dirty="0" err="1"/>
              <a:t>regeneration</a:t>
            </a:r>
            <a:endParaRPr lang="tr-TR" b="1" dirty="0"/>
          </a:p>
          <a:p>
            <a:pPr algn="just"/>
            <a:r>
              <a:rPr lang="tr-TR" b="1" dirty="0" err="1"/>
              <a:t>Ovarium</a:t>
            </a:r>
            <a:r>
              <a:rPr lang="tr-TR" b="1" dirty="0"/>
              <a:t> </a:t>
            </a:r>
            <a:r>
              <a:rPr lang="tr-TR" b="1" dirty="0" err="1"/>
              <a:t>activity</a:t>
            </a:r>
            <a:r>
              <a:rPr lang="tr-TR" b="1" dirty="0"/>
              <a:t> +</a:t>
            </a:r>
          </a:p>
          <a:p>
            <a:pPr algn="just"/>
            <a:r>
              <a:rPr lang="tr-TR" b="1" dirty="0" err="1"/>
              <a:t>Lactation</a:t>
            </a:r>
            <a:endParaRPr lang="tr-TR" dirty="0"/>
          </a:p>
          <a:p>
            <a:pPr algn="just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24232" y="1428736"/>
            <a:ext cx="1000132" cy="10715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524231" y="2000240"/>
            <a:ext cx="146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Insemination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 rot="16200000">
            <a:off x="1509320" y="3086460"/>
            <a:ext cx="97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DOĞUM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881158" y="2786058"/>
            <a:ext cx="428628" cy="10715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5667372" y="3857628"/>
            <a:ext cx="1571636" cy="428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/>
              <a:t>Lactation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8239140" y="1214422"/>
            <a:ext cx="2143140" cy="12144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Dry period</a:t>
            </a:r>
          </a:p>
          <a:p>
            <a:pPr algn="ctr"/>
            <a:r>
              <a:rPr lang="en-US" sz="2000" b="1" dirty="0"/>
              <a:t>Milk secretion</a:t>
            </a:r>
          </a:p>
          <a:p>
            <a:pPr algn="ctr"/>
            <a:r>
              <a:rPr lang="en-US" sz="2000" b="1" dirty="0"/>
              <a:t>Calf growth</a:t>
            </a:r>
            <a:endParaRPr lang="tr-TR" sz="2000" dirty="0"/>
          </a:p>
        </p:txBody>
      </p:sp>
      <p:sp>
        <p:nvSpPr>
          <p:cNvPr id="14" name="13 Dikdörtgen"/>
          <p:cNvSpPr/>
          <p:nvPr/>
        </p:nvSpPr>
        <p:spPr>
          <a:xfrm>
            <a:off x="7453322" y="3786190"/>
            <a:ext cx="2571768" cy="642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4452926" y="3857628"/>
            <a:ext cx="150019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5095868" y="5214950"/>
            <a:ext cx="185738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Pregnancy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5167306" y="5572140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282/365 = % 72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5595934" y="5857892"/>
            <a:ext cx="150019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5881686" y="5857892"/>
            <a:ext cx="150019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7381884" y="5286388"/>
            <a:ext cx="2714644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Pregnancy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Lactation</a:t>
            </a:r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7310446" y="5786454"/>
            <a:ext cx="2500330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282-60=222= % 61</a:t>
            </a:r>
          </a:p>
        </p:txBody>
      </p:sp>
    </p:spTree>
    <p:extLst>
      <p:ext uri="{BB962C8B-B14F-4D97-AF65-F5344CB8AC3E}">
        <p14:creationId xmlns:p14="http://schemas.microsoft.com/office/powerpoint/2010/main" val="17170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r>
              <a:rPr lang="tr-TR" dirty="0" err="1"/>
              <a:t>Reproductive</a:t>
            </a:r>
            <a:r>
              <a:rPr lang="tr-TR" dirty="0"/>
              <a:t> </a:t>
            </a:r>
            <a:r>
              <a:rPr lang="tr-TR" dirty="0" err="1"/>
              <a:t>parameters</a:t>
            </a:r>
            <a:endParaRPr lang="tr-TR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4703"/>
              </p:ext>
            </p:extLst>
          </p:nvPr>
        </p:nvGraphicFramePr>
        <p:xfrm>
          <a:off x="1952596" y="1142985"/>
          <a:ext cx="8147050" cy="4781553"/>
        </p:xfrm>
        <a:graphic>
          <a:graphicData uri="http://schemas.openxmlformats.org/drawingml/2006/table">
            <a:tbl>
              <a:tblPr/>
              <a:tblGrid>
                <a:gridCol w="537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Calving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interval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Calving-first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estrus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21-24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days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Calving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-First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insemination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 60.0-65.0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days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Pregnancy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rate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in inseminated cows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&gt; % 60-65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Insemination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Index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(number of pregnancy / insemination)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 1.6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Calving-conception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interval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 80-82 </a:t>
                      </a: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days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Accepting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mating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&gt; 70-80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Determination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of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oestrus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&gt; % 85-90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952597" y="6286520"/>
            <a:ext cx="520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NOT</a:t>
            </a:r>
            <a:r>
              <a:rPr lang="tr-TR" dirty="0"/>
              <a:t>: Bu parametreleri yakalamak çoğu zaman zordur </a:t>
            </a:r>
          </a:p>
        </p:txBody>
      </p:sp>
    </p:spTree>
    <p:extLst>
      <p:ext uri="{BB962C8B-B14F-4D97-AF65-F5344CB8AC3E}">
        <p14:creationId xmlns:p14="http://schemas.microsoft.com/office/powerpoint/2010/main" val="3884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Diseases that need to be strictly monitored for fertility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r-TR" dirty="0" err="1"/>
              <a:t>Brucellosis</a:t>
            </a:r>
            <a:r>
              <a:rPr lang="tr-TR" dirty="0"/>
              <a:t> -</a:t>
            </a:r>
          </a:p>
          <a:p>
            <a:pPr marL="514350" indent="-514350">
              <a:buAutoNum type="arabicPeriod"/>
            </a:pPr>
            <a:r>
              <a:rPr lang="tr-TR" dirty="0" err="1"/>
              <a:t>Tuberculosis</a:t>
            </a:r>
            <a:r>
              <a:rPr lang="tr-TR" dirty="0"/>
              <a:t> -</a:t>
            </a:r>
          </a:p>
          <a:p>
            <a:pPr marL="514350" indent="-514350">
              <a:buAutoNum type="arabicPeriod"/>
            </a:pPr>
            <a:r>
              <a:rPr lang="tr-TR" dirty="0"/>
              <a:t>BVD-MD -</a:t>
            </a:r>
          </a:p>
          <a:p>
            <a:pPr marL="514350" indent="-514350">
              <a:buAutoNum type="arabicPeriod"/>
            </a:pPr>
            <a:r>
              <a:rPr lang="tr-TR" dirty="0"/>
              <a:t>IBR -</a:t>
            </a:r>
          </a:p>
          <a:p>
            <a:pPr marL="514350" indent="-514350">
              <a:buAutoNum type="arabicPeriod"/>
            </a:pPr>
            <a:r>
              <a:rPr lang="tr-TR" dirty="0" err="1"/>
              <a:t>Neospora</a:t>
            </a:r>
            <a:r>
              <a:rPr lang="tr-TR" dirty="0"/>
              <a:t> </a:t>
            </a:r>
            <a:r>
              <a:rPr lang="tr-TR" dirty="0" err="1"/>
              <a:t>caninum</a:t>
            </a:r>
            <a:r>
              <a:rPr lang="tr-TR" dirty="0"/>
              <a:t> -</a:t>
            </a:r>
          </a:p>
          <a:p>
            <a:pPr marL="514350" indent="-514350">
              <a:buAutoNum type="arabicPeriod"/>
            </a:pPr>
            <a:r>
              <a:rPr lang="tr-TR" dirty="0" err="1"/>
              <a:t>leucosis</a:t>
            </a:r>
            <a:r>
              <a:rPr lang="tr-TR" dirty="0"/>
              <a:t> -</a:t>
            </a:r>
            <a:endParaRPr lang="tr-TR" dirty="0" smtClean="0"/>
          </a:p>
          <a:p>
            <a:pPr marL="514350" indent="-514350">
              <a:buNone/>
            </a:pPr>
            <a:endParaRPr lang="tr-TR" i="1" dirty="0" smtClean="0"/>
          </a:p>
        </p:txBody>
      </p:sp>
      <p:sp>
        <p:nvSpPr>
          <p:cNvPr id="4" name="3 Sağ Ayraç"/>
          <p:cNvSpPr/>
          <p:nvPr/>
        </p:nvSpPr>
        <p:spPr>
          <a:xfrm>
            <a:off x="5595934" y="1785926"/>
            <a:ext cx="1000132" cy="3500462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6667504" y="3071810"/>
            <a:ext cx="46862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 is unnecessary to evaluate fertility parameters in herds with these diseases.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49628" y="1313844"/>
            <a:ext cx="1610293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9413" y="3693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7" name="Resi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t="44730" r="28671" b="16464"/>
          <a:stretch>
            <a:fillRect/>
          </a:stretch>
        </p:blipFill>
        <p:spPr bwMode="auto">
          <a:xfrm>
            <a:off x="5177643" y="1216669"/>
            <a:ext cx="6673931" cy="46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96620"/>
              </p:ext>
            </p:extLst>
          </p:nvPr>
        </p:nvGraphicFramePr>
        <p:xfrm>
          <a:off x="-11875" y="3186662"/>
          <a:ext cx="518951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 </a:t>
                      </a:r>
                      <a:r>
                        <a:rPr lang="tr-TR" sz="2800" dirty="0" err="1" smtClean="0">
                          <a:effectLst/>
                        </a:rPr>
                        <a:t>Target</a:t>
                      </a:r>
                      <a:r>
                        <a:rPr lang="tr-TR" sz="2800" dirty="0" smtClean="0">
                          <a:effectLst/>
                        </a:rPr>
                        <a:t>. BCS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Far </a:t>
                      </a:r>
                      <a:r>
                        <a:rPr lang="tr-TR" sz="2800" dirty="0" err="1" smtClean="0">
                          <a:effectLst/>
                        </a:rPr>
                        <a:t>off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   3- 3,50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Close </a:t>
                      </a:r>
                      <a:r>
                        <a:rPr lang="tr-TR" sz="2800" dirty="0" err="1" smtClean="0">
                          <a:effectLst/>
                        </a:rPr>
                        <a:t>up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   3,25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Eearly</a:t>
                      </a:r>
                      <a:r>
                        <a:rPr lang="tr-TR" sz="2800" dirty="0" smtClean="0">
                          <a:effectLst/>
                        </a:rPr>
                        <a:t> </a:t>
                      </a:r>
                      <a:r>
                        <a:rPr lang="tr-TR" sz="2800" dirty="0" err="1" smtClean="0">
                          <a:effectLst/>
                        </a:rPr>
                        <a:t>lactation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   3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620500" y="641604"/>
            <a:ext cx="4120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Back, waist and sacrum</a:t>
            </a:r>
          </a:p>
          <a:p>
            <a:r>
              <a:rPr lang="en-US" sz="3600" dirty="0"/>
              <a:t>subcutaneous fat thickness</a:t>
            </a:r>
            <a:endParaRPr lang="tr-TR" sz="36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219" y="-23351"/>
            <a:ext cx="5273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Body Condition Score and Fertility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306769" y="6285020"/>
            <a:ext cx="3885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000" dirty="0" smtClean="0">
                <a:latin typeface="Times New Roman" charset="0"/>
                <a:ea typeface="Times New Roman" charset="0"/>
              </a:rPr>
              <a:t>(</a:t>
            </a:r>
            <a:r>
              <a:rPr lang="tr-TR" sz="2000" dirty="0" smtClean="0"/>
              <a:t>Anonim, 2017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; </a:t>
            </a:r>
            <a:r>
              <a:rPr lang="tr-TR" sz="2000" dirty="0">
                <a:latin typeface="Times New Roman" charset="0"/>
                <a:ea typeface="Times New Roman" charset="0"/>
              </a:rPr>
              <a:t>Vince ve ark; 2017)</a:t>
            </a:r>
            <a:endParaRPr lang="tr-TR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tr-TR" dirty="0">
                <a:solidFill>
                  <a:srgbClr val="FF0000"/>
                </a:solidFill>
              </a:rPr>
              <a:t>CALF </a:t>
            </a:r>
            <a:r>
              <a:rPr lang="tr-TR" dirty="0" smtClean="0">
                <a:solidFill>
                  <a:srgbClr val="FF0000"/>
                </a:solidFill>
              </a:rPr>
              <a:t>SEPTEMIA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cvmbs.colostate.edu/ilm/proinfo/calving/photos/P529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702" y="4286256"/>
            <a:ext cx="3925298" cy="2571744"/>
          </a:xfrm>
          <a:prstGeom prst="rect">
            <a:avLst/>
          </a:prstGeom>
          <a:noFill/>
        </p:spPr>
      </p:pic>
      <p:sp>
        <p:nvSpPr>
          <p:cNvPr id="5" name="4 Yuvarlatılmış Dikdörtgen"/>
          <p:cNvSpPr/>
          <p:nvPr/>
        </p:nvSpPr>
        <p:spPr>
          <a:xfrm>
            <a:off x="2024034" y="1714488"/>
            <a:ext cx="8001056" cy="857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I</a:t>
            </a:r>
            <a:r>
              <a:rPr lang="en-US" sz="2800" dirty="0" err="1" smtClean="0">
                <a:solidFill>
                  <a:schemeClr val="tx1"/>
                </a:solidFill>
              </a:rPr>
              <a:t>mmunosuppression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occurs in fatty cows</a:t>
            </a:r>
            <a:endParaRPr lang="tr-TR" sz="32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024034" y="3286124"/>
            <a:ext cx="8001056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High </a:t>
            </a:r>
            <a:r>
              <a:rPr lang="tr-TR" sz="2800" dirty="0" smtClean="0">
                <a:solidFill>
                  <a:schemeClr val="tx1"/>
                </a:solidFill>
              </a:rPr>
              <a:t>BCS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 g low interferon g low</a:t>
            </a:r>
            <a:endParaRPr lang="tr-TR" sz="2800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2024034" y="2500306"/>
            <a:ext cx="8001056" cy="857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Good ones Ig high interferon g high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601550" y="145640"/>
            <a:ext cx="3700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/>
              <a:t>BCS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Immunity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0654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09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Energy requirement in </a:t>
            </a:r>
            <a:r>
              <a:rPr lang="en-US" b="1" dirty="0" err="1"/>
              <a:t>periparturient</a:t>
            </a:r>
            <a:r>
              <a:rPr lang="en-US" b="1" dirty="0"/>
              <a:t> period</a:t>
            </a:r>
            <a:endParaRPr lang="tr-TR" b="1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2452662" y="3500438"/>
            <a:ext cx="74295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 rot="5400000">
            <a:off x="4845835" y="3107529"/>
            <a:ext cx="207170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5395585" y="1571612"/>
            <a:ext cx="122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Parturition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497006" y="2928934"/>
            <a:ext cx="19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MILK PRODUCTION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6096000" y="2285992"/>
            <a:ext cx="378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BIOLOGICAL ACTIVITIES AND GROWTH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2452663" y="2214554"/>
            <a:ext cx="229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Intrauterin</a:t>
            </a:r>
            <a:r>
              <a:rPr lang="tr-TR" dirty="0" smtClean="0"/>
              <a:t> </a:t>
            </a:r>
            <a:r>
              <a:rPr lang="tr-TR" dirty="0" err="1" smtClean="0"/>
              <a:t>calf</a:t>
            </a:r>
            <a:r>
              <a:rPr lang="tr-TR" dirty="0" smtClean="0"/>
              <a:t> </a:t>
            </a:r>
            <a:r>
              <a:rPr lang="tr-TR" dirty="0" err="1" smtClean="0"/>
              <a:t>growth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2524100" y="2786058"/>
            <a:ext cx="138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  <a:r>
              <a:rPr lang="tr-TR" dirty="0" smtClean="0"/>
              <a:t>OLOSTRUM</a:t>
            </a:r>
            <a:endParaRPr lang="tr-TR" dirty="0"/>
          </a:p>
        </p:txBody>
      </p:sp>
      <p:cxnSp>
        <p:nvCxnSpPr>
          <p:cNvPr id="19" name="18 Düz Bağlayıcı"/>
          <p:cNvCxnSpPr/>
          <p:nvPr/>
        </p:nvCxnSpPr>
        <p:spPr>
          <a:xfrm>
            <a:off x="2452662" y="3429000"/>
            <a:ext cx="74295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 rot="5400000">
            <a:off x="3988579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 rot="5400000">
            <a:off x="8417735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3881422" y="3643314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 </a:t>
            </a:r>
            <a:r>
              <a:rPr lang="tr-TR" dirty="0" err="1" smtClean="0"/>
              <a:t>Weeks</a:t>
            </a:r>
            <a:endParaRPr lang="tr-TR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8024826" y="3643314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 </a:t>
            </a:r>
            <a:r>
              <a:rPr lang="tr-TR" dirty="0" err="1" smtClean="0"/>
              <a:t>Weeks</a:t>
            </a:r>
            <a:endParaRPr lang="tr-TR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4052888"/>
            <a:ext cx="278608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http://philip.greenspun.com/photo/pcd4554/cow-udder-38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2" y="4286232"/>
            <a:ext cx="3761690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1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Body Condition Score and Fertility (Practical Indicator of Energy Balance)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016228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Nutrition is the key to fertility.</a:t>
            </a:r>
          </a:p>
          <a:p>
            <a:pPr marL="514350" indent="-514350">
              <a:buAutoNum type="arabicPeriod"/>
            </a:pPr>
            <a:r>
              <a:rPr lang="en-US" dirty="0"/>
              <a:t>The indicator of nutrition is VKS.</a:t>
            </a:r>
          </a:p>
          <a:p>
            <a:pPr marL="514350" indent="-514350">
              <a:buAutoNum type="arabicPeriod"/>
            </a:pPr>
            <a:r>
              <a:rPr lang="en-US" dirty="0"/>
              <a:t>Commercial enterprises should have an animal nutritionist.</a:t>
            </a:r>
          </a:p>
          <a:p>
            <a:pPr marL="514350" indent="-514350">
              <a:buAutoNum type="arabicPeriod"/>
            </a:pPr>
            <a:r>
              <a:rPr lang="en-US" dirty="0"/>
              <a:t>Nutrition strategy should be established.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0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073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8" t="27005" r="15036" b="39600"/>
          <a:stretch>
            <a:fillRect/>
          </a:stretch>
        </p:blipFill>
        <p:spPr bwMode="auto">
          <a:xfrm>
            <a:off x="2085278" y="4191897"/>
            <a:ext cx="5833367" cy="21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164231" y="6379983"/>
            <a:ext cx="40277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Rodenburg, 2016; Anonim 11, 2015</a:t>
            </a: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PRACTICAL APPROACHES TO FERTILITY CONTROL ON FARM BASE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Check vaccination and </a:t>
            </a:r>
            <a:r>
              <a:rPr lang="en-US" dirty="0" err="1">
                <a:solidFill>
                  <a:srgbClr val="C00000"/>
                </a:solidFill>
              </a:rPr>
              <a:t>antiparasitic</a:t>
            </a:r>
            <a:r>
              <a:rPr lang="en-US" dirty="0">
                <a:solidFill>
                  <a:srgbClr val="C00000"/>
                </a:solidFill>
              </a:rPr>
              <a:t> applications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Are there any measures to prevent infertility? (Brucellosis, Tuberculosis, IBR etc.)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Check fertility control parameters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Evaluate abortion and cut rates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See the general hygienic structure of the farm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Evaluate Energy Balance and </a:t>
            </a:r>
            <a:r>
              <a:rPr lang="tr-TR" dirty="0" smtClean="0">
                <a:solidFill>
                  <a:srgbClr val="C00000"/>
                </a:solidFill>
              </a:rPr>
              <a:t>BC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(Grouping </a:t>
            </a:r>
            <a:r>
              <a:rPr lang="en-US" dirty="0">
                <a:solidFill>
                  <a:srgbClr val="C00000"/>
                </a:solidFill>
              </a:rPr>
              <a:t>by </a:t>
            </a:r>
            <a:r>
              <a:rPr lang="tr-TR" dirty="0" smtClean="0">
                <a:solidFill>
                  <a:srgbClr val="C00000"/>
                </a:solidFill>
              </a:rPr>
              <a:t>BC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7. Check the age distribution of the flock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13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255813" y="2195021"/>
            <a:ext cx="77403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The Effect of Herd Management on </a:t>
            </a:r>
            <a:endParaRPr lang="tr-TR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Fertility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in Dairy Cows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3418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285728"/>
            <a:ext cx="8829676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aim of dairy cows is to make a profit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643050"/>
            <a:ext cx="3400420" cy="2043114"/>
          </a:xfrm>
        </p:spPr>
        <p:txBody>
          <a:bodyPr/>
          <a:lstStyle/>
          <a:p>
            <a:r>
              <a:rPr lang="tr-TR" b="1" dirty="0" err="1" smtClean="0"/>
              <a:t>Incomes</a:t>
            </a:r>
            <a:endParaRPr lang="tr-TR" b="1" dirty="0"/>
          </a:p>
          <a:p>
            <a:pPr lvl="1"/>
            <a:r>
              <a:rPr lang="tr-TR" b="1" dirty="0" err="1"/>
              <a:t>Milk</a:t>
            </a:r>
            <a:r>
              <a:rPr lang="tr-TR" b="1" dirty="0"/>
              <a:t> </a:t>
            </a:r>
            <a:r>
              <a:rPr lang="tr-TR" b="1" dirty="0" err="1"/>
              <a:t>production</a:t>
            </a:r>
            <a:endParaRPr lang="tr-TR" b="1" dirty="0"/>
          </a:p>
          <a:p>
            <a:pPr lvl="1"/>
            <a:r>
              <a:rPr lang="tr-TR" b="1" dirty="0" err="1"/>
              <a:t>Breeding</a:t>
            </a:r>
            <a:r>
              <a:rPr lang="tr-TR" b="1" dirty="0"/>
              <a:t> </a:t>
            </a:r>
            <a:r>
              <a:rPr lang="tr-TR" b="1" dirty="0" err="1"/>
              <a:t>production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381752" y="1643051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/>
              <a:t>  </a:t>
            </a:r>
            <a:r>
              <a:rPr lang="tr-TR" sz="2800" b="1" dirty="0" err="1" smtClean="0"/>
              <a:t>Outcomes</a:t>
            </a:r>
            <a:endParaRPr lang="tr-TR" sz="2800" b="1" dirty="0"/>
          </a:p>
          <a:p>
            <a:pPr marL="514350" indent="-514350">
              <a:buAutoNum type="arabicPeriod"/>
            </a:pPr>
            <a:r>
              <a:rPr lang="en-US" sz="2800" dirty="0"/>
              <a:t>Establishment of the facility</a:t>
            </a:r>
          </a:p>
          <a:p>
            <a:pPr marL="514350" indent="-514350">
              <a:buAutoNum type="arabicPeriod"/>
            </a:pPr>
            <a:r>
              <a:rPr lang="en-US" sz="2800" dirty="0"/>
              <a:t>Animal supply</a:t>
            </a:r>
          </a:p>
          <a:p>
            <a:pPr marL="514350" indent="-514350">
              <a:buAutoNum type="arabicPeriod"/>
            </a:pPr>
            <a:r>
              <a:rPr lang="en-US" sz="2800" dirty="0"/>
              <a:t>Equipment</a:t>
            </a:r>
          </a:p>
          <a:p>
            <a:pPr marL="514350" indent="-514350">
              <a:buAutoNum type="arabicPeriod"/>
            </a:pPr>
            <a:r>
              <a:rPr lang="en-US" sz="2800" dirty="0"/>
              <a:t>Nutrition costs</a:t>
            </a:r>
          </a:p>
          <a:p>
            <a:pPr marL="514350" indent="-514350">
              <a:buAutoNum type="arabicPeriod"/>
            </a:pPr>
            <a:r>
              <a:rPr lang="en-US" sz="2800" dirty="0"/>
              <a:t>Veterinary Medicine</a:t>
            </a:r>
          </a:p>
          <a:p>
            <a:pPr marL="514350" indent="-514350">
              <a:buAutoNum type="arabicPeriod"/>
            </a:pPr>
            <a:r>
              <a:rPr lang="en-US" sz="2800" dirty="0"/>
              <a:t>Staff</a:t>
            </a:r>
          </a:p>
          <a:p>
            <a:pPr marL="514350" indent="-514350">
              <a:buAutoNum type="arabicPeriod"/>
            </a:pPr>
            <a:r>
              <a:rPr lang="en-US" sz="2800" dirty="0"/>
              <a:t>Depreciation</a:t>
            </a:r>
            <a:endParaRPr lang="tr-TR" sz="28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2024034" y="607220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If the income exceeds the expenses, the enterprise may survive!</a:t>
            </a:r>
            <a:endParaRPr lang="tr-TR" dirty="0"/>
          </a:p>
        </p:txBody>
      </p:sp>
      <p:grpSp>
        <p:nvGrpSpPr>
          <p:cNvPr id="13" name="12 Grup"/>
          <p:cNvGrpSpPr/>
          <p:nvPr/>
        </p:nvGrpSpPr>
        <p:grpSpPr>
          <a:xfrm>
            <a:off x="4595802" y="1857364"/>
            <a:ext cx="1652598" cy="3286148"/>
            <a:chOff x="2928926" y="1928802"/>
            <a:chExt cx="1652598" cy="3286148"/>
          </a:xfrm>
        </p:grpSpPr>
        <p:cxnSp>
          <p:nvCxnSpPr>
            <p:cNvPr id="9" name="8 Düz Bağlayıcı"/>
            <p:cNvCxnSpPr/>
            <p:nvPr/>
          </p:nvCxnSpPr>
          <p:spPr>
            <a:xfrm rot="16200000" flipV="1">
              <a:off x="3000364" y="1928802"/>
              <a:ext cx="1571636" cy="15716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Düz Bağlayıcı"/>
            <p:cNvCxnSpPr/>
            <p:nvPr/>
          </p:nvCxnSpPr>
          <p:spPr>
            <a:xfrm rot="5400000">
              <a:off x="2902731" y="3536157"/>
              <a:ext cx="1704988" cy="16525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13 Artı"/>
          <p:cNvSpPr/>
          <p:nvPr/>
        </p:nvSpPr>
        <p:spPr>
          <a:xfrm>
            <a:off x="2524100" y="4857760"/>
            <a:ext cx="1285884" cy="1214446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Eksi"/>
          <p:cNvSpPr/>
          <p:nvPr/>
        </p:nvSpPr>
        <p:spPr>
          <a:xfrm>
            <a:off x="7167570" y="5643578"/>
            <a:ext cx="1928826" cy="50006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7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or </a:t>
            </a:r>
            <a:r>
              <a:rPr lang="en-US" b="1" dirty="0">
                <a:solidFill>
                  <a:srgbClr val="FF0000"/>
                </a:solidFill>
              </a:rPr>
              <a:t>success in cattle: 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herd </a:t>
            </a:r>
            <a:r>
              <a:rPr lang="en-US" b="1" dirty="0">
                <a:solidFill>
                  <a:srgbClr val="FF0000"/>
                </a:solidFill>
              </a:rPr>
              <a:t>management is important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09720" y="1500174"/>
            <a:ext cx="8643998" cy="47149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Good planning</a:t>
            </a:r>
          </a:p>
          <a:p>
            <a:pPr marL="514350" indent="-514350">
              <a:buAutoNum type="arabicPeriod"/>
            </a:pPr>
            <a:r>
              <a:rPr lang="en-US" dirty="0"/>
              <a:t>Animal selection with high genetic capacity</a:t>
            </a:r>
          </a:p>
          <a:p>
            <a:pPr marL="514350" indent="-514350">
              <a:buAutoNum type="arabicPeriod"/>
            </a:pPr>
            <a:r>
              <a:rPr lang="en-US" dirty="0"/>
              <a:t>Well-trained staff</a:t>
            </a:r>
          </a:p>
          <a:p>
            <a:pPr marL="514350" indent="-514350">
              <a:buAutoNum type="arabicPeriod"/>
            </a:pPr>
            <a:r>
              <a:rPr lang="en-US" dirty="0"/>
              <a:t>Effective health programs (preventive medicine-vaccination)</a:t>
            </a:r>
          </a:p>
          <a:p>
            <a:pPr marL="514350" indent="-514350">
              <a:buAutoNum type="arabicPeriod"/>
            </a:pPr>
            <a:r>
              <a:rPr lang="en-US" dirty="0"/>
              <a:t>Recording system (Inputs, cost and especially fertility parameters)</a:t>
            </a:r>
          </a:p>
          <a:p>
            <a:pPr marL="514350" indent="-514350">
              <a:buAutoNum type="arabicPeriod"/>
            </a:pPr>
            <a:r>
              <a:rPr lang="en-US" dirty="0"/>
              <a:t>Implementation of fertility control </a:t>
            </a:r>
            <a:r>
              <a:rPr lang="en-US" dirty="0" smtClean="0"/>
              <a:t>programs</a:t>
            </a:r>
            <a:r>
              <a:rPr lang="tr-TR" dirty="0" smtClean="0"/>
              <a:t> </a:t>
            </a:r>
            <a:r>
              <a:rPr lang="en-US" dirty="0" smtClean="0"/>
              <a:t>(Individual </a:t>
            </a:r>
            <a:r>
              <a:rPr lang="en-US" dirty="0"/>
              <a:t>and Collective Approaches)</a:t>
            </a:r>
          </a:p>
          <a:p>
            <a:pPr marL="514350" indent="-514350">
              <a:buAutoNum type="arabicPeriod"/>
            </a:pPr>
            <a:r>
              <a:rPr lang="en-US" dirty="0"/>
              <a:t>7. Nutrition (accurate and cheap)</a:t>
            </a:r>
            <a:endParaRPr lang="tr-TR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41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4037610" y="2042554"/>
            <a:ext cx="15749868" cy="5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Resim 1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8" t="30840" r="19708" b="18848"/>
          <a:stretch>
            <a:fillRect/>
          </a:stretch>
        </p:blipFill>
        <p:spPr bwMode="auto">
          <a:xfrm>
            <a:off x="2500058" y="895156"/>
            <a:ext cx="9664105" cy="56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3120" y="14016"/>
            <a:ext cx="27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/>
              <a:t>Combined</a:t>
            </a:r>
            <a:r>
              <a:rPr lang="tr-TR" sz="3200" b="1" dirty="0"/>
              <a:t> </a:t>
            </a:r>
            <a:r>
              <a:rPr lang="tr-TR" sz="3200" b="1" dirty="0" err="1"/>
              <a:t>cost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0037920" y="6488668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charset="0"/>
                <a:ea typeface="Times New Roman" charset="0"/>
              </a:rPr>
              <a:t>(Anonim 6, 2017</a:t>
            </a:r>
            <a:r>
              <a:rPr lang="tr-TR" dirty="0" smtClean="0">
                <a:latin typeface="Times New Roman" charset="0"/>
                <a:ea typeface="Times New Roman" charset="0"/>
              </a:rPr>
              <a:t>)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31879" r="54798" b="48380"/>
          <a:stretch/>
        </p:blipFill>
        <p:spPr>
          <a:xfrm>
            <a:off x="47504" y="1496280"/>
            <a:ext cx="2648197" cy="17813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506" y="3277580"/>
            <a:ext cx="2636327" cy="210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ikdörtgen 6"/>
          <p:cNvSpPr/>
          <p:nvPr/>
        </p:nvSpPr>
        <p:spPr>
          <a:xfrm>
            <a:off x="4326993" y="371936"/>
            <a:ext cx="658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Accountability is important for profitability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3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38282" y="214290"/>
            <a:ext cx="8643998" cy="1143000"/>
          </a:xfrm>
        </p:spPr>
        <p:txBody>
          <a:bodyPr>
            <a:normAutofit/>
          </a:bodyPr>
          <a:lstStyle/>
          <a:p>
            <a:r>
              <a:rPr lang="tr-TR" sz="3600" b="1" dirty="0" err="1"/>
              <a:t>Measures</a:t>
            </a:r>
            <a:r>
              <a:rPr lang="tr-TR" sz="3600" b="1" dirty="0"/>
              <a:t> </a:t>
            </a:r>
            <a:r>
              <a:rPr lang="tr-TR" sz="3600" b="1" dirty="0" err="1"/>
              <a:t>against</a:t>
            </a:r>
            <a:r>
              <a:rPr lang="tr-TR" sz="3600" b="1" dirty="0"/>
              <a:t> </a:t>
            </a:r>
            <a:r>
              <a:rPr lang="tr-TR" sz="3600" b="1" dirty="0" err="1"/>
              <a:t>costs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81158" y="1071547"/>
            <a:ext cx="8229600" cy="428627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u="sng" dirty="0">
                <a:solidFill>
                  <a:srgbClr val="C00000"/>
                </a:solidFill>
              </a:rPr>
              <a:t>PRECAUTIONS TAKEN BY THE BREEDER</a:t>
            </a:r>
          </a:p>
          <a:p>
            <a:pPr marL="514350" indent="-514350">
              <a:buNone/>
            </a:pPr>
            <a:r>
              <a:rPr lang="en-US" dirty="0"/>
              <a:t>Selection</a:t>
            </a:r>
          </a:p>
          <a:p>
            <a:pPr marL="514350" indent="-514350">
              <a:buNone/>
            </a:pPr>
            <a:r>
              <a:rPr lang="en-US" dirty="0"/>
              <a:t>          * Keeping the animals with high milk yield in the herd</a:t>
            </a:r>
          </a:p>
          <a:p>
            <a:pPr marL="514350" indent="-514350">
              <a:buNone/>
            </a:pPr>
            <a:r>
              <a:rPr lang="en-US" dirty="0"/>
              <a:t>Keeping animals of high genetic capacity in flock</a:t>
            </a:r>
          </a:p>
          <a:p>
            <a:pPr marL="514350" indent="-51435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en-US" u="sng" dirty="0">
                <a:solidFill>
                  <a:srgbClr val="C00000"/>
                </a:solidFill>
              </a:rPr>
              <a:t>PRECAUTIONS</a:t>
            </a:r>
          </a:p>
          <a:p>
            <a:pPr marL="514350" indent="-514350">
              <a:buNone/>
            </a:pPr>
            <a:r>
              <a:rPr lang="en-US" dirty="0"/>
              <a:t>The use of adipose tissue as an energy source in milk yield</a:t>
            </a:r>
          </a:p>
          <a:p>
            <a:pPr marL="514350" indent="-514350">
              <a:buNone/>
            </a:pPr>
            <a:r>
              <a:rPr lang="en-US" dirty="0"/>
              <a:t>Stop reproductive activities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NOTE: * These two parameters are antagonists of each other.</a:t>
            </a:r>
          </a:p>
          <a:p>
            <a:pPr marL="514350" indent="-514350">
              <a:buNone/>
            </a:pPr>
            <a:r>
              <a:rPr lang="en-US" dirty="0"/>
              <a:t>            * </a:t>
            </a:r>
            <a:r>
              <a:rPr lang="en-US" dirty="0" smtClean="0"/>
              <a:t>NE</a:t>
            </a:r>
            <a:r>
              <a:rPr lang="tr-TR" dirty="0" smtClean="0"/>
              <a:t>B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84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Relationship Between Milk Yield and Fertility (USA)</a:t>
            </a:r>
            <a:endParaRPr lang="tr-TR" b="1" dirty="0"/>
          </a:p>
        </p:txBody>
      </p:sp>
      <p:pic>
        <p:nvPicPr>
          <p:cNvPr id="2050" name="Picture 2" descr="http://www.wcds.afns.ualberta.ca/Proceedings/2002/Chapter%2014%20Butler_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1428736"/>
            <a:ext cx="5862452" cy="392909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129058" y="5572141"/>
            <a:ext cx="5634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Fertility decreases while milk yield increases.</a:t>
            </a:r>
          </a:p>
          <a:p>
            <a:r>
              <a:rPr lang="en-US" b="1" dirty="0"/>
              <a:t>            Heifers have high fertility rate at first insemination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49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0" t="30902" r="23227" b="22272"/>
          <a:stretch>
            <a:fillRect/>
          </a:stretch>
        </p:blipFill>
        <p:spPr bwMode="auto">
          <a:xfrm>
            <a:off x="1246682" y="769912"/>
            <a:ext cx="9698635" cy="56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10601" y="5753521"/>
            <a:ext cx="8460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b="1" dirty="0">
                <a:latin typeface="Arial" charset="0"/>
              </a:rPr>
              <a:t>Cows Survival Rates and Birth Intervals in North-East America in 1957-2002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698336" y="6399852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b="1" dirty="0">
                <a:latin typeface="Arial" charset="0"/>
              </a:rPr>
              <a:t>(Oltenacu ve Broom, 2010</a:t>
            </a:r>
            <a:r>
              <a:rPr lang="x-none" altLang="x-none" b="1" dirty="0" smtClean="0">
                <a:latin typeface="Arial" charset="0"/>
              </a:rPr>
              <a:t>)</a:t>
            </a:r>
            <a:endParaRPr lang="x-none" altLang="x-none" dirty="0">
              <a:latin typeface="Arial" charset="0"/>
            </a:endParaRPr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1878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Relationship Between Milk Yield and Fertility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3647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0"/>
            <a:ext cx="731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main purpose in cattle breeding</a:t>
            </a:r>
            <a:endParaRPr lang="tr-TR" sz="4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3727474" y="2098623"/>
            <a:ext cx="38693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</a:rPr>
              <a:t>1 year</a:t>
            </a:r>
          </a:p>
          <a:p>
            <a:pPr algn="ctr"/>
            <a:r>
              <a:rPr lang="en-US" sz="4400" b="1" u="sng" dirty="0">
                <a:solidFill>
                  <a:srgbClr val="FF0000"/>
                </a:solidFill>
              </a:rPr>
              <a:t>Healthy mother</a:t>
            </a:r>
          </a:p>
          <a:p>
            <a:pPr algn="ctr"/>
            <a:r>
              <a:rPr lang="en-US" sz="4400" b="1" u="sng" dirty="0">
                <a:solidFill>
                  <a:srgbClr val="FF0000"/>
                </a:solidFill>
              </a:rPr>
              <a:t>A viable </a:t>
            </a:r>
            <a:r>
              <a:rPr lang="tr-TR" sz="4400" b="1" u="sng" dirty="0" err="1" smtClean="0">
                <a:solidFill>
                  <a:srgbClr val="FF0000"/>
                </a:solidFill>
              </a:rPr>
              <a:t>calf</a:t>
            </a:r>
            <a:endParaRPr lang="tr-T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05693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523</Words>
  <Application>Microsoft Office PowerPoint</Application>
  <PresentationFormat>Geniş ekran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The aim of dairy cows is to make a profit</vt:lpstr>
      <vt:lpstr>For success in cattle:  herd management is important</vt:lpstr>
      <vt:lpstr>PowerPoint Sunusu</vt:lpstr>
      <vt:lpstr>Measures against costs</vt:lpstr>
      <vt:lpstr>Relationship Between Milk Yield and Fertility (USA)</vt:lpstr>
      <vt:lpstr>The Relationship Between Milk Yield and Fertility</vt:lpstr>
      <vt:lpstr>PowerPoint Sunusu</vt:lpstr>
      <vt:lpstr>PowerPoint Sunusu</vt:lpstr>
      <vt:lpstr>Reproductive parameters</vt:lpstr>
      <vt:lpstr>Diseases that need to be strictly monitored for fertility</vt:lpstr>
      <vt:lpstr>PowerPoint Sunusu</vt:lpstr>
      <vt:lpstr>PowerPoint Sunusu</vt:lpstr>
      <vt:lpstr>Energy requirement in periparturient period</vt:lpstr>
      <vt:lpstr>Body Condition Score and Fertility (Practical Indicator of Energy Balance)</vt:lpstr>
      <vt:lpstr>PRACTICAL APPROACHES TO FERTILITY CONTROL ON FARM BASE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MOY</cp:lastModifiedBy>
  <cp:revision>7</cp:revision>
  <dcterms:created xsi:type="dcterms:W3CDTF">2018-01-18T05:45:12Z</dcterms:created>
  <dcterms:modified xsi:type="dcterms:W3CDTF">2020-01-06T05:58:41Z</dcterms:modified>
</cp:coreProperties>
</file>