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4" r:id="rId7"/>
    <p:sldId id="265" r:id="rId8"/>
    <p:sldId id="266" r:id="rId9"/>
    <p:sldId id="271" r:id="rId10"/>
    <p:sldId id="275" r:id="rId11"/>
    <p:sldId id="278" r:id="rId12"/>
    <p:sldId id="279" r:id="rId13"/>
    <p:sldId id="286" r:id="rId14"/>
    <p:sldId id="287" r:id="rId15"/>
    <p:sldId id="289" r:id="rId16"/>
    <p:sldId id="290" r:id="rId17"/>
    <p:sldId id="291" r:id="rId18"/>
    <p:sldId id="292" r:id="rId19"/>
    <p:sldId id="329" r:id="rId20"/>
    <p:sldId id="330" r:id="rId21"/>
    <p:sldId id="331" r:id="rId22"/>
    <p:sldId id="332" r:id="rId23"/>
    <p:sldId id="333" r:id="rId24"/>
    <p:sldId id="328" r:id="rId25"/>
    <p:sldId id="282" r:id="rId26"/>
    <p:sldId id="336" r:id="rId27"/>
    <p:sldId id="335" r:id="rId28"/>
    <p:sldId id="320" r:id="rId29"/>
    <p:sldId id="321" r:id="rId30"/>
    <p:sldId id="322" r:id="rId31"/>
    <p:sldId id="323" r:id="rId32"/>
    <p:sldId id="324" r:id="rId33"/>
    <p:sldId id="325" r:id="rId34"/>
    <p:sldId id="326" r:id="rId35"/>
    <p:sldId id="327" r:id="rId36"/>
    <p:sldId id="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p:restoredTop sz="94648"/>
  </p:normalViewPr>
  <p:slideViewPr>
    <p:cSldViewPr snapToGrid="0" snapToObjects="1">
      <p:cViewPr varScale="1">
        <p:scale>
          <a:sx n="107" d="100"/>
          <a:sy n="107" d="100"/>
        </p:scale>
        <p:origin x="48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A3477-4580-0D49-8C2B-972428097AF4}" type="datetimeFigureOut">
              <a:rPr lang="en-US" smtClean="0"/>
              <a:t>10/13/19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361BB-2019-524D-A514-0AE4F9D7983B}" type="slidenum">
              <a:rPr lang="en-US" smtClean="0"/>
              <a:t>‹#›</a:t>
            </a:fld>
            <a:endParaRPr lang="en-US"/>
          </a:p>
        </p:txBody>
      </p:sp>
    </p:spTree>
    <p:extLst>
      <p:ext uri="{BB962C8B-B14F-4D97-AF65-F5344CB8AC3E}">
        <p14:creationId xmlns:p14="http://schemas.microsoft.com/office/powerpoint/2010/main" val="71939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1B1E0F1-73BE-2F4C-8456-F17DCCC45D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4BEF79-C4CE-1442-9D61-222CAAD4CECD}" type="slidenum">
              <a:rPr lang="tr-TR" altLang="en-US"/>
              <a:pPr eaLnBrk="1" hangingPunct="1"/>
              <a:t>3</a:t>
            </a:fld>
            <a:endParaRPr lang="tr-TR" altLang="en-US"/>
          </a:p>
        </p:txBody>
      </p:sp>
      <p:sp>
        <p:nvSpPr>
          <p:cNvPr id="45059" name="Rectangle 2">
            <a:extLst>
              <a:ext uri="{FF2B5EF4-FFF2-40B4-BE49-F238E27FC236}">
                <a16:creationId xmlns:a16="http://schemas.microsoft.com/office/drawing/2014/main" id="{169FF03D-06C3-394C-91A2-B4DDDAEBA2A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9690398-8A56-9E45-AC55-FCCE10BD89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a:latin typeface="Arial" panose="020B0604020202020204" pitchFamily="34" charset="0"/>
              </a:rPr>
              <a:t>Kentsel alanda daha fazla</a:t>
            </a:r>
          </a:p>
        </p:txBody>
      </p:sp>
    </p:spTree>
    <p:extLst>
      <p:ext uri="{BB962C8B-B14F-4D97-AF65-F5344CB8AC3E}">
        <p14:creationId xmlns:p14="http://schemas.microsoft.com/office/powerpoint/2010/main" val="170640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87FAFD-A156-E341-B4DE-B3DC85805F2C}"/>
              </a:ext>
            </a:extLst>
          </p:cNvPr>
          <p:cNvSpPr>
            <a:spLocks noGrp="1" noChangeArrowheads="1"/>
          </p:cNvSpPr>
          <p:nvPr>
            <p:ph type="sldNum" sz="quarter" idx="5"/>
          </p:nvPr>
        </p:nvSpPr>
        <p:spPr>
          <a:ln/>
        </p:spPr>
        <p:txBody>
          <a:bodyPr/>
          <a:lstStyle/>
          <a:p>
            <a:fld id="{73A228C3-2EDE-414D-8D13-6776EC78F872}" type="slidenum">
              <a:rPr lang="en-US" altLang="en-US"/>
              <a:pPr/>
              <a:t>17</a:t>
            </a:fld>
            <a:endParaRPr lang="en-US" altLang="en-US"/>
          </a:p>
        </p:txBody>
      </p:sp>
      <p:sp>
        <p:nvSpPr>
          <p:cNvPr id="65538" name="Rectangle 2">
            <a:extLst>
              <a:ext uri="{FF2B5EF4-FFF2-40B4-BE49-F238E27FC236}">
                <a16:creationId xmlns:a16="http://schemas.microsoft.com/office/drawing/2014/main" id="{0EF82293-2163-574E-BB10-BA352827111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CD891683-DBEC-AB4C-8F66-303512BBA1FD}"/>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56437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2FB614-369B-8544-8B55-B4441A01F006}"/>
              </a:ext>
            </a:extLst>
          </p:cNvPr>
          <p:cNvSpPr>
            <a:spLocks noGrp="1" noChangeArrowheads="1"/>
          </p:cNvSpPr>
          <p:nvPr>
            <p:ph type="sldNum" sz="quarter" idx="5"/>
          </p:nvPr>
        </p:nvSpPr>
        <p:spPr>
          <a:ln/>
        </p:spPr>
        <p:txBody>
          <a:bodyPr/>
          <a:lstStyle/>
          <a:p>
            <a:fld id="{C1525144-B944-394A-BE32-9FE3E9045434}" type="slidenum">
              <a:rPr lang="en-US" altLang="en-US"/>
              <a:pPr/>
              <a:t>18</a:t>
            </a:fld>
            <a:endParaRPr lang="en-US" altLang="en-US"/>
          </a:p>
        </p:txBody>
      </p:sp>
      <p:sp>
        <p:nvSpPr>
          <p:cNvPr id="66562" name="Rectangle 2">
            <a:extLst>
              <a:ext uri="{FF2B5EF4-FFF2-40B4-BE49-F238E27FC236}">
                <a16:creationId xmlns:a16="http://schemas.microsoft.com/office/drawing/2014/main" id="{B51FE0BA-0814-0644-8E07-D0188E02237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C8945F4-DCCC-3643-8A43-01C50179F64B}"/>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330221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a:extLst>
              <a:ext uri="{FF2B5EF4-FFF2-40B4-BE49-F238E27FC236}">
                <a16:creationId xmlns:a16="http://schemas.microsoft.com/office/drawing/2014/main" id="{C581A600-44EF-F249-B827-25E7CA5DA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Not Yer Tutucusu">
            <a:extLst>
              <a:ext uri="{FF2B5EF4-FFF2-40B4-BE49-F238E27FC236}">
                <a16:creationId xmlns:a16="http://schemas.microsoft.com/office/drawing/2014/main" id="{38D0A467-B161-4048-B85E-D47511B662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Meme, serviks, ağız, larinks, kolon, rektum ve deri.</a:t>
            </a:r>
          </a:p>
        </p:txBody>
      </p:sp>
      <p:sp>
        <p:nvSpPr>
          <p:cNvPr id="66564" name="3 Slayt Numarası Yer Tutucusu">
            <a:extLst>
              <a:ext uri="{FF2B5EF4-FFF2-40B4-BE49-F238E27FC236}">
                <a16:creationId xmlns:a16="http://schemas.microsoft.com/office/drawing/2014/main" id="{7692C066-0144-7149-9764-83A4E0D8E7C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3AAA95-174E-8542-8FC0-9F2FB8335655}" type="slidenum">
              <a:rPr lang="tr-TR" altLang="en-US">
                <a:latin typeface="Calibri" panose="020F0502020204030204" pitchFamily="34" charset="0"/>
              </a:rPr>
              <a:pPr eaLnBrk="1" hangingPunct="1"/>
              <a:t>28</a:t>
            </a:fld>
            <a:endParaRPr lang="tr-TR" altLang="en-US">
              <a:latin typeface="Calibri" panose="020F0502020204030204" pitchFamily="34" charset="0"/>
            </a:endParaRPr>
          </a:p>
        </p:txBody>
      </p:sp>
    </p:spTree>
    <p:extLst>
      <p:ext uri="{BB962C8B-B14F-4D97-AF65-F5344CB8AC3E}">
        <p14:creationId xmlns:p14="http://schemas.microsoft.com/office/powerpoint/2010/main" val="346372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a:extLst>
              <a:ext uri="{FF2B5EF4-FFF2-40B4-BE49-F238E27FC236}">
                <a16:creationId xmlns:a16="http://schemas.microsoft.com/office/drawing/2014/main" id="{9225683A-DFF5-824F-BB75-4E5A5847E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Not Yer Tutucusu">
            <a:extLst>
              <a:ext uri="{FF2B5EF4-FFF2-40B4-BE49-F238E27FC236}">
                <a16:creationId xmlns:a16="http://schemas.microsoft.com/office/drawing/2014/main" id="{A332EE45-1F28-C144-9A80-A28DC18CC2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71684" name="3 Slayt Numarası Yer Tutucusu">
            <a:extLst>
              <a:ext uri="{FF2B5EF4-FFF2-40B4-BE49-F238E27FC236}">
                <a16:creationId xmlns:a16="http://schemas.microsoft.com/office/drawing/2014/main" id="{862C5021-79DC-D744-81D7-73AAEF96743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79A5B8-C2B0-1240-9535-B1CD59A06CAB}" type="slidenum">
              <a:rPr lang="tr-TR" altLang="en-US">
                <a:latin typeface="Calibri" panose="020F0502020204030204" pitchFamily="34" charset="0"/>
              </a:rPr>
              <a:pPr eaLnBrk="1" hangingPunct="1"/>
              <a:t>31</a:t>
            </a:fld>
            <a:endParaRPr lang="tr-TR" altLang="en-US">
              <a:latin typeface="Calibri" panose="020F0502020204030204" pitchFamily="34" charset="0"/>
            </a:endParaRPr>
          </a:p>
        </p:txBody>
      </p:sp>
    </p:spTree>
    <p:extLst>
      <p:ext uri="{BB962C8B-B14F-4D97-AF65-F5344CB8AC3E}">
        <p14:creationId xmlns:p14="http://schemas.microsoft.com/office/powerpoint/2010/main" val="147067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a:extLst>
              <a:ext uri="{FF2B5EF4-FFF2-40B4-BE49-F238E27FC236}">
                <a16:creationId xmlns:a16="http://schemas.microsoft.com/office/drawing/2014/main" id="{EA9DBD30-F94D-8140-BB6D-050208962E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a:extLst>
              <a:ext uri="{FF2B5EF4-FFF2-40B4-BE49-F238E27FC236}">
                <a16:creationId xmlns:a16="http://schemas.microsoft.com/office/drawing/2014/main" id="{EC317C05-9165-6941-AA2F-2A707D516A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Screening with primary sigmoidoscopy </a:t>
            </a:r>
            <a:r>
              <a:rPr lang="en-US" altLang="en-US"/>
              <a:t>is encouraged in Scandinavian countries</a:t>
            </a:r>
            <a:r>
              <a:rPr lang="tr-TR" altLang="en-US"/>
              <a:t> and in the UK. </a:t>
            </a:r>
            <a:r>
              <a:rPr lang="en-US" altLang="en-US"/>
              <a:t>In the USA, annual FOBT or</a:t>
            </a:r>
            <a:r>
              <a:rPr lang="tr-TR" altLang="en-US"/>
              <a:t> </a:t>
            </a:r>
            <a:r>
              <a:rPr lang="en-US" altLang="en-US"/>
              <a:t>sigmoidoscopy every 5 yars or colonoscopy</a:t>
            </a:r>
            <a:r>
              <a:rPr lang="tr-TR" altLang="en-US"/>
              <a:t> </a:t>
            </a:r>
            <a:r>
              <a:rPr lang="en-US" altLang="en-US"/>
              <a:t>every 10 years is recommended. New guidelines</a:t>
            </a:r>
            <a:r>
              <a:rPr lang="tr-TR" altLang="en-US"/>
              <a:t> </a:t>
            </a:r>
            <a:r>
              <a:rPr lang="en-US" altLang="en-US"/>
              <a:t>in the USA also include the use of virtual</a:t>
            </a:r>
            <a:r>
              <a:rPr lang="tr-TR" altLang="en-US"/>
              <a:t> colonoscopy every 5 years.</a:t>
            </a:r>
          </a:p>
          <a:p>
            <a:pPr eaLnBrk="1" hangingPunct="1">
              <a:spcBef>
                <a:spcPct val="0"/>
              </a:spcBef>
            </a:pPr>
            <a:r>
              <a:rPr lang="en-US" altLang="en-US"/>
              <a:t>Two case-control studies suggest that regular screening of those &gt;50 years with sigmoidoscopy decreases mortality. This type of study is prone to selection biases. A quarter to a third of polyps can be discovered with the rigid sigmoidoscope; half are found with a 35-cm flexible scope and two-thirds to three-quarters are found with a 60-cm scope. Diagnosis of adenomatous polyps by sigmoidoscopy should lead to evaluation of the entire colon with colonoscopy and/or barium enema. The most efficient interval for screening sigmoidoscopy is unknown, but 5 years is often recommended. Case-control studies suggest that intervals of up to 15 years may confer benefit.</a:t>
            </a:r>
          </a:p>
          <a:p>
            <a:pPr eaLnBrk="1" hangingPunct="1">
              <a:spcBef>
                <a:spcPct val="0"/>
              </a:spcBef>
            </a:pPr>
            <a:endParaRPr lang="tr-TR" altLang="en-US"/>
          </a:p>
        </p:txBody>
      </p:sp>
      <p:sp>
        <p:nvSpPr>
          <p:cNvPr id="72708" name="3 Slayt Numarası Yer Tutucusu">
            <a:extLst>
              <a:ext uri="{FF2B5EF4-FFF2-40B4-BE49-F238E27FC236}">
                <a16:creationId xmlns:a16="http://schemas.microsoft.com/office/drawing/2014/main" id="{10C951AB-64B2-9A43-9459-CCE2665428D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4164FA-DA40-3C4C-A447-9EAF12F88C4D}" type="slidenum">
              <a:rPr lang="tr-TR" altLang="en-US">
                <a:latin typeface="Calibri" panose="020F0502020204030204" pitchFamily="34" charset="0"/>
              </a:rPr>
              <a:pPr eaLnBrk="1" hangingPunct="1"/>
              <a:t>32</a:t>
            </a:fld>
            <a:endParaRPr lang="tr-TR" altLang="en-US">
              <a:latin typeface="Calibri" panose="020F0502020204030204" pitchFamily="34" charset="0"/>
            </a:endParaRPr>
          </a:p>
        </p:txBody>
      </p:sp>
    </p:spTree>
    <p:extLst>
      <p:ext uri="{BB962C8B-B14F-4D97-AF65-F5344CB8AC3E}">
        <p14:creationId xmlns:p14="http://schemas.microsoft.com/office/powerpoint/2010/main" val="265695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a:extLst>
              <a:ext uri="{FF2B5EF4-FFF2-40B4-BE49-F238E27FC236}">
                <a16:creationId xmlns:a16="http://schemas.microsoft.com/office/drawing/2014/main" id="{970B5DAC-12A6-8E4B-8F6C-276DE5CE4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Not Yer Tutucusu">
            <a:extLst>
              <a:ext uri="{FF2B5EF4-FFF2-40B4-BE49-F238E27FC236}">
                <a16:creationId xmlns:a16="http://schemas.microsoft.com/office/drawing/2014/main" id="{AF7226CA-B274-C645-9B23-BC746DB7B0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One-time colonoscopy detects ~25% more advanced lesions (polyps &gt; 10 mm, villous adenomas, adenomatous polyps with high-grade dysplasia, invasive cancer) than one-time FOBT with sigmoidoscopy. Colonoscopy is well suited to screening subjects at high risk, such as those with ulcerative colitis or family predisposition. Perforation rates are 3/1000 for colonoscopy and 1/1000 for sigmoidoscopy. Debate continues on whether colonoscopy is too expensive and invasive for widespread use as a screening tool in standard-risk populations. DRE and barium enema are both insensitive as screening tools. </a:t>
            </a:r>
          </a:p>
          <a:p>
            <a:pPr eaLnBrk="1" hangingPunct="1">
              <a:spcBef>
                <a:spcPct val="0"/>
              </a:spcBef>
            </a:pPr>
            <a:endParaRPr lang="tr-TR" altLang="en-US"/>
          </a:p>
        </p:txBody>
      </p:sp>
      <p:sp>
        <p:nvSpPr>
          <p:cNvPr id="73732" name="3 Slayt Numarası Yer Tutucusu">
            <a:extLst>
              <a:ext uri="{FF2B5EF4-FFF2-40B4-BE49-F238E27FC236}">
                <a16:creationId xmlns:a16="http://schemas.microsoft.com/office/drawing/2014/main" id="{FFBB0A54-D4D4-3F44-BC31-3D72454A596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AB08F1-663B-1C4F-A2F9-3C54F724DF53}" type="slidenum">
              <a:rPr lang="tr-TR" altLang="en-US">
                <a:latin typeface="Calibri" panose="020F0502020204030204" pitchFamily="34" charset="0"/>
              </a:rPr>
              <a:pPr eaLnBrk="1" hangingPunct="1"/>
              <a:t>33</a:t>
            </a:fld>
            <a:endParaRPr lang="tr-TR" altLang="en-US">
              <a:latin typeface="Calibri" panose="020F0502020204030204" pitchFamily="34" charset="0"/>
            </a:endParaRPr>
          </a:p>
        </p:txBody>
      </p:sp>
    </p:spTree>
    <p:extLst>
      <p:ext uri="{BB962C8B-B14F-4D97-AF65-F5344CB8AC3E}">
        <p14:creationId xmlns:p14="http://schemas.microsoft.com/office/powerpoint/2010/main" val="240212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a:extLst>
              <a:ext uri="{FF2B5EF4-FFF2-40B4-BE49-F238E27FC236}">
                <a16:creationId xmlns:a16="http://schemas.microsoft.com/office/drawing/2014/main" id="{A51635BF-B05F-9648-ADA3-2DE4146E4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a:extLst>
              <a:ext uri="{FF2B5EF4-FFF2-40B4-BE49-F238E27FC236}">
                <a16:creationId xmlns:a16="http://schemas.microsoft.com/office/drawing/2014/main" id="{AE5E44CF-C45A-884D-B9D5-CCD9594E47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74756" name="3 Slayt Numarası Yer Tutucusu">
            <a:extLst>
              <a:ext uri="{FF2B5EF4-FFF2-40B4-BE49-F238E27FC236}">
                <a16:creationId xmlns:a16="http://schemas.microsoft.com/office/drawing/2014/main" id="{9ABC76C4-97D5-AC44-AC7F-B11918C46C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CBB9A-F54C-F84D-8E62-77414FB63A6C}" type="slidenum">
              <a:rPr lang="tr-TR" altLang="en-US">
                <a:latin typeface="Calibri" panose="020F0502020204030204" pitchFamily="34" charset="0"/>
              </a:rPr>
              <a:pPr eaLnBrk="1" hangingPunct="1"/>
              <a:t>34</a:t>
            </a:fld>
            <a:endParaRPr lang="tr-TR" altLang="en-US">
              <a:latin typeface="Calibri" panose="020F0502020204030204" pitchFamily="34" charset="0"/>
            </a:endParaRPr>
          </a:p>
        </p:txBody>
      </p:sp>
    </p:spTree>
    <p:extLst>
      <p:ext uri="{BB962C8B-B14F-4D97-AF65-F5344CB8AC3E}">
        <p14:creationId xmlns:p14="http://schemas.microsoft.com/office/powerpoint/2010/main" val="56673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0DA7D82-8399-E54E-BAFD-3FEEF7C4E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49DAEA-2242-1041-A5FD-00905EC7E7EF}" type="slidenum">
              <a:rPr lang="tr-TR" altLang="en-US"/>
              <a:pPr eaLnBrk="1" hangingPunct="1"/>
              <a:t>5</a:t>
            </a:fld>
            <a:endParaRPr lang="tr-TR" altLang="en-US"/>
          </a:p>
        </p:txBody>
      </p:sp>
      <p:sp>
        <p:nvSpPr>
          <p:cNvPr id="46083" name="Rectangle 2">
            <a:extLst>
              <a:ext uri="{FF2B5EF4-FFF2-40B4-BE49-F238E27FC236}">
                <a16:creationId xmlns:a16="http://schemas.microsoft.com/office/drawing/2014/main" id="{2288A67A-3E3E-5749-823E-8B36659A71BE}"/>
              </a:ext>
            </a:extLst>
          </p:cNvPr>
          <p:cNvSpPr>
            <a:spLocks noGrp="1" noRot="1" noChangeAspect="1" noChangeArrowheads="1" noTextEdit="1"/>
          </p:cNvSpPr>
          <p:nvPr>
            <p:ph type="sldImg"/>
          </p:nvPr>
        </p:nvSpPr>
        <p:spPr>
          <a:xfrm>
            <a:off x="1144588" y="685800"/>
            <a:ext cx="4570412" cy="3427413"/>
          </a:xfrm>
          <a:ln/>
        </p:spPr>
      </p:sp>
      <p:sp>
        <p:nvSpPr>
          <p:cNvPr id="46084" name="Rectangle 3">
            <a:extLst>
              <a:ext uri="{FF2B5EF4-FFF2-40B4-BE49-F238E27FC236}">
                <a16:creationId xmlns:a16="http://schemas.microsoft.com/office/drawing/2014/main" id="{F5B8F037-E18D-C843-8D47-43FEC40C02F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a:latin typeface="Arial" panose="020B0604020202020204" pitchFamily="34" charset="0"/>
              <a:cs typeface="Times New Roman" panose="02020603050405020304" pitchFamily="18" charset="0"/>
            </a:endParaRPr>
          </a:p>
          <a:p>
            <a:pPr>
              <a:spcBef>
                <a:spcPct val="0"/>
              </a:spcBef>
            </a:pPr>
            <a:r>
              <a:rPr lang="en-US" altLang="en-US" b="1">
                <a:latin typeface="Arial" panose="020B0604020202020204" pitchFamily="34" charset="0"/>
              </a:rPr>
              <a:t>*Excludes basal and squamous cell skin cancers and in situ carcinomas except urinary bladder.</a:t>
            </a:r>
          </a:p>
          <a:p>
            <a:pPr eaLnBrk="1" hangingPunct="1"/>
            <a:endParaRPr lang="tr-TR" altLang="en-US">
              <a:latin typeface="Arial" panose="020B0604020202020204" pitchFamily="34" charset="0"/>
              <a:cs typeface="Times New Roman" panose="02020603050405020304" pitchFamily="18" charset="0"/>
            </a:endParaRPr>
          </a:p>
          <a:p>
            <a:pPr eaLnBrk="1" hangingPunct="1"/>
            <a:r>
              <a:rPr lang="en-US" altLang="en-US">
                <a:latin typeface="Arial" panose="020B0604020202020204" pitchFamily="34" charset="0"/>
                <a:cs typeface="Times New Roman" panose="02020603050405020304" pitchFamily="18" charset="0"/>
              </a:rPr>
              <a:t>Now we will turn our attention to the number of new cancers anticipated in the US this year.  It is estimated that almost 1.4 million new cases of cancer will be diagnosed in 2006.  Cancers of the prostate and breast will be the most frequently diagnosed cancers in men and women, respectively, followed by lung and colorectal cancers both in men and in women.</a:t>
            </a:r>
            <a:r>
              <a:rPr lang="en-US" altLang="en-US">
                <a:latin typeface="Arial" panose="020B0604020202020204" pitchFamily="34" charset="0"/>
              </a:rPr>
              <a:t> </a:t>
            </a:r>
          </a:p>
        </p:txBody>
      </p:sp>
    </p:spTree>
    <p:extLst>
      <p:ext uri="{BB962C8B-B14F-4D97-AF65-F5344CB8AC3E}">
        <p14:creationId xmlns:p14="http://schemas.microsoft.com/office/powerpoint/2010/main" val="248042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4DD1CE-9E9A-7746-9DDE-E6E1BBA57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57F9D4-3639-CD49-8FE2-32F11C54EA9A}" type="slidenum">
              <a:rPr lang="tr-TR" altLang="en-US"/>
              <a:pPr eaLnBrk="1" hangingPunct="1"/>
              <a:t>6</a:t>
            </a:fld>
            <a:endParaRPr lang="tr-TR" altLang="en-US"/>
          </a:p>
        </p:txBody>
      </p:sp>
      <p:sp>
        <p:nvSpPr>
          <p:cNvPr id="49155" name="Rectangle 2">
            <a:extLst>
              <a:ext uri="{FF2B5EF4-FFF2-40B4-BE49-F238E27FC236}">
                <a16:creationId xmlns:a16="http://schemas.microsoft.com/office/drawing/2014/main" id="{4A1EC74E-3B68-FF46-B0A9-4D2E8072BC50}"/>
              </a:ext>
            </a:extLst>
          </p:cNvPr>
          <p:cNvSpPr>
            <a:spLocks noGrp="1" noRot="1" noChangeAspect="1" noChangeArrowheads="1" noTextEdit="1"/>
          </p:cNvSpPr>
          <p:nvPr>
            <p:ph type="sldImg"/>
          </p:nvPr>
        </p:nvSpPr>
        <p:spPr>
          <a:xfrm>
            <a:off x="1143000" y="685800"/>
            <a:ext cx="4573588" cy="3430588"/>
          </a:xfrm>
          <a:ln/>
        </p:spPr>
      </p:sp>
      <p:sp>
        <p:nvSpPr>
          <p:cNvPr id="49156" name="Rectangle 3">
            <a:extLst>
              <a:ext uri="{FF2B5EF4-FFF2-40B4-BE49-F238E27FC236}">
                <a16:creationId xmlns:a16="http://schemas.microsoft.com/office/drawing/2014/main" id="{20D7527A-B7A3-6F48-A36F-5DFED7DD31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a:latin typeface="Arial" panose="020B0604020202020204" pitchFamily="34" charset="0"/>
              </a:rPr>
              <a:t>Kaynak: www.saglik.gov.tr</a:t>
            </a:r>
          </a:p>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0493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0A64D12-81AD-C840-A981-6F781EF535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21D7EA-7AD5-3647-A3CC-49FDBDF00A82}" type="slidenum">
              <a:rPr lang="tr-TR" altLang="en-US"/>
              <a:pPr eaLnBrk="1" hangingPunct="1"/>
              <a:t>7</a:t>
            </a:fld>
            <a:endParaRPr lang="tr-TR" altLang="en-US"/>
          </a:p>
        </p:txBody>
      </p:sp>
      <p:sp>
        <p:nvSpPr>
          <p:cNvPr id="50179" name="Rectangle 2">
            <a:extLst>
              <a:ext uri="{FF2B5EF4-FFF2-40B4-BE49-F238E27FC236}">
                <a16:creationId xmlns:a16="http://schemas.microsoft.com/office/drawing/2014/main" id="{8E351C23-92A0-ED44-9D65-57DEB30B3EF5}"/>
              </a:ext>
            </a:extLst>
          </p:cNvPr>
          <p:cNvSpPr>
            <a:spLocks noGrp="1" noRot="1" noChangeAspect="1" noChangeArrowheads="1" noTextEdit="1"/>
          </p:cNvSpPr>
          <p:nvPr>
            <p:ph type="sldImg"/>
          </p:nvPr>
        </p:nvSpPr>
        <p:spPr>
          <a:xfrm>
            <a:off x="1143000" y="685800"/>
            <a:ext cx="4573588" cy="3430588"/>
          </a:xfrm>
          <a:ln/>
        </p:spPr>
      </p:sp>
      <p:sp>
        <p:nvSpPr>
          <p:cNvPr id="50180" name="Rectangle 3">
            <a:extLst>
              <a:ext uri="{FF2B5EF4-FFF2-40B4-BE49-F238E27FC236}">
                <a16:creationId xmlns:a16="http://schemas.microsoft.com/office/drawing/2014/main" id="{5CA6193E-BAF0-2F47-A357-659CED8F7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a:latin typeface="Arial" panose="020B0604020202020204" pitchFamily="34" charset="0"/>
              </a:rPr>
              <a:t>Kaynak: www.saglik.gov.tr</a:t>
            </a:r>
          </a:p>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428460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04BC45D-79E6-1B45-A02A-04924147D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8895DB-458E-464C-8890-34CAA060C11A}" type="slidenum">
              <a:rPr lang="tr-TR" altLang="en-US"/>
              <a:pPr eaLnBrk="1" hangingPunct="1"/>
              <a:t>9</a:t>
            </a:fld>
            <a:endParaRPr lang="tr-TR" altLang="en-US"/>
          </a:p>
        </p:txBody>
      </p:sp>
      <p:sp>
        <p:nvSpPr>
          <p:cNvPr id="51203" name="Rectangle 2">
            <a:extLst>
              <a:ext uri="{FF2B5EF4-FFF2-40B4-BE49-F238E27FC236}">
                <a16:creationId xmlns:a16="http://schemas.microsoft.com/office/drawing/2014/main" id="{27BA0C93-2200-DC4F-AD7A-4F43F75CC587}"/>
              </a:ext>
            </a:extLst>
          </p:cNvPr>
          <p:cNvSpPr>
            <a:spLocks noGrp="1" noRot="1" noChangeAspect="1" noChangeArrowheads="1" noTextEdit="1"/>
          </p:cNvSpPr>
          <p:nvPr>
            <p:ph type="sldImg"/>
          </p:nvPr>
        </p:nvSpPr>
        <p:spPr>
          <a:xfrm>
            <a:off x="384175" y="685800"/>
            <a:ext cx="6091238" cy="3427413"/>
          </a:xfrm>
          <a:ln/>
        </p:spPr>
      </p:sp>
      <p:sp>
        <p:nvSpPr>
          <p:cNvPr id="51204" name="Rectangle 3">
            <a:extLst>
              <a:ext uri="{FF2B5EF4-FFF2-40B4-BE49-F238E27FC236}">
                <a16:creationId xmlns:a16="http://schemas.microsoft.com/office/drawing/2014/main" id="{BA9F7EB6-9EED-2F48-91C5-BF489A352116}"/>
              </a:ext>
            </a:extLst>
          </p:cNvPr>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Lung cancer is, by far, the most common fatal cancer in men (31%), followed by colon &amp; rectum (10%), and prostate (9%).  In women, lung (26%), breast (15%), and colon &amp; rectum (10%) are the leading sites of cancer death. </a:t>
            </a:r>
          </a:p>
        </p:txBody>
      </p:sp>
    </p:spTree>
    <p:extLst>
      <p:ext uri="{BB962C8B-B14F-4D97-AF65-F5344CB8AC3E}">
        <p14:creationId xmlns:p14="http://schemas.microsoft.com/office/powerpoint/2010/main" val="33920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22BA3E4-ECE1-AF48-B7E7-E30481E92A7D}"/>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351F25CB-6FA4-C745-BD86-5841A35C3F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en-US" b="1">
                <a:latin typeface="Arial" panose="020B0604020202020204" pitchFamily="34" charset="0"/>
              </a:rPr>
              <a:t>http://www-dep.iarc.fr/dephome.htm</a:t>
            </a:r>
            <a:r>
              <a:rPr lang="tr-TR" altLang="en-US">
                <a:latin typeface="Arial" panose="020B0604020202020204" pitchFamily="34" charset="0"/>
              </a:rPr>
              <a:t> </a:t>
            </a:r>
            <a:endParaRPr lang="ru-RU" altLang="en-US">
              <a:latin typeface="Arial" panose="020B0604020202020204" pitchFamily="34" charset="0"/>
            </a:endParaRPr>
          </a:p>
        </p:txBody>
      </p:sp>
      <p:sp>
        <p:nvSpPr>
          <p:cNvPr id="57348" name="Slide Number Placeholder 3">
            <a:extLst>
              <a:ext uri="{FF2B5EF4-FFF2-40B4-BE49-F238E27FC236}">
                <a16:creationId xmlns:a16="http://schemas.microsoft.com/office/drawing/2014/main" id="{D2DFD4B4-4C5C-EB44-A52E-D4B037028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A4443E-01F9-A64A-A9F2-0EF800D7F432}" type="slidenum">
              <a:rPr lang="tr-TR" altLang="en-US"/>
              <a:pPr eaLnBrk="1" hangingPunct="1"/>
              <a:t>13</a:t>
            </a:fld>
            <a:endParaRPr lang="tr-TR" altLang="en-US"/>
          </a:p>
        </p:txBody>
      </p:sp>
    </p:spTree>
    <p:extLst>
      <p:ext uri="{BB962C8B-B14F-4D97-AF65-F5344CB8AC3E}">
        <p14:creationId xmlns:p14="http://schemas.microsoft.com/office/powerpoint/2010/main" val="39907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9C82272-1FDD-2949-9C93-A6BA795CDE5C}"/>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DEFB92A1-CFFD-BD4A-BBC6-E0AF08529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en-US" b="1">
                <a:latin typeface="Arial" panose="020B0604020202020204" pitchFamily="34" charset="0"/>
              </a:rPr>
              <a:t>http://www-dep.iarc.fr/dephome.htm</a:t>
            </a:r>
            <a:r>
              <a:rPr lang="tr-TR" altLang="en-US">
                <a:latin typeface="Arial" panose="020B0604020202020204" pitchFamily="34" charset="0"/>
              </a:rPr>
              <a:t> </a:t>
            </a:r>
            <a:endParaRPr lang="ru-RU"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1E99034C-7129-884C-9506-41249E64CB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955CDF-CA47-AD4A-A568-39917D91A6DE}" type="slidenum">
              <a:rPr lang="tr-TR" altLang="en-US"/>
              <a:pPr eaLnBrk="1" hangingPunct="1"/>
              <a:t>14</a:t>
            </a:fld>
            <a:endParaRPr lang="tr-TR" altLang="en-US"/>
          </a:p>
        </p:txBody>
      </p:sp>
    </p:spTree>
    <p:extLst>
      <p:ext uri="{BB962C8B-B14F-4D97-AF65-F5344CB8AC3E}">
        <p14:creationId xmlns:p14="http://schemas.microsoft.com/office/powerpoint/2010/main" val="274710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87FAFD-A156-E341-B4DE-B3DC85805F2C}"/>
              </a:ext>
            </a:extLst>
          </p:cNvPr>
          <p:cNvSpPr>
            <a:spLocks noGrp="1" noChangeArrowheads="1"/>
          </p:cNvSpPr>
          <p:nvPr>
            <p:ph type="sldNum" sz="quarter" idx="5"/>
          </p:nvPr>
        </p:nvSpPr>
        <p:spPr>
          <a:ln/>
        </p:spPr>
        <p:txBody>
          <a:bodyPr/>
          <a:lstStyle/>
          <a:p>
            <a:fld id="{73A228C3-2EDE-414D-8D13-6776EC78F872}" type="slidenum">
              <a:rPr lang="en-US" altLang="en-US"/>
              <a:pPr/>
              <a:t>15</a:t>
            </a:fld>
            <a:endParaRPr lang="en-US" altLang="en-US"/>
          </a:p>
        </p:txBody>
      </p:sp>
      <p:sp>
        <p:nvSpPr>
          <p:cNvPr id="65538" name="Rectangle 2">
            <a:extLst>
              <a:ext uri="{FF2B5EF4-FFF2-40B4-BE49-F238E27FC236}">
                <a16:creationId xmlns:a16="http://schemas.microsoft.com/office/drawing/2014/main" id="{0EF82293-2163-574E-BB10-BA352827111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CD891683-DBEC-AB4C-8F66-303512BBA1FD}"/>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39890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2FB614-369B-8544-8B55-B4441A01F006}"/>
              </a:ext>
            </a:extLst>
          </p:cNvPr>
          <p:cNvSpPr>
            <a:spLocks noGrp="1" noChangeArrowheads="1"/>
          </p:cNvSpPr>
          <p:nvPr>
            <p:ph type="sldNum" sz="quarter" idx="5"/>
          </p:nvPr>
        </p:nvSpPr>
        <p:spPr>
          <a:ln/>
        </p:spPr>
        <p:txBody>
          <a:bodyPr/>
          <a:lstStyle/>
          <a:p>
            <a:fld id="{C1525144-B944-394A-BE32-9FE3E9045434}" type="slidenum">
              <a:rPr lang="en-US" altLang="en-US"/>
              <a:pPr/>
              <a:t>16</a:t>
            </a:fld>
            <a:endParaRPr lang="en-US" altLang="en-US"/>
          </a:p>
        </p:txBody>
      </p:sp>
      <p:sp>
        <p:nvSpPr>
          <p:cNvPr id="66562" name="Rectangle 2">
            <a:extLst>
              <a:ext uri="{FF2B5EF4-FFF2-40B4-BE49-F238E27FC236}">
                <a16:creationId xmlns:a16="http://schemas.microsoft.com/office/drawing/2014/main" id="{B51FE0BA-0814-0644-8E07-D0188E02237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C8945F4-DCCC-3643-8A43-01C50179F64B}"/>
              </a:ext>
            </a:extLst>
          </p:cNvPr>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82532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99EA-DB63-2843-8F55-57BF14BCB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5176E-907E-A94F-BC5E-D49633E43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AF2082-365B-734C-9CBE-58E9D13C7EEC}"/>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5AB348E3-6FD7-9C4E-8810-B81CC79BE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75F4B-DF21-794F-A0C6-CCF52CEC6BB6}"/>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238605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7E6D-35F4-4740-91DE-D2AECA3C7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7A989-4570-E542-A481-B8FC7A0775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261E0-5BB4-0149-AC14-5F507B18DAE3}"/>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1A6C1A74-2FDD-A64B-8BC7-989B3A3A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9F099-77D0-F04B-B272-B8D19EB61158}"/>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36159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1C27F-6405-4B40-BEB2-52458206A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1B46C-A5C9-A448-A149-0EBECE98BD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BD179-AB24-574C-9023-8206DA6A3390}"/>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72B3FE01-4A3B-314B-8692-9E14A6F4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4FC57-766B-9A45-9F87-EA9DAB4F3A4B}"/>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1996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Grafik Yer Tutucusu"/>
          <p:cNvSpPr>
            <a:spLocks noGrp="1"/>
          </p:cNvSpPr>
          <p:nvPr>
            <p:ph type="chart" idx="1"/>
          </p:nvPr>
        </p:nvSpPr>
        <p:spPr>
          <a:xfrm>
            <a:off x="609600" y="1600201"/>
            <a:ext cx="10972800" cy="4525963"/>
          </a:xfrm>
        </p:spPr>
        <p:txBody>
          <a:bodyPr/>
          <a:lstStyle/>
          <a:p>
            <a:pPr lvl="0"/>
            <a:endParaRPr lang="tr-TR" noProof="0"/>
          </a:p>
        </p:txBody>
      </p:sp>
      <p:sp>
        <p:nvSpPr>
          <p:cNvPr id="4" name="Rectangle 4">
            <a:extLst>
              <a:ext uri="{FF2B5EF4-FFF2-40B4-BE49-F238E27FC236}">
                <a16:creationId xmlns:a16="http://schemas.microsoft.com/office/drawing/2014/main" id="{B823D08D-DD3C-6544-A61D-A4DACB90251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FEB033D9-9D3F-8A40-8E84-B0904795CB0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3E9D0933-1636-9F43-9DAD-06C4E5D1CEAF}"/>
              </a:ext>
            </a:extLst>
          </p:cNvPr>
          <p:cNvSpPr>
            <a:spLocks noGrp="1" noChangeArrowheads="1"/>
          </p:cNvSpPr>
          <p:nvPr>
            <p:ph type="sldNum" sz="quarter" idx="12"/>
          </p:nvPr>
        </p:nvSpPr>
        <p:spPr>
          <a:ln/>
        </p:spPr>
        <p:txBody>
          <a:bodyPr/>
          <a:lstStyle>
            <a:lvl1pPr>
              <a:defRPr/>
            </a:lvl1pPr>
          </a:lstStyle>
          <a:p>
            <a:fld id="{BDB3ACA4-230A-1240-A62F-5F2BE6FC26F0}" type="slidenum">
              <a:rPr lang="tr-TR" altLang="en-US"/>
              <a:pPr/>
              <a:t>‹#›</a:t>
            </a:fld>
            <a:endParaRPr lang="tr-TR" altLang="en-US"/>
          </a:p>
        </p:txBody>
      </p:sp>
    </p:spTree>
    <p:extLst>
      <p:ext uri="{BB962C8B-B14F-4D97-AF65-F5344CB8AC3E}">
        <p14:creationId xmlns:p14="http://schemas.microsoft.com/office/powerpoint/2010/main" val="39538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1"/>
            <a:ext cx="10972800" cy="4525963"/>
          </a:xfrm>
        </p:spPr>
        <p:txBody>
          <a:bodyPr/>
          <a:lstStyle/>
          <a:p>
            <a:pPr lvl="0"/>
            <a:endParaRPr lang="tr-TR" noProof="0"/>
          </a:p>
        </p:txBody>
      </p:sp>
      <p:sp>
        <p:nvSpPr>
          <p:cNvPr id="4" name="Rectangle 4">
            <a:extLst>
              <a:ext uri="{FF2B5EF4-FFF2-40B4-BE49-F238E27FC236}">
                <a16:creationId xmlns:a16="http://schemas.microsoft.com/office/drawing/2014/main" id="{3FED4111-12D4-2B4C-B232-A7763750AE1A}"/>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6C4AEF91-BD77-3A41-BF94-4B0143388F0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2CAE8235-0BFA-E540-9F94-A8C442DB6D02}"/>
              </a:ext>
            </a:extLst>
          </p:cNvPr>
          <p:cNvSpPr>
            <a:spLocks noGrp="1" noChangeArrowheads="1"/>
          </p:cNvSpPr>
          <p:nvPr>
            <p:ph type="sldNum" sz="quarter" idx="12"/>
          </p:nvPr>
        </p:nvSpPr>
        <p:spPr>
          <a:ln/>
        </p:spPr>
        <p:txBody>
          <a:bodyPr/>
          <a:lstStyle>
            <a:lvl1pPr>
              <a:defRPr/>
            </a:lvl1pPr>
          </a:lstStyle>
          <a:p>
            <a:fld id="{26199550-4ED4-2F47-8364-12E7D3C6897F}" type="slidenum">
              <a:rPr lang="tr-TR" altLang="en-US"/>
              <a:pPr/>
              <a:t>‹#›</a:t>
            </a:fld>
            <a:endParaRPr lang="tr-TR" altLang="en-US"/>
          </a:p>
        </p:txBody>
      </p:sp>
    </p:spTree>
    <p:extLst>
      <p:ext uri="{BB962C8B-B14F-4D97-AF65-F5344CB8AC3E}">
        <p14:creationId xmlns:p14="http://schemas.microsoft.com/office/powerpoint/2010/main" val="73331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07611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42D8-5C3B-FC46-ACEB-44F67F26C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64701-6F8E-D74C-9460-A189F08257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7C70B-82F4-7044-A1C1-E1BEEBF35CE3}"/>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ECA02F58-E836-3241-8C94-7984F22C1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17748-A9FC-3840-A6DC-D1E71739E40D}"/>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22270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F737-0F46-D14B-87F6-25B49C671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E8BFDC-793F-3C49-BCB2-F5AB8E0CE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3A2860-391B-8749-B322-D639351C9612}"/>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1FEF75AD-D398-7C4F-9EA1-140585A9F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99780-33DB-2B46-88E6-686A8F728EB7}"/>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338071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64D9-5BEA-8B43-899F-1A36E3D9D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6E47E-823A-BD40-AF5D-1491B1924A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91849-DE23-194A-BD1A-6E2A5734DA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2FEDC6-8975-3349-9C90-D6D76D799EC1}"/>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6" name="Footer Placeholder 5">
            <a:extLst>
              <a:ext uri="{FF2B5EF4-FFF2-40B4-BE49-F238E27FC236}">
                <a16:creationId xmlns:a16="http://schemas.microsoft.com/office/drawing/2014/main" id="{967BFED2-B03A-264C-BCB2-5A28FF125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24373-43CA-0549-833B-7C06A9AF8DBB}"/>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189461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1A52-7AAD-9447-9F66-3B0AA79177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EFD731-CB3A-BB41-85F9-39B9BC80D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98393-C2F0-CE43-8B43-8CD8A2E066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0B4DE3-782B-8242-A642-B3DCDF69E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CF82FF-0C06-064A-A414-79B115F39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C63A9A-0DA8-4448-ACCA-005FE8ED03E7}"/>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8" name="Footer Placeholder 7">
            <a:extLst>
              <a:ext uri="{FF2B5EF4-FFF2-40B4-BE49-F238E27FC236}">
                <a16:creationId xmlns:a16="http://schemas.microsoft.com/office/drawing/2014/main" id="{D5CA8289-06EC-6C4C-A3D4-98D9ACFD49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86BBDA-0BB6-0244-B011-204E5828E69D}"/>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249173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BD29-E50B-5644-B6BC-F9F449692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F2243-F753-714D-99DD-D14F1049BEE3}"/>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4" name="Footer Placeholder 3">
            <a:extLst>
              <a:ext uri="{FF2B5EF4-FFF2-40B4-BE49-F238E27FC236}">
                <a16:creationId xmlns:a16="http://schemas.microsoft.com/office/drawing/2014/main" id="{1C19D828-C2B3-D74A-933A-1566836639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EC74E4-8218-2747-BFF3-487C8D8A4EA2}"/>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14379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85054-C261-0E47-9CC0-CB9C77D4BA83}"/>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3" name="Footer Placeholder 2">
            <a:extLst>
              <a:ext uri="{FF2B5EF4-FFF2-40B4-BE49-F238E27FC236}">
                <a16:creationId xmlns:a16="http://schemas.microsoft.com/office/drawing/2014/main" id="{F8F9814A-575A-C54F-9249-A40A3AB7EB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11DDD-6CFD-9649-A37E-D9CA8A64147F}"/>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254193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A174-357D-404E-8C74-4C861FD5B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4C222-C703-BB4A-AD11-4BB8420A3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3B4DC-75BD-6647-BBE2-DA86CDF9B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809840-ED35-B64A-B21E-9EA6DDC3879E}"/>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6" name="Footer Placeholder 5">
            <a:extLst>
              <a:ext uri="{FF2B5EF4-FFF2-40B4-BE49-F238E27FC236}">
                <a16:creationId xmlns:a16="http://schemas.microsoft.com/office/drawing/2014/main" id="{3E05189D-30D8-FB43-A8E4-AC32B2D45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F781E-3D26-ED40-B3BB-B28460143A78}"/>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3631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3932-86BC-E84C-914F-C3FF34864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10EF3-D4FD-CC4D-91A6-47F7CEDB5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673171-B2B2-2B4B-BF3A-5C216F6DA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1955B-4B70-0747-B1AD-D1C41DC43025}"/>
              </a:ext>
            </a:extLst>
          </p:cNvPr>
          <p:cNvSpPr>
            <a:spLocks noGrp="1"/>
          </p:cNvSpPr>
          <p:nvPr>
            <p:ph type="dt" sz="half" idx="10"/>
          </p:nvPr>
        </p:nvSpPr>
        <p:spPr/>
        <p:txBody>
          <a:bodyPr/>
          <a:lstStyle/>
          <a:p>
            <a:fld id="{0AEAE615-7134-D44C-80F5-86D0BF30DE3A}" type="datetimeFigureOut">
              <a:rPr lang="en-US" smtClean="0"/>
              <a:t>10/13/19</a:t>
            </a:fld>
            <a:endParaRPr lang="en-US"/>
          </a:p>
        </p:txBody>
      </p:sp>
      <p:sp>
        <p:nvSpPr>
          <p:cNvPr id="6" name="Footer Placeholder 5">
            <a:extLst>
              <a:ext uri="{FF2B5EF4-FFF2-40B4-BE49-F238E27FC236}">
                <a16:creationId xmlns:a16="http://schemas.microsoft.com/office/drawing/2014/main" id="{ED9ACAC7-0FAC-9046-B014-CC1A7A37F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7E3C3-F5B4-5641-AE05-393611EDF57B}"/>
              </a:ext>
            </a:extLst>
          </p:cNvPr>
          <p:cNvSpPr>
            <a:spLocks noGrp="1"/>
          </p:cNvSpPr>
          <p:nvPr>
            <p:ph type="sldNum" sz="quarter" idx="12"/>
          </p:nvPr>
        </p:nvSpPr>
        <p:spPr/>
        <p:txBody>
          <a:bodyPr/>
          <a:lstStyle/>
          <a:p>
            <a:fld id="{FB6112EB-73E3-8F48-BF59-215338A3E49A}" type="slidenum">
              <a:rPr lang="en-US" smtClean="0"/>
              <a:t>‹#›</a:t>
            </a:fld>
            <a:endParaRPr lang="en-US"/>
          </a:p>
        </p:txBody>
      </p:sp>
    </p:spTree>
    <p:extLst>
      <p:ext uri="{BB962C8B-B14F-4D97-AF65-F5344CB8AC3E}">
        <p14:creationId xmlns:p14="http://schemas.microsoft.com/office/powerpoint/2010/main" val="53630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7210A-7805-DF42-8862-10C279A9B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C5B55E-7FA7-B741-80AF-8E9559ACE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09A7B-3647-F046-802D-B3B3CEC94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AE615-7134-D44C-80F5-86D0BF30DE3A}" type="datetimeFigureOut">
              <a:rPr lang="en-US" smtClean="0"/>
              <a:t>10/13/19</a:t>
            </a:fld>
            <a:endParaRPr lang="en-US"/>
          </a:p>
        </p:txBody>
      </p:sp>
      <p:sp>
        <p:nvSpPr>
          <p:cNvPr id="5" name="Footer Placeholder 4">
            <a:extLst>
              <a:ext uri="{FF2B5EF4-FFF2-40B4-BE49-F238E27FC236}">
                <a16:creationId xmlns:a16="http://schemas.microsoft.com/office/drawing/2014/main" id="{690C4440-8B46-124B-A3C2-FE99BE799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97CB87-313D-0A4F-AAAC-38067D882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112EB-73E3-8F48-BF59-215338A3E49A}" type="slidenum">
              <a:rPr lang="en-US" smtClean="0"/>
              <a:t>‹#›</a:t>
            </a:fld>
            <a:endParaRPr lang="en-US"/>
          </a:p>
        </p:txBody>
      </p:sp>
    </p:spTree>
    <p:extLst>
      <p:ext uri="{BB962C8B-B14F-4D97-AF65-F5344CB8AC3E}">
        <p14:creationId xmlns:p14="http://schemas.microsoft.com/office/powerpoint/2010/main" val="132108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who.int/ncd_surveillance/infobase/web/GraphImages/2005MalDeath_193357177_Small.png"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http://www.who.int/ncd_surveillance/infobase/web/GraphImages/2005FemDeath_193357177_Small.png"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13ED-32A7-664E-9AF9-302573707BFD}"/>
              </a:ext>
            </a:extLst>
          </p:cNvPr>
          <p:cNvSpPr>
            <a:spLocks noGrp="1"/>
          </p:cNvSpPr>
          <p:nvPr>
            <p:ph type="ctrTitle"/>
          </p:nvPr>
        </p:nvSpPr>
        <p:spPr>
          <a:xfrm>
            <a:off x="1524000" y="142505"/>
            <a:ext cx="9144000" cy="1503033"/>
          </a:xfrm>
        </p:spPr>
        <p:txBody>
          <a:bodyPr/>
          <a:lstStyle/>
          <a:p>
            <a:r>
              <a:rPr lang="en-US" dirty="0" err="1"/>
              <a:t>Kolorektal</a:t>
            </a:r>
            <a:r>
              <a:rPr lang="en-US" dirty="0"/>
              <a:t> </a:t>
            </a:r>
            <a:r>
              <a:rPr lang="en-US" dirty="0" err="1"/>
              <a:t>Kanserler</a:t>
            </a:r>
            <a:endParaRPr lang="en-US" dirty="0"/>
          </a:p>
        </p:txBody>
      </p:sp>
      <p:sp>
        <p:nvSpPr>
          <p:cNvPr id="3" name="Subtitle 2">
            <a:extLst>
              <a:ext uri="{FF2B5EF4-FFF2-40B4-BE49-F238E27FC236}">
                <a16:creationId xmlns:a16="http://schemas.microsoft.com/office/drawing/2014/main" id="{FCB7692B-C0E6-4448-8C4A-C6ECFE7C408D}"/>
              </a:ext>
            </a:extLst>
          </p:cNvPr>
          <p:cNvSpPr>
            <a:spLocks noGrp="1"/>
          </p:cNvSpPr>
          <p:nvPr>
            <p:ph type="subTitle" idx="1"/>
          </p:nvPr>
        </p:nvSpPr>
        <p:spPr>
          <a:xfrm>
            <a:off x="728353" y="2422566"/>
            <a:ext cx="10735293" cy="2571010"/>
          </a:xfrm>
        </p:spPr>
        <p:txBody>
          <a:bodyPr>
            <a:normAutofit/>
          </a:bodyPr>
          <a:lstStyle/>
          <a:p>
            <a:r>
              <a:rPr lang="en-US" sz="2000" dirty="0"/>
              <a:t>Prof. Dr. Murat </a:t>
            </a:r>
            <a:r>
              <a:rPr lang="en-US" sz="2000" dirty="0" err="1"/>
              <a:t>Törüner</a:t>
            </a:r>
            <a:endParaRPr lang="en-US" sz="2000" dirty="0"/>
          </a:p>
          <a:p>
            <a:r>
              <a:rPr lang="en-US" sz="2000" dirty="0"/>
              <a:t>Ankara </a:t>
            </a:r>
            <a:r>
              <a:rPr lang="en-US" sz="2000" dirty="0" err="1"/>
              <a:t>Üniversitesi</a:t>
            </a:r>
            <a:r>
              <a:rPr lang="en-US" sz="2000" dirty="0"/>
              <a:t> </a:t>
            </a:r>
            <a:r>
              <a:rPr lang="en-US" sz="2000" dirty="0" err="1"/>
              <a:t>Tıp</a:t>
            </a:r>
            <a:r>
              <a:rPr lang="en-US" sz="2000" dirty="0"/>
              <a:t> </a:t>
            </a:r>
            <a:r>
              <a:rPr lang="en-US" sz="2000" dirty="0" err="1"/>
              <a:t>Fakültesi</a:t>
            </a:r>
            <a:endParaRPr lang="en-US" sz="2000" dirty="0"/>
          </a:p>
          <a:p>
            <a:r>
              <a:rPr lang="en-US" sz="2000" dirty="0"/>
              <a:t>2019-2020 </a:t>
            </a:r>
            <a:r>
              <a:rPr lang="en-US" sz="2000" dirty="0" err="1"/>
              <a:t>Eğitim</a:t>
            </a:r>
            <a:r>
              <a:rPr lang="en-US" sz="2000" dirty="0"/>
              <a:t> </a:t>
            </a:r>
            <a:r>
              <a:rPr lang="en-US" sz="2000" dirty="0" err="1"/>
              <a:t>Yılı</a:t>
            </a:r>
            <a:endParaRPr lang="en-US" sz="2000" dirty="0"/>
          </a:p>
          <a:p>
            <a:r>
              <a:rPr lang="en-US" sz="2000" dirty="0" err="1"/>
              <a:t>Dönem</a:t>
            </a:r>
            <a:r>
              <a:rPr lang="en-US" sz="2000" dirty="0"/>
              <a:t> IV</a:t>
            </a:r>
          </a:p>
        </p:txBody>
      </p:sp>
      <p:pic>
        <p:nvPicPr>
          <p:cNvPr id="4" name="Picture 3">
            <a:extLst>
              <a:ext uri="{FF2B5EF4-FFF2-40B4-BE49-F238E27FC236}">
                <a16:creationId xmlns:a16="http://schemas.microsoft.com/office/drawing/2014/main" id="{6F0246E1-2906-6649-9B78-7AFC6FB265E4}"/>
              </a:ext>
            </a:extLst>
          </p:cNvPr>
          <p:cNvPicPr>
            <a:picLocks noChangeAspect="1"/>
          </p:cNvPicPr>
          <p:nvPr/>
        </p:nvPicPr>
        <p:blipFill>
          <a:blip r:embed="rId2"/>
          <a:stretch>
            <a:fillRect/>
          </a:stretch>
        </p:blipFill>
        <p:spPr>
          <a:xfrm>
            <a:off x="8255000" y="4229100"/>
            <a:ext cx="3937000" cy="2628900"/>
          </a:xfrm>
          <a:prstGeom prst="rect">
            <a:avLst/>
          </a:prstGeom>
        </p:spPr>
      </p:pic>
      <p:pic>
        <p:nvPicPr>
          <p:cNvPr id="5" name="Picture 4">
            <a:extLst>
              <a:ext uri="{FF2B5EF4-FFF2-40B4-BE49-F238E27FC236}">
                <a16:creationId xmlns:a16="http://schemas.microsoft.com/office/drawing/2014/main" id="{DD968052-BF4E-604D-BB03-8206CE170635}"/>
              </a:ext>
            </a:extLst>
          </p:cNvPr>
          <p:cNvPicPr>
            <a:picLocks noChangeAspect="1"/>
          </p:cNvPicPr>
          <p:nvPr/>
        </p:nvPicPr>
        <p:blipFill>
          <a:blip r:embed="rId3"/>
          <a:stretch>
            <a:fillRect/>
          </a:stretch>
        </p:blipFill>
        <p:spPr>
          <a:xfrm>
            <a:off x="0" y="4230584"/>
            <a:ext cx="4203865" cy="2627416"/>
          </a:xfrm>
          <a:prstGeom prst="rect">
            <a:avLst/>
          </a:prstGeom>
        </p:spPr>
      </p:pic>
    </p:spTree>
    <p:extLst>
      <p:ext uri="{BB962C8B-B14F-4D97-AF65-F5344CB8AC3E}">
        <p14:creationId xmlns:p14="http://schemas.microsoft.com/office/powerpoint/2010/main" val="2546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raph of Historical Mortality Trends of Colorectal Cancer in the United States of Both Sexes, All Ages, from 1979-2003.">
            <a:extLst>
              <a:ext uri="{FF2B5EF4-FFF2-40B4-BE49-F238E27FC236}">
                <a16:creationId xmlns:a16="http://schemas.microsoft.com/office/drawing/2014/main" id="{C4050F16-4033-FF4C-B956-7A2C53D37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6" y="-28575"/>
            <a:ext cx="70024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25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1B2F91CE-5425-0049-A950-E920E368AF4A}"/>
              </a:ext>
            </a:extLst>
          </p:cNvPr>
          <p:cNvSpPr>
            <a:spLocks noGrp="1" noChangeArrowheads="1"/>
          </p:cNvSpPr>
          <p:nvPr>
            <p:ph type="title"/>
          </p:nvPr>
        </p:nvSpPr>
        <p:spPr/>
        <p:txBody>
          <a:bodyPr/>
          <a:lstStyle/>
          <a:p>
            <a:pPr eaLnBrk="1" hangingPunct="1"/>
            <a:r>
              <a:rPr lang="tr-TR" altLang="en-US" sz="4000"/>
              <a:t>Ulusal Hastalık Yükü Çalışması, 2000, Türkiye</a:t>
            </a:r>
          </a:p>
        </p:txBody>
      </p:sp>
      <p:pic>
        <p:nvPicPr>
          <p:cNvPr id="28675" name="Picture 5">
            <a:extLst>
              <a:ext uri="{FF2B5EF4-FFF2-40B4-BE49-F238E27FC236}">
                <a16:creationId xmlns:a16="http://schemas.microsoft.com/office/drawing/2014/main" id="{D2CA8F4F-6E8C-734B-A8B8-459BBB929A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1381125"/>
            <a:ext cx="7920037" cy="5143500"/>
          </a:xfrm>
          <a:noFill/>
        </p:spPr>
      </p:pic>
      <p:sp>
        <p:nvSpPr>
          <p:cNvPr id="28676" name="AutoShape 9">
            <a:extLst>
              <a:ext uri="{FF2B5EF4-FFF2-40B4-BE49-F238E27FC236}">
                <a16:creationId xmlns:a16="http://schemas.microsoft.com/office/drawing/2014/main" id="{C3BFB83F-97EF-2B47-A1BD-D916AF2B24D1}"/>
              </a:ext>
            </a:extLst>
          </p:cNvPr>
          <p:cNvSpPr>
            <a:spLocks noChangeArrowheads="1"/>
          </p:cNvSpPr>
          <p:nvPr/>
        </p:nvSpPr>
        <p:spPr bwMode="auto">
          <a:xfrm>
            <a:off x="9120188" y="6021389"/>
            <a:ext cx="976312"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8677" name="AutoShape 10">
            <a:extLst>
              <a:ext uri="{FF2B5EF4-FFF2-40B4-BE49-F238E27FC236}">
                <a16:creationId xmlns:a16="http://schemas.microsoft.com/office/drawing/2014/main" id="{79752353-3C2B-F441-87ED-2D235A9E75CB}"/>
              </a:ext>
            </a:extLst>
          </p:cNvPr>
          <p:cNvSpPr>
            <a:spLocks noChangeArrowheads="1"/>
          </p:cNvSpPr>
          <p:nvPr/>
        </p:nvSpPr>
        <p:spPr bwMode="auto">
          <a:xfrm>
            <a:off x="2711451" y="5445126"/>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Tree>
    <p:extLst>
      <p:ext uri="{BB962C8B-B14F-4D97-AF65-F5344CB8AC3E}">
        <p14:creationId xmlns:p14="http://schemas.microsoft.com/office/powerpoint/2010/main" val="274173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CA896A8-9847-D442-815D-93A28DF396DC}"/>
              </a:ext>
            </a:extLst>
          </p:cNvPr>
          <p:cNvSpPr>
            <a:spLocks noChangeArrowheads="1"/>
          </p:cNvSpPr>
          <p:nvPr/>
        </p:nvSpPr>
        <p:spPr bwMode="auto">
          <a:xfrm>
            <a:off x="1524001" y="53459"/>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9699" name="Rectangle 3">
            <a:extLst>
              <a:ext uri="{FF2B5EF4-FFF2-40B4-BE49-F238E27FC236}">
                <a16:creationId xmlns:a16="http://schemas.microsoft.com/office/drawing/2014/main" id="{B7AA0354-3221-C34D-927E-0CD53FAE81DD}"/>
              </a:ext>
            </a:extLst>
          </p:cNvPr>
          <p:cNvSpPr>
            <a:spLocks noChangeArrowheads="1"/>
          </p:cNvSpPr>
          <p:nvPr/>
        </p:nvSpPr>
        <p:spPr bwMode="auto">
          <a:xfrm>
            <a:off x="1524001" y="53459"/>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pic>
        <p:nvPicPr>
          <p:cNvPr id="29700" name="Picture 4" descr="10 Leading Causes of Cancer Deaths In&lt;br/&gt;Turkey&lt;br/&gt;Estimates for 2005">
            <a:extLst>
              <a:ext uri="{FF2B5EF4-FFF2-40B4-BE49-F238E27FC236}">
                <a16:creationId xmlns:a16="http://schemas.microsoft.com/office/drawing/2014/main" id="{F309AF8F-30E2-6240-9F67-B3843AD0B84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35164" y="981075"/>
            <a:ext cx="31130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a:extLst>
              <a:ext uri="{FF2B5EF4-FFF2-40B4-BE49-F238E27FC236}">
                <a16:creationId xmlns:a16="http://schemas.microsoft.com/office/drawing/2014/main" id="{C53DAEE3-27DE-7D41-9819-343ED2279665}"/>
              </a:ext>
            </a:extLst>
          </p:cNvPr>
          <p:cNvSpPr>
            <a:spLocks noChangeArrowheads="1"/>
          </p:cNvSpPr>
          <p:nvPr/>
        </p:nvSpPr>
        <p:spPr bwMode="auto">
          <a:xfrm>
            <a:off x="1524001" y="53459"/>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9702" name="Rectangle 6">
            <a:extLst>
              <a:ext uri="{FF2B5EF4-FFF2-40B4-BE49-F238E27FC236}">
                <a16:creationId xmlns:a16="http://schemas.microsoft.com/office/drawing/2014/main" id="{7EE75F3B-BACB-504E-96EA-BD0609ABF193}"/>
              </a:ext>
            </a:extLst>
          </p:cNvPr>
          <p:cNvSpPr>
            <a:spLocks noChangeArrowheads="1"/>
          </p:cNvSpPr>
          <p:nvPr/>
        </p:nvSpPr>
        <p:spPr bwMode="auto">
          <a:xfrm>
            <a:off x="1524001" y="53459"/>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pic>
        <p:nvPicPr>
          <p:cNvPr id="29703" name="Picture 7" descr="10 Leading Causes of Cancer Deaths In&lt;br/&gt;Turkey&lt;br/&gt;Estimates for 2005">
            <a:extLst>
              <a:ext uri="{FF2B5EF4-FFF2-40B4-BE49-F238E27FC236}">
                <a16:creationId xmlns:a16="http://schemas.microsoft.com/office/drawing/2014/main" id="{E5F074E1-5DED-F14E-9A70-53CAEA8F7E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15164" y="981075"/>
            <a:ext cx="31130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a:extLst>
              <a:ext uri="{FF2B5EF4-FFF2-40B4-BE49-F238E27FC236}">
                <a16:creationId xmlns:a16="http://schemas.microsoft.com/office/drawing/2014/main" id="{80A8ADCA-2F12-334C-8B12-8A5C8189D54C}"/>
              </a:ext>
            </a:extLst>
          </p:cNvPr>
          <p:cNvSpPr>
            <a:spLocks noChangeArrowheads="1"/>
          </p:cNvSpPr>
          <p:nvPr/>
        </p:nvSpPr>
        <p:spPr bwMode="auto">
          <a:xfrm>
            <a:off x="1992313" y="2925764"/>
            <a:ext cx="2519362" cy="503237"/>
          </a:xfrm>
          <a:prstGeom prst="rect">
            <a:avLst/>
          </a:prstGeom>
          <a:noFill/>
          <a:ln w="1905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9705" name="Rectangle 9">
            <a:extLst>
              <a:ext uri="{FF2B5EF4-FFF2-40B4-BE49-F238E27FC236}">
                <a16:creationId xmlns:a16="http://schemas.microsoft.com/office/drawing/2014/main" id="{11D41266-E23E-DB49-A6CE-FD449D12D1CB}"/>
              </a:ext>
            </a:extLst>
          </p:cNvPr>
          <p:cNvSpPr>
            <a:spLocks noChangeArrowheads="1"/>
          </p:cNvSpPr>
          <p:nvPr/>
        </p:nvSpPr>
        <p:spPr bwMode="auto">
          <a:xfrm>
            <a:off x="7175501" y="3429000"/>
            <a:ext cx="2519363" cy="431800"/>
          </a:xfrm>
          <a:prstGeom prst="rect">
            <a:avLst/>
          </a:prstGeom>
          <a:noFill/>
          <a:ln w="1905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9706" name="Line 10">
            <a:extLst>
              <a:ext uri="{FF2B5EF4-FFF2-40B4-BE49-F238E27FC236}">
                <a16:creationId xmlns:a16="http://schemas.microsoft.com/office/drawing/2014/main" id="{BE42DFE5-D307-FD49-AD3A-2C5D6D24605A}"/>
              </a:ext>
            </a:extLst>
          </p:cNvPr>
          <p:cNvSpPr>
            <a:spLocks noChangeShapeType="1"/>
          </p:cNvSpPr>
          <p:nvPr/>
        </p:nvSpPr>
        <p:spPr bwMode="auto">
          <a:xfrm>
            <a:off x="3648075" y="2997200"/>
            <a:ext cx="0" cy="3168650"/>
          </a:xfrm>
          <a:prstGeom prst="line">
            <a:avLst/>
          </a:prstGeom>
          <a:noFill/>
          <a:ln w="9525">
            <a:solidFill>
              <a:srgbClr val="33CCCC"/>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a:extLst>
              <a:ext uri="{FF2B5EF4-FFF2-40B4-BE49-F238E27FC236}">
                <a16:creationId xmlns:a16="http://schemas.microsoft.com/office/drawing/2014/main" id="{708448B7-7069-424C-9B28-047EB944BB51}"/>
              </a:ext>
            </a:extLst>
          </p:cNvPr>
          <p:cNvSpPr>
            <a:spLocks noChangeShapeType="1"/>
          </p:cNvSpPr>
          <p:nvPr/>
        </p:nvSpPr>
        <p:spPr bwMode="auto">
          <a:xfrm>
            <a:off x="8832850" y="3429001"/>
            <a:ext cx="0" cy="2663825"/>
          </a:xfrm>
          <a:prstGeom prst="line">
            <a:avLst/>
          </a:prstGeom>
          <a:noFill/>
          <a:ln w="9525">
            <a:solidFill>
              <a:srgbClr val="33CCCC"/>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Rectangle 12">
            <a:extLst>
              <a:ext uri="{FF2B5EF4-FFF2-40B4-BE49-F238E27FC236}">
                <a16:creationId xmlns:a16="http://schemas.microsoft.com/office/drawing/2014/main" id="{21878A6A-49BB-C342-AD68-997C4820294E}"/>
              </a:ext>
            </a:extLst>
          </p:cNvPr>
          <p:cNvSpPr>
            <a:spLocks noChangeArrowheads="1"/>
          </p:cNvSpPr>
          <p:nvPr/>
        </p:nvSpPr>
        <p:spPr bwMode="auto">
          <a:xfrm>
            <a:off x="1524000" y="44450"/>
            <a:ext cx="8675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US" sz="3200" b="1">
                <a:solidFill>
                  <a:schemeClr val="tx2"/>
                </a:solidFill>
              </a:rPr>
              <a:t>Kanser Ölümleri, Türkiye, </a:t>
            </a:r>
            <a:r>
              <a:rPr lang="en-US" altLang="en-US" sz="3200" b="1">
                <a:solidFill>
                  <a:schemeClr val="tx2"/>
                </a:solidFill>
              </a:rPr>
              <a:t>200</a:t>
            </a:r>
            <a:r>
              <a:rPr lang="tr-TR" altLang="en-US" sz="3200" b="1">
                <a:solidFill>
                  <a:schemeClr val="tx2"/>
                </a:solidFill>
              </a:rPr>
              <a:t>5</a:t>
            </a:r>
            <a:endParaRPr lang="en-US" altLang="en-US" sz="3200" b="1">
              <a:solidFill>
                <a:schemeClr val="tx2"/>
              </a:solidFill>
            </a:endParaRPr>
          </a:p>
        </p:txBody>
      </p:sp>
    </p:spTree>
    <p:extLst>
      <p:ext uri="{BB962C8B-B14F-4D97-AF65-F5344CB8AC3E}">
        <p14:creationId xmlns:p14="http://schemas.microsoft.com/office/powerpoint/2010/main" val="344797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2EE26D6-BE93-194E-854F-5FB5F116C14D}"/>
              </a:ext>
            </a:extLst>
          </p:cNvPr>
          <p:cNvSpPr>
            <a:spLocks noGrp="1" noChangeArrowheads="1"/>
          </p:cNvSpPr>
          <p:nvPr>
            <p:ph type="title"/>
          </p:nvPr>
        </p:nvSpPr>
        <p:spPr>
          <a:noFill/>
        </p:spPr>
        <p:txBody>
          <a:bodyPr/>
          <a:lstStyle/>
          <a:p>
            <a:pPr eaLnBrk="1" hangingPunct="1"/>
            <a:r>
              <a:rPr lang="tr-TR" altLang="en-US"/>
              <a:t>Kolorektal kanserler, kadınlar</a:t>
            </a:r>
          </a:p>
        </p:txBody>
      </p:sp>
      <p:graphicFrame>
        <p:nvGraphicFramePr>
          <p:cNvPr id="78851" name="Group 3">
            <a:extLst>
              <a:ext uri="{FF2B5EF4-FFF2-40B4-BE49-F238E27FC236}">
                <a16:creationId xmlns:a16="http://schemas.microsoft.com/office/drawing/2014/main" id="{133889D5-D41D-3D4C-97CA-732D77E92FC2}"/>
              </a:ext>
            </a:extLst>
          </p:cNvPr>
          <p:cNvGraphicFramePr>
            <a:graphicFrameLocks noGrp="1"/>
          </p:cNvGraphicFramePr>
          <p:nvPr>
            <p:ph idx="1"/>
          </p:nvPr>
        </p:nvGraphicFramePr>
        <p:xfrm>
          <a:off x="1981200" y="1600201"/>
          <a:ext cx="8229600" cy="4525963"/>
        </p:xfrm>
        <a:graphic>
          <a:graphicData uri="http://schemas.openxmlformats.org/drawingml/2006/table">
            <a:tbl>
              <a:tblPr/>
              <a:tblGrid>
                <a:gridCol w="1028700">
                  <a:extLst>
                    <a:ext uri="{9D8B030D-6E8A-4147-A177-3AD203B41FA5}">
                      <a16:colId xmlns:a16="http://schemas.microsoft.com/office/drawing/2014/main" val="20000"/>
                    </a:ext>
                  </a:extLst>
                </a:gridCol>
                <a:gridCol w="957263">
                  <a:extLst>
                    <a:ext uri="{9D8B030D-6E8A-4147-A177-3AD203B41FA5}">
                      <a16:colId xmlns:a16="http://schemas.microsoft.com/office/drawing/2014/main" val="20001"/>
                    </a:ext>
                  </a:extLst>
                </a:gridCol>
                <a:gridCol w="836612">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gridCol w="811213">
                  <a:extLst>
                    <a:ext uri="{9D8B030D-6E8A-4147-A177-3AD203B41FA5}">
                      <a16:colId xmlns:a16="http://schemas.microsoft.com/office/drawing/2014/main" val="20006"/>
                    </a:ext>
                  </a:extLst>
                </a:gridCol>
                <a:gridCol w="931862">
                  <a:extLst>
                    <a:ext uri="{9D8B030D-6E8A-4147-A177-3AD203B41FA5}">
                      <a16:colId xmlns:a16="http://schemas.microsoft.com/office/drawing/2014/main" val="20007"/>
                    </a:ext>
                  </a:extLst>
                </a:gridCol>
                <a:gridCol w="1085850">
                  <a:extLst>
                    <a:ext uri="{9D8B030D-6E8A-4147-A177-3AD203B41FA5}">
                      <a16:colId xmlns:a16="http://schemas.microsoft.com/office/drawing/2014/main" val="20008"/>
                    </a:ext>
                  </a:extLst>
                </a:gridCol>
              </a:tblGrid>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Verdana" pitchFamily="34" charset="0"/>
                          <a:cs typeface="Times New Roman" pitchFamily="18" charset="0"/>
                        </a:rPr>
                        <a:t> </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İnsidans</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Mortalite</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Prevalans</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0"/>
                  </a:ext>
                </a:extLst>
              </a:tr>
              <a:tr h="80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Bölge</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Olgu</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Kaba Hız</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YSH</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Ölüm</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Kaba</a:t>
                      </a:r>
                      <a:endParaRPr kumimoji="0" lang="tr-TR"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Hız</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YSH</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1-yıl</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5-yıl</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Dünya</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472687</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15.4</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14.6</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250532</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8.1</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7.6</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362911</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1315195</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5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Çok gelişmiş bölgeler </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312341</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50.9</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26.6</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153980</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25.1</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12.3</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252367</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946179</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36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Verdana" pitchFamily="34" charset="0"/>
                          <a:cs typeface="Times New Roman" pitchFamily="18" charset="0"/>
                        </a:rPr>
                        <a:t>Az gelişmiş bölgeler</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159664</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6.5</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7.7</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96184</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3.9</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9900"/>
                          </a:solidFill>
                          <a:effectLst/>
                          <a:latin typeface="Verdana" pitchFamily="34" charset="0"/>
                          <a:cs typeface="Times New Roman" pitchFamily="18" charset="0"/>
                        </a:rPr>
                        <a:t>4.7</a:t>
                      </a:r>
                      <a:endParaRPr kumimoji="0" lang="tr-TR" sz="1800" b="0" i="0" u="none" strike="noStrike" cap="none" normalizeH="0" baseline="0">
                        <a:ln>
                          <a:noFill/>
                        </a:ln>
                        <a:solidFill>
                          <a:srgbClr val="FF9900"/>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110544</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Verdana" pitchFamily="34" charset="0"/>
                          <a:cs typeface="Times New Roman" pitchFamily="18" charset="0"/>
                        </a:rPr>
                        <a:t>369016</a:t>
                      </a:r>
                      <a:endParaRPr kumimoji="0" lang="tr-TR" sz="1800" b="0" i="0" u="none" strike="noStrike" cap="none" normalizeH="0" baseline="0">
                        <a:ln>
                          <a:noFill/>
                        </a:ln>
                        <a:solidFill>
                          <a:schemeClr val="tx1"/>
                        </a:solidFill>
                        <a:effectLst/>
                        <a:latin typeface="Arial"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6925" name="Rectangle 61">
            <a:extLst>
              <a:ext uri="{FF2B5EF4-FFF2-40B4-BE49-F238E27FC236}">
                <a16:creationId xmlns:a16="http://schemas.microsoft.com/office/drawing/2014/main" id="{7062CD6B-9E55-824B-8192-2983A6796860}"/>
              </a:ext>
            </a:extLst>
          </p:cNvPr>
          <p:cNvSpPr>
            <a:spLocks noChangeArrowheads="1"/>
          </p:cNvSpPr>
          <p:nvPr/>
        </p:nvSpPr>
        <p:spPr bwMode="auto">
          <a:xfrm>
            <a:off x="2417763" y="6381751"/>
            <a:ext cx="828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b="1" i="1"/>
              <a:t>Kaynak: GLOBOCAN 2002</a:t>
            </a:r>
            <a:r>
              <a:rPr lang="tr-TR" altLang="en-US" b="1"/>
              <a:t> database (http://www-dep.iarc.fr/dephome.htm</a:t>
            </a:r>
            <a:r>
              <a:rPr lang="tr-TR" altLang="en-US"/>
              <a:t> )</a:t>
            </a:r>
          </a:p>
        </p:txBody>
      </p:sp>
    </p:spTree>
    <p:extLst>
      <p:ext uri="{BB962C8B-B14F-4D97-AF65-F5344CB8AC3E}">
        <p14:creationId xmlns:p14="http://schemas.microsoft.com/office/powerpoint/2010/main" val="342795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B187053-ED39-F945-855C-4D030C8141E1}"/>
              </a:ext>
            </a:extLst>
          </p:cNvPr>
          <p:cNvSpPr>
            <a:spLocks noGrp="1" noChangeArrowheads="1"/>
          </p:cNvSpPr>
          <p:nvPr>
            <p:ph type="title"/>
          </p:nvPr>
        </p:nvSpPr>
        <p:spPr/>
        <p:txBody>
          <a:bodyPr/>
          <a:lstStyle/>
          <a:p>
            <a:pPr eaLnBrk="1" hangingPunct="1"/>
            <a:r>
              <a:rPr lang="tr-TR" altLang="en-US"/>
              <a:t>Kolorektal kanserler, erkekler</a:t>
            </a:r>
          </a:p>
        </p:txBody>
      </p:sp>
      <p:graphicFrame>
        <p:nvGraphicFramePr>
          <p:cNvPr id="77827" name="Group 3">
            <a:extLst>
              <a:ext uri="{FF2B5EF4-FFF2-40B4-BE49-F238E27FC236}">
                <a16:creationId xmlns:a16="http://schemas.microsoft.com/office/drawing/2014/main" id="{C8AFAD2F-1AEF-A14B-B3FA-CF66A8275B4F}"/>
              </a:ext>
            </a:extLst>
          </p:cNvPr>
          <p:cNvGraphicFramePr>
            <a:graphicFrameLocks noGrp="1"/>
          </p:cNvGraphicFramePr>
          <p:nvPr>
            <p:ph idx="1"/>
          </p:nvPr>
        </p:nvGraphicFramePr>
        <p:xfrm>
          <a:off x="1981200" y="1600200"/>
          <a:ext cx="8288338" cy="3808412"/>
        </p:xfrm>
        <a:graphic>
          <a:graphicData uri="http://schemas.openxmlformats.org/drawingml/2006/table">
            <a:tbl>
              <a:tblPr/>
              <a:tblGrid>
                <a:gridCol w="130651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995362">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639763">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949325">
                  <a:extLst>
                    <a:ext uri="{9D8B030D-6E8A-4147-A177-3AD203B41FA5}">
                      <a16:colId xmlns:a16="http://schemas.microsoft.com/office/drawing/2014/main" val="20007"/>
                    </a:ext>
                  </a:extLst>
                </a:gridCol>
                <a:gridCol w="1085850">
                  <a:extLst>
                    <a:ext uri="{9D8B030D-6E8A-4147-A177-3AD203B41FA5}">
                      <a16:colId xmlns:a16="http://schemas.microsoft.com/office/drawing/2014/main" val="20008"/>
                    </a:ext>
                  </a:extLst>
                </a:gridCol>
              </a:tblGrid>
              <a:tr h="7715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İnsidans</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Mortalite</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Prevalans</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0"/>
                  </a:ext>
                </a:extLst>
              </a:tr>
              <a:tr h="9494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Bölge</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Olgu</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Kaba Hız</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YSH</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Ölüm</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Kaba</a:t>
                      </a:r>
                      <a:endParaRPr kumimoji="0" lang="tr-TR" sz="1400" b="0" i="0" u="none" strike="noStrike" cap="none" normalizeH="0" baseline="0">
                        <a:ln>
                          <a:noFill/>
                        </a:ln>
                        <a:solidFill>
                          <a:schemeClr val="tx1"/>
                        </a:solidFill>
                        <a:effectLst/>
                        <a:latin typeface="Bookman Old Style"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Hız</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YSH</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1-yıl</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5-yıl</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9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Dünya</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550465</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17.6</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20.1</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278446</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8.9</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10.2</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423416</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1515221</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5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Çok gelişmiş bölgeler </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353390</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60.8</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40.0</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159914</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27.5</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17.7</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290177</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1072683</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9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Az gelişmiş bölgeler</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196037</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7.7</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10.2</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118025</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4.6</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9900"/>
                          </a:solidFill>
                          <a:effectLst/>
                          <a:latin typeface="Bookman Old Style" pitchFamily="18" charset="0"/>
                          <a:cs typeface="Times New Roman" pitchFamily="18" charset="0"/>
                        </a:rPr>
                        <a:t>6.2</a:t>
                      </a:r>
                      <a:endParaRPr kumimoji="0" lang="tr-TR" sz="1400" b="0" i="0" u="none" strike="noStrike" cap="none" normalizeH="0" baseline="0">
                        <a:ln>
                          <a:noFill/>
                        </a:ln>
                        <a:solidFill>
                          <a:srgbClr val="FF9900"/>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133239</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Bookman Old Style" pitchFamily="18" charset="0"/>
                          <a:cs typeface="Times New Roman" pitchFamily="18" charset="0"/>
                        </a:rPr>
                        <a:t>442538</a:t>
                      </a:r>
                      <a:endParaRPr kumimoji="0" lang="tr-TR" sz="1400" b="0" i="0" u="none" strike="noStrike" cap="none" normalizeH="0" baseline="0">
                        <a:ln>
                          <a:noFill/>
                        </a:ln>
                        <a:solidFill>
                          <a:schemeClr val="tx1"/>
                        </a:solidFill>
                        <a:effectLst/>
                        <a:latin typeface="Bookman Old Style" pitchFamily="18" charset="0"/>
                      </a:endParaRPr>
                    </a:p>
                  </a:txBody>
                  <a:tcPr marT="45724" marB="45724"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48" name="Rectangle 60">
            <a:extLst>
              <a:ext uri="{FF2B5EF4-FFF2-40B4-BE49-F238E27FC236}">
                <a16:creationId xmlns:a16="http://schemas.microsoft.com/office/drawing/2014/main" id="{8D19ADFF-85FA-8D40-81C8-CEC860B1EDCF}"/>
              </a:ext>
            </a:extLst>
          </p:cNvPr>
          <p:cNvSpPr>
            <a:spLocks noChangeArrowheads="1"/>
          </p:cNvSpPr>
          <p:nvPr/>
        </p:nvSpPr>
        <p:spPr bwMode="auto">
          <a:xfrm>
            <a:off x="2417763" y="6381751"/>
            <a:ext cx="828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b="1" i="1"/>
              <a:t>Kaynak: GLOBOCAN 2002</a:t>
            </a:r>
            <a:r>
              <a:rPr lang="tr-TR" altLang="en-US" b="1"/>
              <a:t> database (http://www-dep.iarc.fr/dephome.htm</a:t>
            </a:r>
            <a:r>
              <a:rPr lang="tr-TR" altLang="en-US"/>
              <a:t> )</a:t>
            </a:r>
          </a:p>
        </p:txBody>
      </p:sp>
    </p:spTree>
    <p:extLst>
      <p:ext uri="{BB962C8B-B14F-4D97-AF65-F5344CB8AC3E}">
        <p14:creationId xmlns:p14="http://schemas.microsoft.com/office/powerpoint/2010/main" val="402166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C511A87-ECB7-5F4F-81A7-2D9AE29CB699}"/>
              </a:ext>
            </a:extLst>
          </p:cNvPr>
          <p:cNvSpPr>
            <a:spLocks noGrp="1" noChangeArrowheads="1"/>
          </p:cNvSpPr>
          <p:nvPr>
            <p:ph type="title"/>
          </p:nvPr>
        </p:nvSpPr>
        <p:spPr/>
        <p:txBody>
          <a:bodyPr/>
          <a:lstStyle/>
          <a:p>
            <a:r>
              <a:rPr lang="en-US" altLang="en-US" dirty="0"/>
              <a:t>RISK FAKTÖRLERİ</a:t>
            </a:r>
          </a:p>
        </p:txBody>
      </p:sp>
      <p:sp>
        <p:nvSpPr>
          <p:cNvPr id="14339" name="Rectangle 3">
            <a:extLst>
              <a:ext uri="{FF2B5EF4-FFF2-40B4-BE49-F238E27FC236}">
                <a16:creationId xmlns:a16="http://schemas.microsoft.com/office/drawing/2014/main" id="{5864B605-AD93-6E4E-B902-1E9A02DA6F58}"/>
              </a:ext>
            </a:extLst>
          </p:cNvPr>
          <p:cNvSpPr>
            <a:spLocks noGrp="1" noChangeArrowheads="1"/>
          </p:cNvSpPr>
          <p:nvPr>
            <p:ph type="body" idx="1"/>
          </p:nvPr>
        </p:nvSpPr>
        <p:spPr>
          <a:xfrm>
            <a:off x="2514600" y="1798638"/>
            <a:ext cx="8229600" cy="4525962"/>
          </a:xfrm>
        </p:spPr>
        <p:txBody>
          <a:bodyPr/>
          <a:lstStyle/>
          <a:p>
            <a:pPr>
              <a:lnSpc>
                <a:spcPct val="155000"/>
              </a:lnSpc>
            </a:pPr>
            <a:r>
              <a:rPr lang="en-US" altLang="en-US" sz="4000" b="1" dirty="0" err="1"/>
              <a:t>Genetik</a:t>
            </a:r>
            <a:endParaRPr lang="en-US" altLang="en-US" sz="4000" b="1" dirty="0"/>
          </a:p>
          <a:p>
            <a:pPr>
              <a:lnSpc>
                <a:spcPct val="155000"/>
              </a:lnSpc>
            </a:pPr>
            <a:r>
              <a:rPr lang="en-US" altLang="en-US" sz="4000" b="1" dirty="0" err="1"/>
              <a:t>Çevresel</a:t>
            </a:r>
            <a:r>
              <a:rPr lang="en-US" altLang="en-US" sz="4000" b="1" dirty="0"/>
              <a:t> </a:t>
            </a:r>
            <a:r>
              <a:rPr lang="en-US" altLang="en-US" sz="4000" b="1" dirty="0" err="1"/>
              <a:t>Faktörler</a:t>
            </a:r>
            <a:endParaRPr lang="en-US" altLang="en-US" sz="4000" dirty="0"/>
          </a:p>
        </p:txBody>
      </p:sp>
    </p:spTree>
    <p:extLst>
      <p:ext uri="{BB962C8B-B14F-4D97-AF65-F5344CB8AC3E}">
        <p14:creationId xmlns:p14="http://schemas.microsoft.com/office/powerpoint/2010/main" val="408382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p:cTn id="12" dur="500" fill="hold"/>
                                        <p:tgtEl>
                                          <p:spTgt spid="143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43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43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500" fill="hold"/>
                                        <p:tgtEl>
                                          <p:spTgt spid="143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43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43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99A066B-CFF7-CB41-BF20-BF679078AE15}"/>
              </a:ext>
            </a:extLst>
          </p:cNvPr>
          <p:cNvSpPr>
            <a:spLocks noGrp="1" noChangeArrowheads="1"/>
          </p:cNvSpPr>
          <p:nvPr>
            <p:ph type="title"/>
          </p:nvPr>
        </p:nvSpPr>
        <p:spPr/>
        <p:txBody>
          <a:bodyPr/>
          <a:lstStyle/>
          <a:p>
            <a:r>
              <a:rPr lang="en-US" altLang="en-US" dirty="0"/>
              <a:t>GENETİK FAKTÖRLER</a:t>
            </a:r>
          </a:p>
        </p:txBody>
      </p:sp>
      <p:sp>
        <p:nvSpPr>
          <p:cNvPr id="15363" name="Rectangle 3">
            <a:extLst>
              <a:ext uri="{FF2B5EF4-FFF2-40B4-BE49-F238E27FC236}">
                <a16:creationId xmlns:a16="http://schemas.microsoft.com/office/drawing/2014/main" id="{A2079F14-03CD-4041-8D56-C57AEE058247}"/>
              </a:ext>
            </a:extLst>
          </p:cNvPr>
          <p:cNvSpPr>
            <a:spLocks noGrp="1" noChangeArrowheads="1"/>
          </p:cNvSpPr>
          <p:nvPr>
            <p:ph type="body" idx="1"/>
          </p:nvPr>
        </p:nvSpPr>
        <p:spPr>
          <a:xfrm>
            <a:off x="1905000" y="1570038"/>
            <a:ext cx="8686800" cy="4373562"/>
          </a:xfrm>
        </p:spPr>
        <p:txBody>
          <a:bodyPr/>
          <a:lstStyle/>
          <a:p>
            <a:pPr>
              <a:lnSpc>
                <a:spcPct val="145000"/>
              </a:lnSpc>
            </a:pPr>
            <a:r>
              <a:rPr lang="en-US" altLang="en-US" b="1" dirty="0"/>
              <a:t>Familial adenomatous polyposis.</a:t>
            </a:r>
          </a:p>
          <a:p>
            <a:pPr>
              <a:lnSpc>
                <a:spcPct val="145000"/>
              </a:lnSpc>
            </a:pPr>
            <a:r>
              <a:rPr lang="en-US" altLang="en-US" b="1" dirty="0"/>
              <a:t>Hereditary non-polyposis CRC.</a:t>
            </a:r>
          </a:p>
          <a:p>
            <a:pPr>
              <a:lnSpc>
                <a:spcPct val="145000"/>
              </a:lnSpc>
            </a:pPr>
            <a:r>
              <a:rPr lang="en-US" altLang="en-US" b="1" dirty="0" err="1"/>
              <a:t>Birinci</a:t>
            </a:r>
            <a:r>
              <a:rPr lang="en-US" altLang="en-US" b="1" dirty="0"/>
              <a:t> </a:t>
            </a:r>
            <a:r>
              <a:rPr lang="en-US" altLang="en-US" b="1" dirty="0" err="1"/>
              <a:t>derece</a:t>
            </a:r>
            <a:r>
              <a:rPr lang="en-US" altLang="en-US" b="1" dirty="0"/>
              <a:t> </a:t>
            </a:r>
            <a:r>
              <a:rPr lang="en-US" altLang="en-US" b="1" dirty="0" err="1"/>
              <a:t>akrabalarda</a:t>
            </a:r>
            <a:r>
              <a:rPr lang="en-US" altLang="en-US" b="1" dirty="0"/>
              <a:t> KRK</a:t>
            </a:r>
          </a:p>
          <a:p>
            <a:pPr>
              <a:lnSpc>
                <a:spcPct val="145000"/>
              </a:lnSpc>
            </a:pPr>
            <a:r>
              <a:rPr lang="en-US" altLang="en-US" b="1" dirty="0" err="1"/>
              <a:t>İnflamatuvar</a:t>
            </a:r>
            <a:r>
              <a:rPr lang="en-US" altLang="en-US" b="1" dirty="0"/>
              <a:t> </a:t>
            </a:r>
            <a:r>
              <a:rPr lang="en-US" altLang="en-US" b="1" dirty="0" err="1"/>
              <a:t>Barsak</a:t>
            </a:r>
            <a:r>
              <a:rPr lang="en-US" altLang="en-US" b="1" dirty="0"/>
              <a:t> </a:t>
            </a:r>
            <a:r>
              <a:rPr lang="en-US" altLang="en-US" b="1" dirty="0" err="1"/>
              <a:t>Hastalığı</a:t>
            </a:r>
            <a:endParaRPr lang="en-US" altLang="en-US" b="1" dirty="0"/>
          </a:p>
          <a:p>
            <a:pPr>
              <a:lnSpc>
                <a:spcPct val="145000"/>
              </a:lnSpc>
              <a:buFontTx/>
              <a:buNone/>
            </a:pPr>
            <a:endParaRPr lang="en-US" altLang="en-US" b="1" dirty="0"/>
          </a:p>
        </p:txBody>
      </p:sp>
    </p:spTree>
    <p:extLst>
      <p:ext uri="{BB962C8B-B14F-4D97-AF65-F5344CB8AC3E}">
        <p14:creationId xmlns:p14="http://schemas.microsoft.com/office/powerpoint/2010/main" val="548170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3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p:cTn id="19"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36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 calcmode="lin" valueType="num">
                                      <p:cBhvr>
                                        <p:cTn id="26"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536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363">
                                            <p:txEl>
                                              <p:pRg st="3" end="3"/>
                                            </p:txEl>
                                          </p:spTgt>
                                        </p:tgtEl>
                                        <p:attrNameLst>
                                          <p:attrName>style.visibility</p:attrName>
                                        </p:attrNameLst>
                                      </p:cBhvr>
                                      <p:to>
                                        <p:strVal val="visible"/>
                                      </p:to>
                                    </p:set>
                                    <p:anim calcmode="lin" valueType="num">
                                      <p:cBhvr>
                                        <p:cTn id="33"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C511A87-ECB7-5F4F-81A7-2D9AE29CB699}"/>
              </a:ext>
            </a:extLst>
          </p:cNvPr>
          <p:cNvSpPr>
            <a:spLocks noGrp="1" noChangeArrowheads="1"/>
          </p:cNvSpPr>
          <p:nvPr>
            <p:ph type="title"/>
          </p:nvPr>
        </p:nvSpPr>
        <p:spPr/>
        <p:txBody>
          <a:bodyPr/>
          <a:lstStyle/>
          <a:p>
            <a:r>
              <a:rPr lang="en-US" altLang="en-US" dirty="0"/>
              <a:t>RISK FAKTÖRLERİ</a:t>
            </a:r>
          </a:p>
        </p:txBody>
      </p:sp>
      <p:sp>
        <p:nvSpPr>
          <p:cNvPr id="14339" name="Rectangle 3">
            <a:extLst>
              <a:ext uri="{FF2B5EF4-FFF2-40B4-BE49-F238E27FC236}">
                <a16:creationId xmlns:a16="http://schemas.microsoft.com/office/drawing/2014/main" id="{5864B605-AD93-6E4E-B902-1E9A02DA6F58}"/>
              </a:ext>
            </a:extLst>
          </p:cNvPr>
          <p:cNvSpPr>
            <a:spLocks noGrp="1" noChangeArrowheads="1"/>
          </p:cNvSpPr>
          <p:nvPr>
            <p:ph type="body" idx="1"/>
          </p:nvPr>
        </p:nvSpPr>
        <p:spPr>
          <a:xfrm>
            <a:off x="2514600" y="1798638"/>
            <a:ext cx="8229600" cy="4525962"/>
          </a:xfrm>
        </p:spPr>
        <p:txBody>
          <a:bodyPr/>
          <a:lstStyle/>
          <a:p>
            <a:pPr>
              <a:lnSpc>
                <a:spcPct val="155000"/>
              </a:lnSpc>
            </a:pPr>
            <a:r>
              <a:rPr lang="en-US" altLang="en-US" sz="4000" b="1" dirty="0" err="1"/>
              <a:t>Genetik</a:t>
            </a:r>
            <a:endParaRPr lang="en-US" altLang="en-US" sz="4000" b="1" dirty="0"/>
          </a:p>
          <a:p>
            <a:pPr>
              <a:lnSpc>
                <a:spcPct val="155000"/>
              </a:lnSpc>
            </a:pPr>
            <a:r>
              <a:rPr lang="en-US" altLang="en-US" sz="4000" b="1" dirty="0" err="1"/>
              <a:t>Çevresel</a:t>
            </a:r>
            <a:r>
              <a:rPr lang="en-US" altLang="en-US" sz="4000" b="1" dirty="0"/>
              <a:t> </a:t>
            </a:r>
            <a:r>
              <a:rPr lang="en-US" altLang="en-US" sz="4000" b="1" dirty="0" err="1"/>
              <a:t>Faktörler</a:t>
            </a:r>
            <a:endParaRPr lang="en-US" altLang="en-US" sz="4000" dirty="0"/>
          </a:p>
        </p:txBody>
      </p:sp>
    </p:spTree>
    <p:extLst>
      <p:ext uri="{BB962C8B-B14F-4D97-AF65-F5344CB8AC3E}">
        <p14:creationId xmlns:p14="http://schemas.microsoft.com/office/powerpoint/2010/main" val="114397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p:cTn id="12" dur="500" fill="hold"/>
                                        <p:tgtEl>
                                          <p:spTgt spid="143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43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43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500" fill="hold"/>
                                        <p:tgtEl>
                                          <p:spTgt spid="143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43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43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99A066B-CFF7-CB41-BF20-BF679078AE15}"/>
              </a:ext>
            </a:extLst>
          </p:cNvPr>
          <p:cNvSpPr>
            <a:spLocks noGrp="1" noChangeArrowheads="1"/>
          </p:cNvSpPr>
          <p:nvPr>
            <p:ph type="title"/>
          </p:nvPr>
        </p:nvSpPr>
        <p:spPr/>
        <p:txBody>
          <a:bodyPr/>
          <a:lstStyle/>
          <a:p>
            <a:r>
              <a:rPr lang="en-US" altLang="en-US" dirty="0"/>
              <a:t>GENETİK FAKTÖRLER</a:t>
            </a:r>
          </a:p>
        </p:txBody>
      </p:sp>
      <p:sp>
        <p:nvSpPr>
          <p:cNvPr id="15363" name="Rectangle 3">
            <a:extLst>
              <a:ext uri="{FF2B5EF4-FFF2-40B4-BE49-F238E27FC236}">
                <a16:creationId xmlns:a16="http://schemas.microsoft.com/office/drawing/2014/main" id="{A2079F14-03CD-4041-8D56-C57AEE058247}"/>
              </a:ext>
            </a:extLst>
          </p:cNvPr>
          <p:cNvSpPr>
            <a:spLocks noGrp="1" noChangeArrowheads="1"/>
          </p:cNvSpPr>
          <p:nvPr>
            <p:ph type="body" idx="1"/>
          </p:nvPr>
        </p:nvSpPr>
        <p:spPr>
          <a:xfrm>
            <a:off x="1905000" y="1570038"/>
            <a:ext cx="8686800" cy="4373562"/>
          </a:xfrm>
        </p:spPr>
        <p:txBody>
          <a:bodyPr/>
          <a:lstStyle/>
          <a:p>
            <a:pPr>
              <a:lnSpc>
                <a:spcPct val="145000"/>
              </a:lnSpc>
            </a:pPr>
            <a:r>
              <a:rPr lang="en-US" altLang="en-US" b="1" dirty="0"/>
              <a:t>Familial adenomatous polyposis.</a:t>
            </a:r>
          </a:p>
          <a:p>
            <a:pPr>
              <a:lnSpc>
                <a:spcPct val="145000"/>
              </a:lnSpc>
            </a:pPr>
            <a:r>
              <a:rPr lang="en-US" altLang="en-US" b="1" dirty="0"/>
              <a:t>Hereditary non-polyposis CRC.</a:t>
            </a:r>
          </a:p>
          <a:p>
            <a:pPr>
              <a:lnSpc>
                <a:spcPct val="145000"/>
              </a:lnSpc>
            </a:pPr>
            <a:r>
              <a:rPr lang="en-US" altLang="en-US" b="1" dirty="0" err="1"/>
              <a:t>Birinci</a:t>
            </a:r>
            <a:r>
              <a:rPr lang="en-US" altLang="en-US" b="1" dirty="0"/>
              <a:t> </a:t>
            </a:r>
            <a:r>
              <a:rPr lang="en-US" altLang="en-US" b="1" dirty="0" err="1"/>
              <a:t>derece</a:t>
            </a:r>
            <a:r>
              <a:rPr lang="en-US" altLang="en-US" b="1" dirty="0"/>
              <a:t> </a:t>
            </a:r>
            <a:r>
              <a:rPr lang="en-US" altLang="en-US" b="1" dirty="0" err="1"/>
              <a:t>akrabalarda</a:t>
            </a:r>
            <a:r>
              <a:rPr lang="en-US" altLang="en-US" b="1" dirty="0"/>
              <a:t> KRK</a:t>
            </a:r>
          </a:p>
          <a:p>
            <a:pPr>
              <a:lnSpc>
                <a:spcPct val="145000"/>
              </a:lnSpc>
            </a:pPr>
            <a:r>
              <a:rPr lang="en-US" altLang="en-US" b="1" dirty="0" err="1"/>
              <a:t>İnflamatuvar</a:t>
            </a:r>
            <a:r>
              <a:rPr lang="en-US" altLang="en-US" b="1" dirty="0"/>
              <a:t> </a:t>
            </a:r>
            <a:r>
              <a:rPr lang="en-US" altLang="en-US" b="1" dirty="0" err="1"/>
              <a:t>Barsak</a:t>
            </a:r>
            <a:r>
              <a:rPr lang="en-US" altLang="en-US" b="1" dirty="0"/>
              <a:t> </a:t>
            </a:r>
            <a:r>
              <a:rPr lang="en-US" altLang="en-US" b="1" dirty="0" err="1"/>
              <a:t>Hastalığı</a:t>
            </a:r>
            <a:endParaRPr lang="en-US" altLang="en-US" b="1" dirty="0"/>
          </a:p>
          <a:p>
            <a:pPr>
              <a:lnSpc>
                <a:spcPct val="145000"/>
              </a:lnSpc>
              <a:buFontTx/>
              <a:buNone/>
            </a:pPr>
            <a:endParaRPr lang="en-US" altLang="en-US" b="1" dirty="0"/>
          </a:p>
        </p:txBody>
      </p:sp>
    </p:spTree>
    <p:extLst>
      <p:ext uri="{BB962C8B-B14F-4D97-AF65-F5344CB8AC3E}">
        <p14:creationId xmlns:p14="http://schemas.microsoft.com/office/powerpoint/2010/main" val="2288188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3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p:cTn id="19"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36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 calcmode="lin" valueType="num">
                                      <p:cBhvr>
                                        <p:cTn id="26"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536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363">
                                            <p:txEl>
                                              <p:pRg st="3" end="3"/>
                                            </p:txEl>
                                          </p:spTgt>
                                        </p:tgtEl>
                                        <p:attrNameLst>
                                          <p:attrName>style.visibility</p:attrName>
                                        </p:attrNameLst>
                                      </p:cBhvr>
                                      <p:to>
                                        <p:strVal val="visible"/>
                                      </p:to>
                                    </p:set>
                                    <p:anim calcmode="lin" valueType="num">
                                      <p:cBhvr>
                                        <p:cTn id="33"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8933-F359-4349-BC54-95CE7C085145}"/>
              </a:ext>
            </a:extLst>
          </p:cNvPr>
          <p:cNvSpPr>
            <a:spLocks noGrp="1"/>
          </p:cNvSpPr>
          <p:nvPr>
            <p:ph type="title"/>
          </p:nvPr>
        </p:nvSpPr>
        <p:spPr>
          <a:xfrm>
            <a:off x="181707" y="576141"/>
            <a:ext cx="8469923" cy="1325563"/>
          </a:xfrm>
        </p:spPr>
        <p:txBody>
          <a:bodyPr/>
          <a:lstStyle/>
          <a:p>
            <a:r>
              <a:rPr lang="en-US" dirty="0" err="1"/>
              <a:t>Familiyal</a:t>
            </a:r>
            <a:r>
              <a:rPr lang="en-US" dirty="0"/>
              <a:t> </a:t>
            </a:r>
            <a:r>
              <a:rPr lang="en-US" dirty="0" err="1"/>
              <a:t>Adenomatoz</a:t>
            </a:r>
            <a:r>
              <a:rPr lang="en-US" dirty="0"/>
              <a:t> </a:t>
            </a:r>
            <a:r>
              <a:rPr lang="en-US" dirty="0" err="1"/>
              <a:t>Polipozis</a:t>
            </a:r>
            <a:r>
              <a:rPr lang="en-US" dirty="0"/>
              <a:t> (FAP)</a:t>
            </a:r>
          </a:p>
        </p:txBody>
      </p:sp>
      <p:sp>
        <p:nvSpPr>
          <p:cNvPr id="3" name="Content Placeholder 2">
            <a:extLst>
              <a:ext uri="{FF2B5EF4-FFF2-40B4-BE49-F238E27FC236}">
                <a16:creationId xmlns:a16="http://schemas.microsoft.com/office/drawing/2014/main" id="{F14959DC-212B-684F-A1FB-81BAED3604D8}"/>
              </a:ext>
            </a:extLst>
          </p:cNvPr>
          <p:cNvSpPr>
            <a:spLocks noGrp="1"/>
          </p:cNvSpPr>
          <p:nvPr>
            <p:ph idx="1"/>
          </p:nvPr>
        </p:nvSpPr>
        <p:spPr>
          <a:xfrm>
            <a:off x="838200" y="2391508"/>
            <a:ext cx="10515600" cy="4466491"/>
          </a:xfrm>
        </p:spPr>
        <p:txBody>
          <a:bodyPr/>
          <a:lstStyle/>
          <a:p>
            <a:r>
              <a:rPr lang="en-US" dirty="0" err="1"/>
              <a:t>Kolonda</a:t>
            </a:r>
            <a:r>
              <a:rPr lang="en-US" dirty="0"/>
              <a:t> </a:t>
            </a:r>
            <a:r>
              <a:rPr lang="en-US" dirty="0" err="1"/>
              <a:t>yaklaşık</a:t>
            </a:r>
            <a:r>
              <a:rPr lang="en-US" dirty="0"/>
              <a:t> &gt;100 </a:t>
            </a:r>
            <a:r>
              <a:rPr lang="en-US" dirty="0" err="1"/>
              <a:t>polip</a:t>
            </a:r>
            <a:r>
              <a:rPr lang="en-US" dirty="0"/>
              <a:t> </a:t>
            </a:r>
            <a:r>
              <a:rPr lang="en-US" dirty="0" err="1"/>
              <a:t>bulunur</a:t>
            </a:r>
            <a:r>
              <a:rPr lang="en-US" dirty="0"/>
              <a:t>,</a:t>
            </a:r>
          </a:p>
          <a:p>
            <a:r>
              <a:rPr lang="en-US" dirty="0" err="1"/>
              <a:t>Sıklığı</a:t>
            </a:r>
            <a:r>
              <a:rPr lang="en-US" dirty="0"/>
              <a:t> 3/100000 </a:t>
            </a:r>
            <a:r>
              <a:rPr lang="en-US" dirty="0" err="1"/>
              <a:t>dir</a:t>
            </a:r>
            <a:r>
              <a:rPr lang="en-US" dirty="0"/>
              <a:t>,</a:t>
            </a:r>
          </a:p>
          <a:p>
            <a:r>
              <a:rPr lang="en-US" dirty="0" err="1"/>
              <a:t>Tüm</a:t>
            </a:r>
            <a:r>
              <a:rPr lang="en-US" dirty="0"/>
              <a:t> </a:t>
            </a:r>
            <a:r>
              <a:rPr lang="en-US" dirty="0" err="1"/>
              <a:t>kolorektal</a:t>
            </a:r>
            <a:r>
              <a:rPr lang="en-US" dirty="0"/>
              <a:t> </a:t>
            </a:r>
            <a:r>
              <a:rPr lang="en-US" dirty="0" err="1"/>
              <a:t>kanserlerin</a:t>
            </a:r>
            <a:r>
              <a:rPr lang="en-US" dirty="0"/>
              <a:t> </a:t>
            </a:r>
            <a:r>
              <a:rPr lang="en-US" dirty="0" err="1"/>
              <a:t>yaklaşık</a:t>
            </a:r>
            <a:r>
              <a:rPr lang="en-US" dirty="0"/>
              <a:t> %1’inden </a:t>
            </a:r>
            <a:r>
              <a:rPr lang="en-US" dirty="0" err="1"/>
              <a:t>sorumludur</a:t>
            </a:r>
            <a:endParaRPr lang="en-US" dirty="0"/>
          </a:p>
          <a:p>
            <a:r>
              <a:rPr lang="en-US" dirty="0"/>
              <a:t>5. </a:t>
            </a:r>
            <a:r>
              <a:rPr lang="en-US" dirty="0" err="1"/>
              <a:t>Kromozomdaki</a:t>
            </a:r>
            <a:r>
              <a:rPr lang="en-US" dirty="0"/>
              <a:t> q21-q22, APC </a:t>
            </a:r>
            <a:r>
              <a:rPr lang="en-US" dirty="0" err="1"/>
              <a:t>geninin</a:t>
            </a:r>
            <a:r>
              <a:rPr lang="en-US" dirty="0"/>
              <a:t> </a:t>
            </a:r>
            <a:r>
              <a:rPr lang="en-US" dirty="0" err="1"/>
              <a:t>mutasyonu</a:t>
            </a:r>
            <a:r>
              <a:rPr lang="en-US" dirty="0"/>
              <a:t> </a:t>
            </a:r>
            <a:r>
              <a:rPr lang="en-US" dirty="0" err="1"/>
              <a:t>sonucu</a:t>
            </a:r>
            <a:r>
              <a:rPr lang="en-US" dirty="0"/>
              <a:t> </a:t>
            </a:r>
            <a:r>
              <a:rPr lang="en-US" dirty="0" err="1"/>
              <a:t>ortaya</a:t>
            </a:r>
            <a:r>
              <a:rPr lang="en-US" dirty="0"/>
              <a:t> </a:t>
            </a:r>
            <a:r>
              <a:rPr lang="en-US" dirty="0" err="1"/>
              <a:t>çıkar</a:t>
            </a:r>
            <a:r>
              <a:rPr lang="en-US" dirty="0"/>
              <a:t>,</a:t>
            </a:r>
          </a:p>
          <a:p>
            <a:r>
              <a:rPr lang="en-US" dirty="0" err="1"/>
              <a:t>Çoğu</a:t>
            </a:r>
            <a:r>
              <a:rPr lang="en-US" dirty="0"/>
              <a:t> </a:t>
            </a:r>
            <a:r>
              <a:rPr lang="en-US" dirty="0" err="1"/>
              <a:t>hastaya</a:t>
            </a:r>
            <a:r>
              <a:rPr lang="en-US" dirty="0"/>
              <a:t> 20-40 </a:t>
            </a:r>
            <a:r>
              <a:rPr lang="en-US" dirty="0" err="1"/>
              <a:t>yaş</a:t>
            </a:r>
            <a:r>
              <a:rPr lang="en-US" dirty="0"/>
              <a:t> </a:t>
            </a:r>
            <a:r>
              <a:rPr lang="en-US" dirty="0" err="1"/>
              <a:t>arasında</a:t>
            </a:r>
            <a:r>
              <a:rPr lang="en-US" dirty="0"/>
              <a:t> </a:t>
            </a:r>
            <a:r>
              <a:rPr lang="en-US" dirty="0" err="1"/>
              <a:t>tanı</a:t>
            </a:r>
            <a:r>
              <a:rPr lang="en-US" dirty="0"/>
              <a:t> </a:t>
            </a:r>
            <a:r>
              <a:rPr lang="en-US" dirty="0" err="1"/>
              <a:t>konur</a:t>
            </a:r>
            <a:r>
              <a:rPr lang="en-US" dirty="0"/>
              <a:t>, %75’I </a:t>
            </a:r>
            <a:r>
              <a:rPr lang="en-US" dirty="0" err="1"/>
              <a:t>semptomatiktir</a:t>
            </a:r>
            <a:r>
              <a:rPr lang="en-US" dirty="0"/>
              <a:t>.</a:t>
            </a:r>
          </a:p>
          <a:p>
            <a:r>
              <a:rPr lang="en-US" dirty="0" err="1"/>
              <a:t>Atenüe</a:t>
            </a:r>
            <a:r>
              <a:rPr lang="en-US" dirty="0"/>
              <a:t> FAP </a:t>
            </a:r>
            <a:r>
              <a:rPr lang="en-US" dirty="0" err="1"/>
              <a:t>denilen</a:t>
            </a:r>
            <a:r>
              <a:rPr lang="en-US" dirty="0"/>
              <a:t> </a:t>
            </a:r>
            <a:r>
              <a:rPr lang="en-US" dirty="0" err="1"/>
              <a:t>formunda</a:t>
            </a:r>
            <a:r>
              <a:rPr lang="en-US" dirty="0"/>
              <a:t> 10-99 </a:t>
            </a:r>
            <a:r>
              <a:rPr lang="en-US" dirty="0" err="1"/>
              <a:t>arasında</a:t>
            </a:r>
            <a:r>
              <a:rPr lang="en-US" dirty="0"/>
              <a:t> </a:t>
            </a:r>
            <a:r>
              <a:rPr lang="en-US" dirty="0" err="1"/>
              <a:t>polip</a:t>
            </a:r>
            <a:r>
              <a:rPr lang="en-US" dirty="0"/>
              <a:t> </a:t>
            </a:r>
            <a:r>
              <a:rPr lang="en-US" dirty="0" err="1"/>
              <a:t>görülmektedir</a:t>
            </a:r>
            <a:r>
              <a:rPr lang="en-US" dirty="0"/>
              <a:t>, </a:t>
            </a:r>
            <a:r>
              <a:rPr lang="en-US" dirty="0" err="1"/>
              <a:t>bu</a:t>
            </a:r>
            <a:r>
              <a:rPr lang="en-US" dirty="0"/>
              <a:t> </a:t>
            </a:r>
            <a:r>
              <a:rPr lang="en-US" dirty="0" err="1"/>
              <a:t>formda</a:t>
            </a:r>
            <a:r>
              <a:rPr lang="en-US" dirty="0"/>
              <a:t> </a:t>
            </a:r>
            <a:r>
              <a:rPr lang="en-US" dirty="0" err="1"/>
              <a:t>kolorektal</a:t>
            </a:r>
            <a:r>
              <a:rPr lang="en-US" dirty="0"/>
              <a:t> </a:t>
            </a:r>
            <a:r>
              <a:rPr lang="en-US" dirty="0" err="1"/>
              <a:t>kanser</a:t>
            </a:r>
            <a:r>
              <a:rPr lang="en-US" dirty="0"/>
              <a:t> </a:t>
            </a:r>
            <a:r>
              <a:rPr lang="en-US" dirty="0" err="1"/>
              <a:t>görülme</a:t>
            </a:r>
            <a:r>
              <a:rPr lang="en-US" dirty="0"/>
              <a:t> </a:t>
            </a:r>
            <a:r>
              <a:rPr lang="en-US" dirty="0" err="1"/>
              <a:t>riski</a:t>
            </a:r>
            <a:r>
              <a:rPr lang="en-US" dirty="0"/>
              <a:t> </a:t>
            </a:r>
            <a:r>
              <a:rPr lang="en-US" dirty="0" err="1"/>
              <a:t>yüksek</a:t>
            </a:r>
            <a:r>
              <a:rPr lang="en-US" dirty="0"/>
              <a:t> </a:t>
            </a:r>
            <a:r>
              <a:rPr lang="en-US" dirty="0" err="1"/>
              <a:t>ancak</a:t>
            </a:r>
            <a:r>
              <a:rPr lang="en-US" dirty="0"/>
              <a:t> normal </a:t>
            </a:r>
            <a:r>
              <a:rPr lang="en-US" dirty="0" err="1"/>
              <a:t>FAP’e</a:t>
            </a:r>
            <a:r>
              <a:rPr lang="en-US" dirty="0"/>
              <a:t> </a:t>
            </a:r>
            <a:r>
              <a:rPr lang="en-US" dirty="0" err="1"/>
              <a:t>göre</a:t>
            </a:r>
            <a:r>
              <a:rPr lang="en-US" dirty="0"/>
              <a:t> </a:t>
            </a:r>
            <a:r>
              <a:rPr lang="en-US" dirty="0" err="1"/>
              <a:t>daha</a:t>
            </a:r>
            <a:r>
              <a:rPr lang="en-US" dirty="0"/>
              <a:t> </a:t>
            </a:r>
            <a:r>
              <a:rPr lang="en-US" dirty="0" err="1"/>
              <a:t>düşüktür</a:t>
            </a:r>
            <a:r>
              <a:rPr lang="en-US" dirty="0"/>
              <a:t>.  </a:t>
            </a:r>
          </a:p>
        </p:txBody>
      </p:sp>
      <p:pic>
        <p:nvPicPr>
          <p:cNvPr id="1026" name="Picture 2" descr="FAP ile ilgili görsel sonucu">
            <a:extLst>
              <a:ext uri="{FF2B5EF4-FFF2-40B4-BE49-F238E27FC236}">
                <a16:creationId xmlns:a16="http://schemas.microsoft.com/office/drawing/2014/main" id="{BF91CEEB-8724-984F-9248-543E5B0EF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630" y="363416"/>
            <a:ext cx="3548184" cy="266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1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104541-CFC6-2D4B-9D9C-0AE332B1DF4A}"/>
              </a:ext>
            </a:extLst>
          </p:cNvPr>
          <p:cNvPicPr>
            <a:picLocks noChangeAspect="1"/>
          </p:cNvPicPr>
          <p:nvPr/>
        </p:nvPicPr>
        <p:blipFill rotWithShape="1">
          <a:blip r:embed="rId2"/>
          <a:srcRect t="16314"/>
          <a:stretch/>
        </p:blipFill>
        <p:spPr>
          <a:xfrm>
            <a:off x="2137557" y="1069483"/>
            <a:ext cx="8230837" cy="4865115"/>
          </a:xfrm>
          <a:prstGeom prst="rect">
            <a:avLst/>
          </a:prstGeom>
        </p:spPr>
      </p:pic>
      <p:sp>
        <p:nvSpPr>
          <p:cNvPr id="5" name="TextBox 4">
            <a:extLst>
              <a:ext uri="{FF2B5EF4-FFF2-40B4-BE49-F238E27FC236}">
                <a16:creationId xmlns:a16="http://schemas.microsoft.com/office/drawing/2014/main" id="{76FA2178-06C2-E64C-A72D-F7DF1F404367}"/>
              </a:ext>
            </a:extLst>
          </p:cNvPr>
          <p:cNvSpPr txBox="1"/>
          <p:nvPr/>
        </p:nvSpPr>
        <p:spPr>
          <a:xfrm>
            <a:off x="2619126" y="166253"/>
            <a:ext cx="7267698" cy="523220"/>
          </a:xfrm>
          <a:prstGeom prst="rect">
            <a:avLst/>
          </a:prstGeom>
          <a:noFill/>
        </p:spPr>
        <p:txBody>
          <a:bodyPr wrap="square" rtlCol="0">
            <a:spAutoFit/>
          </a:bodyPr>
          <a:lstStyle/>
          <a:p>
            <a:r>
              <a:rPr lang="en-US" sz="2800" dirty="0" err="1"/>
              <a:t>Dünyada</a:t>
            </a:r>
            <a:r>
              <a:rPr lang="en-US" sz="2800" dirty="0"/>
              <a:t> </a:t>
            </a:r>
            <a:r>
              <a:rPr lang="en-US" sz="2800" dirty="0" err="1"/>
              <a:t>Kolorektal</a:t>
            </a:r>
            <a:r>
              <a:rPr lang="en-US" sz="2800" dirty="0"/>
              <a:t> </a:t>
            </a:r>
            <a:r>
              <a:rPr lang="en-US" sz="2800" dirty="0" err="1"/>
              <a:t>Kanser</a:t>
            </a:r>
            <a:r>
              <a:rPr lang="en-US" sz="2800" dirty="0"/>
              <a:t> </a:t>
            </a:r>
            <a:r>
              <a:rPr lang="en-US" sz="2800" dirty="0" err="1"/>
              <a:t>Sıklığı</a:t>
            </a:r>
            <a:r>
              <a:rPr lang="en-US" sz="2800" dirty="0"/>
              <a:t> </a:t>
            </a:r>
            <a:r>
              <a:rPr lang="en-US" sz="2800" dirty="0" err="1"/>
              <a:t>Artmaktadır</a:t>
            </a:r>
            <a:endParaRPr lang="en-US" sz="2800" dirty="0"/>
          </a:p>
        </p:txBody>
      </p:sp>
    </p:spTree>
    <p:extLst>
      <p:ext uri="{BB962C8B-B14F-4D97-AF65-F5344CB8AC3E}">
        <p14:creationId xmlns:p14="http://schemas.microsoft.com/office/powerpoint/2010/main" val="314224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87635-73A5-194D-8D52-735CD9BC77A1}"/>
              </a:ext>
            </a:extLst>
          </p:cNvPr>
          <p:cNvSpPr>
            <a:spLocks noGrp="1"/>
          </p:cNvSpPr>
          <p:nvPr>
            <p:ph idx="1"/>
          </p:nvPr>
        </p:nvSpPr>
        <p:spPr/>
        <p:txBody>
          <a:bodyPr/>
          <a:lstStyle/>
          <a:p>
            <a:r>
              <a:rPr lang="en-US" dirty="0"/>
              <a:t>FAP </a:t>
            </a:r>
            <a:r>
              <a:rPr lang="en-US" dirty="0" err="1"/>
              <a:t>hastalarının</a:t>
            </a:r>
            <a:r>
              <a:rPr lang="en-US" dirty="0"/>
              <a:t> %30-100’ünde </a:t>
            </a:r>
            <a:r>
              <a:rPr lang="en-US" dirty="0" err="1"/>
              <a:t>üst</a:t>
            </a:r>
            <a:r>
              <a:rPr lang="en-US" dirty="0"/>
              <a:t> GİS </a:t>
            </a:r>
            <a:r>
              <a:rPr lang="en-US" dirty="0" err="1"/>
              <a:t>polipleri</a:t>
            </a:r>
            <a:r>
              <a:rPr lang="en-US" dirty="0"/>
              <a:t> de </a:t>
            </a:r>
            <a:r>
              <a:rPr lang="en-US" dirty="0" err="1"/>
              <a:t>görülmektedir</a:t>
            </a:r>
            <a:r>
              <a:rPr lang="en-US" dirty="0"/>
              <a:t>. </a:t>
            </a:r>
          </a:p>
          <a:p>
            <a:endParaRPr lang="en-US" dirty="0"/>
          </a:p>
          <a:p>
            <a:r>
              <a:rPr lang="en-US" dirty="0" err="1"/>
              <a:t>Semptomları</a:t>
            </a:r>
            <a:r>
              <a:rPr lang="en-US" dirty="0"/>
              <a:t> </a:t>
            </a:r>
            <a:r>
              <a:rPr lang="en-US" dirty="0" err="1"/>
              <a:t>arasında</a:t>
            </a:r>
            <a:r>
              <a:rPr lang="en-US" dirty="0"/>
              <a:t>;</a:t>
            </a:r>
          </a:p>
          <a:p>
            <a:pPr lvl="1"/>
            <a:r>
              <a:rPr lang="en-US" dirty="0"/>
              <a:t>GİS </a:t>
            </a:r>
            <a:r>
              <a:rPr lang="en-US" dirty="0" err="1"/>
              <a:t>kanamaları</a:t>
            </a:r>
            <a:endParaRPr lang="en-US" dirty="0"/>
          </a:p>
          <a:p>
            <a:pPr lvl="1"/>
            <a:r>
              <a:rPr lang="en-US" dirty="0"/>
              <a:t>Abdominal </a:t>
            </a:r>
            <a:r>
              <a:rPr lang="en-US" dirty="0" err="1"/>
              <a:t>ağrı</a:t>
            </a:r>
            <a:r>
              <a:rPr lang="en-US" dirty="0"/>
              <a:t> </a:t>
            </a:r>
            <a:r>
              <a:rPr lang="en-US" dirty="0" err="1"/>
              <a:t>ve</a:t>
            </a:r>
            <a:endParaRPr lang="en-US" dirty="0"/>
          </a:p>
          <a:p>
            <a:pPr lvl="1"/>
            <a:r>
              <a:rPr lang="en-US" dirty="0" err="1"/>
              <a:t>İshal</a:t>
            </a:r>
            <a:r>
              <a:rPr lang="en-US" dirty="0"/>
              <a:t> </a:t>
            </a:r>
            <a:r>
              <a:rPr lang="en-US" dirty="0" err="1"/>
              <a:t>sayılabilir</a:t>
            </a:r>
            <a:r>
              <a:rPr lang="en-US" dirty="0"/>
              <a:t>.</a:t>
            </a:r>
          </a:p>
        </p:txBody>
      </p:sp>
      <p:sp>
        <p:nvSpPr>
          <p:cNvPr id="4" name="Title 1">
            <a:extLst>
              <a:ext uri="{FF2B5EF4-FFF2-40B4-BE49-F238E27FC236}">
                <a16:creationId xmlns:a16="http://schemas.microsoft.com/office/drawing/2014/main" id="{F0FF90B1-BB49-EF4B-8201-9390AFE07F65}"/>
              </a:ext>
            </a:extLst>
          </p:cNvPr>
          <p:cNvSpPr>
            <a:spLocks noGrp="1"/>
          </p:cNvSpPr>
          <p:nvPr>
            <p:ph type="title"/>
          </p:nvPr>
        </p:nvSpPr>
        <p:spPr>
          <a:xfrm>
            <a:off x="838200" y="365125"/>
            <a:ext cx="8563708" cy="1325563"/>
          </a:xfrm>
        </p:spPr>
        <p:txBody>
          <a:bodyPr/>
          <a:lstStyle/>
          <a:p>
            <a:r>
              <a:rPr lang="en-US" dirty="0" err="1"/>
              <a:t>Familiyal</a:t>
            </a:r>
            <a:r>
              <a:rPr lang="en-US" dirty="0"/>
              <a:t> </a:t>
            </a:r>
            <a:r>
              <a:rPr lang="en-US" dirty="0" err="1"/>
              <a:t>Adenomatoz</a:t>
            </a:r>
            <a:r>
              <a:rPr lang="en-US" dirty="0"/>
              <a:t> </a:t>
            </a:r>
            <a:r>
              <a:rPr lang="en-US" dirty="0" err="1"/>
              <a:t>Polipozis</a:t>
            </a:r>
            <a:r>
              <a:rPr lang="en-US" dirty="0"/>
              <a:t> (FAP)</a:t>
            </a:r>
          </a:p>
        </p:txBody>
      </p:sp>
    </p:spTree>
    <p:extLst>
      <p:ext uri="{BB962C8B-B14F-4D97-AF65-F5344CB8AC3E}">
        <p14:creationId xmlns:p14="http://schemas.microsoft.com/office/powerpoint/2010/main" val="1049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EDD5-69D1-D44F-8470-93AA6E395045}"/>
              </a:ext>
            </a:extLst>
          </p:cNvPr>
          <p:cNvSpPr>
            <a:spLocks noGrp="1"/>
          </p:cNvSpPr>
          <p:nvPr>
            <p:ph type="title"/>
          </p:nvPr>
        </p:nvSpPr>
        <p:spPr/>
        <p:txBody>
          <a:bodyPr/>
          <a:lstStyle/>
          <a:p>
            <a:r>
              <a:rPr lang="en-US" dirty="0" err="1"/>
              <a:t>Herediter</a:t>
            </a:r>
            <a:r>
              <a:rPr lang="en-US" dirty="0"/>
              <a:t> </a:t>
            </a:r>
            <a:r>
              <a:rPr lang="en-US" dirty="0" err="1"/>
              <a:t>Nonpolipozis</a:t>
            </a:r>
            <a:r>
              <a:rPr lang="en-US" dirty="0"/>
              <a:t> </a:t>
            </a:r>
            <a:r>
              <a:rPr lang="en-US" dirty="0" err="1"/>
              <a:t>Kolorektal</a:t>
            </a:r>
            <a:r>
              <a:rPr lang="en-US" dirty="0"/>
              <a:t> </a:t>
            </a:r>
            <a:r>
              <a:rPr lang="en-US" dirty="0" err="1"/>
              <a:t>Kanser</a:t>
            </a:r>
            <a:r>
              <a:rPr lang="en-US" dirty="0"/>
              <a:t> (Lynch </a:t>
            </a:r>
            <a:r>
              <a:rPr lang="en-US" dirty="0" err="1"/>
              <a:t>Sendromu</a:t>
            </a:r>
            <a:r>
              <a:rPr lang="en-US" dirty="0"/>
              <a:t>)</a:t>
            </a:r>
          </a:p>
        </p:txBody>
      </p:sp>
      <p:sp>
        <p:nvSpPr>
          <p:cNvPr id="3" name="Content Placeholder 2">
            <a:extLst>
              <a:ext uri="{FF2B5EF4-FFF2-40B4-BE49-F238E27FC236}">
                <a16:creationId xmlns:a16="http://schemas.microsoft.com/office/drawing/2014/main" id="{DF84243B-A99A-2546-B26E-2D291EFB9327}"/>
              </a:ext>
            </a:extLst>
          </p:cNvPr>
          <p:cNvSpPr>
            <a:spLocks noGrp="1"/>
          </p:cNvSpPr>
          <p:nvPr>
            <p:ph idx="1"/>
          </p:nvPr>
        </p:nvSpPr>
        <p:spPr/>
        <p:txBody>
          <a:bodyPr/>
          <a:lstStyle/>
          <a:p>
            <a:r>
              <a:rPr lang="en-US" dirty="0"/>
              <a:t>Lynch </a:t>
            </a:r>
            <a:r>
              <a:rPr lang="en-US" dirty="0" err="1"/>
              <a:t>Sendromu</a:t>
            </a:r>
            <a:r>
              <a:rPr lang="en-US" dirty="0"/>
              <a:t> </a:t>
            </a:r>
            <a:r>
              <a:rPr lang="en-US" dirty="0" err="1"/>
              <a:t>olan</a:t>
            </a:r>
            <a:r>
              <a:rPr lang="en-US" dirty="0"/>
              <a:t> </a:t>
            </a:r>
            <a:r>
              <a:rPr lang="en-US" dirty="0" err="1"/>
              <a:t>hastalar</a:t>
            </a:r>
            <a:r>
              <a:rPr lang="en-US" dirty="0"/>
              <a:t> </a:t>
            </a:r>
            <a:r>
              <a:rPr lang="en-US" dirty="0" err="1"/>
              <a:t>ve</a:t>
            </a:r>
            <a:r>
              <a:rPr lang="en-US" dirty="0"/>
              <a:t> </a:t>
            </a:r>
            <a:r>
              <a:rPr lang="en-US" dirty="0" err="1"/>
              <a:t>ailelerinde</a:t>
            </a:r>
            <a:r>
              <a:rPr lang="en-US" dirty="0"/>
              <a:t> DNA “mismatch” </a:t>
            </a:r>
            <a:r>
              <a:rPr lang="en-US" dirty="0" err="1"/>
              <a:t>tamir</a:t>
            </a:r>
            <a:r>
              <a:rPr lang="en-US" dirty="0"/>
              <a:t> </a:t>
            </a:r>
            <a:r>
              <a:rPr lang="en-US" dirty="0" err="1"/>
              <a:t>genlerinin</a:t>
            </a:r>
            <a:r>
              <a:rPr lang="en-US" dirty="0"/>
              <a:t> (MLH 1, MSH 2, MSH 6, PMS2) </a:t>
            </a:r>
            <a:r>
              <a:rPr lang="en-US" dirty="0" err="1"/>
              <a:t>birisinde</a:t>
            </a:r>
            <a:r>
              <a:rPr lang="en-US" dirty="0"/>
              <a:t> </a:t>
            </a:r>
            <a:r>
              <a:rPr lang="en-US" dirty="0" err="1"/>
              <a:t>veya</a:t>
            </a:r>
            <a:r>
              <a:rPr lang="en-US" dirty="0"/>
              <a:t> EPCAM </a:t>
            </a:r>
            <a:r>
              <a:rPr lang="en-US" dirty="0" err="1"/>
              <a:t>geninde</a:t>
            </a:r>
            <a:r>
              <a:rPr lang="en-US" dirty="0"/>
              <a:t> </a:t>
            </a:r>
            <a:r>
              <a:rPr lang="en-US" dirty="0" err="1"/>
              <a:t>mutasyon</a:t>
            </a:r>
            <a:r>
              <a:rPr lang="en-US" dirty="0"/>
              <a:t> </a:t>
            </a:r>
            <a:r>
              <a:rPr lang="en-US" dirty="0" err="1"/>
              <a:t>mevcuttur</a:t>
            </a:r>
            <a:r>
              <a:rPr lang="en-US" dirty="0"/>
              <a:t>.</a:t>
            </a:r>
          </a:p>
          <a:p>
            <a:endParaRPr lang="en-US" dirty="0"/>
          </a:p>
          <a:p>
            <a:r>
              <a:rPr lang="en-US" dirty="0"/>
              <a:t>Amsterdam </a:t>
            </a:r>
            <a:r>
              <a:rPr lang="en-US" dirty="0" err="1"/>
              <a:t>Kriterleri</a:t>
            </a:r>
            <a:r>
              <a:rPr lang="en-US" dirty="0"/>
              <a:t> (3,2,1)</a:t>
            </a:r>
          </a:p>
          <a:p>
            <a:pPr lvl="1"/>
            <a:r>
              <a:rPr lang="en-US" dirty="0"/>
              <a:t>3 </a:t>
            </a:r>
            <a:r>
              <a:rPr lang="en-US" dirty="0" err="1"/>
              <a:t>veya</a:t>
            </a:r>
            <a:r>
              <a:rPr lang="en-US" dirty="0"/>
              <a:t> </a:t>
            </a:r>
            <a:r>
              <a:rPr lang="en-US" dirty="0" err="1"/>
              <a:t>daha</a:t>
            </a:r>
            <a:r>
              <a:rPr lang="en-US" dirty="0"/>
              <a:t> </a:t>
            </a:r>
            <a:r>
              <a:rPr lang="en-US" dirty="0" err="1"/>
              <a:t>fazla</a:t>
            </a:r>
            <a:r>
              <a:rPr lang="en-US" dirty="0"/>
              <a:t> </a:t>
            </a:r>
            <a:r>
              <a:rPr lang="en-US" dirty="0" err="1"/>
              <a:t>akrabada</a:t>
            </a:r>
            <a:r>
              <a:rPr lang="en-US" dirty="0"/>
              <a:t> Lynch Send </a:t>
            </a:r>
            <a:r>
              <a:rPr lang="en-US" dirty="0" err="1"/>
              <a:t>na</a:t>
            </a:r>
            <a:r>
              <a:rPr lang="en-US" dirty="0"/>
              <a:t> </a:t>
            </a:r>
            <a:r>
              <a:rPr lang="en-US" dirty="0" err="1"/>
              <a:t>bağlı</a:t>
            </a:r>
            <a:r>
              <a:rPr lang="en-US" dirty="0"/>
              <a:t> </a:t>
            </a:r>
            <a:r>
              <a:rPr lang="en-US" dirty="0" err="1"/>
              <a:t>kanser</a:t>
            </a:r>
            <a:r>
              <a:rPr lang="en-US" dirty="0"/>
              <a:t> (</a:t>
            </a:r>
            <a:r>
              <a:rPr lang="en-US" dirty="0" err="1"/>
              <a:t>Kolorektal</a:t>
            </a:r>
            <a:r>
              <a:rPr lang="en-US" dirty="0"/>
              <a:t>, endometrium, </a:t>
            </a:r>
            <a:r>
              <a:rPr lang="en-US" dirty="0" err="1"/>
              <a:t>transizyonel</a:t>
            </a:r>
            <a:r>
              <a:rPr lang="en-US" dirty="0"/>
              <a:t> </a:t>
            </a:r>
            <a:r>
              <a:rPr lang="en-US" dirty="0" err="1"/>
              <a:t>hücreli</a:t>
            </a:r>
            <a:r>
              <a:rPr lang="en-US" dirty="0"/>
              <a:t> </a:t>
            </a:r>
            <a:r>
              <a:rPr lang="en-US" dirty="0" err="1"/>
              <a:t>kanser</a:t>
            </a:r>
            <a:r>
              <a:rPr lang="en-US" dirty="0"/>
              <a:t>)</a:t>
            </a:r>
          </a:p>
          <a:p>
            <a:pPr lvl="1"/>
            <a:r>
              <a:rPr lang="en-US" dirty="0" err="1"/>
              <a:t>En</a:t>
            </a:r>
            <a:r>
              <a:rPr lang="en-US" dirty="0"/>
              <a:t> </a:t>
            </a:r>
            <a:r>
              <a:rPr lang="en-US" dirty="0" err="1"/>
              <a:t>az</a:t>
            </a:r>
            <a:r>
              <a:rPr lang="en-US" dirty="0"/>
              <a:t> 2 </a:t>
            </a:r>
            <a:r>
              <a:rPr lang="en-US" dirty="0" err="1"/>
              <a:t>jenerasyondur</a:t>
            </a:r>
            <a:r>
              <a:rPr lang="en-US" dirty="0"/>
              <a:t> </a:t>
            </a:r>
            <a:r>
              <a:rPr lang="en-US" dirty="0" err="1"/>
              <a:t>devam</a:t>
            </a:r>
            <a:r>
              <a:rPr lang="en-US" dirty="0"/>
              <a:t> </a:t>
            </a:r>
            <a:r>
              <a:rPr lang="en-US" dirty="0" err="1"/>
              <a:t>etmesi</a:t>
            </a:r>
            <a:endParaRPr lang="en-US" dirty="0"/>
          </a:p>
          <a:p>
            <a:pPr lvl="1"/>
            <a:r>
              <a:rPr lang="en-US" dirty="0" err="1"/>
              <a:t>Kanserlerden</a:t>
            </a:r>
            <a:r>
              <a:rPr lang="en-US" dirty="0"/>
              <a:t> 1 </a:t>
            </a:r>
            <a:r>
              <a:rPr lang="en-US" dirty="0" err="1"/>
              <a:t>veya</a:t>
            </a:r>
            <a:r>
              <a:rPr lang="en-US" dirty="0"/>
              <a:t> </a:t>
            </a:r>
            <a:r>
              <a:rPr lang="en-US" dirty="0" err="1"/>
              <a:t>fazlasının</a:t>
            </a:r>
            <a:r>
              <a:rPr lang="en-US" dirty="0"/>
              <a:t> 50 </a:t>
            </a:r>
            <a:r>
              <a:rPr lang="en-US" dirty="0" err="1"/>
              <a:t>yaş</a:t>
            </a:r>
            <a:r>
              <a:rPr lang="en-US" dirty="0"/>
              <a:t> </a:t>
            </a:r>
            <a:r>
              <a:rPr lang="en-US" dirty="0" err="1"/>
              <a:t>öncesi</a:t>
            </a:r>
            <a:r>
              <a:rPr lang="en-US" dirty="0"/>
              <a:t> </a:t>
            </a:r>
            <a:r>
              <a:rPr lang="en-US" dirty="0" err="1"/>
              <a:t>olması</a:t>
            </a:r>
            <a:endParaRPr lang="en-US" dirty="0"/>
          </a:p>
          <a:p>
            <a:endParaRPr lang="en-US" dirty="0"/>
          </a:p>
        </p:txBody>
      </p:sp>
    </p:spTree>
    <p:extLst>
      <p:ext uri="{BB962C8B-B14F-4D97-AF65-F5344CB8AC3E}">
        <p14:creationId xmlns:p14="http://schemas.microsoft.com/office/powerpoint/2010/main" val="275718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23A4-EB04-854D-B8BA-C1DC9C6D3E0D}"/>
              </a:ext>
            </a:extLst>
          </p:cNvPr>
          <p:cNvSpPr>
            <a:spLocks noGrp="1"/>
          </p:cNvSpPr>
          <p:nvPr>
            <p:ph type="title"/>
          </p:nvPr>
        </p:nvSpPr>
        <p:spPr>
          <a:xfrm>
            <a:off x="838200" y="365125"/>
            <a:ext cx="10515600" cy="619613"/>
          </a:xfrm>
        </p:spPr>
        <p:txBody>
          <a:bodyPr>
            <a:normAutofit fontScale="90000"/>
          </a:bodyPr>
          <a:lstStyle/>
          <a:p>
            <a:r>
              <a:rPr lang="en-US" dirty="0"/>
              <a:t>İBH </a:t>
            </a:r>
            <a:r>
              <a:rPr lang="en-US" dirty="0" err="1"/>
              <a:t>ve</a:t>
            </a:r>
            <a:r>
              <a:rPr lang="en-US" dirty="0"/>
              <a:t> </a:t>
            </a:r>
            <a:r>
              <a:rPr lang="en-US" dirty="0" err="1"/>
              <a:t>Kolorektal</a:t>
            </a:r>
            <a:r>
              <a:rPr lang="en-US" dirty="0"/>
              <a:t> </a:t>
            </a:r>
            <a:r>
              <a:rPr lang="en-US" dirty="0" err="1"/>
              <a:t>Kanser</a:t>
            </a:r>
            <a:endParaRPr lang="en-US" dirty="0"/>
          </a:p>
        </p:txBody>
      </p:sp>
      <p:pic>
        <p:nvPicPr>
          <p:cNvPr id="3074" name="Picture 2" descr="IBD colon cancer ile ilgili görsel sonucu">
            <a:extLst>
              <a:ext uri="{FF2B5EF4-FFF2-40B4-BE49-F238E27FC236}">
                <a16:creationId xmlns:a16="http://schemas.microsoft.com/office/drawing/2014/main" id="{EA220C8A-8D28-9D47-A690-1ACAEDCC0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746" y="2125296"/>
            <a:ext cx="9726508" cy="45174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F50D86-53EF-624D-B75D-8295849A513E}"/>
              </a:ext>
            </a:extLst>
          </p:cNvPr>
          <p:cNvSpPr txBox="1"/>
          <p:nvPr/>
        </p:nvSpPr>
        <p:spPr>
          <a:xfrm>
            <a:off x="3974553" y="1293407"/>
            <a:ext cx="4242893" cy="523220"/>
          </a:xfrm>
          <a:prstGeom prst="rect">
            <a:avLst/>
          </a:prstGeom>
          <a:noFill/>
        </p:spPr>
        <p:txBody>
          <a:bodyPr wrap="none" rtlCol="0">
            <a:spAutoFit/>
          </a:bodyPr>
          <a:lstStyle/>
          <a:p>
            <a:r>
              <a:rPr lang="en-US" sz="2800" dirty="0" err="1">
                <a:solidFill>
                  <a:srgbClr val="FF0000"/>
                </a:solidFill>
              </a:rPr>
              <a:t>Mekanizma</a:t>
            </a:r>
            <a:r>
              <a:rPr lang="en-US" sz="2800" dirty="0">
                <a:solidFill>
                  <a:srgbClr val="FF0000"/>
                </a:solidFill>
              </a:rPr>
              <a:t> </a:t>
            </a:r>
            <a:r>
              <a:rPr lang="en-US" sz="2800" dirty="0" err="1">
                <a:solidFill>
                  <a:srgbClr val="FF0000"/>
                </a:solidFill>
              </a:rPr>
              <a:t>Tamamen</a:t>
            </a:r>
            <a:r>
              <a:rPr lang="en-US" sz="2800" dirty="0">
                <a:solidFill>
                  <a:srgbClr val="FF0000"/>
                </a:solidFill>
              </a:rPr>
              <a:t> </a:t>
            </a:r>
            <a:r>
              <a:rPr lang="en-US" sz="2800" dirty="0" err="1">
                <a:solidFill>
                  <a:srgbClr val="FF0000"/>
                </a:solidFill>
              </a:rPr>
              <a:t>Farklı</a:t>
            </a:r>
            <a:endParaRPr lang="en-US" sz="2800" dirty="0">
              <a:solidFill>
                <a:srgbClr val="FF0000"/>
              </a:solidFill>
            </a:endParaRPr>
          </a:p>
        </p:txBody>
      </p:sp>
    </p:spTree>
    <p:extLst>
      <p:ext uri="{BB962C8B-B14F-4D97-AF65-F5344CB8AC3E}">
        <p14:creationId xmlns:p14="http://schemas.microsoft.com/office/powerpoint/2010/main" val="163993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1D02-EF7E-BE45-9A34-C4CB718AB396}"/>
              </a:ext>
            </a:extLst>
          </p:cNvPr>
          <p:cNvSpPr>
            <a:spLocks noGrp="1"/>
          </p:cNvSpPr>
          <p:nvPr>
            <p:ph type="title"/>
          </p:nvPr>
        </p:nvSpPr>
        <p:spPr/>
        <p:txBody>
          <a:bodyPr/>
          <a:lstStyle/>
          <a:p>
            <a:r>
              <a:rPr lang="en-US" dirty="0" err="1"/>
              <a:t>İBH’da</a:t>
            </a:r>
            <a:r>
              <a:rPr lang="en-US" dirty="0"/>
              <a:t> KRK </a:t>
            </a:r>
            <a:r>
              <a:rPr lang="en-US" dirty="0" err="1"/>
              <a:t>için</a:t>
            </a:r>
            <a:r>
              <a:rPr lang="en-US" dirty="0"/>
              <a:t> Risk </a:t>
            </a:r>
            <a:r>
              <a:rPr lang="en-US" dirty="0" err="1"/>
              <a:t>Faktörleri</a:t>
            </a:r>
            <a:endParaRPr lang="en-US" dirty="0"/>
          </a:p>
        </p:txBody>
      </p:sp>
      <p:sp>
        <p:nvSpPr>
          <p:cNvPr id="3" name="Content Placeholder 2">
            <a:extLst>
              <a:ext uri="{FF2B5EF4-FFF2-40B4-BE49-F238E27FC236}">
                <a16:creationId xmlns:a16="http://schemas.microsoft.com/office/drawing/2014/main" id="{E05BCCFD-6EDC-7745-8FCE-27F9BB627760}"/>
              </a:ext>
            </a:extLst>
          </p:cNvPr>
          <p:cNvSpPr>
            <a:spLocks noGrp="1"/>
          </p:cNvSpPr>
          <p:nvPr>
            <p:ph idx="1"/>
          </p:nvPr>
        </p:nvSpPr>
        <p:spPr>
          <a:xfrm>
            <a:off x="838200" y="1825625"/>
            <a:ext cx="10515600" cy="3168406"/>
          </a:xfrm>
        </p:spPr>
        <p:txBody>
          <a:bodyPr>
            <a:normAutofit/>
          </a:bodyPr>
          <a:lstStyle/>
          <a:p>
            <a:r>
              <a:rPr lang="en-US" dirty="0" err="1"/>
              <a:t>Ü</a:t>
            </a:r>
            <a:r>
              <a:rPr lang="en-US" dirty="0"/>
              <a:t>. </a:t>
            </a:r>
            <a:r>
              <a:rPr lang="en-US" dirty="0" err="1"/>
              <a:t>Kolit</a:t>
            </a:r>
            <a:r>
              <a:rPr lang="en-US" dirty="0"/>
              <a:t> </a:t>
            </a:r>
            <a:r>
              <a:rPr lang="en-US" dirty="0" err="1"/>
              <a:t>için</a:t>
            </a:r>
            <a:r>
              <a:rPr lang="en-US" dirty="0"/>
              <a:t>;</a:t>
            </a:r>
          </a:p>
          <a:p>
            <a:pPr lvl="1"/>
            <a:endParaRPr lang="en-US" dirty="0"/>
          </a:p>
          <a:p>
            <a:pPr lvl="1"/>
            <a:r>
              <a:rPr lang="en-US" dirty="0" err="1"/>
              <a:t>Aktif</a:t>
            </a:r>
            <a:r>
              <a:rPr lang="en-US" dirty="0"/>
              <a:t> </a:t>
            </a:r>
            <a:r>
              <a:rPr lang="en-US" dirty="0" err="1"/>
              <a:t>hastalık</a:t>
            </a:r>
            <a:endParaRPr lang="en-US" dirty="0"/>
          </a:p>
          <a:p>
            <a:pPr lvl="1"/>
            <a:r>
              <a:rPr lang="en-US" dirty="0" err="1"/>
              <a:t>Erken</a:t>
            </a:r>
            <a:r>
              <a:rPr lang="en-US" dirty="0"/>
              <a:t> </a:t>
            </a:r>
            <a:r>
              <a:rPr lang="en-US" dirty="0" err="1"/>
              <a:t>yaşta</a:t>
            </a:r>
            <a:r>
              <a:rPr lang="en-US" dirty="0"/>
              <a:t> </a:t>
            </a:r>
            <a:r>
              <a:rPr lang="en-US" dirty="0" err="1"/>
              <a:t>hastalığın</a:t>
            </a:r>
            <a:r>
              <a:rPr lang="en-US" dirty="0"/>
              <a:t> </a:t>
            </a:r>
            <a:r>
              <a:rPr lang="en-US" dirty="0" err="1"/>
              <a:t>başlaması</a:t>
            </a:r>
            <a:endParaRPr lang="en-US" dirty="0"/>
          </a:p>
          <a:p>
            <a:pPr lvl="1"/>
            <a:r>
              <a:rPr lang="en-US" dirty="0" err="1"/>
              <a:t>Hastalık</a:t>
            </a:r>
            <a:r>
              <a:rPr lang="en-US" dirty="0"/>
              <a:t> </a:t>
            </a:r>
            <a:r>
              <a:rPr lang="en-US" dirty="0" err="1"/>
              <a:t>süresi</a:t>
            </a:r>
            <a:endParaRPr lang="en-US" dirty="0"/>
          </a:p>
          <a:p>
            <a:pPr lvl="1"/>
            <a:r>
              <a:rPr lang="en-US" dirty="0" err="1"/>
              <a:t>İleit</a:t>
            </a:r>
            <a:r>
              <a:rPr lang="en-US" dirty="0"/>
              <a:t> </a:t>
            </a:r>
            <a:r>
              <a:rPr lang="en-US" dirty="0" err="1"/>
              <a:t>olması</a:t>
            </a:r>
            <a:endParaRPr lang="en-US" dirty="0"/>
          </a:p>
          <a:p>
            <a:pPr lvl="1"/>
            <a:r>
              <a:rPr lang="en-US" dirty="0"/>
              <a:t>PSK </a:t>
            </a:r>
            <a:r>
              <a:rPr lang="en-US" dirty="0" err="1"/>
              <a:t>ile</a:t>
            </a:r>
            <a:r>
              <a:rPr lang="en-US" dirty="0"/>
              <a:t> </a:t>
            </a:r>
            <a:r>
              <a:rPr lang="en-US" dirty="0" err="1"/>
              <a:t>birliktelik</a:t>
            </a:r>
            <a:endParaRPr lang="en-US" dirty="0"/>
          </a:p>
          <a:p>
            <a:pPr lvl="1"/>
            <a:endParaRPr lang="en-US" dirty="0"/>
          </a:p>
        </p:txBody>
      </p:sp>
      <p:sp>
        <p:nvSpPr>
          <p:cNvPr id="4" name="TextBox 3">
            <a:extLst>
              <a:ext uri="{FF2B5EF4-FFF2-40B4-BE49-F238E27FC236}">
                <a16:creationId xmlns:a16="http://schemas.microsoft.com/office/drawing/2014/main" id="{7A87E685-ACDA-E642-99D5-6F017A55D68A}"/>
              </a:ext>
            </a:extLst>
          </p:cNvPr>
          <p:cNvSpPr txBox="1"/>
          <p:nvPr/>
        </p:nvSpPr>
        <p:spPr>
          <a:xfrm>
            <a:off x="838200" y="5533292"/>
            <a:ext cx="10227543" cy="461665"/>
          </a:xfrm>
          <a:prstGeom prst="rect">
            <a:avLst/>
          </a:prstGeom>
          <a:noFill/>
        </p:spPr>
        <p:txBody>
          <a:bodyPr wrap="none" rtlCol="0">
            <a:spAutoFit/>
          </a:bodyPr>
          <a:lstStyle/>
          <a:p>
            <a:r>
              <a:rPr lang="en-US" sz="2400" dirty="0"/>
              <a:t>Crohn </a:t>
            </a:r>
            <a:r>
              <a:rPr lang="en-US" sz="2400" dirty="0" err="1"/>
              <a:t>hastalığında</a:t>
            </a:r>
            <a:r>
              <a:rPr lang="en-US" sz="2400" dirty="0"/>
              <a:t> da </a:t>
            </a:r>
            <a:r>
              <a:rPr lang="en-US" sz="2400" dirty="0" err="1"/>
              <a:t>özellikle</a:t>
            </a:r>
            <a:r>
              <a:rPr lang="en-US" sz="2400" dirty="0"/>
              <a:t> </a:t>
            </a:r>
            <a:r>
              <a:rPr lang="en-US" sz="2400" dirty="0" err="1"/>
              <a:t>kolon</a:t>
            </a:r>
            <a:r>
              <a:rPr lang="en-US" sz="2400" dirty="0"/>
              <a:t> </a:t>
            </a:r>
            <a:r>
              <a:rPr lang="en-US" sz="2400" dirty="0" err="1"/>
              <a:t>tutulumunda</a:t>
            </a:r>
            <a:r>
              <a:rPr lang="en-US" sz="2400" dirty="0"/>
              <a:t> </a:t>
            </a:r>
            <a:r>
              <a:rPr lang="en-US" sz="2400" dirty="0" err="1"/>
              <a:t>yukarıdaki</a:t>
            </a:r>
            <a:r>
              <a:rPr lang="en-US" sz="2400" dirty="0"/>
              <a:t> </a:t>
            </a:r>
            <a:r>
              <a:rPr lang="en-US" sz="2400" dirty="0" err="1"/>
              <a:t>özellikler</a:t>
            </a:r>
            <a:r>
              <a:rPr lang="en-US" sz="2400" dirty="0"/>
              <a:t> </a:t>
            </a:r>
            <a:r>
              <a:rPr lang="en-US" sz="2400" dirty="0" err="1"/>
              <a:t>geçerlidir</a:t>
            </a:r>
            <a:r>
              <a:rPr lang="en-US" sz="2400" dirty="0"/>
              <a:t>.</a:t>
            </a:r>
          </a:p>
        </p:txBody>
      </p:sp>
    </p:spTree>
    <p:extLst>
      <p:ext uri="{BB962C8B-B14F-4D97-AF65-F5344CB8AC3E}">
        <p14:creationId xmlns:p14="http://schemas.microsoft.com/office/powerpoint/2010/main" val="143816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7142-27A5-9A46-8940-D46FD2274741}"/>
              </a:ext>
            </a:extLst>
          </p:cNvPr>
          <p:cNvSpPr>
            <a:spLocks noGrp="1"/>
          </p:cNvSpPr>
          <p:nvPr>
            <p:ph type="title"/>
          </p:nvPr>
        </p:nvSpPr>
        <p:spPr>
          <a:xfrm>
            <a:off x="838200" y="365126"/>
            <a:ext cx="10515600" cy="863600"/>
          </a:xfrm>
        </p:spPr>
        <p:txBody>
          <a:bodyPr/>
          <a:lstStyle/>
          <a:p>
            <a:r>
              <a:rPr lang="en-US" dirty="0" err="1"/>
              <a:t>Çevresel</a:t>
            </a:r>
            <a:r>
              <a:rPr lang="en-US" dirty="0"/>
              <a:t> </a:t>
            </a:r>
            <a:r>
              <a:rPr lang="en-US" dirty="0" err="1"/>
              <a:t>Faktörler</a:t>
            </a:r>
            <a:endParaRPr lang="en-US" dirty="0"/>
          </a:p>
        </p:txBody>
      </p:sp>
      <p:sp>
        <p:nvSpPr>
          <p:cNvPr id="4" name="Content Placeholder 3">
            <a:extLst>
              <a:ext uri="{FF2B5EF4-FFF2-40B4-BE49-F238E27FC236}">
                <a16:creationId xmlns:a16="http://schemas.microsoft.com/office/drawing/2014/main" id="{BC42912D-4DF8-7C47-A464-D4F3704108A7}"/>
              </a:ext>
            </a:extLst>
          </p:cNvPr>
          <p:cNvSpPr>
            <a:spLocks noGrp="1"/>
          </p:cNvSpPr>
          <p:nvPr>
            <p:ph idx="1"/>
          </p:nvPr>
        </p:nvSpPr>
        <p:spPr>
          <a:xfrm>
            <a:off x="838200" y="1457326"/>
            <a:ext cx="10515600" cy="5172074"/>
          </a:xfrm>
        </p:spPr>
        <p:txBody>
          <a:bodyPr>
            <a:normAutofit/>
          </a:bodyPr>
          <a:lstStyle/>
          <a:p>
            <a:r>
              <a:rPr lang="en-US" sz="3600" dirty="0" err="1"/>
              <a:t>Diyet</a:t>
            </a:r>
            <a:r>
              <a:rPr lang="en-US" sz="3600" dirty="0"/>
              <a:t> </a:t>
            </a:r>
            <a:r>
              <a:rPr lang="en-US" sz="3600" dirty="0" err="1"/>
              <a:t>ve</a:t>
            </a:r>
            <a:r>
              <a:rPr lang="en-US" sz="3600" dirty="0"/>
              <a:t> </a:t>
            </a:r>
            <a:r>
              <a:rPr lang="en-US" sz="3600" dirty="0" err="1"/>
              <a:t>Beslenme</a:t>
            </a:r>
            <a:endParaRPr lang="en-US" sz="3600" dirty="0"/>
          </a:p>
          <a:p>
            <a:pPr lvl="1"/>
            <a:r>
              <a:rPr lang="en-US" sz="3200" dirty="0" err="1"/>
              <a:t>Yeme</a:t>
            </a:r>
            <a:r>
              <a:rPr lang="en-US" sz="3200" dirty="0"/>
              <a:t> </a:t>
            </a:r>
            <a:r>
              <a:rPr lang="en-US" sz="3200" dirty="0" err="1"/>
              <a:t>sıklığı</a:t>
            </a:r>
            <a:endParaRPr lang="en-US" sz="3200" dirty="0"/>
          </a:p>
          <a:p>
            <a:pPr lvl="1"/>
            <a:r>
              <a:rPr lang="en-US" sz="3200" dirty="0"/>
              <a:t>VKİ</a:t>
            </a:r>
          </a:p>
          <a:p>
            <a:pPr lvl="1"/>
            <a:r>
              <a:rPr lang="en-US" sz="3200" dirty="0" err="1"/>
              <a:t>Fiziksel</a:t>
            </a:r>
            <a:r>
              <a:rPr lang="en-US" sz="3200" dirty="0"/>
              <a:t> </a:t>
            </a:r>
            <a:r>
              <a:rPr lang="en-US" sz="3200" dirty="0" err="1"/>
              <a:t>Aktivite</a:t>
            </a:r>
            <a:endParaRPr lang="en-US" sz="3200" dirty="0"/>
          </a:p>
          <a:p>
            <a:pPr lvl="1"/>
            <a:r>
              <a:rPr lang="en-US" sz="3200" dirty="0" err="1"/>
              <a:t>Şeker</a:t>
            </a:r>
            <a:endParaRPr lang="en-US" sz="3200" dirty="0"/>
          </a:p>
          <a:p>
            <a:pPr lvl="1"/>
            <a:r>
              <a:rPr lang="en-US" sz="3200" dirty="0" err="1"/>
              <a:t>Alkol</a:t>
            </a:r>
            <a:endParaRPr lang="en-US" sz="3200" dirty="0"/>
          </a:p>
          <a:p>
            <a:pPr lvl="1"/>
            <a:r>
              <a:rPr lang="en-US" sz="3200" dirty="0" err="1"/>
              <a:t>Sigara</a:t>
            </a:r>
            <a:endParaRPr lang="en-US" sz="3200" dirty="0"/>
          </a:p>
          <a:p>
            <a:pPr lvl="1"/>
            <a:r>
              <a:rPr lang="en-US" sz="3200" dirty="0" err="1"/>
              <a:t>Karbonhidratlar</a:t>
            </a:r>
            <a:endParaRPr lang="en-US" sz="3200" dirty="0"/>
          </a:p>
          <a:p>
            <a:pPr lvl="1"/>
            <a:r>
              <a:rPr lang="en-US" sz="3200" dirty="0"/>
              <a:t>Fiber </a:t>
            </a:r>
            <a:r>
              <a:rPr lang="en-US" sz="3200" dirty="0" err="1"/>
              <a:t>alımı</a:t>
            </a:r>
            <a:endParaRPr lang="en-US" sz="3200" dirty="0"/>
          </a:p>
          <a:p>
            <a:pPr lvl="1"/>
            <a:r>
              <a:rPr lang="en-US" sz="3200" dirty="0" err="1"/>
              <a:t>Yağ</a:t>
            </a:r>
            <a:endParaRPr lang="en-US" sz="3200" dirty="0"/>
          </a:p>
        </p:txBody>
      </p:sp>
    </p:spTree>
    <p:extLst>
      <p:ext uri="{BB962C8B-B14F-4D97-AF65-F5344CB8AC3E}">
        <p14:creationId xmlns:p14="http://schemas.microsoft.com/office/powerpoint/2010/main" val="173022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LARM  BULGULARI"/>
          <p:cNvSpPr txBox="1">
            <a:spLocks noGrp="1"/>
          </p:cNvSpPr>
          <p:nvPr>
            <p:ph type="title"/>
          </p:nvPr>
        </p:nvSpPr>
        <p:spPr>
          <a:prstGeom prst="rect">
            <a:avLst/>
          </a:prstGeom>
        </p:spPr>
        <p:txBody>
          <a:bodyPr/>
          <a:lstStyle>
            <a:lvl1pPr>
              <a:defRPr spc="700"/>
            </a:lvl1pPr>
          </a:lstStyle>
          <a:p>
            <a:r>
              <a:t>	    ALARM  BULGULARI</a:t>
            </a:r>
          </a:p>
        </p:txBody>
      </p:sp>
      <p:sp>
        <p:nvSpPr>
          <p:cNvPr id="247" name="ÖYKÜ…"/>
          <p:cNvSpPr txBox="1">
            <a:spLocks noGrp="1"/>
          </p:cNvSpPr>
          <p:nvPr>
            <p:ph type="body" idx="1"/>
          </p:nvPr>
        </p:nvSpPr>
        <p:spPr>
          <a:prstGeom prst="rect">
            <a:avLst/>
          </a:prstGeom>
        </p:spPr>
        <p:txBody>
          <a:bodyPr>
            <a:normAutofit fontScale="92500" lnSpcReduction="20000"/>
          </a:bodyPr>
          <a:lstStyle/>
          <a:p>
            <a:pPr marL="323925" indent="-323925" defTabSz="406644">
              <a:spcBef>
                <a:spcPts val="352"/>
              </a:spcBef>
              <a:buNone/>
              <a:defRPr sz="3700"/>
            </a:pPr>
            <a:r>
              <a:t>ÖYKÜ</a:t>
            </a:r>
          </a:p>
          <a:p>
            <a:pPr marL="238681" indent="-238681" defTabSz="406644">
              <a:spcBef>
                <a:spcPts val="352"/>
              </a:spcBef>
              <a:buNone/>
              <a:defRPr sz="3700"/>
            </a:pPr>
            <a:r>
              <a:t>	İleri yaşta başlangıç</a:t>
            </a:r>
          </a:p>
          <a:p>
            <a:pPr marL="238681" indent="-238681" defTabSz="406644">
              <a:spcBef>
                <a:spcPts val="281"/>
              </a:spcBef>
              <a:buNone/>
              <a:defRPr sz="3700"/>
            </a:pPr>
            <a:r>
              <a:t>	Kilo kaybı</a:t>
            </a:r>
          </a:p>
          <a:p>
            <a:pPr marL="238681" indent="-238681" defTabSz="406644">
              <a:spcBef>
                <a:spcPts val="281"/>
              </a:spcBef>
              <a:buNone/>
              <a:defRPr sz="3700"/>
            </a:pPr>
            <a:r>
              <a:t>	Gece uyandıran semptomlar</a:t>
            </a:r>
          </a:p>
          <a:p>
            <a:pPr marL="238681" indent="-238681" defTabSz="406644">
              <a:spcBef>
                <a:spcPts val="281"/>
              </a:spcBef>
              <a:buNone/>
              <a:defRPr sz="3700"/>
            </a:pPr>
            <a:r>
              <a:t>	Aile öyküsü (Ca, İBH)</a:t>
            </a:r>
          </a:p>
          <a:p>
            <a:pPr marL="238681" indent="-238681" defTabSz="406644">
              <a:spcBef>
                <a:spcPts val="422"/>
              </a:spcBef>
              <a:buNone/>
              <a:defRPr sz="3700"/>
            </a:pPr>
            <a:endParaRPr/>
          </a:p>
          <a:p>
            <a:pPr marL="323925" indent="-323925" defTabSz="406644">
              <a:spcBef>
                <a:spcPts val="352"/>
              </a:spcBef>
              <a:buNone/>
              <a:defRPr sz="3700"/>
            </a:pPr>
            <a:r>
              <a:t>FİZİK MUAYENE</a:t>
            </a:r>
          </a:p>
          <a:p>
            <a:pPr marL="238681" indent="-238681" defTabSz="406644">
              <a:spcBef>
                <a:spcPts val="352"/>
              </a:spcBef>
              <a:buNone/>
              <a:defRPr sz="3700"/>
            </a:pPr>
            <a:r>
              <a:t>	Ateş</a:t>
            </a:r>
          </a:p>
          <a:p>
            <a:pPr marL="238681" indent="-238681" defTabSz="406644">
              <a:spcBef>
                <a:spcPts val="281"/>
              </a:spcBef>
              <a:buNone/>
              <a:defRPr sz="3700"/>
            </a:pPr>
            <a:r>
              <a:t>	Karında kitle, artrit, Hepatomegali,</a:t>
            </a:r>
          </a:p>
          <a:p>
            <a:pPr marL="238681" indent="-238681" defTabSz="406644">
              <a:spcBef>
                <a:spcPts val="281"/>
              </a:spcBef>
              <a:buNone/>
              <a:defRPr sz="3700"/>
            </a:pPr>
            <a:r>
              <a:t>   Dermatit, malabs., tiroid disfonksiyonu</a:t>
            </a:r>
          </a:p>
        </p:txBody>
      </p:sp>
      <p:sp>
        <p:nvSpPr>
          <p:cNvPr id="248" name="BAŞLANGIÇ LAB.…"/>
          <p:cNvSpPr txBox="1"/>
          <p:nvPr/>
        </p:nvSpPr>
        <p:spPr>
          <a:xfrm>
            <a:off x="6775449" y="2115140"/>
            <a:ext cx="3617914" cy="132914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marL="344418" indent="-344418">
              <a:lnSpc>
                <a:spcPct val="90000"/>
              </a:lnSpc>
              <a:spcBef>
                <a:spcPts val="352"/>
              </a:spcBef>
              <a:buSzPct val="100000"/>
              <a:buBlip>
                <a:blip r:embed="rId2"/>
              </a:buBlip>
              <a:defRPr>
                <a:solidFill>
                  <a:srgbClr val="FFFFFF"/>
                </a:solidFill>
              </a:defRPr>
            </a:pPr>
            <a:r>
              <a:rPr sz="1266"/>
              <a:t>BAŞLANGIÇ LAB.</a:t>
            </a:r>
          </a:p>
          <a:p>
            <a:pPr marL="241093" indent="-241093">
              <a:lnSpc>
                <a:spcPct val="90000"/>
              </a:lnSpc>
              <a:spcBef>
                <a:spcPts val="352"/>
              </a:spcBef>
              <a:defRPr>
                <a:solidFill>
                  <a:srgbClr val="FFFFFF"/>
                </a:solidFill>
              </a:defRPr>
            </a:pPr>
            <a:r>
              <a:rPr sz="1266"/>
              <a:t>	Anemi</a:t>
            </a:r>
          </a:p>
          <a:p>
            <a:pPr marL="241093" indent="-241093">
              <a:lnSpc>
                <a:spcPct val="90000"/>
              </a:lnSpc>
              <a:spcBef>
                <a:spcPts val="281"/>
              </a:spcBef>
              <a:defRPr>
                <a:solidFill>
                  <a:srgbClr val="FFFFFF"/>
                </a:solidFill>
              </a:defRPr>
            </a:pPr>
            <a:r>
              <a:rPr sz="1266"/>
              <a:t>	Lökositoz</a:t>
            </a:r>
          </a:p>
          <a:p>
            <a:pPr marL="241093" indent="-241093">
              <a:lnSpc>
                <a:spcPct val="90000"/>
              </a:lnSpc>
              <a:spcBef>
                <a:spcPts val="281"/>
              </a:spcBef>
              <a:defRPr>
                <a:solidFill>
                  <a:srgbClr val="FFFFFF"/>
                </a:solidFill>
              </a:defRPr>
            </a:pPr>
            <a:r>
              <a:rPr sz="1266"/>
              <a:t>	Sedim yüksekliği</a:t>
            </a:r>
          </a:p>
          <a:p>
            <a:pPr marL="241093" indent="-241093">
              <a:lnSpc>
                <a:spcPct val="90000"/>
              </a:lnSpc>
              <a:spcBef>
                <a:spcPts val="281"/>
              </a:spcBef>
              <a:defRPr>
                <a:solidFill>
                  <a:srgbClr val="FFFFFF"/>
                </a:solidFill>
              </a:defRPr>
            </a:pPr>
            <a:r>
              <a:rPr sz="1266"/>
              <a:t>	Gaitada gizli kan</a:t>
            </a:r>
          </a:p>
          <a:p>
            <a:pPr marL="241093" indent="-241093">
              <a:lnSpc>
                <a:spcPct val="90000"/>
              </a:lnSpc>
              <a:spcBef>
                <a:spcPts val="281"/>
              </a:spcBef>
              <a:defRPr>
                <a:solidFill>
                  <a:srgbClr val="FFFFFF"/>
                </a:solidFill>
              </a:defRPr>
            </a:pPr>
            <a:r>
              <a:rPr sz="1266"/>
              <a:t>	Anormal biyokimya</a:t>
            </a:r>
          </a:p>
        </p:txBody>
      </p:sp>
    </p:spTree>
    <p:extLst>
      <p:ext uri="{BB962C8B-B14F-4D97-AF65-F5344CB8AC3E}">
        <p14:creationId xmlns:p14="http://schemas.microsoft.com/office/powerpoint/2010/main" val="45171889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8371-9D2A-CB49-AC79-4057F39002FC}"/>
              </a:ext>
            </a:extLst>
          </p:cNvPr>
          <p:cNvSpPr>
            <a:spLocks noGrp="1"/>
          </p:cNvSpPr>
          <p:nvPr>
            <p:ph type="title"/>
          </p:nvPr>
        </p:nvSpPr>
        <p:spPr/>
        <p:txBody>
          <a:bodyPr/>
          <a:lstStyle/>
          <a:p>
            <a:r>
              <a:rPr lang="en-US" dirty="0"/>
              <a:t>KRK </a:t>
            </a:r>
            <a:r>
              <a:rPr lang="en-US" dirty="0" err="1"/>
              <a:t>Evreleme</a:t>
            </a:r>
            <a:r>
              <a:rPr lang="en-US" dirty="0"/>
              <a:t> - Staging</a:t>
            </a:r>
          </a:p>
        </p:txBody>
      </p:sp>
      <p:sp>
        <p:nvSpPr>
          <p:cNvPr id="3" name="Content Placeholder 2">
            <a:extLst>
              <a:ext uri="{FF2B5EF4-FFF2-40B4-BE49-F238E27FC236}">
                <a16:creationId xmlns:a16="http://schemas.microsoft.com/office/drawing/2014/main" id="{0502483C-68AA-3347-A32D-678F7753B3D0}"/>
              </a:ext>
            </a:extLst>
          </p:cNvPr>
          <p:cNvSpPr>
            <a:spLocks noGrp="1"/>
          </p:cNvSpPr>
          <p:nvPr>
            <p:ph idx="1"/>
          </p:nvPr>
        </p:nvSpPr>
        <p:spPr/>
        <p:txBody>
          <a:bodyPr/>
          <a:lstStyle/>
          <a:p>
            <a:r>
              <a:rPr lang="en-US" dirty="0"/>
              <a:t>TX – Primer </a:t>
            </a:r>
            <a:r>
              <a:rPr lang="en-US" dirty="0" err="1"/>
              <a:t>tümörün</a:t>
            </a:r>
            <a:r>
              <a:rPr lang="en-US" dirty="0"/>
              <a:t> </a:t>
            </a:r>
            <a:r>
              <a:rPr lang="en-US" dirty="0" err="1"/>
              <a:t>bulunamadığı</a:t>
            </a:r>
            <a:r>
              <a:rPr lang="en-US" dirty="0"/>
              <a:t> </a:t>
            </a:r>
            <a:r>
              <a:rPr lang="en-US" dirty="0" err="1"/>
              <a:t>haller</a:t>
            </a:r>
            <a:endParaRPr lang="en-US" dirty="0"/>
          </a:p>
          <a:p>
            <a:r>
              <a:rPr lang="en-US" dirty="0"/>
              <a:t>T0 - Primer </a:t>
            </a:r>
            <a:r>
              <a:rPr lang="en-US" dirty="0" err="1"/>
              <a:t>Tümörün</a:t>
            </a:r>
            <a:r>
              <a:rPr lang="en-US" dirty="0"/>
              <a:t> </a:t>
            </a:r>
            <a:r>
              <a:rPr lang="en-US" dirty="0" err="1"/>
              <a:t>olmadığı</a:t>
            </a:r>
            <a:r>
              <a:rPr lang="en-US" dirty="0"/>
              <a:t> </a:t>
            </a:r>
            <a:r>
              <a:rPr lang="en-US" dirty="0" err="1"/>
              <a:t>durumlar</a:t>
            </a:r>
            <a:endParaRPr lang="en-US" dirty="0"/>
          </a:p>
          <a:p>
            <a:r>
              <a:rPr lang="en-US" dirty="0"/>
              <a:t>Tis – </a:t>
            </a:r>
            <a:r>
              <a:rPr lang="en-US" dirty="0" err="1"/>
              <a:t>Karsinoma</a:t>
            </a:r>
            <a:r>
              <a:rPr lang="en-US" dirty="0"/>
              <a:t> </a:t>
            </a:r>
            <a:r>
              <a:rPr lang="en-US" dirty="0" err="1"/>
              <a:t>insutu</a:t>
            </a:r>
            <a:r>
              <a:rPr lang="en-US" dirty="0"/>
              <a:t> (l. propria </a:t>
            </a:r>
            <a:r>
              <a:rPr lang="en-US" dirty="0" err="1"/>
              <a:t>tutulu</a:t>
            </a:r>
            <a:r>
              <a:rPr lang="en-US" dirty="0"/>
              <a:t> </a:t>
            </a:r>
            <a:r>
              <a:rPr lang="en-US" dirty="0" err="1"/>
              <a:t>ama</a:t>
            </a:r>
            <a:r>
              <a:rPr lang="en-US" dirty="0"/>
              <a:t> </a:t>
            </a:r>
            <a:r>
              <a:rPr lang="en-US" dirty="0" err="1"/>
              <a:t>muskularis</a:t>
            </a:r>
            <a:r>
              <a:rPr lang="en-US" dirty="0"/>
              <a:t> </a:t>
            </a:r>
            <a:r>
              <a:rPr lang="en-US" dirty="0" err="1"/>
              <a:t>mukozada</a:t>
            </a:r>
            <a:r>
              <a:rPr lang="en-US" dirty="0"/>
              <a:t> tm. Yok.</a:t>
            </a:r>
          </a:p>
          <a:p>
            <a:r>
              <a:rPr lang="en-US" dirty="0"/>
              <a:t>T1 – Tm </a:t>
            </a:r>
            <a:r>
              <a:rPr lang="en-US" dirty="0" err="1"/>
              <a:t>submukozada</a:t>
            </a:r>
            <a:r>
              <a:rPr lang="en-US" dirty="0"/>
              <a:t> </a:t>
            </a:r>
            <a:r>
              <a:rPr lang="en-US" dirty="0" err="1"/>
              <a:t>mevcut</a:t>
            </a:r>
            <a:r>
              <a:rPr lang="en-US" dirty="0"/>
              <a:t>, </a:t>
            </a:r>
            <a:r>
              <a:rPr lang="en-US" dirty="0" err="1"/>
              <a:t>muskularis</a:t>
            </a:r>
            <a:r>
              <a:rPr lang="en-US" dirty="0"/>
              <a:t> </a:t>
            </a:r>
            <a:r>
              <a:rPr lang="en-US" dirty="0" err="1"/>
              <a:t>propriada</a:t>
            </a:r>
            <a:r>
              <a:rPr lang="en-US" dirty="0"/>
              <a:t> yok</a:t>
            </a:r>
          </a:p>
          <a:p>
            <a:r>
              <a:rPr lang="en-US" dirty="0"/>
              <a:t>T2- Tm </a:t>
            </a:r>
            <a:r>
              <a:rPr lang="en-US" dirty="0" err="1"/>
              <a:t>Muskularis</a:t>
            </a:r>
            <a:r>
              <a:rPr lang="en-US" dirty="0"/>
              <a:t> </a:t>
            </a:r>
            <a:r>
              <a:rPr lang="en-US" dirty="0" err="1"/>
              <a:t>Propriayı</a:t>
            </a:r>
            <a:r>
              <a:rPr lang="en-US" dirty="0"/>
              <a:t> infilter </a:t>
            </a:r>
            <a:r>
              <a:rPr lang="en-US" dirty="0" err="1"/>
              <a:t>etmiş</a:t>
            </a:r>
            <a:endParaRPr lang="en-US" dirty="0"/>
          </a:p>
          <a:p>
            <a:r>
              <a:rPr lang="en-US" dirty="0"/>
              <a:t>T3- </a:t>
            </a:r>
            <a:r>
              <a:rPr lang="en-US" dirty="0" err="1"/>
              <a:t>Perikolorektal</a:t>
            </a:r>
            <a:r>
              <a:rPr lang="en-US" dirty="0"/>
              <a:t> </a:t>
            </a:r>
            <a:r>
              <a:rPr lang="en-US" dirty="0" err="1"/>
              <a:t>dokular</a:t>
            </a:r>
            <a:r>
              <a:rPr lang="en-US" dirty="0"/>
              <a:t> </a:t>
            </a:r>
            <a:r>
              <a:rPr lang="en-US" dirty="0" err="1"/>
              <a:t>invaze</a:t>
            </a:r>
            <a:endParaRPr lang="en-US" dirty="0"/>
          </a:p>
          <a:p>
            <a:r>
              <a:rPr lang="en-US" dirty="0"/>
              <a:t>T4 – </a:t>
            </a:r>
            <a:r>
              <a:rPr lang="en-US" dirty="0" err="1"/>
              <a:t>Viseral</a:t>
            </a:r>
            <a:r>
              <a:rPr lang="en-US" dirty="0"/>
              <a:t> peryton </a:t>
            </a:r>
            <a:r>
              <a:rPr lang="en-US" dirty="0" err="1"/>
              <a:t>ve</a:t>
            </a:r>
            <a:r>
              <a:rPr lang="en-US" dirty="0"/>
              <a:t> </a:t>
            </a:r>
            <a:r>
              <a:rPr lang="en-US" dirty="0" err="1"/>
              <a:t>diğer</a:t>
            </a:r>
            <a:r>
              <a:rPr lang="en-US" dirty="0"/>
              <a:t> </a:t>
            </a:r>
            <a:r>
              <a:rPr lang="en-US" dirty="0" err="1"/>
              <a:t>organlarda</a:t>
            </a:r>
            <a:r>
              <a:rPr lang="en-US" dirty="0"/>
              <a:t> </a:t>
            </a:r>
            <a:r>
              <a:rPr lang="en-US" dirty="0" err="1"/>
              <a:t>hastalık</a:t>
            </a:r>
            <a:r>
              <a:rPr lang="en-US" dirty="0"/>
              <a:t> </a:t>
            </a:r>
            <a:r>
              <a:rPr lang="en-US" dirty="0" err="1"/>
              <a:t>mevcut</a:t>
            </a:r>
            <a:endParaRPr lang="en-US" dirty="0"/>
          </a:p>
        </p:txBody>
      </p:sp>
    </p:spTree>
    <p:extLst>
      <p:ext uri="{BB962C8B-B14F-4D97-AF65-F5344CB8AC3E}">
        <p14:creationId xmlns:p14="http://schemas.microsoft.com/office/powerpoint/2010/main" val="49349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8C4F-65EB-C744-AEAF-356E973C4DA6}"/>
              </a:ext>
            </a:extLst>
          </p:cNvPr>
          <p:cNvSpPr>
            <a:spLocks noGrp="1"/>
          </p:cNvSpPr>
          <p:nvPr>
            <p:ph type="title"/>
          </p:nvPr>
        </p:nvSpPr>
        <p:spPr/>
        <p:txBody>
          <a:bodyPr/>
          <a:lstStyle/>
          <a:p>
            <a:r>
              <a:rPr lang="en-US" dirty="0"/>
              <a:t>TEDAVİ</a:t>
            </a:r>
          </a:p>
        </p:txBody>
      </p:sp>
      <p:sp>
        <p:nvSpPr>
          <p:cNvPr id="3" name="Content Placeholder 2">
            <a:extLst>
              <a:ext uri="{FF2B5EF4-FFF2-40B4-BE49-F238E27FC236}">
                <a16:creationId xmlns:a16="http://schemas.microsoft.com/office/drawing/2014/main" id="{6198755F-E2C5-7144-96F2-987D38CB6E12}"/>
              </a:ext>
            </a:extLst>
          </p:cNvPr>
          <p:cNvSpPr>
            <a:spLocks noGrp="1"/>
          </p:cNvSpPr>
          <p:nvPr>
            <p:ph idx="1"/>
          </p:nvPr>
        </p:nvSpPr>
        <p:spPr>
          <a:xfrm>
            <a:off x="838200" y="1825625"/>
            <a:ext cx="10515600" cy="2183667"/>
          </a:xfrm>
        </p:spPr>
        <p:txBody>
          <a:bodyPr/>
          <a:lstStyle/>
          <a:p>
            <a:r>
              <a:rPr lang="en-US" dirty="0" err="1"/>
              <a:t>Endoskopik</a:t>
            </a:r>
            <a:r>
              <a:rPr lang="en-US" dirty="0"/>
              <a:t> </a:t>
            </a:r>
            <a:r>
              <a:rPr lang="en-US" dirty="0" err="1"/>
              <a:t>Tedavi</a:t>
            </a:r>
            <a:r>
              <a:rPr lang="en-US" dirty="0"/>
              <a:t> (</a:t>
            </a:r>
            <a:r>
              <a:rPr lang="en-US" dirty="0" err="1"/>
              <a:t>Gastroenteroloji</a:t>
            </a:r>
            <a:r>
              <a:rPr lang="en-US" dirty="0"/>
              <a:t>)</a:t>
            </a:r>
          </a:p>
          <a:p>
            <a:r>
              <a:rPr lang="en-US" dirty="0" err="1"/>
              <a:t>Medikal</a:t>
            </a:r>
            <a:r>
              <a:rPr lang="en-US" dirty="0"/>
              <a:t> </a:t>
            </a:r>
            <a:r>
              <a:rPr lang="en-US" dirty="0" err="1"/>
              <a:t>Tedavi</a:t>
            </a:r>
            <a:r>
              <a:rPr lang="en-US" dirty="0"/>
              <a:t> (</a:t>
            </a:r>
            <a:r>
              <a:rPr lang="en-US" dirty="0" err="1"/>
              <a:t>Medikal</a:t>
            </a:r>
            <a:r>
              <a:rPr lang="en-US" dirty="0"/>
              <a:t> </a:t>
            </a:r>
            <a:r>
              <a:rPr lang="en-US" dirty="0" err="1"/>
              <a:t>Onkoloji</a:t>
            </a:r>
            <a:r>
              <a:rPr lang="en-US" dirty="0"/>
              <a:t>)</a:t>
            </a:r>
          </a:p>
          <a:p>
            <a:r>
              <a:rPr lang="en-US" dirty="0" err="1"/>
              <a:t>Cerrahi</a:t>
            </a:r>
            <a:r>
              <a:rPr lang="en-US" dirty="0"/>
              <a:t> </a:t>
            </a:r>
            <a:r>
              <a:rPr lang="en-US" dirty="0" err="1"/>
              <a:t>Tedavi</a:t>
            </a:r>
            <a:r>
              <a:rPr lang="en-US" dirty="0"/>
              <a:t> (</a:t>
            </a:r>
            <a:r>
              <a:rPr lang="en-US" dirty="0" err="1"/>
              <a:t>Genel</a:t>
            </a:r>
            <a:r>
              <a:rPr lang="en-US" dirty="0"/>
              <a:t> </a:t>
            </a:r>
            <a:r>
              <a:rPr lang="en-US" dirty="0" err="1"/>
              <a:t>Cerrahi</a:t>
            </a:r>
            <a:r>
              <a:rPr lang="en-US" dirty="0"/>
              <a:t>, </a:t>
            </a:r>
            <a:r>
              <a:rPr lang="en-US" dirty="0" err="1"/>
              <a:t>Kolorektal</a:t>
            </a:r>
            <a:r>
              <a:rPr lang="en-US" dirty="0"/>
              <a:t> </a:t>
            </a:r>
            <a:r>
              <a:rPr lang="en-US" dirty="0" err="1"/>
              <a:t>Cerrahi</a:t>
            </a:r>
            <a:r>
              <a:rPr lang="en-US" dirty="0"/>
              <a:t>)</a:t>
            </a:r>
          </a:p>
          <a:p>
            <a:r>
              <a:rPr lang="en-US" dirty="0" err="1"/>
              <a:t>Radyoterapi</a:t>
            </a:r>
            <a:r>
              <a:rPr lang="en-US" dirty="0"/>
              <a:t> – </a:t>
            </a:r>
            <a:r>
              <a:rPr lang="en-US" dirty="0" err="1"/>
              <a:t>Rektal</a:t>
            </a:r>
            <a:r>
              <a:rPr lang="en-US" dirty="0"/>
              <a:t> </a:t>
            </a:r>
            <a:r>
              <a:rPr lang="en-US" dirty="0" err="1"/>
              <a:t>kanserlerde</a:t>
            </a:r>
            <a:r>
              <a:rPr lang="en-US" dirty="0"/>
              <a:t> (</a:t>
            </a:r>
            <a:r>
              <a:rPr lang="en-US" dirty="0" err="1"/>
              <a:t>Radyasyon</a:t>
            </a:r>
            <a:r>
              <a:rPr lang="en-US" dirty="0"/>
              <a:t> </a:t>
            </a:r>
            <a:r>
              <a:rPr lang="en-US" dirty="0" err="1"/>
              <a:t>Onkolojisi</a:t>
            </a:r>
            <a:r>
              <a:rPr lang="en-US" dirty="0"/>
              <a:t>)</a:t>
            </a:r>
          </a:p>
        </p:txBody>
      </p:sp>
    </p:spTree>
    <p:extLst>
      <p:ext uri="{BB962C8B-B14F-4D97-AF65-F5344CB8AC3E}">
        <p14:creationId xmlns:p14="http://schemas.microsoft.com/office/powerpoint/2010/main" val="122118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id="{EA3EFD9A-EBF0-464D-A961-385D12DCC1A9}"/>
              </a:ext>
            </a:extLst>
          </p:cNvPr>
          <p:cNvSpPr>
            <a:spLocks noGrp="1"/>
          </p:cNvSpPr>
          <p:nvPr>
            <p:ph type="title"/>
          </p:nvPr>
        </p:nvSpPr>
        <p:spPr/>
        <p:txBody>
          <a:bodyPr/>
          <a:lstStyle/>
          <a:p>
            <a:pPr eaLnBrk="1" hangingPunct="1"/>
            <a:r>
              <a:rPr lang="tr-TR" altLang="en-US" dirty="0"/>
              <a:t>Erken Tanı Çok Önemli </a:t>
            </a:r>
          </a:p>
        </p:txBody>
      </p:sp>
      <p:sp>
        <p:nvSpPr>
          <p:cNvPr id="3" name="2 İçerik Yer Tutucusu">
            <a:extLst>
              <a:ext uri="{FF2B5EF4-FFF2-40B4-BE49-F238E27FC236}">
                <a16:creationId xmlns:a16="http://schemas.microsoft.com/office/drawing/2014/main" id="{D18E27C4-B8B8-7949-B287-625C80BC74CF}"/>
              </a:ext>
            </a:extLst>
          </p:cNvPr>
          <p:cNvSpPr>
            <a:spLocks noGrp="1"/>
          </p:cNvSpPr>
          <p:nvPr>
            <p:ph idx="1"/>
          </p:nvPr>
        </p:nvSpPr>
        <p:spPr/>
        <p:txBody>
          <a:bodyPr rtlCol="0">
            <a:normAutofit/>
          </a:bodyPr>
          <a:lstStyle/>
          <a:p>
            <a:pPr>
              <a:defRPr/>
            </a:pPr>
            <a:r>
              <a:rPr lang="tr-TR" dirty="0"/>
              <a:t>Erken tanı ile kanserler 1/3 oranında azaltılabilir.</a:t>
            </a:r>
          </a:p>
          <a:p>
            <a:pPr>
              <a:defRPr/>
            </a:pPr>
            <a:r>
              <a:rPr lang="tr-TR" dirty="0"/>
              <a:t>Erken tanı halinde yapılan tedavi daha etkindir.</a:t>
            </a:r>
          </a:p>
          <a:p>
            <a:pPr marL="514350" indent="-514350">
              <a:buFont typeface="Arial" panose="020B0604020202020204" pitchFamily="34" charset="0"/>
              <a:buAutoNum type="arabicParenR"/>
              <a:defRPr/>
            </a:pPr>
            <a:r>
              <a:rPr lang="tr-TR" dirty="0"/>
              <a:t>Halk eğitimi: Belirtilerin tanınması</a:t>
            </a:r>
          </a:p>
          <a:p>
            <a:pPr marL="514350" indent="-514350">
              <a:buFont typeface="Arial" panose="020B0604020202020204" pitchFamily="34" charset="0"/>
              <a:buAutoNum type="arabicParenR"/>
              <a:defRPr/>
            </a:pPr>
            <a:r>
              <a:rPr lang="tr-TR" dirty="0"/>
              <a:t>Sağlık personeli eğitimi/duyarlılığın arttırılması</a:t>
            </a:r>
          </a:p>
          <a:p>
            <a:pPr>
              <a:buNone/>
              <a:defRPr/>
            </a:pPr>
            <a:r>
              <a:rPr lang="tr-TR" dirty="0"/>
              <a:t>3) Taramalar</a:t>
            </a:r>
          </a:p>
          <a:p>
            <a:pPr>
              <a:defRPr/>
            </a:pPr>
            <a:endParaRPr lang="tr-TR" dirty="0"/>
          </a:p>
        </p:txBody>
      </p:sp>
      <p:sp>
        <p:nvSpPr>
          <p:cNvPr id="4" name="3 Slayt Numarası Yer Tutucusu">
            <a:extLst>
              <a:ext uri="{FF2B5EF4-FFF2-40B4-BE49-F238E27FC236}">
                <a16:creationId xmlns:a16="http://schemas.microsoft.com/office/drawing/2014/main" id="{DE6029E8-0EBD-DB44-869F-9F06EDDBD15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311CA4-99C3-904C-9537-86516FE0B99F}" type="slidenum">
              <a:rPr lang="tr-TR" altLang="en-US">
                <a:solidFill>
                  <a:srgbClr val="898989"/>
                </a:solidFill>
                <a:latin typeface="Calibri" panose="020F0502020204030204" pitchFamily="34" charset="0"/>
              </a:rPr>
              <a:pPr eaLnBrk="1" hangingPunct="1"/>
              <a:t>28</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5250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id="{7EDEB894-EAC8-9447-8AF3-FC00366CB861}"/>
              </a:ext>
            </a:extLst>
          </p:cNvPr>
          <p:cNvSpPr>
            <a:spLocks noGrp="1"/>
          </p:cNvSpPr>
          <p:nvPr>
            <p:ph type="title"/>
          </p:nvPr>
        </p:nvSpPr>
        <p:spPr/>
        <p:txBody>
          <a:bodyPr/>
          <a:lstStyle/>
          <a:p>
            <a:pPr eaLnBrk="1" hangingPunct="1"/>
            <a:r>
              <a:rPr lang="tr-TR" altLang="en-US">
                <a:solidFill>
                  <a:srgbClr val="002060"/>
                </a:solidFill>
              </a:rPr>
              <a:t>Tarama</a:t>
            </a:r>
          </a:p>
        </p:txBody>
      </p:sp>
      <p:sp>
        <p:nvSpPr>
          <p:cNvPr id="23555" name="2 İçerik Yer Tutucusu">
            <a:extLst>
              <a:ext uri="{FF2B5EF4-FFF2-40B4-BE49-F238E27FC236}">
                <a16:creationId xmlns:a16="http://schemas.microsoft.com/office/drawing/2014/main" id="{30724DAE-CEB6-744D-A935-AC6950FA742A}"/>
              </a:ext>
            </a:extLst>
          </p:cNvPr>
          <p:cNvSpPr>
            <a:spLocks noGrp="1"/>
          </p:cNvSpPr>
          <p:nvPr>
            <p:ph idx="1"/>
          </p:nvPr>
        </p:nvSpPr>
        <p:spPr/>
        <p:txBody>
          <a:bodyPr/>
          <a:lstStyle/>
          <a:p>
            <a:pPr eaLnBrk="1" hangingPunct="1"/>
            <a:r>
              <a:rPr lang="tr-TR" altLang="en-US"/>
              <a:t>Semptomsuz insanlarda morbidite ve mortaliteyi azaltmak amacıyla hastalığın daha erken dönemde aranması;</a:t>
            </a:r>
          </a:p>
          <a:p>
            <a:pPr lvl="1" eaLnBrk="1" hangingPunct="1"/>
            <a:r>
              <a:rPr lang="tr-TR" altLang="en-US"/>
              <a:t>Fizik bakı, testler, vb. prosedürler</a:t>
            </a:r>
          </a:p>
          <a:p>
            <a:pPr lvl="1" eaLnBrk="1" hangingPunct="1"/>
            <a:r>
              <a:rPr lang="tr-TR" altLang="en-US"/>
              <a:t>Kanser tanısı değil, kanser olasılığı</a:t>
            </a:r>
          </a:p>
          <a:p>
            <a:pPr lvl="1" eaLnBrk="1" hangingPunct="1"/>
            <a:r>
              <a:rPr lang="tr-TR" altLang="en-US"/>
              <a:t>Ölçüm: Nedene özel mortalite azalması</a:t>
            </a:r>
          </a:p>
          <a:p>
            <a:pPr eaLnBrk="1" hangingPunct="1"/>
            <a:endParaRPr lang="tr-TR" altLang="en-US"/>
          </a:p>
        </p:txBody>
      </p:sp>
      <p:sp>
        <p:nvSpPr>
          <p:cNvPr id="4" name="3 Slayt Numarası Yer Tutucusu">
            <a:extLst>
              <a:ext uri="{FF2B5EF4-FFF2-40B4-BE49-F238E27FC236}">
                <a16:creationId xmlns:a16="http://schemas.microsoft.com/office/drawing/2014/main" id="{04050D0C-86A4-FE4F-AB98-19C8A1E677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67763B-3650-2746-BECF-9E0B8941EF0F}" type="slidenum">
              <a:rPr lang="tr-TR" altLang="en-US">
                <a:solidFill>
                  <a:srgbClr val="898989"/>
                </a:solidFill>
                <a:latin typeface="Calibri" panose="020F0502020204030204" pitchFamily="34" charset="0"/>
              </a:rPr>
              <a:pPr eaLnBrk="1" hangingPunct="1"/>
              <a:t>29</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80754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_89844864">
            <a:extLst>
              <a:ext uri="{FF2B5EF4-FFF2-40B4-BE49-F238E27FC236}">
                <a16:creationId xmlns:a16="http://schemas.microsoft.com/office/drawing/2014/main" id="{E10F1299-BD57-874D-9A91-B530A9A2C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E221395F-E0CB-BD4E-B5FA-E0E1C8B26C9D}"/>
              </a:ext>
            </a:extLst>
          </p:cNvPr>
          <p:cNvSpPr txBox="1">
            <a:spLocks noChangeArrowheads="1"/>
          </p:cNvSpPr>
          <p:nvPr/>
        </p:nvSpPr>
        <p:spPr bwMode="auto">
          <a:xfrm>
            <a:off x="1524001" y="-100013"/>
            <a:ext cx="9324975" cy="1036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US" sz="3200" b="1"/>
              <a:t>Kolorektal Kanser İnsidansı, 2002</a:t>
            </a:r>
          </a:p>
          <a:p>
            <a:pPr algn="ctr" eaLnBrk="1" hangingPunct="1">
              <a:spcBef>
                <a:spcPct val="50000"/>
              </a:spcBef>
            </a:pPr>
            <a:r>
              <a:rPr lang="tr-TR" altLang="en-US" sz="2000" b="1"/>
              <a:t>(100 000 yaşa standartize insidans hızları)</a:t>
            </a:r>
          </a:p>
        </p:txBody>
      </p:sp>
      <p:sp>
        <p:nvSpPr>
          <p:cNvPr id="11268" name="Freeform 7">
            <a:extLst>
              <a:ext uri="{FF2B5EF4-FFF2-40B4-BE49-F238E27FC236}">
                <a16:creationId xmlns:a16="http://schemas.microsoft.com/office/drawing/2014/main" id="{1DC43050-7A9D-9C45-BD62-A7F76DF9E1F9}"/>
              </a:ext>
            </a:extLst>
          </p:cNvPr>
          <p:cNvSpPr>
            <a:spLocks noChangeAspect="1"/>
          </p:cNvSpPr>
          <p:nvPr/>
        </p:nvSpPr>
        <p:spPr bwMode="auto">
          <a:xfrm>
            <a:off x="1524000" y="2841626"/>
            <a:ext cx="666750" cy="4016375"/>
          </a:xfrm>
          <a:custGeom>
            <a:avLst/>
            <a:gdLst>
              <a:gd name="T0" fmla="*/ 2147483647 w 1691"/>
              <a:gd name="T1" fmla="*/ 2147483647 h 10252"/>
              <a:gd name="T2" fmla="*/ 2147483647 w 1691"/>
              <a:gd name="T3" fmla="*/ 2147483647 h 10252"/>
              <a:gd name="T4" fmla="*/ 2147483647 w 1691"/>
              <a:gd name="T5" fmla="*/ 2147483647 h 10252"/>
              <a:gd name="T6" fmla="*/ 2147483647 w 1691"/>
              <a:gd name="T7" fmla="*/ 2147483647 h 10252"/>
              <a:gd name="T8" fmla="*/ 2147483647 w 1691"/>
              <a:gd name="T9" fmla="*/ 2147483647 h 10252"/>
              <a:gd name="T10" fmla="*/ 2147483647 w 1691"/>
              <a:gd name="T11" fmla="*/ 2147483647 h 10252"/>
              <a:gd name="T12" fmla="*/ 2147483647 w 1691"/>
              <a:gd name="T13" fmla="*/ 2147483647 h 10252"/>
              <a:gd name="T14" fmla="*/ 2147483647 w 1691"/>
              <a:gd name="T15" fmla="*/ 2147483647 h 10252"/>
              <a:gd name="T16" fmla="*/ 2147483647 w 1691"/>
              <a:gd name="T17" fmla="*/ 2147483647 h 10252"/>
              <a:gd name="T18" fmla="*/ 2147483647 w 1691"/>
              <a:gd name="T19" fmla="*/ 2147483647 h 10252"/>
              <a:gd name="T20" fmla="*/ 2147483647 w 1691"/>
              <a:gd name="T21" fmla="*/ 2147483647 h 10252"/>
              <a:gd name="T22" fmla="*/ 2147483647 w 1691"/>
              <a:gd name="T23" fmla="*/ 2147483647 h 10252"/>
              <a:gd name="T24" fmla="*/ 2147483647 w 1691"/>
              <a:gd name="T25" fmla="*/ 2147483647 h 10252"/>
              <a:gd name="T26" fmla="*/ 2147483647 w 1691"/>
              <a:gd name="T27" fmla="*/ 2147483647 h 10252"/>
              <a:gd name="T28" fmla="*/ 2147483647 w 1691"/>
              <a:gd name="T29" fmla="*/ 2147483647 h 10252"/>
              <a:gd name="T30" fmla="*/ 2147483647 w 1691"/>
              <a:gd name="T31" fmla="*/ 2147483647 h 10252"/>
              <a:gd name="T32" fmla="*/ 2147483647 w 1691"/>
              <a:gd name="T33" fmla="*/ 2147483647 h 10252"/>
              <a:gd name="T34" fmla="*/ 2147483647 w 1691"/>
              <a:gd name="T35" fmla="*/ 2147483647 h 10252"/>
              <a:gd name="T36" fmla="*/ 2147483647 w 1691"/>
              <a:gd name="T37" fmla="*/ 2147483647 h 10252"/>
              <a:gd name="T38" fmla="*/ 2147483647 w 1691"/>
              <a:gd name="T39" fmla="*/ 2147483647 h 10252"/>
              <a:gd name="T40" fmla="*/ 2147483647 w 1691"/>
              <a:gd name="T41" fmla="*/ 2147483647 h 10252"/>
              <a:gd name="T42" fmla="*/ 2147483647 w 1691"/>
              <a:gd name="T43" fmla="*/ 2147483647 h 10252"/>
              <a:gd name="T44" fmla="*/ 2147483647 w 1691"/>
              <a:gd name="T45" fmla="*/ 2147483647 h 10252"/>
              <a:gd name="T46" fmla="*/ 2147483647 w 1691"/>
              <a:gd name="T47" fmla="*/ 2147483647 h 10252"/>
              <a:gd name="T48" fmla="*/ 2147483647 w 1691"/>
              <a:gd name="T49" fmla="*/ 2147483647 h 10252"/>
              <a:gd name="T50" fmla="*/ 2147483647 w 1691"/>
              <a:gd name="T51" fmla="*/ 2147483647 h 10252"/>
              <a:gd name="T52" fmla="*/ 2147483647 w 1691"/>
              <a:gd name="T53" fmla="*/ 2147483647 h 10252"/>
              <a:gd name="T54" fmla="*/ 2147483647 w 1691"/>
              <a:gd name="T55" fmla="*/ 2147483647 h 10252"/>
              <a:gd name="T56" fmla="*/ 2147483647 w 1691"/>
              <a:gd name="T57" fmla="*/ 2147483647 h 10252"/>
              <a:gd name="T58" fmla="*/ 2147483647 w 1691"/>
              <a:gd name="T59" fmla="*/ 2147483647 h 10252"/>
              <a:gd name="T60" fmla="*/ 2147483647 w 1691"/>
              <a:gd name="T61" fmla="*/ 2147483647 h 10252"/>
              <a:gd name="T62" fmla="*/ 2147483647 w 1691"/>
              <a:gd name="T63" fmla="*/ 2147483647 h 10252"/>
              <a:gd name="T64" fmla="*/ 2147483647 w 1691"/>
              <a:gd name="T65" fmla="*/ 2147483647 h 10252"/>
              <a:gd name="T66" fmla="*/ 2147483647 w 1691"/>
              <a:gd name="T67" fmla="*/ 2147483647 h 10252"/>
              <a:gd name="T68" fmla="*/ 2147483647 w 1691"/>
              <a:gd name="T69" fmla="*/ 2147483647 h 10252"/>
              <a:gd name="T70" fmla="*/ 2147483647 w 1691"/>
              <a:gd name="T71" fmla="*/ 2147483647 h 10252"/>
              <a:gd name="T72" fmla="*/ 2147483647 w 1691"/>
              <a:gd name="T73" fmla="*/ 2147483647 h 10252"/>
              <a:gd name="T74" fmla="*/ 2147483647 w 1691"/>
              <a:gd name="T75" fmla="*/ 2147483647 h 10252"/>
              <a:gd name="T76" fmla="*/ 2147483647 w 1691"/>
              <a:gd name="T77" fmla="*/ 2147483647 h 10252"/>
              <a:gd name="T78" fmla="*/ 2147483647 w 1691"/>
              <a:gd name="T79" fmla="*/ 2147483647 h 10252"/>
              <a:gd name="T80" fmla="*/ 2147483647 w 1691"/>
              <a:gd name="T81" fmla="*/ 2147483647 h 10252"/>
              <a:gd name="T82" fmla="*/ 2147483647 w 1691"/>
              <a:gd name="T83" fmla="*/ 2147483647 h 10252"/>
              <a:gd name="T84" fmla="*/ 1409932170 w 1691"/>
              <a:gd name="T85" fmla="*/ 2147483647 h 10252"/>
              <a:gd name="T86" fmla="*/ 1103351066 w 1691"/>
              <a:gd name="T87" fmla="*/ 2147483647 h 10252"/>
              <a:gd name="T88" fmla="*/ 2147483647 w 1691"/>
              <a:gd name="T89" fmla="*/ 2147483647 h 10252"/>
              <a:gd name="T90" fmla="*/ 2147483647 w 1691"/>
              <a:gd name="T91" fmla="*/ 2147483647 h 10252"/>
              <a:gd name="T92" fmla="*/ 2147483647 w 1691"/>
              <a:gd name="T93" fmla="*/ 2147483647 h 10252"/>
              <a:gd name="T94" fmla="*/ 2147483647 w 1691"/>
              <a:gd name="T95" fmla="*/ 2147483647 h 10252"/>
              <a:gd name="T96" fmla="*/ 2147483647 w 1691"/>
              <a:gd name="T97" fmla="*/ 2147483647 h 10252"/>
              <a:gd name="T98" fmla="*/ 2147483647 w 1691"/>
              <a:gd name="T99" fmla="*/ 2147483647 h 10252"/>
              <a:gd name="T100" fmla="*/ 2147483647 w 1691"/>
              <a:gd name="T101" fmla="*/ 2147483647 h 10252"/>
              <a:gd name="T102" fmla="*/ 2147483647 w 1691"/>
              <a:gd name="T103" fmla="*/ 2147483647 h 10252"/>
              <a:gd name="T104" fmla="*/ 2147483647 w 1691"/>
              <a:gd name="T105" fmla="*/ 2147483647 h 10252"/>
              <a:gd name="T106" fmla="*/ 1716357527 w 1691"/>
              <a:gd name="T107" fmla="*/ 2147483647 h 10252"/>
              <a:gd name="T108" fmla="*/ 2147483647 w 1691"/>
              <a:gd name="T109" fmla="*/ 2147483647 h 10252"/>
              <a:gd name="T110" fmla="*/ 2147483647 w 1691"/>
              <a:gd name="T111" fmla="*/ 2147483647 h 10252"/>
              <a:gd name="T112" fmla="*/ 2147483647 w 1691"/>
              <a:gd name="T113" fmla="*/ 2147483647 h 10252"/>
              <a:gd name="T114" fmla="*/ 2147483647 w 1691"/>
              <a:gd name="T115" fmla="*/ 2147483647 h 10252"/>
              <a:gd name="T116" fmla="*/ 2147483647 w 1691"/>
              <a:gd name="T117" fmla="*/ 180338822 h 10252"/>
              <a:gd name="T118" fmla="*/ 2147483647 w 1691"/>
              <a:gd name="T119" fmla="*/ 2147483647 h 10252"/>
              <a:gd name="T120" fmla="*/ 2147483647 w 1691"/>
              <a:gd name="T121" fmla="*/ 2147483647 h 10252"/>
              <a:gd name="T122" fmla="*/ 2147483647 w 1691"/>
              <a:gd name="T123" fmla="*/ 2147483647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1"/>
              <a:gd name="T187" fmla="*/ 0 h 10252"/>
              <a:gd name="T188" fmla="*/ 1691 w 1691"/>
              <a:gd name="T189" fmla="*/ 10252 h 10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chemeClr val="bg2"/>
          </a:solidFill>
          <a:ln>
            <a:noFill/>
          </a:ln>
          <a:extLst>
            <a:ext uri="{91240B29-F687-4F45-9708-019B960494DF}">
              <a14:hiddenLine xmlns:a14="http://schemas.microsoft.com/office/drawing/2010/main" w="27051">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Tree>
    <p:extLst>
      <p:ext uri="{BB962C8B-B14F-4D97-AF65-F5344CB8AC3E}">
        <p14:creationId xmlns:p14="http://schemas.microsoft.com/office/powerpoint/2010/main" val="826963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a:extLst>
              <a:ext uri="{FF2B5EF4-FFF2-40B4-BE49-F238E27FC236}">
                <a16:creationId xmlns:a16="http://schemas.microsoft.com/office/drawing/2014/main" id="{42C7987A-7732-7643-9876-FFA20F5958F3}"/>
              </a:ext>
            </a:extLst>
          </p:cNvPr>
          <p:cNvSpPr>
            <a:spLocks noGrp="1"/>
          </p:cNvSpPr>
          <p:nvPr>
            <p:ph type="title"/>
          </p:nvPr>
        </p:nvSpPr>
        <p:spPr/>
        <p:txBody>
          <a:bodyPr/>
          <a:lstStyle/>
          <a:p>
            <a:pPr eaLnBrk="1" hangingPunct="1"/>
            <a:r>
              <a:rPr lang="tr-TR" altLang="en-US" b="1" dirty="0" err="1">
                <a:solidFill>
                  <a:srgbClr val="002060"/>
                </a:solidFill>
              </a:rPr>
              <a:t>Kolorektal</a:t>
            </a:r>
            <a:r>
              <a:rPr lang="tr-TR" altLang="en-US" b="1" dirty="0">
                <a:solidFill>
                  <a:srgbClr val="002060"/>
                </a:solidFill>
              </a:rPr>
              <a:t> Kanserlerde Tarama</a:t>
            </a:r>
            <a:endParaRPr lang="tr-TR" altLang="en-US" dirty="0"/>
          </a:p>
        </p:txBody>
      </p:sp>
      <p:sp>
        <p:nvSpPr>
          <p:cNvPr id="30723" name="2 İçerik Yer Tutucusu">
            <a:extLst>
              <a:ext uri="{FF2B5EF4-FFF2-40B4-BE49-F238E27FC236}">
                <a16:creationId xmlns:a16="http://schemas.microsoft.com/office/drawing/2014/main" id="{06F5EB5F-6D00-F044-AD8B-6055B1FBD2D9}"/>
              </a:ext>
            </a:extLst>
          </p:cNvPr>
          <p:cNvSpPr>
            <a:spLocks noGrp="1"/>
          </p:cNvSpPr>
          <p:nvPr>
            <p:ph idx="1"/>
          </p:nvPr>
        </p:nvSpPr>
        <p:spPr/>
        <p:txBody>
          <a:bodyPr/>
          <a:lstStyle/>
          <a:p>
            <a:pPr eaLnBrk="1" hangingPunct="1"/>
            <a:r>
              <a:rPr lang="tr-TR" altLang="en-US" b="1"/>
              <a:t>Gaitada gizli kan</a:t>
            </a:r>
          </a:p>
          <a:p>
            <a:pPr eaLnBrk="1" hangingPunct="1"/>
            <a:r>
              <a:rPr lang="tr-TR" altLang="en-US"/>
              <a:t>Dijital rektal muayene</a:t>
            </a:r>
          </a:p>
          <a:p>
            <a:pPr eaLnBrk="1" hangingPunct="1"/>
            <a:r>
              <a:rPr lang="tr-TR" altLang="en-US"/>
              <a:t>Rijit ya da </a:t>
            </a:r>
            <a:r>
              <a:rPr lang="tr-TR" altLang="en-US" b="1"/>
              <a:t>fleksible sigmoisdoskopi</a:t>
            </a:r>
          </a:p>
          <a:p>
            <a:pPr eaLnBrk="1" hangingPunct="1"/>
            <a:r>
              <a:rPr lang="tr-TR" altLang="en-US"/>
              <a:t>Radyografik baryum kontrast  çalışmalar</a:t>
            </a:r>
          </a:p>
          <a:p>
            <a:pPr eaLnBrk="1" hangingPunct="1"/>
            <a:r>
              <a:rPr lang="tr-TR" altLang="en-US" b="1"/>
              <a:t>Kolonoskopi</a:t>
            </a:r>
          </a:p>
        </p:txBody>
      </p:sp>
      <p:sp>
        <p:nvSpPr>
          <p:cNvPr id="4" name="3 Slayt Numarası Yer Tutucusu">
            <a:extLst>
              <a:ext uri="{FF2B5EF4-FFF2-40B4-BE49-F238E27FC236}">
                <a16:creationId xmlns:a16="http://schemas.microsoft.com/office/drawing/2014/main" id="{050DCE61-71E2-E049-BB9F-E72DD8DD594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AFD118-1DCA-CC41-89D7-B862CE6AE029}" type="slidenum">
              <a:rPr lang="tr-TR" altLang="en-US">
                <a:solidFill>
                  <a:srgbClr val="898989"/>
                </a:solidFill>
                <a:latin typeface="Calibri" panose="020F0502020204030204" pitchFamily="34" charset="0"/>
              </a:rPr>
              <a:pPr eaLnBrk="1" hangingPunct="1"/>
              <a:t>30</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4388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08D67B3-4E7B-8444-A88C-4267D93AF793}"/>
              </a:ext>
            </a:extLst>
          </p:cNvPr>
          <p:cNvSpPr>
            <a:spLocks noGrp="1"/>
          </p:cNvSpPr>
          <p:nvPr>
            <p:ph type="title"/>
          </p:nvPr>
        </p:nvSpPr>
        <p:spPr>
          <a:xfrm>
            <a:off x="1981200" y="428625"/>
            <a:ext cx="8686800" cy="1143000"/>
          </a:xfrm>
        </p:spPr>
        <p:txBody>
          <a:bodyPr rtlCol="0">
            <a:normAutofit fontScale="90000"/>
          </a:bodyPr>
          <a:lstStyle/>
          <a:p>
            <a:pPr>
              <a:defRPr/>
            </a:pPr>
            <a:r>
              <a:rPr lang="tr-TR" sz="3600" b="1" dirty="0" err="1">
                <a:solidFill>
                  <a:srgbClr val="002060"/>
                </a:solidFill>
              </a:rPr>
              <a:t>Kolorektal</a:t>
            </a:r>
            <a:r>
              <a:rPr lang="tr-TR" sz="3600" b="1" dirty="0">
                <a:solidFill>
                  <a:srgbClr val="002060"/>
                </a:solidFill>
              </a:rPr>
              <a:t> Kanserlerde Tarama: Gaitada gizli kan</a:t>
            </a:r>
            <a:br>
              <a:rPr lang="tr-TR" dirty="0"/>
            </a:br>
            <a:endParaRPr lang="tr-TR" dirty="0"/>
          </a:p>
        </p:txBody>
      </p:sp>
      <p:sp>
        <p:nvSpPr>
          <p:cNvPr id="31747" name="2 İçerik Yer Tutucusu">
            <a:extLst>
              <a:ext uri="{FF2B5EF4-FFF2-40B4-BE49-F238E27FC236}">
                <a16:creationId xmlns:a16="http://schemas.microsoft.com/office/drawing/2014/main" id="{41BD87E9-99AB-0C40-ABE7-8ABDE6155196}"/>
              </a:ext>
            </a:extLst>
          </p:cNvPr>
          <p:cNvSpPr>
            <a:spLocks noGrp="1"/>
          </p:cNvSpPr>
          <p:nvPr>
            <p:ph idx="1"/>
          </p:nvPr>
        </p:nvSpPr>
        <p:spPr/>
        <p:txBody>
          <a:bodyPr/>
          <a:lstStyle/>
          <a:p>
            <a:pPr marL="342900" lvl="1" indent="-342900"/>
            <a:r>
              <a:rPr lang="tr-TR" altLang="en-US"/>
              <a:t>Cochrane Review Group/Metaanaliz: %16’lık bir mortalite risk azalması (RR:0.84; GA:0,78-0,90)</a:t>
            </a:r>
          </a:p>
          <a:p>
            <a:pPr marL="342900" lvl="1" indent="-342900"/>
            <a:r>
              <a:rPr lang="tr-TR" altLang="en-US"/>
              <a:t>Seçicilik yetersizliği</a:t>
            </a:r>
          </a:p>
          <a:p>
            <a:pPr marL="742950" lvl="2" indent="-342900"/>
            <a:r>
              <a:rPr lang="tr-TR" altLang="en-US"/>
              <a:t>Rehidrate testlerde belirgin</a:t>
            </a:r>
          </a:p>
          <a:p>
            <a:pPr marL="342900" lvl="1" indent="-342900"/>
            <a:r>
              <a:rPr lang="tr-TR" altLang="en-US"/>
              <a:t>Duyarlılık yetersizliği</a:t>
            </a:r>
          </a:p>
          <a:p>
            <a:pPr marL="742950" lvl="2" indent="-342900"/>
            <a:r>
              <a:rPr lang="tr-TR" altLang="en-US"/>
              <a:t>Adenomlarda (%20-30 adenom, %2-10 kanser)</a:t>
            </a:r>
          </a:p>
          <a:p>
            <a:pPr marL="342900" lvl="1" indent="-342900"/>
            <a:r>
              <a:rPr lang="tr-TR" altLang="en-US"/>
              <a:t>Kolonoskopilerle yanlış pozitiflik artıyor.</a:t>
            </a:r>
          </a:p>
          <a:p>
            <a:pPr marL="342900" lvl="1" indent="-342900"/>
            <a:endParaRPr lang="tr-TR" altLang="en-US"/>
          </a:p>
          <a:p>
            <a:pPr eaLnBrk="1" hangingPunct="1"/>
            <a:endParaRPr lang="tr-TR" altLang="en-US"/>
          </a:p>
          <a:p>
            <a:pPr eaLnBrk="1" hangingPunct="1"/>
            <a:endParaRPr lang="tr-TR" altLang="en-US"/>
          </a:p>
          <a:p>
            <a:pPr eaLnBrk="1" hangingPunct="1"/>
            <a:endParaRPr lang="tr-TR" altLang="en-US"/>
          </a:p>
          <a:p>
            <a:pPr eaLnBrk="1" hangingPunct="1"/>
            <a:endParaRPr lang="tr-TR" altLang="en-US"/>
          </a:p>
        </p:txBody>
      </p:sp>
      <p:sp>
        <p:nvSpPr>
          <p:cNvPr id="6" name="5 Slayt Numarası Yer Tutucusu">
            <a:extLst>
              <a:ext uri="{FF2B5EF4-FFF2-40B4-BE49-F238E27FC236}">
                <a16:creationId xmlns:a16="http://schemas.microsoft.com/office/drawing/2014/main" id="{3BABB4E7-B278-6C48-AF83-BA93097F0F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DF8C3B-5C04-D24B-9DE0-2E59EA4B7E4E}" type="slidenum">
              <a:rPr lang="tr-TR" altLang="en-US">
                <a:solidFill>
                  <a:srgbClr val="898989"/>
                </a:solidFill>
                <a:latin typeface="Calibri" panose="020F0502020204030204" pitchFamily="34" charset="0"/>
              </a:rPr>
              <a:pPr eaLnBrk="1" hangingPunct="1"/>
              <a:t>31</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17064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a:extLst>
              <a:ext uri="{FF2B5EF4-FFF2-40B4-BE49-F238E27FC236}">
                <a16:creationId xmlns:a16="http://schemas.microsoft.com/office/drawing/2014/main" id="{515AF903-0686-5D4A-AF2F-C821169FCDFF}"/>
              </a:ext>
            </a:extLst>
          </p:cNvPr>
          <p:cNvSpPr>
            <a:spLocks noGrp="1"/>
          </p:cNvSpPr>
          <p:nvPr>
            <p:ph idx="1"/>
          </p:nvPr>
        </p:nvSpPr>
        <p:spPr>
          <a:xfrm>
            <a:off x="1981200" y="1357313"/>
            <a:ext cx="8229600" cy="4768850"/>
          </a:xfrm>
        </p:spPr>
        <p:txBody>
          <a:bodyPr>
            <a:normAutofit fontScale="85000" lnSpcReduction="20000"/>
          </a:bodyPr>
          <a:lstStyle/>
          <a:p>
            <a:pPr eaLnBrk="1" hangingPunct="1">
              <a:lnSpc>
                <a:spcPct val="80000"/>
              </a:lnSpc>
            </a:pPr>
            <a:r>
              <a:rPr lang="tr-TR" altLang="en-US" sz="2400"/>
              <a:t>Fleksible sigmoidoskopi</a:t>
            </a:r>
          </a:p>
          <a:p>
            <a:pPr eaLnBrk="1" hangingPunct="1">
              <a:lnSpc>
                <a:spcPct val="80000"/>
              </a:lnSpc>
            </a:pPr>
            <a:endParaRPr lang="tr-TR" altLang="en-US" sz="2400"/>
          </a:p>
          <a:p>
            <a:pPr lvl="1" eaLnBrk="1" hangingPunct="1">
              <a:lnSpc>
                <a:spcPct val="80000"/>
              </a:lnSpc>
            </a:pPr>
            <a:r>
              <a:rPr lang="tr-TR" altLang="en-US"/>
              <a:t>Beş yılda bir</a:t>
            </a:r>
          </a:p>
          <a:p>
            <a:pPr lvl="1" eaLnBrk="1" hangingPunct="1">
              <a:lnSpc>
                <a:spcPct val="80000"/>
              </a:lnSpc>
            </a:pPr>
            <a:r>
              <a:rPr lang="tr-TR" altLang="en-US"/>
              <a:t>İlk aşama tarama aracı</a:t>
            </a:r>
          </a:p>
          <a:p>
            <a:pPr eaLnBrk="1" hangingPunct="1">
              <a:lnSpc>
                <a:spcPct val="80000"/>
              </a:lnSpc>
            </a:pPr>
            <a:endParaRPr lang="tr-TR" altLang="en-US" sz="1100"/>
          </a:p>
          <a:p>
            <a:pPr eaLnBrk="1" hangingPunct="1">
              <a:lnSpc>
                <a:spcPct val="80000"/>
              </a:lnSpc>
            </a:pPr>
            <a:endParaRPr lang="tr-TR" altLang="en-US" sz="1100"/>
          </a:p>
          <a:p>
            <a:pPr eaLnBrk="1" hangingPunct="1">
              <a:lnSpc>
                <a:spcPct val="80000"/>
              </a:lnSpc>
            </a:pPr>
            <a:endParaRPr lang="tr-TR" altLang="en-US" sz="1800"/>
          </a:p>
          <a:p>
            <a:pPr eaLnBrk="1" hangingPunct="1">
              <a:lnSpc>
                <a:spcPct val="80000"/>
              </a:lnSpc>
            </a:pPr>
            <a:r>
              <a:rPr lang="tr-TR" altLang="en-US" sz="1800"/>
              <a:t>Kaiser çalışmasında;  sigmoidoskopinin distal kolorektal kanser insidansını %59 azaltıldığı</a:t>
            </a:r>
          </a:p>
          <a:p>
            <a:pPr eaLnBrk="1" hangingPunct="1">
              <a:lnSpc>
                <a:spcPct val="80000"/>
              </a:lnSpc>
            </a:pPr>
            <a:endParaRPr lang="tr-TR" altLang="en-US" sz="1100"/>
          </a:p>
          <a:p>
            <a:pPr algn="ctr" eaLnBrk="1" hangingPunct="1">
              <a:lnSpc>
                <a:spcPct val="80000"/>
              </a:lnSpc>
              <a:buFont typeface="Arial" panose="020B0604020202020204" pitchFamily="34" charset="0"/>
              <a:buNone/>
            </a:pPr>
            <a:r>
              <a:rPr lang="tr-TR" altLang="en-US" sz="1200" i="1"/>
              <a:t>Selby JV, Friedman GD, Quesenberry CP, Jr., et al. (1992). </a:t>
            </a:r>
            <a:r>
              <a:rPr lang="en-US" altLang="en-US" sz="1200" i="1"/>
              <a:t>A case-control study of screening</a:t>
            </a:r>
            <a:r>
              <a:rPr lang="tr-TR" altLang="en-US" sz="1200" i="1"/>
              <a:t> </a:t>
            </a:r>
          </a:p>
          <a:p>
            <a:pPr algn="ctr" eaLnBrk="1" hangingPunct="1">
              <a:lnSpc>
                <a:spcPct val="80000"/>
              </a:lnSpc>
              <a:buFont typeface="Arial" panose="020B0604020202020204" pitchFamily="34" charset="0"/>
              <a:buNone/>
            </a:pPr>
            <a:r>
              <a:rPr lang="en-US" altLang="en-US" sz="1200" i="1"/>
              <a:t>sigmoidoscopy and mortality</a:t>
            </a:r>
            <a:r>
              <a:rPr lang="tr-TR" altLang="en-US" sz="1200" i="1"/>
              <a:t> from colorectal cancer. N Engl J Med 326: 653-657.</a:t>
            </a:r>
          </a:p>
          <a:p>
            <a:pPr eaLnBrk="1" hangingPunct="1">
              <a:lnSpc>
                <a:spcPct val="80000"/>
              </a:lnSpc>
            </a:pPr>
            <a:endParaRPr lang="tr-TR" altLang="en-US" sz="1100"/>
          </a:p>
          <a:p>
            <a:pPr eaLnBrk="1" hangingPunct="1">
              <a:lnSpc>
                <a:spcPct val="80000"/>
              </a:lnSpc>
            </a:pPr>
            <a:endParaRPr lang="tr-TR" altLang="en-US" sz="1100"/>
          </a:p>
          <a:p>
            <a:pPr eaLnBrk="1" hangingPunct="1">
              <a:lnSpc>
                <a:spcPct val="80000"/>
              </a:lnSpc>
            </a:pPr>
            <a:endParaRPr lang="tr-TR" altLang="en-US" sz="1100"/>
          </a:p>
          <a:p>
            <a:pPr eaLnBrk="1" hangingPunct="1">
              <a:lnSpc>
                <a:spcPct val="80000"/>
              </a:lnSpc>
            </a:pPr>
            <a:endParaRPr lang="tr-TR" altLang="en-US" sz="1100"/>
          </a:p>
          <a:p>
            <a:pPr eaLnBrk="1" hangingPunct="1">
              <a:lnSpc>
                <a:spcPct val="80000"/>
              </a:lnSpc>
            </a:pPr>
            <a:r>
              <a:rPr lang="tr-TR" altLang="en-US" sz="1800"/>
              <a:t>ABD’ndeki bir kohort çalışmada, fleksible sigmoidoskopi ile yapılan taramanın kolorektal kanser mortalitesini %50 ve insidansını %44 azaltığı</a:t>
            </a:r>
          </a:p>
          <a:p>
            <a:pPr eaLnBrk="1" hangingPunct="1">
              <a:lnSpc>
                <a:spcPct val="80000"/>
              </a:lnSpc>
              <a:buFont typeface="Arial" panose="020B0604020202020204" pitchFamily="34" charset="0"/>
              <a:buNone/>
            </a:pPr>
            <a:endParaRPr lang="tr-TR" altLang="en-US" sz="1100"/>
          </a:p>
          <a:p>
            <a:pPr algn="ctr" eaLnBrk="1" hangingPunct="1">
              <a:lnSpc>
                <a:spcPct val="80000"/>
              </a:lnSpc>
              <a:buFont typeface="Arial" panose="020B0604020202020204" pitchFamily="34" charset="0"/>
              <a:buNone/>
            </a:pPr>
            <a:r>
              <a:rPr lang="da-DK" altLang="en-US" sz="1100" i="1"/>
              <a:t>Newcomb PA, Norfleet RG, Storer BE, et al. (1992).</a:t>
            </a:r>
            <a:r>
              <a:rPr lang="tr-TR" altLang="en-US" sz="1100" i="1"/>
              <a:t> </a:t>
            </a:r>
            <a:r>
              <a:rPr lang="en-US" altLang="en-US" sz="1100" i="1"/>
              <a:t>Screening sigmoidoscopy and colorectal cancer</a:t>
            </a:r>
            <a:r>
              <a:rPr lang="tr-TR" altLang="en-US" sz="1100" i="1"/>
              <a:t> </a:t>
            </a:r>
            <a:r>
              <a:rPr lang="en-US" altLang="en-US" sz="1100" i="1"/>
              <a:t>mortality. </a:t>
            </a:r>
            <a:endParaRPr lang="tr-TR" altLang="en-US" sz="1100" i="1"/>
          </a:p>
          <a:p>
            <a:pPr algn="ctr" eaLnBrk="1" hangingPunct="1">
              <a:lnSpc>
                <a:spcPct val="80000"/>
              </a:lnSpc>
              <a:buFont typeface="Arial" panose="020B0604020202020204" pitchFamily="34" charset="0"/>
              <a:buNone/>
            </a:pPr>
            <a:r>
              <a:rPr lang="en-US" altLang="en-US" sz="1100" i="1"/>
              <a:t>J</a:t>
            </a:r>
            <a:r>
              <a:rPr lang="tr-TR" altLang="en-US" sz="1100" i="1"/>
              <a:t> Natl Cancer Inst 84: 1572-1575.</a:t>
            </a:r>
          </a:p>
          <a:p>
            <a:pPr eaLnBrk="1" hangingPunct="1">
              <a:lnSpc>
                <a:spcPct val="80000"/>
              </a:lnSpc>
              <a:buFont typeface="Arial" panose="020B0604020202020204" pitchFamily="34" charset="0"/>
              <a:buNone/>
            </a:pPr>
            <a:endParaRPr lang="tr-TR" altLang="en-US" sz="800"/>
          </a:p>
        </p:txBody>
      </p:sp>
      <p:sp>
        <p:nvSpPr>
          <p:cNvPr id="4" name="1 Başlık">
            <a:extLst>
              <a:ext uri="{FF2B5EF4-FFF2-40B4-BE49-F238E27FC236}">
                <a16:creationId xmlns:a16="http://schemas.microsoft.com/office/drawing/2014/main" id="{A0AE9645-DEA1-C847-B452-388B607E5EEA}"/>
              </a:ext>
            </a:extLst>
          </p:cNvPr>
          <p:cNvSpPr txBox="1">
            <a:spLocks/>
          </p:cNvSpPr>
          <p:nvPr/>
        </p:nvSpPr>
        <p:spPr>
          <a:xfrm>
            <a:off x="2024063" y="571500"/>
            <a:ext cx="8229600" cy="1143000"/>
          </a:xfrm>
          <a:prstGeom prst="rect">
            <a:avLst/>
          </a:prstGeom>
        </p:spPr>
        <p:txBody>
          <a:bodyPr anchor="ctr">
            <a:normAutofit fontScale="90000" lnSpcReduction="10000"/>
          </a:bodyPr>
          <a:lstStyle/>
          <a:p>
            <a:pPr algn="ctr">
              <a:defRPr/>
            </a:pPr>
            <a:r>
              <a:rPr lang="tr-TR" sz="3600" b="1" dirty="0" err="1">
                <a:solidFill>
                  <a:srgbClr val="002060"/>
                </a:solidFill>
                <a:latin typeface="+mj-lt"/>
                <a:ea typeface="+mj-ea"/>
                <a:cs typeface="+mj-cs"/>
              </a:rPr>
              <a:t>Kolorektal</a:t>
            </a:r>
            <a:r>
              <a:rPr lang="tr-TR" sz="3600" b="1" dirty="0">
                <a:solidFill>
                  <a:srgbClr val="002060"/>
                </a:solidFill>
                <a:latin typeface="+mj-lt"/>
                <a:ea typeface="+mj-ea"/>
                <a:cs typeface="+mj-cs"/>
              </a:rPr>
              <a:t> Kanser Taraması: </a:t>
            </a:r>
            <a:r>
              <a:rPr lang="tr-TR" sz="3600" b="1" dirty="0" err="1">
                <a:solidFill>
                  <a:srgbClr val="002060"/>
                </a:solidFill>
                <a:latin typeface="+mj-lt"/>
                <a:ea typeface="+mj-ea"/>
                <a:cs typeface="+mj-cs"/>
              </a:rPr>
              <a:t>Sigmoidoskopi</a:t>
            </a:r>
            <a:br>
              <a:rPr lang="tr-TR" sz="4400" dirty="0">
                <a:latin typeface="+mj-lt"/>
                <a:ea typeface="+mj-ea"/>
                <a:cs typeface="+mj-cs"/>
              </a:rPr>
            </a:br>
            <a:endParaRPr lang="tr-TR" sz="4400" dirty="0">
              <a:latin typeface="+mj-lt"/>
              <a:ea typeface="+mj-ea"/>
              <a:cs typeface="+mj-cs"/>
            </a:endParaRPr>
          </a:p>
        </p:txBody>
      </p:sp>
      <p:sp>
        <p:nvSpPr>
          <p:cNvPr id="6" name="5 Slayt Numarası Yer Tutucusu">
            <a:extLst>
              <a:ext uri="{FF2B5EF4-FFF2-40B4-BE49-F238E27FC236}">
                <a16:creationId xmlns:a16="http://schemas.microsoft.com/office/drawing/2014/main" id="{DBCD8C31-C5FE-CA4C-A837-077174DCE51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FEBFF-8A62-9748-A212-249953E47435}" type="slidenum">
              <a:rPr lang="tr-TR" altLang="en-US">
                <a:solidFill>
                  <a:srgbClr val="898989"/>
                </a:solidFill>
                <a:latin typeface="Calibri" panose="020F0502020204030204" pitchFamily="34" charset="0"/>
              </a:rPr>
              <a:pPr eaLnBrk="1" hangingPunct="1"/>
              <a:t>32</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498453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a:extLst>
              <a:ext uri="{FF2B5EF4-FFF2-40B4-BE49-F238E27FC236}">
                <a16:creationId xmlns:a16="http://schemas.microsoft.com/office/drawing/2014/main" id="{78B45292-EE92-3540-95D2-AD94C06A16FE}"/>
              </a:ext>
            </a:extLst>
          </p:cNvPr>
          <p:cNvSpPr>
            <a:spLocks noGrp="1"/>
          </p:cNvSpPr>
          <p:nvPr>
            <p:ph idx="1"/>
          </p:nvPr>
        </p:nvSpPr>
        <p:spPr>
          <a:xfrm>
            <a:off x="1981200" y="1357314"/>
            <a:ext cx="8229600" cy="5214937"/>
          </a:xfrm>
        </p:spPr>
        <p:txBody>
          <a:bodyPr>
            <a:normAutofit lnSpcReduction="10000"/>
          </a:bodyPr>
          <a:lstStyle/>
          <a:p>
            <a:pPr lvl="1" eaLnBrk="1" hangingPunct="1">
              <a:lnSpc>
                <a:spcPct val="80000"/>
              </a:lnSpc>
            </a:pPr>
            <a:r>
              <a:rPr lang="tr-TR" altLang="en-US"/>
              <a:t>Çekuma kadar total endoskopik değerlendirme</a:t>
            </a:r>
            <a:endParaRPr lang="tr-TR" altLang="en-US" sz="1100"/>
          </a:p>
          <a:p>
            <a:pPr eaLnBrk="1" hangingPunct="1">
              <a:lnSpc>
                <a:spcPct val="80000"/>
              </a:lnSpc>
            </a:pPr>
            <a:endParaRPr lang="tr-TR" altLang="en-US" sz="1100"/>
          </a:p>
          <a:p>
            <a:pPr eaLnBrk="1" hangingPunct="1">
              <a:lnSpc>
                <a:spcPct val="80000"/>
              </a:lnSpc>
            </a:pPr>
            <a:r>
              <a:rPr lang="tr-TR" altLang="en-US" sz="1800"/>
              <a:t>Negatif bir kolonoskopiden sonraki beş yılda bir kanser bulma şansı çok düşük.</a:t>
            </a:r>
          </a:p>
          <a:p>
            <a:pPr eaLnBrk="1" hangingPunct="1">
              <a:lnSpc>
                <a:spcPct val="80000"/>
              </a:lnSpc>
            </a:pPr>
            <a:endParaRPr lang="tr-TR" altLang="en-US" sz="1100"/>
          </a:p>
          <a:p>
            <a:pPr algn="ctr" eaLnBrk="1" hangingPunct="1">
              <a:lnSpc>
                <a:spcPct val="80000"/>
              </a:lnSpc>
              <a:buFont typeface="Arial" panose="020B0604020202020204" pitchFamily="34" charset="0"/>
              <a:buNone/>
            </a:pPr>
            <a:r>
              <a:rPr lang="tr-TR" altLang="en-US" sz="1200" i="1"/>
              <a:t>Lieberman DA, Weiss DG, Harford WV, et al. (2007). </a:t>
            </a:r>
            <a:r>
              <a:rPr lang="en-US" altLang="en-US" sz="1200" i="1"/>
              <a:t>Five-year colon surveillance after screening colonoscopy.</a:t>
            </a:r>
          </a:p>
          <a:p>
            <a:pPr algn="ctr" eaLnBrk="1" hangingPunct="1">
              <a:lnSpc>
                <a:spcPct val="80000"/>
              </a:lnSpc>
              <a:buFont typeface="Arial" panose="020B0604020202020204" pitchFamily="34" charset="0"/>
              <a:buNone/>
            </a:pPr>
            <a:r>
              <a:rPr lang="tr-TR" altLang="en-US" sz="1200" i="1"/>
              <a:t>Gastroenterology 133: 1077-1085.</a:t>
            </a:r>
          </a:p>
          <a:p>
            <a:pPr eaLnBrk="1" hangingPunct="1">
              <a:lnSpc>
                <a:spcPct val="80000"/>
              </a:lnSpc>
            </a:pPr>
            <a:endParaRPr lang="tr-TR" altLang="en-US" sz="1600"/>
          </a:p>
          <a:p>
            <a:pPr eaLnBrk="1" hangingPunct="1">
              <a:lnSpc>
                <a:spcPct val="80000"/>
              </a:lnSpc>
            </a:pPr>
            <a:r>
              <a:rPr lang="tr-TR" altLang="en-US" sz="1800"/>
              <a:t>Kitle taramalarına uygun değil</a:t>
            </a:r>
          </a:p>
          <a:p>
            <a:pPr lvl="1" eaLnBrk="1" hangingPunct="1">
              <a:lnSpc>
                <a:spcPct val="80000"/>
              </a:lnSpc>
            </a:pPr>
            <a:r>
              <a:rPr lang="tr-TR" altLang="en-US" sz="1700"/>
              <a:t>Uyum sorunu</a:t>
            </a:r>
          </a:p>
          <a:p>
            <a:pPr lvl="1" eaLnBrk="1" hangingPunct="1">
              <a:lnSpc>
                <a:spcPct val="80000"/>
              </a:lnSpc>
            </a:pPr>
            <a:r>
              <a:rPr lang="tr-TR" altLang="en-US" sz="1700"/>
              <a:t>Pahalı</a:t>
            </a:r>
          </a:p>
          <a:p>
            <a:pPr lvl="1" eaLnBrk="1" hangingPunct="1">
              <a:lnSpc>
                <a:spcPct val="80000"/>
              </a:lnSpc>
            </a:pPr>
            <a:r>
              <a:rPr lang="tr-TR" altLang="en-US" sz="1700"/>
              <a:t>Olası kompkikasyonlar (barsak perforasyonu gibi)</a:t>
            </a:r>
          </a:p>
          <a:p>
            <a:pPr eaLnBrk="1" hangingPunct="1">
              <a:lnSpc>
                <a:spcPct val="80000"/>
              </a:lnSpc>
            </a:pPr>
            <a:endParaRPr lang="tr-TR" altLang="en-US" sz="1800"/>
          </a:p>
          <a:p>
            <a:pPr eaLnBrk="1" hangingPunct="1">
              <a:lnSpc>
                <a:spcPct val="80000"/>
              </a:lnSpc>
            </a:pPr>
            <a:r>
              <a:rPr lang="tr-TR" altLang="en-US" sz="1800"/>
              <a:t>Kolonoskopi ve polipektominin kolorektal kanser insidans ve mortalitesini azalttığına dair randomize kontrollü çalışmalardan gelen indirekt kanıtlar var. ABD’ndeki Ulusal Polip Çalışması: Kolonoskopiye bağlı olarak kolorektal kanserlerinde %75lik bir insidans azalması.</a:t>
            </a:r>
          </a:p>
          <a:p>
            <a:pPr algn="ctr" eaLnBrk="1" hangingPunct="1">
              <a:lnSpc>
                <a:spcPct val="80000"/>
              </a:lnSpc>
              <a:buFont typeface="Arial" panose="020B0604020202020204" pitchFamily="34" charset="0"/>
              <a:buNone/>
            </a:pPr>
            <a:r>
              <a:rPr lang="de-DE" altLang="en-US" sz="1200" i="1"/>
              <a:t>Winawer SJ, Zauber AG, Fletcher RH, et al. (2006).</a:t>
            </a:r>
            <a:r>
              <a:rPr lang="tr-TR" altLang="en-US" sz="1200" i="1"/>
              <a:t> </a:t>
            </a:r>
            <a:r>
              <a:rPr lang="en-US" altLang="en-US" sz="1200" i="1"/>
              <a:t>Guidelines for colonoscopy surveillance after polypectomy:</a:t>
            </a:r>
            <a:r>
              <a:rPr lang="tr-TR" altLang="en-US" sz="1200" i="1"/>
              <a:t> </a:t>
            </a:r>
          </a:p>
          <a:p>
            <a:pPr algn="ctr" eaLnBrk="1" hangingPunct="1">
              <a:lnSpc>
                <a:spcPct val="80000"/>
              </a:lnSpc>
              <a:buFont typeface="Arial" panose="020B0604020202020204" pitchFamily="34" charset="0"/>
              <a:buNone/>
            </a:pPr>
            <a:r>
              <a:rPr lang="en-US" altLang="en-US" sz="1200" i="1"/>
              <a:t>a consensus update by the US Multi-Society Task Force</a:t>
            </a:r>
            <a:r>
              <a:rPr lang="tr-TR" altLang="en-US" sz="1200" i="1"/>
              <a:t> </a:t>
            </a:r>
            <a:r>
              <a:rPr lang="en-US" altLang="en-US" sz="1200" i="1"/>
              <a:t>on Colorectal Cancer and the American Cancer Society.</a:t>
            </a:r>
          </a:p>
          <a:p>
            <a:pPr algn="ctr" eaLnBrk="1" hangingPunct="1">
              <a:lnSpc>
                <a:spcPct val="80000"/>
              </a:lnSpc>
              <a:buFont typeface="Arial" panose="020B0604020202020204" pitchFamily="34" charset="0"/>
              <a:buNone/>
            </a:pPr>
            <a:r>
              <a:rPr lang="tr-TR" altLang="en-US" sz="1200" i="1"/>
              <a:t>Gastroenterology 130: 1872-1885.</a:t>
            </a:r>
          </a:p>
          <a:p>
            <a:pPr eaLnBrk="1" hangingPunct="1">
              <a:lnSpc>
                <a:spcPct val="80000"/>
              </a:lnSpc>
              <a:buFont typeface="Arial" panose="020B0604020202020204" pitchFamily="34" charset="0"/>
              <a:buNone/>
            </a:pPr>
            <a:endParaRPr lang="tr-TR" altLang="en-US" sz="1100"/>
          </a:p>
        </p:txBody>
      </p:sp>
      <p:sp>
        <p:nvSpPr>
          <p:cNvPr id="5" name="1 Başlık">
            <a:extLst>
              <a:ext uri="{FF2B5EF4-FFF2-40B4-BE49-F238E27FC236}">
                <a16:creationId xmlns:a16="http://schemas.microsoft.com/office/drawing/2014/main" id="{EAA3D37C-B3E9-4D44-ADC8-D6C79E0F87C2}"/>
              </a:ext>
            </a:extLst>
          </p:cNvPr>
          <p:cNvSpPr txBox="1">
            <a:spLocks/>
          </p:cNvSpPr>
          <p:nvPr/>
        </p:nvSpPr>
        <p:spPr>
          <a:xfrm>
            <a:off x="2024063" y="571500"/>
            <a:ext cx="8229600" cy="1143000"/>
          </a:xfrm>
          <a:prstGeom prst="rect">
            <a:avLst/>
          </a:prstGeom>
        </p:spPr>
        <p:txBody>
          <a:bodyPr anchor="ctr">
            <a:normAutofit fontScale="97500"/>
          </a:bodyPr>
          <a:lstStyle/>
          <a:p>
            <a:pPr algn="ctr">
              <a:defRPr/>
            </a:pPr>
            <a:r>
              <a:rPr lang="tr-TR" sz="3600" b="1" dirty="0" err="1">
                <a:solidFill>
                  <a:srgbClr val="002060"/>
                </a:solidFill>
                <a:latin typeface="+mj-lt"/>
                <a:ea typeface="+mj-ea"/>
                <a:cs typeface="+mj-cs"/>
              </a:rPr>
              <a:t>Kolorektal</a:t>
            </a:r>
            <a:r>
              <a:rPr lang="tr-TR" sz="3600" b="1" dirty="0">
                <a:solidFill>
                  <a:srgbClr val="002060"/>
                </a:solidFill>
                <a:latin typeface="+mj-lt"/>
                <a:ea typeface="+mj-ea"/>
                <a:cs typeface="+mj-cs"/>
              </a:rPr>
              <a:t> Kanser Taraması: </a:t>
            </a:r>
            <a:r>
              <a:rPr lang="tr-TR" sz="3600" b="1" dirty="0" err="1">
                <a:solidFill>
                  <a:srgbClr val="002060"/>
                </a:solidFill>
                <a:latin typeface="+mj-lt"/>
                <a:ea typeface="+mj-ea"/>
                <a:cs typeface="+mj-cs"/>
              </a:rPr>
              <a:t>Kolonoskopi</a:t>
            </a:r>
            <a:endParaRPr lang="tr-TR" sz="4400" dirty="0">
              <a:latin typeface="+mj-lt"/>
              <a:ea typeface="+mj-ea"/>
              <a:cs typeface="+mj-cs"/>
            </a:endParaRPr>
          </a:p>
        </p:txBody>
      </p:sp>
      <p:sp>
        <p:nvSpPr>
          <p:cNvPr id="6" name="5 Slayt Numarası Yer Tutucusu">
            <a:extLst>
              <a:ext uri="{FF2B5EF4-FFF2-40B4-BE49-F238E27FC236}">
                <a16:creationId xmlns:a16="http://schemas.microsoft.com/office/drawing/2014/main" id="{862ACA97-890D-074D-9120-1F7E277FDA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B3BE6-EB9C-0642-AB75-C57F5E439962}" type="slidenum">
              <a:rPr lang="tr-TR" altLang="en-US">
                <a:solidFill>
                  <a:srgbClr val="898989"/>
                </a:solidFill>
                <a:latin typeface="Calibri" panose="020F0502020204030204" pitchFamily="34" charset="0"/>
              </a:rPr>
              <a:pPr eaLnBrk="1" hangingPunct="1"/>
              <a:t>33</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854680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a:extLst>
              <a:ext uri="{FF2B5EF4-FFF2-40B4-BE49-F238E27FC236}">
                <a16:creationId xmlns:a16="http://schemas.microsoft.com/office/drawing/2014/main" id="{2D401BC0-9949-614F-927C-BEE19AC6D012}"/>
              </a:ext>
            </a:extLst>
          </p:cNvPr>
          <p:cNvSpPr>
            <a:spLocks noGrp="1"/>
          </p:cNvSpPr>
          <p:nvPr>
            <p:ph type="title"/>
          </p:nvPr>
        </p:nvSpPr>
        <p:spPr/>
        <p:txBody>
          <a:bodyPr/>
          <a:lstStyle/>
          <a:p>
            <a:pPr eaLnBrk="1" hangingPunct="1"/>
            <a:r>
              <a:rPr lang="tr-TR" altLang="en-US" sz="3200" b="1" dirty="0" err="1">
                <a:solidFill>
                  <a:srgbClr val="002060"/>
                </a:solidFill>
              </a:rPr>
              <a:t>Kolorektal</a:t>
            </a:r>
            <a:r>
              <a:rPr lang="tr-TR" altLang="en-US" sz="3200" b="1" dirty="0">
                <a:solidFill>
                  <a:srgbClr val="002060"/>
                </a:solidFill>
              </a:rPr>
              <a:t> Kanser Taraması: Diğer Yöntemler</a:t>
            </a:r>
          </a:p>
        </p:txBody>
      </p:sp>
      <p:sp>
        <p:nvSpPr>
          <p:cNvPr id="34819" name="2 İçerik Yer Tutucusu">
            <a:extLst>
              <a:ext uri="{FF2B5EF4-FFF2-40B4-BE49-F238E27FC236}">
                <a16:creationId xmlns:a16="http://schemas.microsoft.com/office/drawing/2014/main" id="{269CD353-1DF3-124C-86A2-B8E251789145}"/>
              </a:ext>
            </a:extLst>
          </p:cNvPr>
          <p:cNvSpPr>
            <a:spLocks noGrp="1"/>
          </p:cNvSpPr>
          <p:nvPr>
            <p:ph idx="1"/>
          </p:nvPr>
        </p:nvSpPr>
        <p:spPr>
          <a:xfrm>
            <a:off x="1981200" y="1357314"/>
            <a:ext cx="8229600" cy="5214937"/>
          </a:xfrm>
        </p:spPr>
        <p:txBody>
          <a:bodyPr/>
          <a:lstStyle/>
          <a:p>
            <a:pPr eaLnBrk="1" hangingPunct="1"/>
            <a:r>
              <a:rPr lang="tr-TR" altLang="en-US" sz="2000"/>
              <a:t>Gaitada;</a:t>
            </a:r>
          </a:p>
          <a:p>
            <a:pPr lvl="1" eaLnBrk="1" hangingPunct="1"/>
            <a:r>
              <a:rPr lang="tr-TR" altLang="en-US" sz="1600"/>
              <a:t>Kolorektal kanser biyomarkerlerı</a:t>
            </a:r>
          </a:p>
          <a:p>
            <a:pPr lvl="1" eaLnBrk="1" hangingPunct="1"/>
            <a:r>
              <a:rPr lang="tr-TR" altLang="en-US" sz="1600"/>
              <a:t>Abnormal DNA</a:t>
            </a:r>
          </a:p>
          <a:p>
            <a:pPr eaLnBrk="1" hangingPunct="1"/>
            <a:endParaRPr lang="tr-TR" altLang="en-US" sz="2000"/>
          </a:p>
          <a:p>
            <a:pPr eaLnBrk="1" hangingPunct="1"/>
            <a:r>
              <a:rPr lang="tr-TR" altLang="en-US" sz="2000"/>
              <a:t>Virtual Kolonoskopi (Computerize  tomografik kolonoskopi-CTC)</a:t>
            </a:r>
          </a:p>
          <a:p>
            <a:pPr lvl="1" eaLnBrk="1" hangingPunct="1"/>
            <a:r>
              <a:rPr lang="tr-TR" altLang="en-US" sz="1600"/>
              <a:t>Pahalı</a:t>
            </a:r>
          </a:p>
          <a:p>
            <a:pPr lvl="1" eaLnBrk="1" hangingPunct="1"/>
            <a:r>
              <a:rPr lang="tr-TR" altLang="en-US" sz="1600"/>
              <a:t>Düşük doz radyasyon</a:t>
            </a:r>
          </a:p>
          <a:p>
            <a:pPr lvl="1" eaLnBrk="1" hangingPunct="1"/>
            <a:r>
              <a:rPr lang="tr-TR" altLang="en-US" sz="1600"/>
              <a:t>Barsak hazırlığı</a:t>
            </a:r>
          </a:p>
          <a:p>
            <a:pPr lvl="1" eaLnBrk="1" hangingPunct="1"/>
            <a:r>
              <a:rPr lang="tr-TR" altLang="en-US" sz="1600"/>
              <a:t>Polip vb saptandığında kolonoskopi gerekliliği</a:t>
            </a:r>
          </a:p>
          <a:p>
            <a:pPr lvl="1" eaLnBrk="1" hangingPunct="1"/>
            <a:endParaRPr lang="tr-TR" altLang="en-US" sz="1600"/>
          </a:p>
          <a:p>
            <a:pPr eaLnBrk="1" hangingPunct="1"/>
            <a:r>
              <a:rPr lang="tr-TR" altLang="en-US" sz="2000"/>
              <a:t>ABD’nde yapılan bir çalışmada 50 yaş üzeri 2600 asemptomatik erkek ve kadında CTCnin duyarlılığı büyük adenımlarda ve 1cm çaptan büyük kanserlerin saptanmasında optik kolonoskopi ile eşit bulunmuş. </a:t>
            </a:r>
          </a:p>
          <a:p>
            <a:pPr algn="ctr" eaLnBrk="1" hangingPunct="1">
              <a:buFont typeface="Arial" panose="020B0604020202020204" pitchFamily="34" charset="0"/>
              <a:buNone/>
            </a:pPr>
            <a:r>
              <a:rPr lang="de-DE" altLang="en-US" sz="1300" i="1"/>
              <a:t>Winawer SJ, Zauber AG, Fletcher RH, et al. (2006).</a:t>
            </a:r>
            <a:r>
              <a:rPr lang="tr-TR" altLang="en-US" sz="1300" i="1"/>
              <a:t> </a:t>
            </a:r>
            <a:r>
              <a:rPr lang="en-US" altLang="en-US" sz="1300" i="1"/>
              <a:t>Guidelines for colonoscopy surveillance after polypectomy:</a:t>
            </a:r>
          </a:p>
          <a:p>
            <a:pPr algn="ctr" eaLnBrk="1" hangingPunct="1">
              <a:buFont typeface="Arial" panose="020B0604020202020204" pitchFamily="34" charset="0"/>
              <a:buNone/>
            </a:pPr>
            <a:r>
              <a:rPr lang="en-US" altLang="en-US" sz="1300" i="1"/>
              <a:t>a consensus update by the US Multi-Society Task Force</a:t>
            </a:r>
            <a:r>
              <a:rPr lang="tr-TR" altLang="en-US" sz="1300" i="1"/>
              <a:t> </a:t>
            </a:r>
            <a:r>
              <a:rPr lang="en-US" altLang="en-US" sz="1300" i="1"/>
              <a:t>on Colorectal Cancer and the American Cancer Society.</a:t>
            </a:r>
          </a:p>
          <a:p>
            <a:pPr algn="ctr" eaLnBrk="1" hangingPunct="1">
              <a:buFont typeface="Arial" panose="020B0604020202020204" pitchFamily="34" charset="0"/>
              <a:buNone/>
            </a:pPr>
            <a:r>
              <a:rPr lang="tr-TR" altLang="en-US" sz="1300" i="1"/>
              <a:t>Gastroenterology 130: 1872-1885.</a:t>
            </a:r>
          </a:p>
        </p:txBody>
      </p:sp>
      <p:sp>
        <p:nvSpPr>
          <p:cNvPr id="4" name="3 Slayt Numarası Yer Tutucusu">
            <a:extLst>
              <a:ext uri="{FF2B5EF4-FFF2-40B4-BE49-F238E27FC236}">
                <a16:creationId xmlns:a16="http://schemas.microsoft.com/office/drawing/2014/main" id="{F61DC329-006C-B84A-824D-323B93BC01A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AAA412-72BC-4047-9D78-460529AA06EF}" type="slidenum">
              <a:rPr lang="tr-TR" altLang="en-US">
                <a:solidFill>
                  <a:srgbClr val="898989"/>
                </a:solidFill>
                <a:latin typeface="Calibri" panose="020F0502020204030204" pitchFamily="34" charset="0"/>
              </a:rPr>
              <a:pPr eaLnBrk="1" hangingPunct="1"/>
              <a:t>34</a:t>
            </a:fld>
            <a:endParaRPr lang="tr-TR"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854643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91A1-0EC2-C84C-BD35-AB5F081F16A8}"/>
              </a:ext>
            </a:extLst>
          </p:cNvPr>
          <p:cNvSpPr>
            <a:spLocks noGrp="1"/>
          </p:cNvSpPr>
          <p:nvPr>
            <p:ph type="title"/>
          </p:nvPr>
        </p:nvSpPr>
        <p:spPr/>
        <p:txBody>
          <a:bodyPr/>
          <a:lstStyle/>
          <a:p>
            <a:r>
              <a:rPr lang="en-US" dirty="0" err="1"/>
              <a:t>TÜRKİYE’de</a:t>
            </a:r>
            <a:r>
              <a:rPr lang="en-US" dirty="0"/>
              <a:t> </a:t>
            </a:r>
            <a:r>
              <a:rPr lang="en-US" dirty="0" err="1"/>
              <a:t>Kolon</a:t>
            </a:r>
            <a:r>
              <a:rPr lang="en-US" dirty="0"/>
              <a:t> </a:t>
            </a:r>
            <a:r>
              <a:rPr lang="en-US" dirty="0" err="1"/>
              <a:t>Kanseri</a:t>
            </a:r>
            <a:r>
              <a:rPr lang="en-US" dirty="0"/>
              <a:t> </a:t>
            </a:r>
            <a:r>
              <a:rPr lang="en-US" dirty="0" err="1"/>
              <a:t>Tarama</a:t>
            </a:r>
            <a:r>
              <a:rPr lang="en-US" dirty="0"/>
              <a:t> </a:t>
            </a:r>
            <a:r>
              <a:rPr lang="en-US" dirty="0" err="1"/>
              <a:t>Yöntemleri</a:t>
            </a:r>
            <a:endParaRPr lang="en-US" dirty="0"/>
          </a:p>
        </p:txBody>
      </p:sp>
      <p:sp>
        <p:nvSpPr>
          <p:cNvPr id="3" name="Content Placeholder 2">
            <a:extLst>
              <a:ext uri="{FF2B5EF4-FFF2-40B4-BE49-F238E27FC236}">
                <a16:creationId xmlns:a16="http://schemas.microsoft.com/office/drawing/2014/main" id="{AC4EBCD8-31E2-0E47-8B20-BACAFD4C00D1}"/>
              </a:ext>
            </a:extLst>
          </p:cNvPr>
          <p:cNvSpPr>
            <a:spLocks noGrp="1"/>
          </p:cNvSpPr>
          <p:nvPr>
            <p:ph idx="1"/>
          </p:nvPr>
        </p:nvSpPr>
        <p:spPr/>
        <p:txBody>
          <a:bodyPr/>
          <a:lstStyle/>
          <a:p>
            <a:r>
              <a:rPr lang="en-US" dirty="0"/>
              <a:t>&gt;50 y, </a:t>
            </a:r>
            <a:r>
              <a:rPr lang="en-US" dirty="0" err="1"/>
              <a:t>yıllık</a:t>
            </a:r>
            <a:r>
              <a:rPr lang="en-US" dirty="0"/>
              <a:t> </a:t>
            </a:r>
            <a:r>
              <a:rPr lang="en-US" dirty="0" err="1"/>
              <a:t>gaitada</a:t>
            </a:r>
            <a:r>
              <a:rPr lang="en-US" dirty="0"/>
              <a:t> </a:t>
            </a:r>
            <a:r>
              <a:rPr lang="en-US" dirty="0" err="1"/>
              <a:t>gizli</a:t>
            </a:r>
            <a:r>
              <a:rPr lang="en-US" dirty="0"/>
              <a:t> </a:t>
            </a:r>
            <a:r>
              <a:rPr lang="en-US" dirty="0" err="1"/>
              <a:t>kan</a:t>
            </a:r>
            <a:r>
              <a:rPr lang="en-US" dirty="0"/>
              <a:t> </a:t>
            </a:r>
            <a:r>
              <a:rPr lang="en-US" dirty="0" err="1"/>
              <a:t>taraması</a:t>
            </a:r>
            <a:r>
              <a:rPr lang="en-US" dirty="0"/>
              <a:t> (</a:t>
            </a:r>
            <a:r>
              <a:rPr lang="en-US" dirty="0" err="1"/>
              <a:t>immünkromatik</a:t>
            </a:r>
            <a:r>
              <a:rPr lang="en-US" dirty="0"/>
              <a:t> </a:t>
            </a:r>
            <a:r>
              <a:rPr lang="en-US" dirty="0" err="1"/>
              <a:t>yöntem</a:t>
            </a:r>
            <a:r>
              <a:rPr lang="en-US" dirty="0"/>
              <a:t>, KETEM)</a:t>
            </a:r>
          </a:p>
          <a:p>
            <a:r>
              <a:rPr lang="en-US" dirty="0"/>
              <a:t>&gt;50 y, 5 </a:t>
            </a:r>
            <a:r>
              <a:rPr lang="en-US" dirty="0" err="1"/>
              <a:t>yılda</a:t>
            </a:r>
            <a:r>
              <a:rPr lang="en-US" dirty="0"/>
              <a:t> </a:t>
            </a:r>
            <a:r>
              <a:rPr lang="en-US" dirty="0" err="1"/>
              <a:t>bir</a:t>
            </a:r>
            <a:r>
              <a:rPr lang="en-US" dirty="0"/>
              <a:t> </a:t>
            </a:r>
            <a:r>
              <a:rPr lang="en-US" dirty="0" err="1"/>
              <a:t>sigmoidoskopi</a:t>
            </a:r>
            <a:r>
              <a:rPr lang="en-US" dirty="0"/>
              <a:t> (</a:t>
            </a:r>
            <a:r>
              <a:rPr lang="en-US" dirty="0" err="1"/>
              <a:t>kısa</a:t>
            </a:r>
            <a:r>
              <a:rPr lang="en-US" dirty="0"/>
              <a:t> </a:t>
            </a:r>
            <a:r>
              <a:rPr lang="en-US" dirty="0" err="1"/>
              <a:t>kolonoskopi</a:t>
            </a:r>
            <a:r>
              <a:rPr lang="en-US" dirty="0"/>
              <a:t>)</a:t>
            </a:r>
          </a:p>
          <a:p>
            <a:r>
              <a:rPr lang="en-US" dirty="0"/>
              <a:t>&gt;50 y, 10 </a:t>
            </a:r>
            <a:r>
              <a:rPr lang="en-US" dirty="0" err="1"/>
              <a:t>yılda</a:t>
            </a:r>
            <a:r>
              <a:rPr lang="en-US" dirty="0"/>
              <a:t> </a:t>
            </a:r>
            <a:r>
              <a:rPr lang="en-US" dirty="0" err="1"/>
              <a:t>bir</a:t>
            </a:r>
            <a:r>
              <a:rPr lang="en-US" dirty="0"/>
              <a:t> tam </a:t>
            </a:r>
            <a:r>
              <a:rPr lang="en-US" dirty="0" err="1"/>
              <a:t>kolonoskopi</a:t>
            </a:r>
            <a:endParaRPr lang="en-US" dirty="0"/>
          </a:p>
          <a:p>
            <a:endParaRPr lang="en-US" dirty="0"/>
          </a:p>
          <a:p>
            <a:r>
              <a:rPr lang="en-US" dirty="0"/>
              <a:t>Risk </a:t>
            </a:r>
            <a:r>
              <a:rPr lang="en-US" dirty="0" err="1"/>
              <a:t>faktörleri</a:t>
            </a:r>
            <a:r>
              <a:rPr lang="en-US" dirty="0"/>
              <a:t>,</a:t>
            </a:r>
          </a:p>
          <a:p>
            <a:pPr lvl="1"/>
            <a:r>
              <a:rPr lang="en-US" dirty="0" err="1"/>
              <a:t>Ailede</a:t>
            </a:r>
            <a:r>
              <a:rPr lang="en-US" dirty="0"/>
              <a:t> </a:t>
            </a:r>
            <a:r>
              <a:rPr lang="en-US" dirty="0" err="1"/>
              <a:t>hikaye</a:t>
            </a:r>
            <a:endParaRPr lang="en-US" dirty="0"/>
          </a:p>
          <a:p>
            <a:pPr lvl="1"/>
            <a:r>
              <a:rPr lang="en-US" dirty="0"/>
              <a:t>Alarm </a:t>
            </a:r>
            <a:r>
              <a:rPr lang="en-US" dirty="0" err="1"/>
              <a:t>semptomları</a:t>
            </a:r>
            <a:endParaRPr lang="en-US" dirty="0"/>
          </a:p>
          <a:p>
            <a:pPr lvl="1"/>
            <a:r>
              <a:rPr lang="en-US" dirty="0" err="1"/>
              <a:t>Polip</a:t>
            </a:r>
            <a:r>
              <a:rPr lang="en-US" dirty="0"/>
              <a:t> </a:t>
            </a:r>
            <a:r>
              <a:rPr lang="en-US" dirty="0" err="1"/>
              <a:t>hikayesi</a:t>
            </a:r>
            <a:endParaRPr lang="en-US" dirty="0"/>
          </a:p>
        </p:txBody>
      </p:sp>
    </p:spTree>
    <p:extLst>
      <p:ext uri="{BB962C8B-B14F-4D97-AF65-F5344CB8AC3E}">
        <p14:creationId xmlns:p14="http://schemas.microsoft.com/office/powerpoint/2010/main" val="410033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6653-E57B-2845-A9C8-3E243125515F}"/>
              </a:ext>
            </a:extLst>
          </p:cNvPr>
          <p:cNvSpPr>
            <a:spLocks noGrp="1"/>
          </p:cNvSpPr>
          <p:nvPr>
            <p:ph type="title"/>
          </p:nvPr>
        </p:nvSpPr>
        <p:spPr/>
        <p:txBody>
          <a:bodyPr/>
          <a:lstStyle/>
          <a:p>
            <a:r>
              <a:rPr lang="en-US" dirty="0" err="1"/>
              <a:t>Kolon</a:t>
            </a:r>
            <a:r>
              <a:rPr lang="en-US" dirty="0"/>
              <a:t> </a:t>
            </a:r>
            <a:r>
              <a:rPr lang="en-US" dirty="0" err="1"/>
              <a:t>Kanseri</a:t>
            </a:r>
            <a:r>
              <a:rPr lang="en-US" dirty="0"/>
              <a:t> </a:t>
            </a:r>
            <a:r>
              <a:rPr lang="en-US" dirty="0" err="1"/>
              <a:t>Tarama</a:t>
            </a:r>
            <a:r>
              <a:rPr lang="en-US" dirty="0"/>
              <a:t> </a:t>
            </a:r>
            <a:r>
              <a:rPr lang="en-US" dirty="0" err="1"/>
              <a:t>Sonuçları</a:t>
            </a:r>
            <a:endParaRPr lang="en-US" dirty="0"/>
          </a:p>
        </p:txBody>
      </p:sp>
      <p:pic>
        <p:nvPicPr>
          <p:cNvPr id="4098" name="Picture 2" descr="colorectal cancer screening results ile ilgili görsel sonucu">
            <a:extLst>
              <a:ext uri="{FF2B5EF4-FFF2-40B4-BE49-F238E27FC236}">
                <a16:creationId xmlns:a16="http://schemas.microsoft.com/office/drawing/2014/main" id="{4F6BB749-358F-1748-A27E-7C4B125A5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55" y="1674707"/>
            <a:ext cx="8606944" cy="518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_16400687">
            <a:extLst>
              <a:ext uri="{FF2B5EF4-FFF2-40B4-BE49-F238E27FC236}">
                <a16:creationId xmlns:a16="http://schemas.microsoft.com/office/drawing/2014/main" id="{2485A248-DF7D-6448-BF92-D8CD2C27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a:extLst>
              <a:ext uri="{FF2B5EF4-FFF2-40B4-BE49-F238E27FC236}">
                <a16:creationId xmlns:a16="http://schemas.microsoft.com/office/drawing/2014/main" id="{5431687C-8EA3-E843-B6BD-5BDD3B2C0CDF}"/>
              </a:ext>
            </a:extLst>
          </p:cNvPr>
          <p:cNvSpPr txBox="1">
            <a:spLocks noChangeArrowheads="1"/>
          </p:cNvSpPr>
          <p:nvPr/>
        </p:nvSpPr>
        <p:spPr bwMode="auto">
          <a:xfrm>
            <a:off x="1524000" y="-26988"/>
            <a:ext cx="9144000" cy="1036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en-US" sz="3200" b="1"/>
              <a:t>Kolorektal Kanser İnsidansı,2002</a:t>
            </a:r>
          </a:p>
          <a:p>
            <a:pPr algn="ctr" eaLnBrk="1" hangingPunct="1">
              <a:spcBef>
                <a:spcPct val="50000"/>
              </a:spcBef>
            </a:pPr>
            <a:r>
              <a:rPr lang="tr-TR" altLang="en-US" sz="2000" b="1"/>
              <a:t>(100 000 yaşa standartize insidans hızları)</a:t>
            </a:r>
          </a:p>
        </p:txBody>
      </p:sp>
      <p:sp>
        <p:nvSpPr>
          <p:cNvPr id="12292" name="Freeform 8">
            <a:extLst>
              <a:ext uri="{FF2B5EF4-FFF2-40B4-BE49-F238E27FC236}">
                <a16:creationId xmlns:a16="http://schemas.microsoft.com/office/drawing/2014/main" id="{62FCC307-7E18-944F-A066-E1F1598225EA}"/>
              </a:ext>
            </a:extLst>
          </p:cNvPr>
          <p:cNvSpPr>
            <a:spLocks/>
          </p:cNvSpPr>
          <p:nvPr/>
        </p:nvSpPr>
        <p:spPr bwMode="auto">
          <a:xfrm>
            <a:off x="9840913" y="260351"/>
            <a:ext cx="633412" cy="4048125"/>
          </a:xfrm>
          <a:custGeom>
            <a:avLst/>
            <a:gdLst>
              <a:gd name="T0" fmla="*/ 2147483647 w 1514"/>
              <a:gd name="T1" fmla="*/ 594401802 h 10708"/>
              <a:gd name="T2" fmla="*/ 2147483647 w 1514"/>
              <a:gd name="T3" fmla="*/ 2147483647 h 10708"/>
              <a:gd name="T4" fmla="*/ 2147483647 w 1514"/>
              <a:gd name="T5" fmla="*/ 2147483647 h 10708"/>
              <a:gd name="T6" fmla="*/ 2147483647 w 1514"/>
              <a:gd name="T7" fmla="*/ 2147483647 h 10708"/>
              <a:gd name="T8" fmla="*/ 2147483647 w 1514"/>
              <a:gd name="T9" fmla="*/ 2147483647 h 10708"/>
              <a:gd name="T10" fmla="*/ 2147483647 w 1514"/>
              <a:gd name="T11" fmla="*/ 2147483647 h 10708"/>
              <a:gd name="T12" fmla="*/ 2147483647 w 1514"/>
              <a:gd name="T13" fmla="*/ 2147483647 h 10708"/>
              <a:gd name="T14" fmla="*/ 2147483647 w 1514"/>
              <a:gd name="T15" fmla="*/ 2147483647 h 10708"/>
              <a:gd name="T16" fmla="*/ 2147483647 w 1514"/>
              <a:gd name="T17" fmla="*/ 2147483647 h 10708"/>
              <a:gd name="T18" fmla="*/ 2147483647 w 1514"/>
              <a:gd name="T19" fmla="*/ 2147483647 h 10708"/>
              <a:gd name="T20" fmla="*/ 2147483647 w 1514"/>
              <a:gd name="T21" fmla="*/ 2147483647 h 10708"/>
              <a:gd name="T22" fmla="*/ 2147483647 w 1514"/>
              <a:gd name="T23" fmla="*/ 2147483647 h 10708"/>
              <a:gd name="T24" fmla="*/ 2147483647 w 1514"/>
              <a:gd name="T25" fmla="*/ 2147483647 h 10708"/>
              <a:gd name="T26" fmla="*/ 2147483647 w 1514"/>
              <a:gd name="T27" fmla="*/ 2147483647 h 10708"/>
              <a:gd name="T28" fmla="*/ 2147483647 w 1514"/>
              <a:gd name="T29" fmla="*/ 2147483647 h 10708"/>
              <a:gd name="T30" fmla="*/ 2147483647 w 1514"/>
              <a:gd name="T31" fmla="*/ 2147483647 h 10708"/>
              <a:gd name="T32" fmla="*/ 2147483647 w 1514"/>
              <a:gd name="T33" fmla="*/ 2147483647 h 10708"/>
              <a:gd name="T34" fmla="*/ 2147483647 w 1514"/>
              <a:gd name="T35" fmla="*/ 2147483647 h 10708"/>
              <a:gd name="T36" fmla="*/ 2147483647 w 1514"/>
              <a:gd name="T37" fmla="*/ 2147483647 h 10708"/>
              <a:gd name="T38" fmla="*/ 2147483647 w 1514"/>
              <a:gd name="T39" fmla="*/ 2147483647 h 10708"/>
              <a:gd name="T40" fmla="*/ 2147483647 w 1514"/>
              <a:gd name="T41" fmla="*/ 2147483647 h 10708"/>
              <a:gd name="T42" fmla="*/ 2147483647 w 1514"/>
              <a:gd name="T43" fmla="*/ 2147483647 h 10708"/>
              <a:gd name="T44" fmla="*/ 2147483647 w 1514"/>
              <a:gd name="T45" fmla="*/ 2147483647 h 10708"/>
              <a:gd name="T46" fmla="*/ 2147483647 w 1514"/>
              <a:gd name="T47" fmla="*/ 2147483647 h 10708"/>
              <a:gd name="T48" fmla="*/ 2147483647 w 1514"/>
              <a:gd name="T49" fmla="*/ 2147483647 h 10708"/>
              <a:gd name="T50" fmla="*/ 2147483647 w 1514"/>
              <a:gd name="T51" fmla="*/ 2147483647 h 10708"/>
              <a:gd name="T52" fmla="*/ 2147483647 w 1514"/>
              <a:gd name="T53" fmla="*/ 2147483647 h 10708"/>
              <a:gd name="T54" fmla="*/ 2147483647 w 1514"/>
              <a:gd name="T55" fmla="*/ 2147483647 h 10708"/>
              <a:gd name="T56" fmla="*/ 2147483647 w 1514"/>
              <a:gd name="T57" fmla="*/ 2147483647 h 10708"/>
              <a:gd name="T58" fmla="*/ 2147483647 w 1514"/>
              <a:gd name="T59" fmla="*/ 2147483647 h 10708"/>
              <a:gd name="T60" fmla="*/ 2147483647 w 1514"/>
              <a:gd name="T61" fmla="*/ 2147483647 h 10708"/>
              <a:gd name="T62" fmla="*/ 2147483647 w 1514"/>
              <a:gd name="T63" fmla="*/ 2147483647 h 10708"/>
              <a:gd name="T64" fmla="*/ 2147483647 w 1514"/>
              <a:gd name="T65" fmla="*/ 2147483647 h 10708"/>
              <a:gd name="T66" fmla="*/ 2147483647 w 1514"/>
              <a:gd name="T67" fmla="*/ 2147483647 h 10708"/>
              <a:gd name="T68" fmla="*/ 2147483647 w 1514"/>
              <a:gd name="T69" fmla="*/ 2147483647 h 10708"/>
              <a:gd name="T70" fmla="*/ 2147483647 w 1514"/>
              <a:gd name="T71" fmla="*/ 2147483647 h 10708"/>
              <a:gd name="T72" fmla="*/ 2147483647 w 1514"/>
              <a:gd name="T73" fmla="*/ 2147483647 h 10708"/>
              <a:gd name="T74" fmla="*/ 2147483647 w 1514"/>
              <a:gd name="T75" fmla="*/ 2147483647 h 10708"/>
              <a:gd name="T76" fmla="*/ 2147483647 w 1514"/>
              <a:gd name="T77" fmla="*/ 2147483647 h 10708"/>
              <a:gd name="T78" fmla="*/ 2147483647 w 1514"/>
              <a:gd name="T79" fmla="*/ 2147483647 h 10708"/>
              <a:gd name="T80" fmla="*/ 2147483647 w 1514"/>
              <a:gd name="T81" fmla="*/ 2147483647 h 10708"/>
              <a:gd name="T82" fmla="*/ 2147483647 w 1514"/>
              <a:gd name="T83" fmla="*/ 2147483647 h 10708"/>
              <a:gd name="T84" fmla="*/ 2147483647 w 1514"/>
              <a:gd name="T85" fmla="*/ 2147483647 h 10708"/>
              <a:gd name="T86" fmla="*/ 2147483647 w 1514"/>
              <a:gd name="T87" fmla="*/ 2147483647 h 10708"/>
              <a:gd name="T88" fmla="*/ 2147483647 w 1514"/>
              <a:gd name="T89" fmla="*/ 2147483647 h 10708"/>
              <a:gd name="T90" fmla="*/ 2147483647 w 1514"/>
              <a:gd name="T91" fmla="*/ 2147483647 h 10708"/>
              <a:gd name="T92" fmla="*/ 2147483647 w 1514"/>
              <a:gd name="T93" fmla="*/ 2147483647 h 10708"/>
              <a:gd name="T94" fmla="*/ 2147483647 w 1514"/>
              <a:gd name="T95" fmla="*/ 2147483647 h 10708"/>
              <a:gd name="T96" fmla="*/ 2147483647 w 1514"/>
              <a:gd name="T97" fmla="*/ 2147483647 h 10708"/>
              <a:gd name="T98" fmla="*/ 2147483647 w 1514"/>
              <a:gd name="T99" fmla="*/ 2147483647 h 10708"/>
              <a:gd name="T100" fmla="*/ 2147483647 w 1514"/>
              <a:gd name="T101" fmla="*/ 2147483647 h 10708"/>
              <a:gd name="T102" fmla="*/ 2147483647 w 1514"/>
              <a:gd name="T103" fmla="*/ 2147483647 h 10708"/>
              <a:gd name="T104" fmla="*/ 2147483647 w 1514"/>
              <a:gd name="T105" fmla="*/ 2147483647 h 10708"/>
              <a:gd name="T106" fmla="*/ 2147483647 w 1514"/>
              <a:gd name="T107" fmla="*/ 2147483647 h 10708"/>
              <a:gd name="T108" fmla="*/ 2147483647 w 1514"/>
              <a:gd name="T109" fmla="*/ 2147483647 h 10708"/>
              <a:gd name="T110" fmla="*/ 2147483647 w 1514"/>
              <a:gd name="T111" fmla="*/ 2147483647 h 10708"/>
              <a:gd name="T112" fmla="*/ 2147483647 w 1514"/>
              <a:gd name="T113" fmla="*/ 2147483647 h 10708"/>
              <a:gd name="T114" fmla="*/ 2147483647 w 1514"/>
              <a:gd name="T115" fmla="*/ 2147483647 h 10708"/>
              <a:gd name="T116" fmla="*/ 2147483647 w 1514"/>
              <a:gd name="T117" fmla="*/ 2147483647 h 10708"/>
              <a:gd name="T118" fmla="*/ 2147483647 w 1514"/>
              <a:gd name="T119" fmla="*/ 2147483647 h 10708"/>
              <a:gd name="T120" fmla="*/ 2147483647 w 1514"/>
              <a:gd name="T121" fmla="*/ 1188659946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4"/>
              <a:gd name="T184" fmla="*/ 0 h 10708"/>
              <a:gd name="T185" fmla="*/ 1514 w 1514"/>
              <a:gd name="T186" fmla="*/ 10708 h 10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Tree>
    <p:extLst>
      <p:ext uri="{BB962C8B-B14F-4D97-AF65-F5344CB8AC3E}">
        <p14:creationId xmlns:p14="http://schemas.microsoft.com/office/powerpoint/2010/main" val="196686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261F123-58E3-CD40-8160-4A1095D23A94}"/>
              </a:ext>
            </a:extLst>
          </p:cNvPr>
          <p:cNvSpPr>
            <a:spLocks noGrp="1" noChangeArrowheads="1"/>
          </p:cNvSpPr>
          <p:nvPr>
            <p:ph type="title"/>
          </p:nvPr>
        </p:nvSpPr>
        <p:spPr/>
        <p:txBody>
          <a:bodyPr/>
          <a:lstStyle/>
          <a:p>
            <a:pPr eaLnBrk="1" hangingPunct="1"/>
            <a:r>
              <a:rPr lang="en-US" altLang="en-US" sz="3400"/>
              <a:t>2006 </a:t>
            </a:r>
            <a:r>
              <a:rPr lang="tr-TR" altLang="en-US" sz="3400"/>
              <a:t>Yeni Kanser Olguları, ABD</a:t>
            </a:r>
            <a:endParaRPr lang="en-US" altLang="en-US" sz="3400"/>
          </a:p>
        </p:txBody>
      </p:sp>
      <p:sp>
        <p:nvSpPr>
          <p:cNvPr id="13315" name="Text Box 3">
            <a:extLst>
              <a:ext uri="{FF2B5EF4-FFF2-40B4-BE49-F238E27FC236}">
                <a16:creationId xmlns:a16="http://schemas.microsoft.com/office/drawing/2014/main" id="{5AED84A8-8A4F-B244-A123-482285960E62}"/>
              </a:ext>
            </a:extLst>
          </p:cNvPr>
          <p:cNvSpPr txBox="1">
            <a:spLocks noChangeArrowheads="1"/>
          </p:cNvSpPr>
          <p:nvPr/>
        </p:nvSpPr>
        <p:spPr bwMode="auto">
          <a:xfrm>
            <a:off x="2747964" y="6400800"/>
            <a:ext cx="2852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a:t>Source: American Cancer Society, 2006.</a:t>
            </a:r>
          </a:p>
        </p:txBody>
      </p:sp>
      <p:sp>
        <p:nvSpPr>
          <p:cNvPr id="13316" name="Text Box 4">
            <a:extLst>
              <a:ext uri="{FF2B5EF4-FFF2-40B4-BE49-F238E27FC236}">
                <a16:creationId xmlns:a16="http://schemas.microsoft.com/office/drawing/2014/main" id="{6AC5FD90-1A1C-3D42-8DB0-47828D211743}"/>
              </a:ext>
            </a:extLst>
          </p:cNvPr>
          <p:cNvSpPr txBox="1">
            <a:spLocks noChangeArrowheads="1"/>
          </p:cNvSpPr>
          <p:nvPr/>
        </p:nvSpPr>
        <p:spPr bwMode="auto">
          <a:xfrm>
            <a:off x="5526089" y="1143001"/>
            <a:ext cx="127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720,280</a:t>
            </a:r>
          </a:p>
        </p:txBody>
      </p:sp>
      <p:sp>
        <p:nvSpPr>
          <p:cNvPr id="13317" name="Text Box 5">
            <a:extLst>
              <a:ext uri="{FF2B5EF4-FFF2-40B4-BE49-F238E27FC236}">
                <a16:creationId xmlns:a16="http://schemas.microsoft.com/office/drawing/2014/main" id="{BE3993FC-705B-C943-A35F-4DD8EDE225A4}"/>
              </a:ext>
            </a:extLst>
          </p:cNvPr>
          <p:cNvSpPr txBox="1">
            <a:spLocks noChangeArrowheads="1"/>
          </p:cNvSpPr>
          <p:nvPr/>
        </p:nvSpPr>
        <p:spPr bwMode="auto">
          <a:xfrm>
            <a:off x="6665914" y="1143001"/>
            <a:ext cx="1525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679,510</a:t>
            </a:r>
          </a:p>
        </p:txBody>
      </p:sp>
      <p:sp>
        <p:nvSpPr>
          <p:cNvPr id="13318" name="Freeform 6">
            <a:extLst>
              <a:ext uri="{FF2B5EF4-FFF2-40B4-BE49-F238E27FC236}">
                <a16:creationId xmlns:a16="http://schemas.microsoft.com/office/drawing/2014/main" id="{846D3B26-BBCE-0849-8D2F-F4AEDDDAF3A1}"/>
              </a:ext>
            </a:extLst>
          </p:cNvPr>
          <p:cNvSpPr>
            <a:spLocks noChangeAspect="1"/>
          </p:cNvSpPr>
          <p:nvPr/>
        </p:nvSpPr>
        <p:spPr bwMode="auto">
          <a:xfrm>
            <a:off x="7032625" y="1952626"/>
            <a:ext cx="666750" cy="4016375"/>
          </a:xfrm>
          <a:custGeom>
            <a:avLst/>
            <a:gdLst>
              <a:gd name="T0" fmla="*/ 2147483647 w 1691"/>
              <a:gd name="T1" fmla="*/ 2147483647 h 10252"/>
              <a:gd name="T2" fmla="*/ 2147483647 w 1691"/>
              <a:gd name="T3" fmla="*/ 2147483647 h 10252"/>
              <a:gd name="T4" fmla="*/ 2147483647 w 1691"/>
              <a:gd name="T5" fmla="*/ 2147483647 h 10252"/>
              <a:gd name="T6" fmla="*/ 2147483647 w 1691"/>
              <a:gd name="T7" fmla="*/ 2147483647 h 10252"/>
              <a:gd name="T8" fmla="*/ 2147483647 w 1691"/>
              <a:gd name="T9" fmla="*/ 2147483647 h 10252"/>
              <a:gd name="T10" fmla="*/ 2147483647 w 1691"/>
              <a:gd name="T11" fmla="*/ 2147483647 h 10252"/>
              <a:gd name="T12" fmla="*/ 2147483647 w 1691"/>
              <a:gd name="T13" fmla="*/ 2147483647 h 10252"/>
              <a:gd name="T14" fmla="*/ 2147483647 w 1691"/>
              <a:gd name="T15" fmla="*/ 2147483647 h 10252"/>
              <a:gd name="T16" fmla="*/ 2147483647 w 1691"/>
              <a:gd name="T17" fmla="*/ 2147483647 h 10252"/>
              <a:gd name="T18" fmla="*/ 2147483647 w 1691"/>
              <a:gd name="T19" fmla="*/ 2147483647 h 10252"/>
              <a:gd name="T20" fmla="*/ 2147483647 w 1691"/>
              <a:gd name="T21" fmla="*/ 2147483647 h 10252"/>
              <a:gd name="T22" fmla="*/ 2147483647 w 1691"/>
              <a:gd name="T23" fmla="*/ 2147483647 h 10252"/>
              <a:gd name="T24" fmla="*/ 2147483647 w 1691"/>
              <a:gd name="T25" fmla="*/ 2147483647 h 10252"/>
              <a:gd name="T26" fmla="*/ 2147483647 w 1691"/>
              <a:gd name="T27" fmla="*/ 2147483647 h 10252"/>
              <a:gd name="T28" fmla="*/ 2147483647 w 1691"/>
              <a:gd name="T29" fmla="*/ 2147483647 h 10252"/>
              <a:gd name="T30" fmla="*/ 2147483647 w 1691"/>
              <a:gd name="T31" fmla="*/ 2147483647 h 10252"/>
              <a:gd name="T32" fmla="*/ 2147483647 w 1691"/>
              <a:gd name="T33" fmla="*/ 2147483647 h 10252"/>
              <a:gd name="T34" fmla="*/ 2147483647 w 1691"/>
              <a:gd name="T35" fmla="*/ 2147483647 h 10252"/>
              <a:gd name="T36" fmla="*/ 2147483647 w 1691"/>
              <a:gd name="T37" fmla="*/ 2147483647 h 10252"/>
              <a:gd name="T38" fmla="*/ 2147483647 w 1691"/>
              <a:gd name="T39" fmla="*/ 2147483647 h 10252"/>
              <a:gd name="T40" fmla="*/ 2147483647 w 1691"/>
              <a:gd name="T41" fmla="*/ 2147483647 h 10252"/>
              <a:gd name="T42" fmla="*/ 2147483647 w 1691"/>
              <a:gd name="T43" fmla="*/ 2147483647 h 10252"/>
              <a:gd name="T44" fmla="*/ 2147483647 w 1691"/>
              <a:gd name="T45" fmla="*/ 2147483647 h 10252"/>
              <a:gd name="T46" fmla="*/ 2147483647 w 1691"/>
              <a:gd name="T47" fmla="*/ 2147483647 h 10252"/>
              <a:gd name="T48" fmla="*/ 2147483647 w 1691"/>
              <a:gd name="T49" fmla="*/ 2147483647 h 10252"/>
              <a:gd name="T50" fmla="*/ 2147483647 w 1691"/>
              <a:gd name="T51" fmla="*/ 2147483647 h 10252"/>
              <a:gd name="T52" fmla="*/ 2147483647 w 1691"/>
              <a:gd name="T53" fmla="*/ 2147483647 h 10252"/>
              <a:gd name="T54" fmla="*/ 2147483647 w 1691"/>
              <a:gd name="T55" fmla="*/ 2147483647 h 10252"/>
              <a:gd name="T56" fmla="*/ 2147483647 w 1691"/>
              <a:gd name="T57" fmla="*/ 2147483647 h 10252"/>
              <a:gd name="T58" fmla="*/ 2147483647 w 1691"/>
              <a:gd name="T59" fmla="*/ 2147483647 h 10252"/>
              <a:gd name="T60" fmla="*/ 2147483647 w 1691"/>
              <a:gd name="T61" fmla="*/ 2147483647 h 10252"/>
              <a:gd name="T62" fmla="*/ 2147483647 w 1691"/>
              <a:gd name="T63" fmla="*/ 2147483647 h 10252"/>
              <a:gd name="T64" fmla="*/ 2147483647 w 1691"/>
              <a:gd name="T65" fmla="*/ 2147483647 h 10252"/>
              <a:gd name="T66" fmla="*/ 2147483647 w 1691"/>
              <a:gd name="T67" fmla="*/ 2147483647 h 10252"/>
              <a:gd name="T68" fmla="*/ 2147483647 w 1691"/>
              <a:gd name="T69" fmla="*/ 2147483647 h 10252"/>
              <a:gd name="T70" fmla="*/ 2147483647 w 1691"/>
              <a:gd name="T71" fmla="*/ 2147483647 h 10252"/>
              <a:gd name="T72" fmla="*/ 2147483647 w 1691"/>
              <a:gd name="T73" fmla="*/ 2147483647 h 10252"/>
              <a:gd name="T74" fmla="*/ 2147483647 w 1691"/>
              <a:gd name="T75" fmla="*/ 2147483647 h 10252"/>
              <a:gd name="T76" fmla="*/ 2147483647 w 1691"/>
              <a:gd name="T77" fmla="*/ 2147483647 h 10252"/>
              <a:gd name="T78" fmla="*/ 2147483647 w 1691"/>
              <a:gd name="T79" fmla="*/ 2147483647 h 10252"/>
              <a:gd name="T80" fmla="*/ 2147483647 w 1691"/>
              <a:gd name="T81" fmla="*/ 2147483647 h 10252"/>
              <a:gd name="T82" fmla="*/ 2147483647 w 1691"/>
              <a:gd name="T83" fmla="*/ 2147483647 h 10252"/>
              <a:gd name="T84" fmla="*/ 1409932170 w 1691"/>
              <a:gd name="T85" fmla="*/ 2147483647 h 10252"/>
              <a:gd name="T86" fmla="*/ 1103351066 w 1691"/>
              <a:gd name="T87" fmla="*/ 2147483647 h 10252"/>
              <a:gd name="T88" fmla="*/ 2147483647 w 1691"/>
              <a:gd name="T89" fmla="*/ 2147483647 h 10252"/>
              <a:gd name="T90" fmla="*/ 2147483647 w 1691"/>
              <a:gd name="T91" fmla="*/ 2147483647 h 10252"/>
              <a:gd name="T92" fmla="*/ 2147483647 w 1691"/>
              <a:gd name="T93" fmla="*/ 2147483647 h 10252"/>
              <a:gd name="T94" fmla="*/ 2147483647 w 1691"/>
              <a:gd name="T95" fmla="*/ 2147483647 h 10252"/>
              <a:gd name="T96" fmla="*/ 2147483647 w 1691"/>
              <a:gd name="T97" fmla="*/ 2147483647 h 10252"/>
              <a:gd name="T98" fmla="*/ 2147483647 w 1691"/>
              <a:gd name="T99" fmla="*/ 2147483647 h 10252"/>
              <a:gd name="T100" fmla="*/ 2147483647 w 1691"/>
              <a:gd name="T101" fmla="*/ 2147483647 h 10252"/>
              <a:gd name="T102" fmla="*/ 2147483647 w 1691"/>
              <a:gd name="T103" fmla="*/ 2147483647 h 10252"/>
              <a:gd name="T104" fmla="*/ 2147483647 w 1691"/>
              <a:gd name="T105" fmla="*/ 2147483647 h 10252"/>
              <a:gd name="T106" fmla="*/ 1716357527 w 1691"/>
              <a:gd name="T107" fmla="*/ 2147483647 h 10252"/>
              <a:gd name="T108" fmla="*/ 2147483647 w 1691"/>
              <a:gd name="T109" fmla="*/ 2147483647 h 10252"/>
              <a:gd name="T110" fmla="*/ 2147483647 w 1691"/>
              <a:gd name="T111" fmla="*/ 2147483647 h 10252"/>
              <a:gd name="T112" fmla="*/ 2147483647 w 1691"/>
              <a:gd name="T113" fmla="*/ 2147483647 h 10252"/>
              <a:gd name="T114" fmla="*/ 2147483647 w 1691"/>
              <a:gd name="T115" fmla="*/ 2147483647 h 10252"/>
              <a:gd name="T116" fmla="*/ 2147483647 w 1691"/>
              <a:gd name="T117" fmla="*/ 180338822 h 10252"/>
              <a:gd name="T118" fmla="*/ 2147483647 w 1691"/>
              <a:gd name="T119" fmla="*/ 2147483647 h 10252"/>
              <a:gd name="T120" fmla="*/ 2147483647 w 1691"/>
              <a:gd name="T121" fmla="*/ 2147483647 h 10252"/>
              <a:gd name="T122" fmla="*/ 2147483647 w 1691"/>
              <a:gd name="T123" fmla="*/ 2147483647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1"/>
              <a:gd name="T187" fmla="*/ 0 h 10252"/>
              <a:gd name="T188" fmla="*/ 1691 w 1691"/>
              <a:gd name="T189" fmla="*/ 10252 h 10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chemeClr val="bg2"/>
          </a:solidFill>
          <a:ln>
            <a:noFill/>
          </a:ln>
          <a:extLst>
            <a:ext uri="{91240B29-F687-4F45-9708-019B960494DF}">
              <a14:hiddenLine xmlns:a14="http://schemas.microsoft.com/office/drawing/2010/main" w="27051">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3319" name="Freeform 7">
            <a:extLst>
              <a:ext uri="{FF2B5EF4-FFF2-40B4-BE49-F238E27FC236}">
                <a16:creationId xmlns:a16="http://schemas.microsoft.com/office/drawing/2014/main" id="{E679D609-CBB3-FC48-9853-F8C93F220C6F}"/>
              </a:ext>
            </a:extLst>
          </p:cNvPr>
          <p:cNvSpPr>
            <a:spLocks/>
          </p:cNvSpPr>
          <p:nvPr/>
        </p:nvSpPr>
        <p:spPr bwMode="auto">
          <a:xfrm>
            <a:off x="5822951" y="1905001"/>
            <a:ext cx="633413" cy="4048125"/>
          </a:xfrm>
          <a:custGeom>
            <a:avLst/>
            <a:gdLst>
              <a:gd name="T0" fmla="*/ 2147483647 w 1514"/>
              <a:gd name="T1" fmla="*/ 594401802 h 10708"/>
              <a:gd name="T2" fmla="*/ 2147483647 w 1514"/>
              <a:gd name="T3" fmla="*/ 2147483647 h 10708"/>
              <a:gd name="T4" fmla="*/ 2147483647 w 1514"/>
              <a:gd name="T5" fmla="*/ 2147483647 h 10708"/>
              <a:gd name="T6" fmla="*/ 2147483647 w 1514"/>
              <a:gd name="T7" fmla="*/ 2147483647 h 10708"/>
              <a:gd name="T8" fmla="*/ 2147483647 w 1514"/>
              <a:gd name="T9" fmla="*/ 2147483647 h 10708"/>
              <a:gd name="T10" fmla="*/ 2147483647 w 1514"/>
              <a:gd name="T11" fmla="*/ 2147483647 h 10708"/>
              <a:gd name="T12" fmla="*/ 2147483647 w 1514"/>
              <a:gd name="T13" fmla="*/ 2147483647 h 10708"/>
              <a:gd name="T14" fmla="*/ 2147483647 w 1514"/>
              <a:gd name="T15" fmla="*/ 2147483647 h 10708"/>
              <a:gd name="T16" fmla="*/ 2147483647 w 1514"/>
              <a:gd name="T17" fmla="*/ 2147483647 h 10708"/>
              <a:gd name="T18" fmla="*/ 2147483647 w 1514"/>
              <a:gd name="T19" fmla="*/ 2147483647 h 10708"/>
              <a:gd name="T20" fmla="*/ 2147483647 w 1514"/>
              <a:gd name="T21" fmla="*/ 2147483647 h 10708"/>
              <a:gd name="T22" fmla="*/ 2147483647 w 1514"/>
              <a:gd name="T23" fmla="*/ 2147483647 h 10708"/>
              <a:gd name="T24" fmla="*/ 2147483647 w 1514"/>
              <a:gd name="T25" fmla="*/ 2147483647 h 10708"/>
              <a:gd name="T26" fmla="*/ 2147483647 w 1514"/>
              <a:gd name="T27" fmla="*/ 2147483647 h 10708"/>
              <a:gd name="T28" fmla="*/ 2147483647 w 1514"/>
              <a:gd name="T29" fmla="*/ 2147483647 h 10708"/>
              <a:gd name="T30" fmla="*/ 2147483647 w 1514"/>
              <a:gd name="T31" fmla="*/ 2147483647 h 10708"/>
              <a:gd name="T32" fmla="*/ 2147483647 w 1514"/>
              <a:gd name="T33" fmla="*/ 2147483647 h 10708"/>
              <a:gd name="T34" fmla="*/ 2147483647 w 1514"/>
              <a:gd name="T35" fmla="*/ 2147483647 h 10708"/>
              <a:gd name="T36" fmla="*/ 2147483647 w 1514"/>
              <a:gd name="T37" fmla="*/ 2147483647 h 10708"/>
              <a:gd name="T38" fmla="*/ 2147483647 w 1514"/>
              <a:gd name="T39" fmla="*/ 2147483647 h 10708"/>
              <a:gd name="T40" fmla="*/ 2147483647 w 1514"/>
              <a:gd name="T41" fmla="*/ 2147483647 h 10708"/>
              <a:gd name="T42" fmla="*/ 2147483647 w 1514"/>
              <a:gd name="T43" fmla="*/ 2147483647 h 10708"/>
              <a:gd name="T44" fmla="*/ 2147483647 w 1514"/>
              <a:gd name="T45" fmla="*/ 2147483647 h 10708"/>
              <a:gd name="T46" fmla="*/ 2147483647 w 1514"/>
              <a:gd name="T47" fmla="*/ 2147483647 h 10708"/>
              <a:gd name="T48" fmla="*/ 2147483647 w 1514"/>
              <a:gd name="T49" fmla="*/ 2147483647 h 10708"/>
              <a:gd name="T50" fmla="*/ 2147483647 w 1514"/>
              <a:gd name="T51" fmla="*/ 2147483647 h 10708"/>
              <a:gd name="T52" fmla="*/ 2147483647 w 1514"/>
              <a:gd name="T53" fmla="*/ 2147483647 h 10708"/>
              <a:gd name="T54" fmla="*/ 2147483647 w 1514"/>
              <a:gd name="T55" fmla="*/ 2147483647 h 10708"/>
              <a:gd name="T56" fmla="*/ 2147483647 w 1514"/>
              <a:gd name="T57" fmla="*/ 2147483647 h 10708"/>
              <a:gd name="T58" fmla="*/ 2147483647 w 1514"/>
              <a:gd name="T59" fmla="*/ 2147483647 h 10708"/>
              <a:gd name="T60" fmla="*/ 2147483647 w 1514"/>
              <a:gd name="T61" fmla="*/ 2147483647 h 10708"/>
              <a:gd name="T62" fmla="*/ 2147483647 w 1514"/>
              <a:gd name="T63" fmla="*/ 2147483647 h 10708"/>
              <a:gd name="T64" fmla="*/ 2147483647 w 1514"/>
              <a:gd name="T65" fmla="*/ 2147483647 h 10708"/>
              <a:gd name="T66" fmla="*/ 2147483647 w 1514"/>
              <a:gd name="T67" fmla="*/ 2147483647 h 10708"/>
              <a:gd name="T68" fmla="*/ 2147483647 w 1514"/>
              <a:gd name="T69" fmla="*/ 2147483647 h 10708"/>
              <a:gd name="T70" fmla="*/ 2147483647 w 1514"/>
              <a:gd name="T71" fmla="*/ 2147483647 h 10708"/>
              <a:gd name="T72" fmla="*/ 2147483647 w 1514"/>
              <a:gd name="T73" fmla="*/ 2147483647 h 10708"/>
              <a:gd name="T74" fmla="*/ 2147483647 w 1514"/>
              <a:gd name="T75" fmla="*/ 2147483647 h 10708"/>
              <a:gd name="T76" fmla="*/ 2147483647 w 1514"/>
              <a:gd name="T77" fmla="*/ 2147483647 h 10708"/>
              <a:gd name="T78" fmla="*/ 2147483647 w 1514"/>
              <a:gd name="T79" fmla="*/ 2147483647 h 10708"/>
              <a:gd name="T80" fmla="*/ 2147483647 w 1514"/>
              <a:gd name="T81" fmla="*/ 2147483647 h 10708"/>
              <a:gd name="T82" fmla="*/ 2147483647 w 1514"/>
              <a:gd name="T83" fmla="*/ 2147483647 h 10708"/>
              <a:gd name="T84" fmla="*/ 2147483647 w 1514"/>
              <a:gd name="T85" fmla="*/ 2147483647 h 10708"/>
              <a:gd name="T86" fmla="*/ 2147483647 w 1514"/>
              <a:gd name="T87" fmla="*/ 2147483647 h 10708"/>
              <a:gd name="T88" fmla="*/ 2147483647 w 1514"/>
              <a:gd name="T89" fmla="*/ 2147483647 h 10708"/>
              <a:gd name="T90" fmla="*/ 2147483647 w 1514"/>
              <a:gd name="T91" fmla="*/ 2147483647 h 10708"/>
              <a:gd name="T92" fmla="*/ 2147483647 w 1514"/>
              <a:gd name="T93" fmla="*/ 2147483647 h 10708"/>
              <a:gd name="T94" fmla="*/ 2147483647 w 1514"/>
              <a:gd name="T95" fmla="*/ 2147483647 h 10708"/>
              <a:gd name="T96" fmla="*/ 2147483647 w 1514"/>
              <a:gd name="T97" fmla="*/ 2147483647 h 10708"/>
              <a:gd name="T98" fmla="*/ 2147483647 w 1514"/>
              <a:gd name="T99" fmla="*/ 2147483647 h 10708"/>
              <a:gd name="T100" fmla="*/ 2147483647 w 1514"/>
              <a:gd name="T101" fmla="*/ 2147483647 h 10708"/>
              <a:gd name="T102" fmla="*/ 2147483647 w 1514"/>
              <a:gd name="T103" fmla="*/ 2147483647 h 10708"/>
              <a:gd name="T104" fmla="*/ 2147483647 w 1514"/>
              <a:gd name="T105" fmla="*/ 2147483647 h 10708"/>
              <a:gd name="T106" fmla="*/ 2147483647 w 1514"/>
              <a:gd name="T107" fmla="*/ 2147483647 h 10708"/>
              <a:gd name="T108" fmla="*/ 2147483647 w 1514"/>
              <a:gd name="T109" fmla="*/ 2147483647 h 10708"/>
              <a:gd name="T110" fmla="*/ 2147483647 w 1514"/>
              <a:gd name="T111" fmla="*/ 2147483647 h 10708"/>
              <a:gd name="T112" fmla="*/ 2147483647 w 1514"/>
              <a:gd name="T113" fmla="*/ 2147483647 h 10708"/>
              <a:gd name="T114" fmla="*/ 2147483647 w 1514"/>
              <a:gd name="T115" fmla="*/ 2147483647 h 10708"/>
              <a:gd name="T116" fmla="*/ 2147483647 w 1514"/>
              <a:gd name="T117" fmla="*/ 2147483647 h 10708"/>
              <a:gd name="T118" fmla="*/ 2147483647 w 1514"/>
              <a:gd name="T119" fmla="*/ 2147483647 h 10708"/>
              <a:gd name="T120" fmla="*/ 2147483647 w 1514"/>
              <a:gd name="T121" fmla="*/ 1188659946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4"/>
              <a:gd name="T184" fmla="*/ 0 h 10708"/>
              <a:gd name="T185" fmla="*/ 1514 w 1514"/>
              <a:gd name="T186" fmla="*/ 10708 h 10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3320" name="Rectangle 8">
            <a:extLst>
              <a:ext uri="{FF2B5EF4-FFF2-40B4-BE49-F238E27FC236}">
                <a16:creationId xmlns:a16="http://schemas.microsoft.com/office/drawing/2014/main" id="{AC161B3B-3112-0E4F-93F5-51B27E463FD6}"/>
              </a:ext>
            </a:extLst>
          </p:cNvPr>
          <p:cNvSpPr>
            <a:spLocks noChangeArrowheads="1"/>
          </p:cNvSpPr>
          <p:nvPr/>
        </p:nvSpPr>
        <p:spPr bwMode="auto">
          <a:xfrm>
            <a:off x="8039100" y="1885950"/>
            <a:ext cx="30861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00050" algn="r"/>
                <a:tab pos="685800" algn="l"/>
              </a:tabLst>
              <a:defRPr>
                <a:solidFill>
                  <a:schemeClr val="tx1"/>
                </a:solidFill>
                <a:latin typeface="Arial" panose="020B0604020202020204" pitchFamily="34" charset="0"/>
              </a:defRPr>
            </a:lvl1pPr>
            <a:lvl2pPr marL="742950" indent="-285750" eaLnBrk="0" hangingPunct="0">
              <a:tabLst>
                <a:tab pos="400050" algn="r"/>
                <a:tab pos="685800" algn="l"/>
              </a:tabLst>
              <a:defRPr>
                <a:solidFill>
                  <a:schemeClr val="tx1"/>
                </a:solidFill>
                <a:latin typeface="Arial" panose="020B0604020202020204" pitchFamily="34" charset="0"/>
              </a:defRPr>
            </a:lvl2pPr>
            <a:lvl3pPr marL="1143000" indent="-228600" eaLnBrk="0" hangingPunct="0">
              <a:tabLst>
                <a:tab pos="400050" algn="r"/>
                <a:tab pos="685800" algn="l"/>
              </a:tabLst>
              <a:defRPr>
                <a:solidFill>
                  <a:schemeClr val="tx1"/>
                </a:solidFill>
                <a:latin typeface="Arial" panose="020B0604020202020204" pitchFamily="34" charset="0"/>
              </a:defRPr>
            </a:lvl3pPr>
            <a:lvl4pPr marL="1600200" indent="-228600" eaLnBrk="0" hangingPunct="0">
              <a:tabLst>
                <a:tab pos="400050" algn="r"/>
                <a:tab pos="685800" algn="l"/>
              </a:tabLst>
              <a:defRPr>
                <a:solidFill>
                  <a:schemeClr val="tx1"/>
                </a:solidFill>
                <a:latin typeface="Arial" panose="020B0604020202020204" pitchFamily="34" charset="0"/>
              </a:defRPr>
            </a:lvl4pPr>
            <a:lvl5pPr marL="2057400" indent="-228600" eaLnBrk="0" hangingPunct="0">
              <a:tabLst>
                <a:tab pos="400050" algn="r"/>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9pPr>
          </a:lstStyle>
          <a:p>
            <a:pPr eaLnBrk="1" hangingPunct="1">
              <a:lnSpc>
                <a:spcPct val="90000"/>
              </a:lnSpc>
              <a:spcBef>
                <a:spcPct val="25000"/>
              </a:spcBef>
              <a:spcAft>
                <a:spcPct val="25000"/>
              </a:spcAft>
            </a:pPr>
            <a:r>
              <a:rPr lang="en-US" altLang="en-US" sz="1600"/>
              <a:t>	31%	</a:t>
            </a:r>
            <a:r>
              <a:rPr lang="tr-TR" altLang="en-US" sz="1600"/>
              <a:t>Meme</a:t>
            </a:r>
            <a:endParaRPr lang="en-US" altLang="en-US" sz="1600"/>
          </a:p>
          <a:p>
            <a:pPr eaLnBrk="1" hangingPunct="1">
              <a:lnSpc>
                <a:spcPct val="90000"/>
              </a:lnSpc>
              <a:spcBef>
                <a:spcPct val="25000"/>
              </a:spcBef>
              <a:spcAft>
                <a:spcPct val="25000"/>
              </a:spcAft>
            </a:pPr>
            <a:r>
              <a:rPr lang="en-US" altLang="en-US" sz="1600"/>
              <a:t>	12%	 </a:t>
            </a:r>
            <a:r>
              <a:rPr lang="tr-TR" altLang="en-US" sz="1600"/>
              <a:t>Akciğer</a:t>
            </a:r>
            <a:r>
              <a:rPr lang="en-US" altLang="en-US" sz="1600"/>
              <a:t> &amp; bron</a:t>
            </a:r>
            <a:r>
              <a:rPr lang="tr-TR" altLang="en-US" sz="1600"/>
              <a:t>ş</a:t>
            </a:r>
            <a:r>
              <a:rPr lang="en-US" altLang="en-US" sz="1600"/>
              <a:t> </a:t>
            </a:r>
            <a:endParaRPr lang="tr-TR" altLang="en-US" sz="1600"/>
          </a:p>
          <a:p>
            <a:pPr eaLnBrk="1" hangingPunct="1">
              <a:lnSpc>
                <a:spcPct val="90000"/>
              </a:lnSpc>
              <a:spcBef>
                <a:spcPct val="25000"/>
              </a:spcBef>
              <a:spcAft>
                <a:spcPct val="25000"/>
              </a:spcAft>
            </a:pPr>
            <a:r>
              <a:rPr lang="en-US" altLang="en-US" sz="1600"/>
              <a:t>11%	</a:t>
            </a:r>
            <a:r>
              <a:rPr lang="tr-TR" altLang="en-US" sz="1600"/>
              <a:t>K</a:t>
            </a:r>
            <a:r>
              <a:rPr lang="en-US" altLang="en-US" sz="1600"/>
              <a:t>olon &amp; rectum</a:t>
            </a:r>
          </a:p>
          <a:p>
            <a:pPr eaLnBrk="1" hangingPunct="1">
              <a:lnSpc>
                <a:spcPct val="90000"/>
              </a:lnSpc>
              <a:spcBef>
                <a:spcPct val="25000"/>
              </a:spcBef>
              <a:spcAft>
                <a:spcPct val="25000"/>
              </a:spcAft>
            </a:pPr>
            <a:r>
              <a:rPr lang="en-US" altLang="en-US" sz="1600"/>
              <a:t>	6%	</a:t>
            </a:r>
            <a:r>
              <a:rPr lang="tr-TR" altLang="en-US" sz="1600"/>
              <a:t>Rahim</a:t>
            </a:r>
            <a:r>
              <a:rPr lang="en-US" altLang="en-US" sz="1600"/>
              <a:t> 	</a:t>
            </a:r>
          </a:p>
          <a:p>
            <a:pPr eaLnBrk="1" hangingPunct="1">
              <a:lnSpc>
                <a:spcPct val="90000"/>
              </a:lnSpc>
              <a:spcBef>
                <a:spcPct val="25000"/>
              </a:spcBef>
              <a:spcAft>
                <a:spcPct val="25000"/>
              </a:spcAft>
            </a:pPr>
            <a:r>
              <a:rPr lang="en-US" altLang="en-US" sz="1600"/>
              <a:t>  4%	Non-Hodgkin</a:t>
            </a:r>
            <a:br>
              <a:rPr lang="en-US" altLang="en-US" sz="1600"/>
            </a:br>
            <a:r>
              <a:rPr lang="en-US" altLang="en-US" sz="1600"/>
              <a:t>		     l</a:t>
            </a:r>
            <a:r>
              <a:rPr lang="tr-TR" altLang="en-US" sz="1600"/>
              <a:t>enf</a:t>
            </a:r>
            <a:r>
              <a:rPr lang="en-US" altLang="en-US" sz="1600"/>
              <a:t>oma 	</a:t>
            </a:r>
          </a:p>
          <a:p>
            <a:pPr eaLnBrk="1" hangingPunct="1">
              <a:lnSpc>
                <a:spcPct val="90000"/>
              </a:lnSpc>
              <a:spcBef>
                <a:spcPct val="25000"/>
              </a:spcBef>
              <a:spcAft>
                <a:spcPct val="25000"/>
              </a:spcAft>
            </a:pPr>
            <a:r>
              <a:rPr lang="en-US" altLang="en-US" sz="1600"/>
              <a:t>	4%	 </a:t>
            </a:r>
            <a:r>
              <a:rPr lang="tr-TR" altLang="en-US" sz="1600"/>
              <a:t>Derinin m</a:t>
            </a:r>
            <a:r>
              <a:rPr lang="en-US" altLang="en-US" sz="1600"/>
              <a:t>elanom</a:t>
            </a:r>
            <a:r>
              <a:rPr lang="tr-TR" altLang="en-US" sz="1600"/>
              <a:t>u</a:t>
            </a:r>
            <a:endParaRPr lang="en-US" altLang="en-US" sz="1600"/>
          </a:p>
          <a:p>
            <a:pPr eaLnBrk="1" hangingPunct="1">
              <a:lnSpc>
                <a:spcPct val="90000"/>
              </a:lnSpc>
              <a:spcBef>
                <a:spcPct val="25000"/>
              </a:spcBef>
              <a:spcAft>
                <a:spcPct val="25000"/>
              </a:spcAft>
            </a:pPr>
            <a:r>
              <a:rPr lang="en-US" altLang="en-US" sz="1600"/>
              <a:t>  3%     T</a:t>
            </a:r>
            <a:r>
              <a:rPr lang="tr-TR" altLang="en-US" sz="1600"/>
              <a:t>ir</a:t>
            </a:r>
            <a:r>
              <a:rPr lang="en-US" altLang="en-US" sz="1600"/>
              <a:t>oid</a:t>
            </a:r>
          </a:p>
          <a:p>
            <a:pPr eaLnBrk="1" hangingPunct="1">
              <a:lnSpc>
                <a:spcPct val="90000"/>
              </a:lnSpc>
              <a:spcBef>
                <a:spcPct val="25000"/>
              </a:spcBef>
              <a:spcAft>
                <a:spcPct val="25000"/>
              </a:spcAft>
            </a:pPr>
            <a:r>
              <a:rPr lang="en-US" altLang="en-US" sz="1600"/>
              <a:t>  3%	Ov</a:t>
            </a:r>
            <a:r>
              <a:rPr lang="tr-TR" altLang="en-US" sz="1600"/>
              <a:t>er</a:t>
            </a:r>
            <a:endParaRPr lang="en-US" altLang="en-US" sz="1600"/>
          </a:p>
          <a:p>
            <a:pPr eaLnBrk="1" hangingPunct="1">
              <a:lnSpc>
                <a:spcPct val="90000"/>
              </a:lnSpc>
              <a:spcBef>
                <a:spcPct val="25000"/>
              </a:spcBef>
              <a:spcAft>
                <a:spcPct val="25000"/>
              </a:spcAft>
            </a:pPr>
            <a:r>
              <a:rPr lang="en-US" altLang="en-US" sz="1600"/>
              <a:t>	2%	</a:t>
            </a:r>
            <a:r>
              <a:rPr lang="tr-TR" altLang="en-US" sz="1600"/>
              <a:t>Mesane</a:t>
            </a:r>
            <a:endParaRPr lang="en-US" altLang="en-US" sz="1600"/>
          </a:p>
          <a:p>
            <a:pPr eaLnBrk="1" hangingPunct="1">
              <a:lnSpc>
                <a:spcPct val="90000"/>
              </a:lnSpc>
              <a:spcBef>
                <a:spcPct val="25000"/>
              </a:spcBef>
              <a:spcAft>
                <a:spcPct val="25000"/>
              </a:spcAft>
            </a:pPr>
            <a:r>
              <a:rPr lang="en-US" altLang="en-US" sz="1600"/>
              <a:t>	2%	Pan</a:t>
            </a:r>
            <a:r>
              <a:rPr lang="tr-TR" altLang="en-US" sz="1600"/>
              <a:t>k</a:t>
            </a:r>
            <a:r>
              <a:rPr lang="en-US" altLang="en-US" sz="1600"/>
              <a:t>reas</a:t>
            </a:r>
          </a:p>
          <a:p>
            <a:pPr eaLnBrk="1" hangingPunct="1">
              <a:lnSpc>
                <a:spcPct val="90000"/>
              </a:lnSpc>
              <a:spcBef>
                <a:spcPct val="25000"/>
              </a:spcBef>
              <a:spcAft>
                <a:spcPct val="25000"/>
              </a:spcAft>
            </a:pPr>
            <a:r>
              <a:rPr lang="en-US" altLang="en-US" sz="1600"/>
              <a:t>	22%	</a:t>
            </a:r>
            <a:r>
              <a:rPr lang="tr-TR" altLang="en-US" sz="1600"/>
              <a:t>Diğer</a:t>
            </a:r>
            <a:endParaRPr lang="en-US" altLang="en-US" sz="1600"/>
          </a:p>
        </p:txBody>
      </p:sp>
      <p:sp>
        <p:nvSpPr>
          <p:cNvPr id="13321" name="Rectangle 9">
            <a:extLst>
              <a:ext uri="{FF2B5EF4-FFF2-40B4-BE49-F238E27FC236}">
                <a16:creationId xmlns:a16="http://schemas.microsoft.com/office/drawing/2014/main" id="{AB0D41E6-C52D-434A-B2D5-246098B320D3}"/>
              </a:ext>
            </a:extLst>
          </p:cNvPr>
          <p:cNvSpPr>
            <a:spLocks noChangeArrowheads="1"/>
          </p:cNvSpPr>
          <p:nvPr/>
        </p:nvSpPr>
        <p:spPr bwMode="auto">
          <a:xfrm>
            <a:off x="2767014" y="1905000"/>
            <a:ext cx="310038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457450" algn="r"/>
              </a:tabLst>
              <a:defRPr>
                <a:solidFill>
                  <a:schemeClr val="tx1"/>
                </a:solidFill>
                <a:latin typeface="Arial" panose="020B0604020202020204" pitchFamily="34" charset="0"/>
              </a:defRPr>
            </a:lvl1pPr>
            <a:lvl2pPr marL="742950" indent="-285750" eaLnBrk="0" hangingPunct="0">
              <a:tabLst>
                <a:tab pos="2457450" algn="r"/>
              </a:tabLst>
              <a:defRPr>
                <a:solidFill>
                  <a:schemeClr val="tx1"/>
                </a:solidFill>
                <a:latin typeface="Arial" panose="020B0604020202020204" pitchFamily="34" charset="0"/>
              </a:defRPr>
            </a:lvl2pPr>
            <a:lvl3pPr marL="1143000" indent="-228600" eaLnBrk="0" hangingPunct="0">
              <a:tabLst>
                <a:tab pos="2457450" algn="r"/>
              </a:tabLst>
              <a:defRPr>
                <a:solidFill>
                  <a:schemeClr val="tx1"/>
                </a:solidFill>
                <a:latin typeface="Arial" panose="020B0604020202020204" pitchFamily="34" charset="0"/>
              </a:defRPr>
            </a:lvl3pPr>
            <a:lvl4pPr marL="1600200" indent="-228600" eaLnBrk="0" hangingPunct="0">
              <a:tabLst>
                <a:tab pos="2457450" algn="r"/>
              </a:tabLst>
              <a:defRPr>
                <a:solidFill>
                  <a:schemeClr val="tx1"/>
                </a:solidFill>
                <a:latin typeface="Arial" panose="020B0604020202020204" pitchFamily="34" charset="0"/>
              </a:defRPr>
            </a:lvl4pPr>
            <a:lvl5pPr marL="2057400" indent="-228600" eaLnBrk="0" hangingPunct="0">
              <a:tabLst>
                <a:tab pos="245745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5745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5745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5745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57450" algn="r"/>
              </a:tabLst>
              <a:defRPr>
                <a:solidFill>
                  <a:schemeClr val="tx1"/>
                </a:solidFill>
                <a:latin typeface="Arial" panose="020B0604020202020204" pitchFamily="34" charset="0"/>
              </a:defRPr>
            </a:lvl9pPr>
          </a:lstStyle>
          <a:p>
            <a:pPr>
              <a:lnSpc>
                <a:spcPct val="90000"/>
              </a:lnSpc>
              <a:spcBef>
                <a:spcPct val="25000"/>
              </a:spcBef>
              <a:spcAft>
                <a:spcPct val="25000"/>
              </a:spcAft>
            </a:pPr>
            <a:r>
              <a:rPr lang="tr-TR" altLang="en-US" sz="1600"/>
              <a:t>Prostat</a:t>
            </a:r>
            <a:r>
              <a:rPr lang="en-US" altLang="en-US" sz="1600"/>
              <a:t>	33%</a:t>
            </a:r>
          </a:p>
          <a:p>
            <a:pPr>
              <a:lnSpc>
                <a:spcPct val="90000"/>
              </a:lnSpc>
              <a:spcBef>
                <a:spcPct val="25000"/>
              </a:spcBef>
              <a:spcAft>
                <a:spcPct val="25000"/>
              </a:spcAft>
            </a:pPr>
            <a:r>
              <a:rPr lang="tr-TR" altLang="en-US" sz="1600"/>
              <a:t>Akciğer</a:t>
            </a:r>
            <a:r>
              <a:rPr lang="en-US" altLang="en-US" sz="1600"/>
              <a:t> &amp; bron</a:t>
            </a:r>
            <a:r>
              <a:rPr lang="tr-TR" altLang="en-US" sz="1600"/>
              <a:t>ş</a:t>
            </a:r>
            <a:r>
              <a:rPr lang="en-US" altLang="en-US" sz="1600"/>
              <a:t>	13%</a:t>
            </a:r>
          </a:p>
          <a:p>
            <a:pPr>
              <a:lnSpc>
                <a:spcPct val="90000"/>
              </a:lnSpc>
              <a:spcBef>
                <a:spcPct val="25000"/>
              </a:spcBef>
              <a:spcAft>
                <a:spcPct val="25000"/>
              </a:spcAft>
            </a:pPr>
            <a:r>
              <a:rPr lang="tr-TR" altLang="en-US" sz="1600"/>
              <a:t>K</a:t>
            </a:r>
            <a:r>
              <a:rPr lang="en-US" altLang="en-US" sz="1600"/>
              <a:t>olon &amp; re</a:t>
            </a:r>
            <a:r>
              <a:rPr lang="tr-TR" altLang="en-US" sz="1600"/>
              <a:t>k</a:t>
            </a:r>
            <a:r>
              <a:rPr lang="en-US" altLang="en-US" sz="1600"/>
              <a:t>tum	10%</a:t>
            </a:r>
          </a:p>
          <a:p>
            <a:pPr>
              <a:lnSpc>
                <a:spcPct val="90000"/>
              </a:lnSpc>
              <a:spcBef>
                <a:spcPct val="25000"/>
              </a:spcBef>
              <a:spcAft>
                <a:spcPct val="25000"/>
              </a:spcAft>
            </a:pPr>
            <a:r>
              <a:rPr lang="tr-TR" altLang="en-US" sz="1600"/>
              <a:t>Mesane</a:t>
            </a:r>
            <a:r>
              <a:rPr lang="en-US" altLang="en-US" sz="1600"/>
              <a:t>	6%</a:t>
            </a:r>
          </a:p>
          <a:p>
            <a:pPr>
              <a:lnSpc>
                <a:spcPct val="90000"/>
              </a:lnSpc>
              <a:spcBef>
                <a:spcPct val="25000"/>
              </a:spcBef>
              <a:spcAft>
                <a:spcPct val="25000"/>
              </a:spcAft>
            </a:pPr>
            <a:r>
              <a:rPr lang="tr-TR" altLang="en-US" sz="1600"/>
              <a:t>Derinin m</a:t>
            </a:r>
            <a:r>
              <a:rPr lang="en-US" altLang="en-US" sz="1600"/>
              <a:t>elanom</a:t>
            </a:r>
            <a:r>
              <a:rPr lang="tr-TR" altLang="en-US" sz="1600"/>
              <a:t>u</a:t>
            </a:r>
            <a:r>
              <a:rPr lang="en-US" altLang="en-US" sz="1600"/>
              <a:t>	5%</a:t>
            </a:r>
          </a:p>
          <a:p>
            <a:pPr>
              <a:lnSpc>
                <a:spcPct val="90000"/>
              </a:lnSpc>
              <a:spcBef>
                <a:spcPct val="25000"/>
              </a:spcBef>
              <a:spcAft>
                <a:spcPct val="25000"/>
              </a:spcAft>
            </a:pPr>
            <a:r>
              <a:rPr lang="en-US" altLang="en-US" sz="1600"/>
              <a:t>Non-Hodgkin	4%                      l</a:t>
            </a:r>
            <a:r>
              <a:rPr lang="tr-TR" altLang="en-US" sz="1600"/>
              <a:t>enfoma</a:t>
            </a:r>
            <a:r>
              <a:rPr lang="en-US" altLang="en-US" sz="1600"/>
              <a:t>	</a:t>
            </a:r>
          </a:p>
          <a:p>
            <a:pPr>
              <a:lnSpc>
                <a:spcPct val="90000"/>
              </a:lnSpc>
              <a:spcBef>
                <a:spcPct val="25000"/>
              </a:spcBef>
              <a:spcAft>
                <a:spcPct val="25000"/>
              </a:spcAft>
            </a:pPr>
            <a:r>
              <a:rPr lang="en-US" altLang="en-US" sz="1600"/>
              <a:t>K</a:t>
            </a:r>
            <a:r>
              <a:rPr lang="tr-TR" altLang="en-US" sz="1600"/>
              <a:t>araciğer</a:t>
            </a:r>
            <a:r>
              <a:rPr lang="en-US" altLang="en-US" sz="1600"/>
              <a:t>	3%</a:t>
            </a:r>
          </a:p>
          <a:p>
            <a:pPr>
              <a:lnSpc>
                <a:spcPct val="90000"/>
              </a:lnSpc>
              <a:spcBef>
                <a:spcPct val="25000"/>
              </a:spcBef>
              <a:spcAft>
                <a:spcPct val="25000"/>
              </a:spcAft>
            </a:pPr>
            <a:r>
              <a:rPr lang="en-US" altLang="en-US" sz="1600"/>
              <a:t>Oral </a:t>
            </a:r>
            <a:r>
              <a:rPr lang="tr-TR" altLang="en-US" sz="1600"/>
              <a:t>kavite</a:t>
            </a:r>
            <a:r>
              <a:rPr lang="en-US" altLang="en-US" sz="1600"/>
              <a:t>	3%	</a:t>
            </a:r>
          </a:p>
          <a:p>
            <a:pPr>
              <a:lnSpc>
                <a:spcPct val="90000"/>
              </a:lnSpc>
              <a:spcBef>
                <a:spcPct val="25000"/>
              </a:spcBef>
              <a:spcAft>
                <a:spcPct val="25000"/>
              </a:spcAft>
            </a:pPr>
            <a:r>
              <a:rPr lang="en-US" altLang="en-US" sz="1600"/>
              <a:t>L</a:t>
            </a:r>
            <a:r>
              <a:rPr lang="tr-TR" altLang="en-US" sz="1600"/>
              <a:t>ösemi</a:t>
            </a:r>
            <a:r>
              <a:rPr lang="en-US" altLang="en-US" sz="1600"/>
              <a:t>	3%</a:t>
            </a:r>
          </a:p>
          <a:p>
            <a:pPr>
              <a:lnSpc>
                <a:spcPct val="90000"/>
              </a:lnSpc>
              <a:spcBef>
                <a:spcPct val="25000"/>
              </a:spcBef>
              <a:spcAft>
                <a:spcPct val="25000"/>
              </a:spcAft>
            </a:pPr>
            <a:r>
              <a:rPr lang="en-US" altLang="en-US" sz="1600"/>
              <a:t>Pan</a:t>
            </a:r>
            <a:r>
              <a:rPr lang="tr-TR" altLang="en-US" sz="1600"/>
              <a:t>k</a:t>
            </a:r>
            <a:r>
              <a:rPr lang="en-US" altLang="en-US" sz="1600"/>
              <a:t>reas	2%</a:t>
            </a:r>
          </a:p>
          <a:p>
            <a:pPr>
              <a:lnSpc>
                <a:spcPct val="90000"/>
              </a:lnSpc>
              <a:spcBef>
                <a:spcPct val="25000"/>
              </a:spcBef>
              <a:spcAft>
                <a:spcPct val="25000"/>
              </a:spcAft>
            </a:pPr>
            <a:r>
              <a:rPr lang="tr-TR" altLang="en-US" sz="1600"/>
              <a:t>Diğer</a:t>
            </a:r>
            <a:r>
              <a:rPr lang="en-US" altLang="en-US" sz="1600"/>
              <a:t>	18%</a:t>
            </a:r>
            <a:endParaRPr lang="en-US" altLang="en-US" sz="1700"/>
          </a:p>
          <a:p>
            <a:pPr eaLnBrk="1" hangingPunct="1">
              <a:lnSpc>
                <a:spcPct val="90000"/>
              </a:lnSpc>
              <a:spcBef>
                <a:spcPct val="25000"/>
              </a:spcBef>
              <a:spcAft>
                <a:spcPct val="25000"/>
              </a:spcAft>
            </a:pPr>
            <a:endParaRPr lang="en-US" altLang="en-US" sz="1700"/>
          </a:p>
        </p:txBody>
      </p:sp>
      <p:sp>
        <p:nvSpPr>
          <p:cNvPr id="13322" name="Rectangle 10">
            <a:extLst>
              <a:ext uri="{FF2B5EF4-FFF2-40B4-BE49-F238E27FC236}">
                <a16:creationId xmlns:a16="http://schemas.microsoft.com/office/drawing/2014/main" id="{974C7E65-F20C-9744-81BE-AA543940CA60}"/>
              </a:ext>
            </a:extLst>
          </p:cNvPr>
          <p:cNvSpPr>
            <a:spLocks noChangeArrowheads="1"/>
          </p:cNvSpPr>
          <p:nvPr/>
        </p:nvSpPr>
        <p:spPr bwMode="auto">
          <a:xfrm>
            <a:off x="2640014" y="2636839"/>
            <a:ext cx="2879725" cy="287337"/>
          </a:xfrm>
          <a:prstGeom prst="rect">
            <a:avLst/>
          </a:prstGeom>
          <a:noFill/>
          <a:ln w="127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3323" name="Rectangle 11">
            <a:extLst>
              <a:ext uri="{FF2B5EF4-FFF2-40B4-BE49-F238E27FC236}">
                <a16:creationId xmlns:a16="http://schemas.microsoft.com/office/drawing/2014/main" id="{C9601D30-34D6-6A44-8C99-E8418DB8C3F9}"/>
              </a:ext>
            </a:extLst>
          </p:cNvPr>
          <p:cNvSpPr>
            <a:spLocks noChangeArrowheads="1"/>
          </p:cNvSpPr>
          <p:nvPr/>
        </p:nvSpPr>
        <p:spPr bwMode="auto">
          <a:xfrm>
            <a:off x="7751764" y="2636839"/>
            <a:ext cx="2879725" cy="287337"/>
          </a:xfrm>
          <a:prstGeom prst="rect">
            <a:avLst/>
          </a:prstGeom>
          <a:noFill/>
          <a:ln w="127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Tree>
    <p:extLst>
      <p:ext uri="{BB962C8B-B14F-4D97-AF65-F5344CB8AC3E}">
        <p14:creationId xmlns:p14="http://schemas.microsoft.com/office/powerpoint/2010/main" val="6154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4">
            <a:extLst>
              <a:ext uri="{FF2B5EF4-FFF2-40B4-BE49-F238E27FC236}">
                <a16:creationId xmlns:a16="http://schemas.microsoft.com/office/drawing/2014/main" id="{109082BE-B013-BD49-A9DC-57AA4C42CCF9}"/>
              </a:ext>
            </a:extLst>
          </p:cNvPr>
          <p:cNvSpPr>
            <a:spLocks noChangeArrowheads="1"/>
          </p:cNvSpPr>
          <p:nvPr/>
        </p:nvSpPr>
        <p:spPr bwMode="auto">
          <a:xfrm>
            <a:off x="3000376" y="4797425"/>
            <a:ext cx="7127875" cy="2873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6387" name="Rectangle 168">
            <a:extLst>
              <a:ext uri="{FF2B5EF4-FFF2-40B4-BE49-F238E27FC236}">
                <a16:creationId xmlns:a16="http://schemas.microsoft.com/office/drawing/2014/main" id="{0A401E00-0EEE-2840-8AA2-BEEC452C667C}"/>
              </a:ext>
            </a:extLst>
          </p:cNvPr>
          <p:cNvSpPr>
            <a:spLocks noChangeArrowheads="1"/>
          </p:cNvSpPr>
          <p:nvPr/>
        </p:nvSpPr>
        <p:spPr bwMode="auto">
          <a:xfrm>
            <a:off x="3000376" y="3789364"/>
            <a:ext cx="7127875" cy="2873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graphicFrame>
        <p:nvGraphicFramePr>
          <p:cNvPr id="64695" name="Group 183">
            <a:extLst>
              <a:ext uri="{FF2B5EF4-FFF2-40B4-BE49-F238E27FC236}">
                <a16:creationId xmlns:a16="http://schemas.microsoft.com/office/drawing/2014/main" id="{91239F57-7E02-0B40-B0CD-87F840DA8195}"/>
              </a:ext>
            </a:extLst>
          </p:cNvPr>
          <p:cNvGraphicFramePr>
            <a:graphicFrameLocks noGrp="1"/>
          </p:cNvGraphicFramePr>
          <p:nvPr/>
        </p:nvGraphicFramePr>
        <p:xfrm>
          <a:off x="3000376" y="323851"/>
          <a:ext cx="7369175" cy="6540501"/>
        </p:xfrm>
        <a:graphic>
          <a:graphicData uri="http://schemas.openxmlformats.org/drawingml/2006/table">
            <a:tbl>
              <a:tblPr/>
              <a:tblGrid>
                <a:gridCol w="1509648">
                  <a:extLst>
                    <a:ext uri="{9D8B030D-6E8A-4147-A177-3AD203B41FA5}">
                      <a16:colId xmlns:a16="http://schemas.microsoft.com/office/drawing/2014/main" val="20000"/>
                    </a:ext>
                  </a:extLst>
                </a:gridCol>
                <a:gridCol w="208272">
                  <a:extLst>
                    <a:ext uri="{9D8B030D-6E8A-4147-A177-3AD203B41FA5}">
                      <a16:colId xmlns:a16="http://schemas.microsoft.com/office/drawing/2014/main" val="20001"/>
                    </a:ext>
                  </a:extLst>
                </a:gridCol>
                <a:gridCol w="1373129">
                  <a:extLst>
                    <a:ext uri="{9D8B030D-6E8A-4147-A177-3AD203B41FA5}">
                      <a16:colId xmlns:a16="http://schemas.microsoft.com/office/drawing/2014/main" val="20002"/>
                    </a:ext>
                  </a:extLst>
                </a:gridCol>
                <a:gridCol w="342885">
                  <a:extLst>
                    <a:ext uri="{9D8B030D-6E8A-4147-A177-3AD203B41FA5}">
                      <a16:colId xmlns:a16="http://schemas.microsoft.com/office/drawing/2014/main" val="20003"/>
                    </a:ext>
                  </a:extLst>
                </a:gridCol>
                <a:gridCol w="852450">
                  <a:extLst>
                    <a:ext uri="{9D8B030D-6E8A-4147-A177-3AD203B41FA5}">
                      <a16:colId xmlns:a16="http://schemas.microsoft.com/office/drawing/2014/main" val="20004"/>
                    </a:ext>
                  </a:extLst>
                </a:gridCol>
                <a:gridCol w="344473">
                  <a:extLst>
                    <a:ext uri="{9D8B030D-6E8A-4147-A177-3AD203B41FA5}">
                      <a16:colId xmlns:a16="http://schemas.microsoft.com/office/drawing/2014/main" val="20005"/>
                    </a:ext>
                  </a:extLst>
                </a:gridCol>
                <a:gridCol w="747680">
                  <a:extLst>
                    <a:ext uri="{9D8B030D-6E8A-4147-A177-3AD203B41FA5}">
                      <a16:colId xmlns:a16="http://schemas.microsoft.com/office/drawing/2014/main" val="20006"/>
                    </a:ext>
                  </a:extLst>
                </a:gridCol>
                <a:gridCol w="344473">
                  <a:extLst>
                    <a:ext uri="{9D8B030D-6E8A-4147-A177-3AD203B41FA5}">
                      <a16:colId xmlns:a16="http://schemas.microsoft.com/office/drawing/2014/main" val="20007"/>
                    </a:ext>
                  </a:extLst>
                </a:gridCol>
                <a:gridCol w="1355666">
                  <a:extLst>
                    <a:ext uri="{9D8B030D-6E8A-4147-A177-3AD203B41FA5}">
                      <a16:colId xmlns:a16="http://schemas.microsoft.com/office/drawing/2014/main" val="20008"/>
                    </a:ext>
                  </a:extLst>
                </a:gridCol>
                <a:gridCol w="290499">
                  <a:extLst>
                    <a:ext uri="{9D8B030D-6E8A-4147-A177-3AD203B41FA5}">
                      <a16:colId xmlns:a16="http://schemas.microsoft.com/office/drawing/2014/main" val="20009"/>
                    </a:ext>
                  </a:extLst>
                </a:gridCol>
              </a:tblGrid>
              <a:tr h="457200">
                <a:tc gridSpan="9">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chemeClr val="tx1"/>
                          </a:solidFill>
                          <a:effectLst/>
                          <a:latin typeface="Arial" charset="0"/>
                        </a:rPr>
                        <a:t>TÜRKİYE’DE KADINLARDA EN ÇOK GÖRÜLEN </a:t>
                      </a:r>
                      <a:endParaRPr kumimoji="0" lang="tr-TR" sz="2400" b="0" i="0" u="none" strike="noStrike" cap="none" normalizeH="0" baseline="0" dirty="0">
                        <a:ln>
                          <a:noFill/>
                        </a:ln>
                        <a:solidFill>
                          <a:schemeClr val="tx1"/>
                        </a:solidFill>
                        <a:effectLst/>
                        <a:latin typeface="Arial" charset="0"/>
                      </a:endParaRPr>
                    </a:p>
                  </a:txBody>
                  <a:tcPr marL="91436" marR="91436" anchor="b" horzOverflow="overflow">
                    <a:lnL cap="flat">
                      <a:noFill/>
                    </a:lnL>
                    <a:lnR>
                      <a:noFill/>
                    </a:lnR>
                    <a:lnT cap="fla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200">
                <a:tc gridSpan="9">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chemeClr val="tx1"/>
                          </a:solidFill>
                          <a:effectLst/>
                          <a:latin typeface="Arial" charset="0"/>
                        </a:rPr>
                        <a:t> ON KANSER TÜRÜ,1999</a:t>
                      </a:r>
                      <a:endParaRPr kumimoji="0" lang="tr-TR" sz="2400" b="0" i="0" u="none" strike="noStrike" cap="none" normalizeH="0" baseline="0">
                        <a:ln>
                          <a:noFill/>
                        </a:ln>
                        <a:solidFill>
                          <a:schemeClr val="tx1"/>
                        </a:solidFill>
                        <a:effectLst/>
                        <a:latin typeface="Arial" charset="0"/>
                      </a:endParaRPr>
                    </a:p>
                  </a:txBody>
                  <a:tcPr marL="91436" marR="91436" anchor="b" horzOverflow="overflow">
                    <a:lnL cap="flat">
                      <a:noFill/>
                    </a:lnL>
                    <a:lnR>
                      <a:noFill/>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7912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ORGANLAR</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1" u="none" strike="noStrike" cap="none" normalizeH="0" baseline="0">
                          <a:ln>
                            <a:noFill/>
                          </a:ln>
                          <a:solidFill>
                            <a:schemeClr val="tx1"/>
                          </a:solidFill>
                          <a:effectLst/>
                          <a:latin typeface="Arial" charset="0"/>
                        </a:rPr>
                        <a:t> </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1" u="none" strike="noStrike" cap="none" normalizeH="0" baseline="0">
                          <a:ln>
                            <a:noFill/>
                          </a:ln>
                          <a:solidFill>
                            <a:schemeClr val="tx1"/>
                          </a:solidFill>
                          <a:effectLst/>
                          <a:latin typeface="Arial" charset="0"/>
                        </a:rPr>
                        <a:t>Sayı</a:t>
                      </a:r>
                      <a:endParaRPr kumimoji="0" lang="tr-TR" sz="1600" b="1"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1" u="none" strike="noStrike" cap="none" normalizeH="0" baseline="0">
                          <a:ln>
                            <a:noFill/>
                          </a:ln>
                          <a:solidFill>
                            <a:schemeClr val="tx1"/>
                          </a:solidFill>
                          <a:effectLst/>
                          <a:latin typeface="Arial" charset="0"/>
                        </a:rPr>
                        <a:t>%</a:t>
                      </a:r>
                      <a:endParaRPr kumimoji="0" lang="tr-TR" sz="1600" b="1"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İNSİDANS (YÜZBİNDE)</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TOPLAM</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9.919</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100</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30.38</a:t>
                      </a: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33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Meme</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2.390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24,1</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7.32</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46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Mide</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693</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6,99</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2.12</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Deri</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684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6,90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2.10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Yumurtalık</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556</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5,61</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1.70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Kolon</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419</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4,22</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1.28</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Akciğer</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404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4,07</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1.24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Kemik iliği</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391</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3,94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1.20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Rektum</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381</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3,84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1.17</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Beyin</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349</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3,52</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1.07</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Serviks</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310</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3,13</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0,95</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Diğerleri</a:t>
                      </a:r>
                    </a:p>
                  </a:txBody>
                  <a:tcPr marL="91436" marR="9143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3342</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33,69</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10.24</a:t>
                      </a:r>
                    </a:p>
                  </a:txBody>
                  <a:tcPr marL="91436" marR="9143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3352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dirty="0">
                        <a:ln>
                          <a:noFill/>
                        </a:ln>
                        <a:solidFill>
                          <a:schemeClr val="tx1"/>
                        </a:solidFill>
                        <a:effectLst/>
                        <a:latin typeface="Arial" charset="0"/>
                      </a:endParaRPr>
                    </a:p>
                  </a:txBody>
                  <a:tcPr marL="91436" marR="9143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6548" name="Freeform 166">
            <a:extLst>
              <a:ext uri="{FF2B5EF4-FFF2-40B4-BE49-F238E27FC236}">
                <a16:creationId xmlns:a16="http://schemas.microsoft.com/office/drawing/2014/main" id="{3FC1B484-E0D5-8440-B868-E063F1EAC13C}"/>
              </a:ext>
            </a:extLst>
          </p:cNvPr>
          <p:cNvSpPr>
            <a:spLocks noChangeAspect="1"/>
          </p:cNvSpPr>
          <p:nvPr/>
        </p:nvSpPr>
        <p:spPr bwMode="auto">
          <a:xfrm>
            <a:off x="1774825" y="1844676"/>
            <a:ext cx="666750" cy="4016375"/>
          </a:xfrm>
          <a:custGeom>
            <a:avLst/>
            <a:gdLst>
              <a:gd name="T0" fmla="*/ 2147483647 w 1691"/>
              <a:gd name="T1" fmla="*/ 2147483647 h 10252"/>
              <a:gd name="T2" fmla="*/ 2147483647 w 1691"/>
              <a:gd name="T3" fmla="*/ 2147483647 h 10252"/>
              <a:gd name="T4" fmla="*/ 2147483647 w 1691"/>
              <a:gd name="T5" fmla="*/ 2147483647 h 10252"/>
              <a:gd name="T6" fmla="*/ 2147483647 w 1691"/>
              <a:gd name="T7" fmla="*/ 2147483647 h 10252"/>
              <a:gd name="T8" fmla="*/ 2147483647 w 1691"/>
              <a:gd name="T9" fmla="*/ 2147483647 h 10252"/>
              <a:gd name="T10" fmla="*/ 2147483647 w 1691"/>
              <a:gd name="T11" fmla="*/ 2147483647 h 10252"/>
              <a:gd name="T12" fmla="*/ 2147483647 w 1691"/>
              <a:gd name="T13" fmla="*/ 2147483647 h 10252"/>
              <a:gd name="T14" fmla="*/ 2147483647 w 1691"/>
              <a:gd name="T15" fmla="*/ 2147483647 h 10252"/>
              <a:gd name="T16" fmla="*/ 2147483647 w 1691"/>
              <a:gd name="T17" fmla="*/ 2147483647 h 10252"/>
              <a:gd name="T18" fmla="*/ 2147483647 w 1691"/>
              <a:gd name="T19" fmla="*/ 2147483647 h 10252"/>
              <a:gd name="T20" fmla="*/ 2147483647 w 1691"/>
              <a:gd name="T21" fmla="*/ 2147483647 h 10252"/>
              <a:gd name="T22" fmla="*/ 2147483647 w 1691"/>
              <a:gd name="T23" fmla="*/ 2147483647 h 10252"/>
              <a:gd name="T24" fmla="*/ 2147483647 w 1691"/>
              <a:gd name="T25" fmla="*/ 2147483647 h 10252"/>
              <a:gd name="T26" fmla="*/ 2147483647 w 1691"/>
              <a:gd name="T27" fmla="*/ 2147483647 h 10252"/>
              <a:gd name="T28" fmla="*/ 2147483647 w 1691"/>
              <a:gd name="T29" fmla="*/ 2147483647 h 10252"/>
              <a:gd name="T30" fmla="*/ 2147483647 w 1691"/>
              <a:gd name="T31" fmla="*/ 2147483647 h 10252"/>
              <a:gd name="T32" fmla="*/ 2147483647 w 1691"/>
              <a:gd name="T33" fmla="*/ 2147483647 h 10252"/>
              <a:gd name="T34" fmla="*/ 2147483647 w 1691"/>
              <a:gd name="T35" fmla="*/ 2147483647 h 10252"/>
              <a:gd name="T36" fmla="*/ 2147483647 w 1691"/>
              <a:gd name="T37" fmla="*/ 2147483647 h 10252"/>
              <a:gd name="T38" fmla="*/ 2147483647 w 1691"/>
              <a:gd name="T39" fmla="*/ 2147483647 h 10252"/>
              <a:gd name="T40" fmla="*/ 2147483647 w 1691"/>
              <a:gd name="T41" fmla="*/ 2147483647 h 10252"/>
              <a:gd name="T42" fmla="*/ 2147483647 w 1691"/>
              <a:gd name="T43" fmla="*/ 2147483647 h 10252"/>
              <a:gd name="T44" fmla="*/ 2147483647 w 1691"/>
              <a:gd name="T45" fmla="*/ 2147483647 h 10252"/>
              <a:gd name="T46" fmla="*/ 2147483647 w 1691"/>
              <a:gd name="T47" fmla="*/ 2147483647 h 10252"/>
              <a:gd name="T48" fmla="*/ 2147483647 w 1691"/>
              <a:gd name="T49" fmla="*/ 2147483647 h 10252"/>
              <a:gd name="T50" fmla="*/ 2147483647 w 1691"/>
              <a:gd name="T51" fmla="*/ 2147483647 h 10252"/>
              <a:gd name="T52" fmla="*/ 2147483647 w 1691"/>
              <a:gd name="T53" fmla="*/ 2147483647 h 10252"/>
              <a:gd name="T54" fmla="*/ 2147483647 w 1691"/>
              <a:gd name="T55" fmla="*/ 2147483647 h 10252"/>
              <a:gd name="T56" fmla="*/ 2147483647 w 1691"/>
              <a:gd name="T57" fmla="*/ 2147483647 h 10252"/>
              <a:gd name="T58" fmla="*/ 2147483647 w 1691"/>
              <a:gd name="T59" fmla="*/ 2147483647 h 10252"/>
              <a:gd name="T60" fmla="*/ 2147483647 w 1691"/>
              <a:gd name="T61" fmla="*/ 2147483647 h 10252"/>
              <a:gd name="T62" fmla="*/ 2147483647 w 1691"/>
              <a:gd name="T63" fmla="*/ 2147483647 h 10252"/>
              <a:gd name="T64" fmla="*/ 2147483647 w 1691"/>
              <a:gd name="T65" fmla="*/ 2147483647 h 10252"/>
              <a:gd name="T66" fmla="*/ 2147483647 w 1691"/>
              <a:gd name="T67" fmla="*/ 2147483647 h 10252"/>
              <a:gd name="T68" fmla="*/ 2147483647 w 1691"/>
              <a:gd name="T69" fmla="*/ 2147483647 h 10252"/>
              <a:gd name="T70" fmla="*/ 2147483647 w 1691"/>
              <a:gd name="T71" fmla="*/ 2147483647 h 10252"/>
              <a:gd name="T72" fmla="*/ 2147483647 w 1691"/>
              <a:gd name="T73" fmla="*/ 2147483647 h 10252"/>
              <a:gd name="T74" fmla="*/ 2147483647 w 1691"/>
              <a:gd name="T75" fmla="*/ 2147483647 h 10252"/>
              <a:gd name="T76" fmla="*/ 2147483647 w 1691"/>
              <a:gd name="T77" fmla="*/ 2147483647 h 10252"/>
              <a:gd name="T78" fmla="*/ 2147483647 w 1691"/>
              <a:gd name="T79" fmla="*/ 2147483647 h 10252"/>
              <a:gd name="T80" fmla="*/ 2147483647 w 1691"/>
              <a:gd name="T81" fmla="*/ 2147483647 h 10252"/>
              <a:gd name="T82" fmla="*/ 2147483647 w 1691"/>
              <a:gd name="T83" fmla="*/ 2147483647 h 10252"/>
              <a:gd name="T84" fmla="*/ 1409932170 w 1691"/>
              <a:gd name="T85" fmla="*/ 2147483647 h 10252"/>
              <a:gd name="T86" fmla="*/ 1103351066 w 1691"/>
              <a:gd name="T87" fmla="*/ 2147483647 h 10252"/>
              <a:gd name="T88" fmla="*/ 2147483647 w 1691"/>
              <a:gd name="T89" fmla="*/ 2147483647 h 10252"/>
              <a:gd name="T90" fmla="*/ 2147483647 w 1691"/>
              <a:gd name="T91" fmla="*/ 2147483647 h 10252"/>
              <a:gd name="T92" fmla="*/ 2147483647 w 1691"/>
              <a:gd name="T93" fmla="*/ 2147483647 h 10252"/>
              <a:gd name="T94" fmla="*/ 2147483647 w 1691"/>
              <a:gd name="T95" fmla="*/ 2147483647 h 10252"/>
              <a:gd name="T96" fmla="*/ 2147483647 w 1691"/>
              <a:gd name="T97" fmla="*/ 2147483647 h 10252"/>
              <a:gd name="T98" fmla="*/ 2147483647 w 1691"/>
              <a:gd name="T99" fmla="*/ 2147483647 h 10252"/>
              <a:gd name="T100" fmla="*/ 2147483647 w 1691"/>
              <a:gd name="T101" fmla="*/ 2147483647 h 10252"/>
              <a:gd name="T102" fmla="*/ 2147483647 w 1691"/>
              <a:gd name="T103" fmla="*/ 2147483647 h 10252"/>
              <a:gd name="T104" fmla="*/ 2147483647 w 1691"/>
              <a:gd name="T105" fmla="*/ 2147483647 h 10252"/>
              <a:gd name="T106" fmla="*/ 1716357527 w 1691"/>
              <a:gd name="T107" fmla="*/ 2147483647 h 10252"/>
              <a:gd name="T108" fmla="*/ 2147483647 w 1691"/>
              <a:gd name="T109" fmla="*/ 2147483647 h 10252"/>
              <a:gd name="T110" fmla="*/ 2147483647 w 1691"/>
              <a:gd name="T111" fmla="*/ 2147483647 h 10252"/>
              <a:gd name="T112" fmla="*/ 2147483647 w 1691"/>
              <a:gd name="T113" fmla="*/ 2147483647 h 10252"/>
              <a:gd name="T114" fmla="*/ 2147483647 w 1691"/>
              <a:gd name="T115" fmla="*/ 2147483647 h 10252"/>
              <a:gd name="T116" fmla="*/ 2147483647 w 1691"/>
              <a:gd name="T117" fmla="*/ 180338822 h 10252"/>
              <a:gd name="T118" fmla="*/ 2147483647 w 1691"/>
              <a:gd name="T119" fmla="*/ 2147483647 h 10252"/>
              <a:gd name="T120" fmla="*/ 2147483647 w 1691"/>
              <a:gd name="T121" fmla="*/ 2147483647 h 10252"/>
              <a:gd name="T122" fmla="*/ 2147483647 w 1691"/>
              <a:gd name="T123" fmla="*/ 2147483647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1"/>
              <a:gd name="T187" fmla="*/ 0 h 10252"/>
              <a:gd name="T188" fmla="*/ 1691 w 1691"/>
              <a:gd name="T189" fmla="*/ 10252 h 10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chemeClr val="bg2"/>
          </a:solidFill>
          <a:ln>
            <a:noFill/>
          </a:ln>
          <a:extLst>
            <a:ext uri="{91240B29-F687-4F45-9708-019B960494DF}">
              <a14:hiddenLine xmlns:a14="http://schemas.microsoft.com/office/drawing/2010/main" w="27051">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6549" name="Text Box 167">
            <a:extLst>
              <a:ext uri="{FF2B5EF4-FFF2-40B4-BE49-F238E27FC236}">
                <a16:creationId xmlns:a16="http://schemas.microsoft.com/office/drawing/2014/main" id="{F2CCE7A9-E7A7-7949-9C5C-BB78D6844827}"/>
              </a:ext>
            </a:extLst>
          </p:cNvPr>
          <p:cNvSpPr txBox="1">
            <a:spLocks noChangeArrowheads="1"/>
          </p:cNvSpPr>
          <p:nvPr/>
        </p:nvSpPr>
        <p:spPr bwMode="auto">
          <a:xfrm>
            <a:off x="1487488" y="6381751"/>
            <a:ext cx="16192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1100"/>
              <a:t>Kaynak: www.saglik.gov.tr</a:t>
            </a:r>
          </a:p>
        </p:txBody>
      </p:sp>
      <p:sp>
        <p:nvSpPr>
          <p:cNvPr id="16550" name="Text Box 185">
            <a:extLst>
              <a:ext uri="{FF2B5EF4-FFF2-40B4-BE49-F238E27FC236}">
                <a16:creationId xmlns:a16="http://schemas.microsoft.com/office/drawing/2014/main" id="{E956F16D-5109-2A4D-837B-A3BABD64B321}"/>
              </a:ext>
            </a:extLst>
          </p:cNvPr>
          <p:cNvSpPr txBox="1">
            <a:spLocks noChangeArrowheads="1"/>
          </p:cNvSpPr>
          <p:nvPr/>
        </p:nvSpPr>
        <p:spPr bwMode="auto">
          <a:xfrm>
            <a:off x="1992314" y="5949951"/>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b="1"/>
              <a:t>T: 2.45</a:t>
            </a:r>
          </a:p>
        </p:txBody>
      </p:sp>
      <p:sp>
        <p:nvSpPr>
          <p:cNvPr id="16551" name="Line 186">
            <a:extLst>
              <a:ext uri="{FF2B5EF4-FFF2-40B4-BE49-F238E27FC236}">
                <a16:creationId xmlns:a16="http://schemas.microsoft.com/office/drawing/2014/main" id="{22980920-90BF-404F-BD14-3DDCF37D39FB}"/>
              </a:ext>
            </a:extLst>
          </p:cNvPr>
          <p:cNvSpPr>
            <a:spLocks noChangeShapeType="1"/>
          </p:cNvSpPr>
          <p:nvPr/>
        </p:nvSpPr>
        <p:spPr bwMode="auto">
          <a:xfrm flipH="1">
            <a:off x="2495551" y="3933826"/>
            <a:ext cx="504825" cy="2016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52" name="Line 187">
            <a:extLst>
              <a:ext uri="{FF2B5EF4-FFF2-40B4-BE49-F238E27FC236}">
                <a16:creationId xmlns:a16="http://schemas.microsoft.com/office/drawing/2014/main" id="{A71376AB-2929-6142-AE9E-4F022AB3B560}"/>
              </a:ext>
            </a:extLst>
          </p:cNvPr>
          <p:cNvSpPr>
            <a:spLocks noChangeShapeType="1"/>
          </p:cNvSpPr>
          <p:nvPr/>
        </p:nvSpPr>
        <p:spPr bwMode="auto">
          <a:xfrm flipH="1">
            <a:off x="2640013" y="5084764"/>
            <a:ext cx="360362"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9393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9">
            <a:extLst>
              <a:ext uri="{FF2B5EF4-FFF2-40B4-BE49-F238E27FC236}">
                <a16:creationId xmlns:a16="http://schemas.microsoft.com/office/drawing/2014/main" id="{87AD7405-36BC-E549-9DD8-941C424060AF}"/>
              </a:ext>
            </a:extLst>
          </p:cNvPr>
          <p:cNvSpPr>
            <a:spLocks noChangeArrowheads="1"/>
          </p:cNvSpPr>
          <p:nvPr/>
        </p:nvSpPr>
        <p:spPr bwMode="auto">
          <a:xfrm>
            <a:off x="1992314" y="5589589"/>
            <a:ext cx="7127875" cy="2873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7411" name="Rectangle 168">
            <a:extLst>
              <a:ext uri="{FF2B5EF4-FFF2-40B4-BE49-F238E27FC236}">
                <a16:creationId xmlns:a16="http://schemas.microsoft.com/office/drawing/2014/main" id="{66C24AA0-AF48-3843-91E0-1D58D0F7E331}"/>
              </a:ext>
            </a:extLst>
          </p:cNvPr>
          <p:cNvSpPr>
            <a:spLocks noChangeArrowheads="1"/>
          </p:cNvSpPr>
          <p:nvPr/>
        </p:nvSpPr>
        <p:spPr bwMode="auto">
          <a:xfrm>
            <a:off x="1992314" y="4870450"/>
            <a:ext cx="7127875" cy="2873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graphicFrame>
        <p:nvGraphicFramePr>
          <p:cNvPr id="66562" name="Group 2">
            <a:extLst>
              <a:ext uri="{FF2B5EF4-FFF2-40B4-BE49-F238E27FC236}">
                <a16:creationId xmlns:a16="http://schemas.microsoft.com/office/drawing/2014/main" id="{FD20A9E7-EB13-A845-AD00-4C14EF53CA99}"/>
              </a:ext>
            </a:extLst>
          </p:cNvPr>
          <p:cNvGraphicFramePr>
            <a:graphicFrameLocks noGrp="1"/>
          </p:cNvGraphicFramePr>
          <p:nvPr/>
        </p:nvGraphicFramePr>
        <p:xfrm>
          <a:off x="2063751" y="306389"/>
          <a:ext cx="7580313" cy="6669399"/>
        </p:xfrm>
        <a:graphic>
          <a:graphicData uri="http://schemas.openxmlformats.org/drawingml/2006/table">
            <a:tbl>
              <a:tblPr/>
              <a:tblGrid>
                <a:gridCol w="1554098">
                  <a:extLst>
                    <a:ext uri="{9D8B030D-6E8A-4147-A177-3AD203B41FA5}">
                      <a16:colId xmlns:a16="http://schemas.microsoft.com/office/drawing/2014/main" val="20000"/>
                    </a:ext>
                  </a:extLst>
                </a:gridCol>
                <a:gridCol w="208272">
                  <a:extLst>
                    <a:ext uri="{9D8B030D-6E8A-4147-A177-3AD203B41FA5}">
                      <a16:colId xmlns:a16="http://schemas.microsoft.com/office/drawing/2014/main" val="20001"/>
                    </a:ext>
                  </a:extLst>
                </a:gridCol>
                <a:gridCol w="1412816">
                  <a:extLst>
                    <a:ext uri="{9D8B030D-6E8A-4147-A177-3AD203B41FA5}">
                      <a16:colId xmlns:a16="http://schemas.microsoft.com/office/drawing/2014/main" val="20002"/>
                    </a:ext>
                  </a:extLst>
                </a:gridCol>
                <a:gridCol w="353998">
                  <a:extLst>
                    <a:ext uri="{9D8B030D-6E8A-4147-A177-3AD203B41FA5}">
                      <a16:colId xmlns:a16="http://schemas.microsoft.com/office/drawing/2014/main" val="20003"/>
                    </a:ext>
                  </a:extLst>
                </a:gridCol>
                <a:gridCol w="876263">
                  <a:extLst>
                    <a:ext uri="{9D8B030D-6E8A-4147-A177-3AD203B41FA5}">
                      <a16:colId xmlns:a16="http://schemas.microsoft.com/office/drawing/2014/main" val="20004"/>
                    </a:ext>
                  </a:extLst>
                </a:gridCol>
                <a:gridCol w="355585">
                  <a:extLst>
                    <a:ext uri="{9D8B030D-6E8A-4147-A177-3AD203B41FA5}">
                      <a16:colId xmlns:a16="http://schemas.microsoft.com/office/drawing/2014/main" val="20005"/>
                    </a:ext>
                  </a:extLst>
                </a:gridCol>
                <a:gridCol w="769905">
                  <a:extLst>
                    <a:ext uri="{9D8B030D-6E8A-4147-A177-3AD203B41FA5}">
                      <a16:colId xmlns:a16="http://schemas.microsoft.com/office/drawing/2014/main" val="20006"/>
                    </a:ext>
                  </a:extLst>
                </a:gridCol>
                <a:gridCol w="353998">
                  <a:extLst>
                    <a:ext uri="{9D8B030D-6E8A-4147-A177-3AD203B41FA5}">
                      <a16:colId xmlns:a16="http://schemas.microsoft.com/office/drawing/2014/main" val="20007"/>
                    </a:ext>
                  </a:extLst>
                </a:gridCol>
                <a:gridCol w="1396941">
                  <a:extLst>
                    <a:ext uri="{9D8B030D-6E8A-4147-A177-3AD203B41FA5}">
                      <a16:colId xmlns:a16="http://schemas.microsoft.com/office/drawing/2014/main" val="20008"/>
                    </a:ext>
                  </a:extLst>
                </a:gridCol>
                <a:gridCol w="298437">
                  <a:extLst>
                    <a:ext uri="{9D8B030D-6E8A-4147-A177-3AD203B41FA5}">
                      <a16:colId xmlns:a16="http://schemas.microsoft.com/office/drawing/2014/main" val="20009"/>
                    </a:ext>
                  </a:extLst>
                </a:gridCol>
              </a:tblGrid>
              <a:tr h="457156">
                <a:tc gridSpan="9">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chemeClr val="tx1"/>
                          </a:solidFill>
                          <a:effectLst/>
                          <a:latin typeface="Arial" charset="0"/>
                        </a:rPr>
                        <a:t>TÜRKİYE’DE ERKEKLERDE EN ÇOK GÖRÜLEN </a:t>
                      </a:r>
                      <a:endParaRPr kumimoji="0" lang="tr-TR" sz="2400" b="0" i="0" u="none" strike="noStrike" cap="none" normalizeH="0" baseline="0">
                        <a:ln>
                          <a:noFill/>
                        </a:ln>
                        <a:solidFill>
                          <a:schemeClr val="tx1"/>
                        </a:solidFill>
                        <a:effectLst/>
                        <a:latin typeface="Arial" charset="0"/>
                      </a:endParaRPr>
                    </a:p>
                  </a:txBody>
                  <a:tcPr marL="91436" marR="91436" marT="45716" marB="45716" anchor="b" horzOverflow="overflow">
                    <a:lnL cap="flat">
                      <a:noFill/>
                    </a:lnL>
                    <a:lnR>
                      <a:noFill/>
                    </a:lnR>
                    <a:lnT cap="fla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156">
                <a:tc gridSpan="9">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chemeClr val="tx1"/>
                          </a:solidFill>
                          <a:effectLst/>
                          <a:latin typeface="Arial" charset="0"/>
                        </a:rPr>
                        <a:t> ON KANSER TÜRÜ,1999</a:t>
                      </a:r>
                      <a:endParaRPr kumimoji="0" lang="tr-TR" sz="2400" b="0" i="0" u="none" strike="noStrike" cap="none" normalizeH="0" baseline="0">
                        <a:ln>
                          <a:noFill/>
                        </a:ln>
                        <a:solidFill>
                          <a:schemeClr val="tx1"/>
                        </a:solidFill>
                        <a:effectLst/>
                        <a:latin typeface="Arial" charset="0"/>
                      </a:endParaRPr>
                    </a:p>
                  </a:txBody>
                  <a:tcPr marL="91436" marR="91436" marT="45716" marB="45716" anchor="b" horzOverflow="overflow">
                    <a:lnL cap="flat">
                      <a:noFill/>
                    </a:lnL>
                    <a:lnR>
                      <a:noFill/>
                    </a:lnR>
                    <a:ln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7906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ORGANLAR</a:t>
                      </a: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1" u="none" strike="noStrike" cap="none" normalizeH="0" baseline="0">
                          <a:ln>
                            <a:noFill/>
                          </a:ln>
                          <a:solidFill>
                            <a:schemeClr val="tx1"/>
                          </a:solidFill>
                          <a:effectLst/>
                          <a:latin typeface="Arial" charset="0"/>
                        </a:rPr>
                        <a:t> </a:t>
                      </a: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1" u="none" strike="noStrike" cap="none" normalizeH="0" baseline="0">
                          <a:ln>
                            <a:noFill/>
                          </a:ln>
                          <a:solidFill>
                            <a:schemeClr val="tx1"/>
                          </a:solidFill>
                          <a:effectLst/>
                          <a:latin typeface="Arial" charset="0"/>
                        </a:rPr>
                        <a:t>Sayı</a:t>
                      </a:r>
                      <a:endParaRPr kumimoji="0" lang="tr-TR" sz="1600" b="1"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1" u="none" strike="noStrike" cap="none" normalizeH="0" baseline="0">
                          <a:ln>
                            <a:noFill/>
                          </a:ln>
                          <a:solidFill>
                            <a:schemeClr val="tx1"/>
                          </a:solidFill>
                          <a:effectLst/>
                          <a:latin typeface="Arial" charset="0"/>
                        </a:rPr>
                        <a:t>%</a:t>
                      </a:r>
                      <a:endParaRPr kumimoji="0" lang="tr-TR" sz="1600" b="1"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İNSİDANS (YÜZBİNDE)</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524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TOPLAM</a:t>
                      </a: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16023</a:t>
                      </a: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100</a:t>
                      </a: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Arial" charset="0"/>
                        </a:rPr>
                        <a:t>48.30</a:t>
                      </a: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33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Akciğer</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4 707</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29,38</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14.39</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460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Mide</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1 315 </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8,21</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3.96</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Mesane</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1 165</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7,27</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3.51</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Larenks</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900</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5,62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2.71</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82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Prostat</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836</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5,22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2.52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920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Deri</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804</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5,02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2.42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Kemik iliği</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573</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3,58</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1,73</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Kolon</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558</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3,48</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1.68</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Beyin</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545</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3,40</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1.64</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Rektum</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452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2,81</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1.36</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3746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Diğerleri</a:t>
                      </a:r>
                    </a:p>
                  </a:txBody>
                  <a:tcPr marL="91436" marR="91436" marT="45716" marB="45716"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4 169</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26,02</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12.57</a:t>
                      </a:r>
                    </a:p>
                  </a:txBody>
                  <a:tcPr marL="91436" marR="91436" marT="45716" marB="4571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3352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chemeClr val="tx1"/>
                          </a:solidFill>
                          <a:effectLst/>
                          <a:latin typeface="Arial" charset="0"/>
                        </a:rPr>
                        <a:t> </a:t>
                      </a:r>
                    </a:p>
                  </a:txBody>
                  <a:tcPr marL="91436" marR="91436" marT="45716" marB="45716"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379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a:txBody>
                  <a:tcPr marL="91436" marR="91436" marT="45716" marB="4571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7572" name="Text Box 166">
            <a:extLst>
              <a:ext uri="{FF2B5EF4-FFF2-40B4-BE49-F238E27FC236}">
                <a16:creationId xmlns:a16="http://schemas.microsoft.com/office/drawing/2014/main" id="{8A0B6C84-D95C-1A42-BB4C-FA31CC78BB84}"/>
              </a:ext>
            </a:extLst>
          </p:cNvPr>
          <p:cNvSpPr txBox="1">
            <a:spLocks noChangeArrowheads="1"/>
          </p:cNvSpPr>
          <p:nvPr/>
        </p:nvSpPr>
        <p:spPr bwMode="auto">
          <a:xfrm>
            <a:off x="1487488" y="6381751"/>
            <a:ext cx="16192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1100"/>
              <a:t>Kaynak: www.saglik.gov.tr</a:t>
            </a:r>
          </a:p>
        </p:txBody>
      </p:sp>
      <p:sp>
        <p:nvSpPr>
          <p:cNvPr id="17573" name="Freeform 167">
            <a:extLst>
              <a:ext uri="{FF2B5EF4-FFF2-40B4-BE49-F238E27FC236}">
                <a16:creationId xmlns:a16="http://schemas.microsoft.com/office/drawing/2014/main" id="{22051342-4814-744C-B08E-B491D63CD8F5}"/>
              </a:ext>
            </a:extLst>
          </p:cNvPr>
          <p:cNvSpPr>
            <a:spLocks/>
          </p:cNvSpPr>
          <p:nvPr/>
        </p:nvSpPr>
        <p:spPr bwMode="auto">
          <a:xfrm>
            <a:off x="9696451" y="1628776"/>
            <a:ext cx="633413" cy="4048125"/>
          </a:xfrm>
          <a:custGeom>
            <a:avLst/>
            <a:gdLst>
              <a:gd name="T0" fmla="*/ 2147483647 w 1514"/>
              <a:gd name="T1" fmla="*/ 594401802 h 10708"/>
              <a:gd name="T2" fmla="*/ 2147483647 w 1514"/>
              <a:gd name="T3" fmla="*/ 2147483647 h 10708"/>
              <a:gd name="T4" fmla="*/ 2147483647 w 1514"/>
              <a:gd name="T5" fmla="*/ 2147483647 h 10708"/>
              <a:gd name="T6" fmla="*/ 2147483647 w 1514"/>
              <a:gd name="T7" fmla="*/ 2147483647 h 10708"/>
              <a:gd name="T8" fmla="*/ 2147483647 w 1514"/>
              <a:gd name="T9" fmla="*/ 2147483647 h 10708"/>
              <a:gd name="T10" fmla="*/ 2147483647 w 1514"/>
              <a:gd name="T11" fmla="*/ 2147483647 h 10708"/>
              <a:gd name="T12" fmla="*/ 2147483647 w 1514"/>
              <a:gd name="T13" fmla="*/ 2147483647 h 10708"/>
              <a:gd name="T14" fmla="*/ 2147483647 w 1514"/>
              <a:gd name="T15" fmla="*/ 2147483647 h 10708"/>
              <a:gd name="T16" fmla="*/ 2147483647 w 1514"/>
              <a:gd name="T17" fmla="*/ 2147483647 h 10708"/>
              <a:gd name="T18" fmla="*/ 2147483647 w 1514"/>
              <a:gd name="T19" fmla="*/ 2147483647 h 10708"/>
              <a:gd name="T20" fmla="*/ 2147483647 w 1514"/>
              <a:gd name="T21" fmla="*/ 2147483647 h 10708"/>
              <a:gd name="T22" fmla="*/ 2147483647 w 1514"/>
              <a:gd name="T23" fmla="*/ 2147483647 h 10708"/>
              <a:gd name="T24" fmla="*/ 2147483647 w 1514"/>
              <a:gd name="T25" fmla="*/ 2147483647 h 10708"/>
              <a:gd name="T26" fmla="*/ 2147483647 w 1514"/>
              <a:gd name="T27" fmla="*/ 2147483647 h 10708"/>
              <a:gd name="T28" fmla="*/ 2147483647 w 1514"/>
              <a:gd name="T29" fmla="*/ 2147483647 h 10708"/>
              <a:gd name="T30" fmla="*/ 2147483647 w 1514"/>
              <a:gd name="T31" fmla="*/ 2147483647 h 10708"/>
              <a:gd name="T32" fmla="*/ 2147483647 w 1514"/>
              <a:gd name="T33" fmla="*/ 2147483647 h 10708"/>
              <a:gd name="T34" fmla="*/ 2147483647 w 1514"/>
              <a:gd name="T35" fmla="*/ 2147483647 h 10708"/>
              <a:gd name="T36" fmla="*/ 2147483647 w 1514"/>
              <a:gd name="T37" fmla="*/ 2147483647 h 10708"/>
              <a:gd name="T38" fmla="*/ 2147483647 w 1514"/>
              <a:gd name="T39" fmla="*/ 2147483647 h 10708"/>
              <a:gd name="T40" fmla="*/ 2147483647 w 1514"/>
              <a:gd name="T41" fmla="*/ 2147483647 h 10708"/>
              <a:gd name="T42" fmla="*/ 2147483647 w 1514"/>
              <a:gd name="T43" fmla="*/ 2147483647 h 10708"/>
              <a:gd name="T44" fmla="*/ 2147483647 w 1514"/>
              <a:gd name="T45" fmla="*/ 2147483647 h 10708"/>
              <a:gd name="T46" fmla="*/ 2147483647 w 1514"/>
              <a:gd name="T47" fmla="*/ 2147483647 h 10708"/>
              <a:gd name="T48" fmla="*/ 2147483647 w 1514"/>
              <a:gd name="T49" fmla="*/ 2147483647 h 10708"/>
              <a:gd name="T50" fmla="*/ 2147483647 w 1514"/>
              <a:gd name="T51" fmla="*/ 2147483647 h 10708"/>
              <a:gd name="T52" fmla="*/ 2147483647 w 1514"/>
              <a:gd name="T53" fmla="*/ 2147483647 h 10708"/>
              <a:gd name="T54" fmla="*/ 2147483647 w 1514"/>
              <a:gd name="T55" fmla="*/ 2147483647 h 10708"/>
              <a:gd name="T56" fmla="*/ 2147483647 w 1514"/>
              <a:gd name="T57" fmla="*/ 2147483647 h 10708"/>
              <a:gd name="T58" fmla="*/ 2147483647 w 1514"/>
              <a:gd name="T59" fmla="*/ 2147483647 h 10708"/>
              <a:gd name="T60" fmla="*/ 2147483647 w 1514"/>
              <a:gd name="T61" fmla="*/ 2147483647 h 10708"/>
              <a:gd name="T62" fmla="*/ 2147483647 w 1514"/>
              <a:gd name="T63" fmla="*/ 2147483647 h 10708"/>
              <a:gd name="T64" fmla="*/ 2147483647 w 1514"/>
              <a:gd name="T65" fmla="*/ 2147483647 h 10708"/>
              <a:gd name="T66" fmla="*/ 2147483647 w 1514"/>
              <a:gd name="T67" fmla="*/ 2147483647 h 10708"/>
              <a:gd name="T68" fmla="*/ 2147483647 w 1514"/>
              <a:gd name="T69" fmla="*/ 2147483647 h 10708"/>
              <a:gd name="T70" fmla="*/ 2147483647 w 1514"/>
              <a:gd name="T71" fmla="*/ 2147483647 h 10708"/>
              <a:gd name="T72" fmla="*/ 2147483647 w 1514"/>
              <a:gd name="T73" fmla="*/ 2147483647 h 10708"/>
              <a:gd name="T74" fmla="*/ 2147483647 w 1514"/>
              <a:gd name="T75" fmla="*/ 2147483647 h 10708"/>
              <a:gd name="T76" fmla="*/ 2147483647 w 1514"/>
              <a:gd name="T77" fmla="*/ 2147483647 h 10708"/>
              <a:gd name="T78" fmla="*/ 2147483647 w 1514"/>
              <a:gd name="T79" fmla="*/ 2147483647 h 10708"/>
              <a:gd name="T80" fmla="*/ 2147483647 w 1514"/>
              <a:gd name="T81" fmla="*/ 2147483647 h 10708"/>
              <a:gd name="T82" fmla="*/ 2147483647 w 1514"/>
              <a:gd name="T83" fmla="*/ 2147483647 h 10708"/>
              <a:gd name="T84" fmla="*/ 2147483647 w 1514"/>
              <a:gd name="T85" fmla="*/ 2147483647 h 10708"/>
              <a:gd name="T86" fmla="*/ 2147483647 w 1514"/>
              <a:gd name="T87" fmla="*/ 2147483647 h 10708"/>
              <a:gd name="T88" fmla="*/ 2147483647 w 1514"/>
              <a:gd name="T89" fmla="*/ 2147483647 h 10708"/>
              <a:gd name="T90" fmla="*/ 2147483647 w 1514"/>
              <a:gd name="T91" fmla="*/ 2147483647 h 10708"/>
              <a:gd name="T92" fmla="*/ 2147483647 w 1514"/>
              <a:gd name="T93" fmla="*/ 2147483647 h 10708"/>
              <a:gd name="T94" fmla="*/ 2147483647 w 1514"/>
              <a:gd name="T95" fmla="*/ 2147483647 h 10708"/>
              <a:gd name="T96" fmla="*/ 2147483647 w 1514"/>
              <a:gd name="T97" fmla="*/ 2147483647 h 10708"/>
              <a:gd name="T98" fmla="*/ 2147483647 w 1514"/>
              <a:gd name="T99" fmla="*/ 2147483647 h 10708"/>
              <a:gd name="T100" fmla="*/ 2147483647 w 1514"/>
              <a:gd name="T101" fmla="*/ 2147483647 h 10708"/>
              <a:gd name="T102" fmla="*/ 2147483647 w 1514"/>
              <a:gd name="T103" fmla="*/ 2147483647 h 10708"/>
              <a:gd name="T104" fmla="*/ 2147483647 w 1514"/>
              <a:gd name="T105" fmla="*/ 2147483647 h 10708"/>
              <a:gd name="T106" fmla="*/ 2147483647 w 1514"/>
              <a:gd name="T107" fmla="*/ 2147483647 h 10708"/>
              <a:gd name="T108" fmla="*/ 2147483647 w 1514"/>
              <a:gd name="T109" fmla="*/ 2147483647 h 10708"/>
              <a:gd name="T110" fmla="*/ 2147483647 w 1514"/>
              <a:gd name="T111" fmla="*/ 2147483647 h 10708"/>
              <a:gd name="T112" fmla="*/ 2147483647 w 1514"/>
              <a:gd name="T113" fmla="*/ 2147483647 h 10708"/>
              <a:gd name="T114" fmla="*/ 2147483647 w 1514"/>
              <a:gd name="T115" fmla="*/ 2147483647 h 10708"/>
              <a:gd name="T116" fmla="*/ 2147483647 w 1514"/>
              <a:gd name="T117" fmla="*/ 2147483647 h 10708"/>
              <a:gd name="T118" fmla="*/ 2147483647 w 1514"/>
              <a:gd name="T119" fmla="*/ 2147483647 h 10708"/>
              <a:gd name="T120" fmla="*/ 2147483647 w 1514"/>
              <a:gd name="T121" fmla="*/ 1188659946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4"/>
              <a:gd name="T184" fmla="*/ 0 h 10708"/>
              <a:gd name="T185" fmla="*/ 1514 w 1514"/>
              <a:gd name="T186" fmla="*/ 10708 h 10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17574" name="Text Box 170">
            <a:extLst>
              <a:ext uri="{FF2B5EF4-FFF2-40B4-BE49-F238E27FC236}">
                <a16:creationId xmlns:a16="http://schemas.microsoft.com/office/drawing/2014/main" id="{1EC0C33A-9B14-124A-B6ED-D125C79641D1}"/>
              </a:ext>
            </a:extLst>
          </p:cNvPr>
          <p:cNvSpPr txBox="1">
            <a:spLocks noChangeArrowheads="1"/>
          </p:cNvSpPr>
          <p:nvPr/>
        </p:nvSpPr>
        <p:spPr bwMode="auto">
          <a:xfrm>
            <a:off x="9586914" y="5949951"/>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b="1"/>
              <a:t>T: 3.04</a:t>
            </a:r>
          </a:p>
        </p:txBody>
      </p:sp>
      <p:sp>
        <p:nvSpPr>
          <p:cNvPr id="17575" name="Line 171">
            <a:extLst>
              <a:ext uri="{FF2B5EF4-FFF2-40B4-BE49-F238E27FC236}">
                <a16:creationId xmlns:a16="http://schemas.microsoft.com/office/drawing/2014/main" id="{24695445-A78B-4940-AAEB-22C5FCE0F828}"/>
              </a:ext>
            </a:extLst>
          </p:cNvPr>
          <p:cNvSpPr>
            <a:spLocks noChangeShapeType="1"/>
          </p:cNvSpPr>
          <p:nvPr/>
        </p:nvSpPr>
        <p:spPr bwMode="auto">
          <a:xfrm>
            <a:off x="9120188" y="4941888"/>
            <a:ext cx="576262"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76" name="Line 172">
            <a:extLst>
              <a:ext uri="{FF2B5EF4-FFF2-40B4-BE49-F238E27FC236}">
                <a16:creationId xmlns:a16="http://schemas.microsoft.com/office/drawing/2014/main" id="{C0CFFCBA-2368-7A43-9DDB-30181087DCA5}"/>
              </a:ext>
            </a:extLst>
          </p:cNvPr>
          <p:cNvSpPr>
            <a:spLocks noChangeShapeType="1"/>
          </p:cNvSpPr>
          <p:nvPr/>
        </p:nvSpPr>
        <p:spPr bwMode="auto">
          <a:xfrm>
            <a:off x="9191626" y="5805488"/>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1526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DE0064A-8E41-9B46-A3FB-2DBAA59B078A}"/>
              </a:ext>
            </a:extLst>
          </p:cNvPr>
          <p:cNvSpPr>
            <a:spLocks noGrp="1" noChangeArrowheads="1"/>
          </p:cNvSpPr>
          <p:nvPr>
            <p:ph type="title"/>
          </p:nvPr>
        </p:nvSpPr>
        <p:spPr/>
        <p:txBody>
          <a:bodyPr/>
          <a:lstStyle/>
          <a:p>
            <a:pPr eaLnBrk="1" hangingPunct="1"/>
            <a:r>
              <a:rPr lang="tr-TR" altLang="en-US" dirty="0"/>
              <a:t>Aydın / Türkiye</a:t>
            </a:r>
          </a:p>
        </p:txBody>
      </p:sp>
      <p:sp>
        <p:nvSpPr>
          <p:cNvPr id="18435" name="Rectangle 3">
            <a:extLst>
              <a:ext uri="{FF2B5EF4-FFF2-40B4-BE49-F238E27FC236}">
                <a16:creationId xmlns:a16="http://schemas.microsoft.com/office/drawing/2014/main" id="{9C163D12-437E-C943-978F-CAB2015EE9C4}"/>
              </a:ext>
            </a:extLst>
          </p:cNvPr>
          <p:cNvSpPr>
            <a:spLocks noGrp="1" noChangeArrowheads="1"/>
          </p:cNvSpPr>
          <p:nvPr>
            <p:ph type="body" idx="1"/>
          </p:nvPr>
        </p:nvSpPr>
        <p:spPr/>
        <p:txBody>
          <a:bodyPr/>
          <a:lstStyle/>
          <a:p>
            <a:pPr eaLnBrk="1" hangingPunct="1"/>
            <a:r>
              <a:rPr lang="tr-TR" altLang="en-US" dirty="0"/>
              <a:t>1999-2005 yılları toplam olgu: 2335</a:t>
            </a:r>
          </a:p>
          <a:p>
            <a:pPr lvl="1" eaLnBrk="1" hangingPunct="1"/>
            <a:endParaRPr lang="tr-TR" altLang="en-US" dirty="0"/>
          </a:p>
          <a:p>
            <a:pPr lvl="1" eaLnBrk="1" hangingPunct="1"/>
            <a:r>
              <a:rPr lang="tr-TR" altLang="en-US" dirty="0" err="1"/>
              <a:t>Gastrointestinal</a:t>
            </a:r>
            <a:r>
              <a:rPr lang="tr-TR" altLang="en-US" dirty="0"/>
              <a:t> sistem	:	316 (%13.5)</a:t>
            </a:r>
          </a:p>
          <a:p>
            <a:pPr lvl="1" eaLnBrk="1" hangingPunct="1"/>
            <a:r>
              <a:rPr lang="tr-TR" altLang="en-US" dirty="0"/>
              <a:t>Erkeklerde (n=185) en sık görülen 3. kanser</a:t>
            </a:r>
          </a:p>
          <a:p>
            <a:pPr lvl="1" eaLnBrk="1" hangingPunct="1"/>
            <a:r>
              <a:rPr lang="tr-TR" altLang="en-US" dirty="0"/>
              <a:t>Kadınlarda (n=131) en sık görülen 4. kanser</a:t>
            </a:r>
          </a:p>
          <a:p>
            <a:pPr lvl="2" eaLnBrk="1" hangingPunct="1"/>
            <a:r>
              <a:rPr lang="tr-TR" altLang="en-US" dirty="0"/>
              <a:t>İnce barsak ve kolon	: 	103</a:t>
            </a:r>
          </a:p>
          <a:p>
            <a:pPr lvl="2" eaLnBrk="1" hangingPunct="1"/>
            <a:r>
              <a:rPr lang="tr-TR" altLang="en-US" dirty="0"/>
              <a:t>Rektum		:	  85</a:t>
            </a:r>
          </a:p>
        </p:txBody>
      </p:sp>
    </p:spTree>
    <p:extLst>
      <p:ext uri="{BB962C8B-B14F-4D97-AF65-F5344CB8AC3E}">
        <p14:creationId xmlns:p14="http://schemas.microsoft.com/office/powerpoint/2010/main" val="96846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a:extLst>
              <a:ext uri="{FF2B5EF4-FFF2-40B4-BE49-F238E27FC236}">
                <a16:creationId xmlns:a16="http://schemas.microsoft.com/office/drawing/2014/main" id="{1EA3B6D0-21A3-4948-93D3-8513B21BAB22}"/>
              </a:ext>
            </a:extLst>
          </p:cNvPr>
          <p:cNvSpPr>
            <a:spLocks noChangeArrowheads="1"/>
          </p:cNvSpPr>
          <p:nvPr/>
        </p:nvSpPr>
        <p:spPr bwMode="auto">
          <a:xfrm>
            <a:off x="7391400" y="2349501"/>
            <a:ext cx="2808288" cy="3603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3555" name="Rectangle 10">
            <a:extLst>
              <a:ext uri="{FF2B5EF4-FFF2-40B4-BE49-F238E27FC236}">
                <a16:creationId xmlns:a16="http://schemas.microsoft.com/office/drawing/2014/main" id="{A8BD4379-A963-F549-B6D6-04E2F0E76D2F}"/>
              </a:ext>
            </a:extLst>
          </p:cNvPr>
          <p:cNvSpPr>
            <a:spLocks noChangeArrowheads="1"/>
          </p:cNvSpPr>
          <p:nvPr/>
        </p:nvSpPr>
        <p:spPr bwMode="auto">
          <a:xfrm>
            <a:off x="2135189" y="1989138"/>
            <a:ext cx="2808287" cy="3603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3556" name="Rectangle 2">
            <a:extLst>
              <a:ext uri="{FF2B5EF4-FFF2-40B4-BE49-F238E27FC236}">
                <a16:creationId xmlns:a16="http://schemas.microsoft.com/office/drawing/2014/main" id="{3DA17FC3-C8EA-0449-96E5-4CF097C8957B}"/>
              </a:ext>
            </a:extLst>
          </p:cNvPr>
          <p:cNvSpPr>
            <a:spLocks noGrp="1" noChangeArrowheads="1"/>
          </p:cNvSpPr>
          <p:nvPr>
            <p:ph type="title"/>
          </p:nvPr>
        </p:nvSpPr>
        <p:spPr/>
        <p:txBody>
          <a:bodyPr/>
          <a:lstStyle/>
          <a:p>
            <a:pPr eaLnBrk="1" hangingPunct="1"/>
            <a:r>
              <a:rPr lang="tr-TR" altLang="en-US" sz="3800"/>
              <a:t>Kanser Ölümleri, ABD, </a:t>
            </a:r>
            <a:r>
              <a:rPr lang="en-US" altLang="en-US" sz="3800"/>
              <a:t>2006</a:t>
            </a:r>
          </a:p>
        </p:txBody>
      </p:sp>
      <p:sp>
        <p:nvSpPr>
          <p:cNvPr id="23557" name="Text Box 3">
            <a:extLst>
              <a:ext uri="{FF2B5EF4-FFF2-40B4-BE49-F238E27FC236}">
                <a16:creationId xmlns:a16="http://schemas.microsoft.com/office/drawing/2014/main" id="{39F5B4DF-D512-C14D-B335-D938346197F8}"/>
              </a:ext>
            </a:extLst>
          </p:cNvPr>
          <p:cNvSpPr txBox="1">
            <a:spLocks noChangeArrowheads="1"/>
          </p:cNvSpPr>
          <p:nvPr/>
        </p:nvSpPr>
        <p:spPr bwMode="auto">
          <a:xfrm>
            <a:off x="2667000" y="6286501"/>
            <a:ext cx="360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en-US" sz="1400" b="1"/>
              <a:t>DS</a:t>
            </a:r>
            <a:r>
              <a:rPr lang="en-US" altLang="en-US" sz="1400" b="1"/>
              <a:t>S=</a:t>
            </a:r>
            <a:r>
              <a:rPr lang="tr-TR" altLang="en-US" sz="1400" b="1"/>
              <a:t>Diğer sinir sistemi</a:t>
            </a:r>
            <a:endParaRPr lang="en-US" altLang="en-US" sz="1400" b="1"/>
          </a:p>
          <a:p>
            <a:r>
              <a:rPr lang="tr-TR" altLang="en-US" sz="1400" b="1"/>
              <a:t>Kaynak</a:t>
            </a:r>
            <a:r>
              <a:rPr lang="en-US" altLang="en-US" sz="1400" b="1"/>
              <a:t>: American Cancer Society, 2006</a:t>
            </a:r>
            <a:r>
              <a:rPr lang="en-US" altLang="en-US" sz="1100" b="1"/>
              <a:t>.</a:t>
            </a:r>
          </a:p>
        </p:txBody>
      </p:sp>
      <p:sp>
        <p:nvSpPr>
          <p:cNvPr id="23558" name="Text Box 4">
            <a:extLst>
              <a:ext uri="{FF2B5EF4-FFF2-40B4-BE49-F238E27FC236}">
                <a16:creationId xmlns:a16="http://schemas.microsoft.com/office/drawing/2014/main" id="{03D993FE-02AA-D94A-9963-556DFE9A4D7F}"/>
              </a:ext>
            </a:extLst>
          </p:cNvPr>
          <p:cNvSpPr txBox="1">
            <a:spLocks noChangeArrowheads="1"/>
          </p:cNvSpPr>
          <p:nvPr/>
        </p:nvSpPr>
        <p:spPr bwMode="auto">
          <a:xfrm>
            <a:off x="5032376" y="1541463"/>
            <a:ext cx="127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en-US" b="1"/>
              <a:t>Erkek</a:t>
            </a:r>
            <a:br>
              <a:rPr lang="en-US" altLang="en-US" b="1"/>
            </a:br>
            <a:r>
              <a:rPr lang="en-US" altLang="en-US" b="1"/>
              <a:t>291,270</a:t>
            </a:r>
          </a:p>
        </p:txBody>
      </p:sp>
      <p:sp>
        <p:nvSpPr>
          <p:cNvPr id="23559" name="Text Box 5">
            <a:extLst>
              <a:ext uri="{FF2B5EF4-FFF2-40B4-BE49-F238E27FC236}">
                <a16:creationId xmlns:a16="http://schemas.microsoft.com/office/drawing/2014/main" id="{DF5FED3F-7B42-6444-8B70-6003C71B0FD1}"/>
              </a:ext>
            </a:extLst>
          </p:cNvPr>
          <p:cNvSpPr txBox="1">
            <a:spLocks noChangeArrowheads="1"/>
          </p:cNvSpPr>
          <p:nvPr/>
        </p:nvSpPr>
        <p:spPr bwMode="auto">
          <a:xfrm>
            <a:off x="6178550" y="1557338"/>
            <a:ext cx="1525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en-US" b="1"/>
              <a:t>Kadın</a:t>
            </a:r>
          </a:p>
          <a:p>
            <a:pPr algn="ctr"/>
            <a:r>
              <a:rPr lang="en-US" altLang="en-US" b="1"/>
              <a:t>273,560</a:t>
            </a:r>
          </a:p>
        </p:txBody>
      </p:sp>
      <p:sp>
        <p:nvSpPr>
          <p:cNvPr id="23560" name="Freeform 6">
            <a:extLst>
              <a:ext uri="{FF2B5EF4-FFF2-40B4-BE49-F238E27FC236}">
                <a16:creationId xmlns:a16="http://schemas.microsoft.com/office/drawing/2014/main" id="{2B1E838E-F2C6-DD41-A29E-133473D1E8BD}"/>
              </a:ext>
            </a:extLst>
          </p:cNvPr>
          <p:cNvSpPr>
            <a:spLocks noChangeAspect="1"/>
          </p:cNvSpPr>
          <p:nvPr/>
        </p:nvSpPr>
        <p:spPr bwMode="auto">
          <a:xfrm>
            <a:off x="6635750" y="2181226"/>
            <a:ext cx="666750" cy="4016375"/>
          </a:xfrm>
          <a:custGeom>
            <a:avLst/>
            <a:gdLst>
              <a:gd name="T0" fmla="*/ 2147483647 w 1691"/>
              <a:gd name="T1" fmla="*/ 2147483647 h 10252"/>
              <a:gd name="T2" fmla="*/ 2147483647 w 1691"/>
              <a:gd name="T3" fmla="*/ 2147483647 h 10252"/>
              <a:gd name="T4" fmla="*/ 2147483647 w 1691"/>
              <a:gd name="T5" fmla="*/ 2147483647 h 10252"/>
              <a:gd name="T6" fmla="*/ 2147483647 w 1691"/>
              <a:gd name="T7" fmla="*/ 2147483647 h 10252"/>
              <a:gd name="T8" fmla="*/ 2147483647 w 1691"/>
              <a:gd name="T9" fmla="*/ 2147483647 h 10252"/>
              <a:gd name="T10" fmla="*/ 2147483647 w 1691"/>
              <a:gd name="T11" fmla="*/ 2147483647 h 10252"/>
              <a:gd name="T12" fmla="*/ 2147483647 w 1691"/>
              <a:gd name="T13" fmla="*/ 2147483647 h 10252"/>
              <a:gd name="T14" fmla="*/ 2147483647 w 1691"/>
              <a:gd name="T15" fmla="*/ 2147483647 h 10252"/>
              <a:gd name="T16" fmla="*/ 2147483647 w 1691"/>
              <a:gd name="T17" fmla="*/ 2147483647 h 10252"/>
              <a:gd name="T18" fmla="*/ 2147483647 w 1691"/>
              <a:gd name="T19" fmla="*/ 2147483647 h 10252"/>
              <a:gd name="T20" fmla="*/ 2147483647 w 1691"/>
              <a:gd name="T21" fmla="*/ 2147483647 h 10252"/>
              <a:gd name="T22" fmla="*/ 2147483647 w 1691"/>
              <a:gd name="T23" fmla="*/ 2147483647 h 10252"/>
              <a:gd name="T24" fmla="*/ 2147483647 w 1691"/>
              <a:gd name="T25" fmla="*/ 2147483647 h 10252"/>
              <a:gd name="T26" fmla="*/ 2147483647 w 1691"/>
              <a:gd name="T27" fmla="*/ 2147483647 h 10252"/>
              <a:gd name="T28" fmla="*/ 2147483647 w 1691"/>
              <a:gd name="T29" fmla="*/ 2147483647 h 10252"/>
              <a:gd name="T30" fmla="*/ 2147483647 w 1691"/>
              <a:gd name="T31" fmla="*/ 2147483647 h 10252"/>
              <a:gd name="T32" fmla="*/ 2147483647 w 1691"/>
              <a:gd name="T33" fmla="*/ 2147483647 h 10252"/>
              <a:gd name="T34" fmla="*/ 2147483647 w 1691"/>
              <a:gd name="T35" fmla="*/ 2147483647 h 10252"/>
              <a:gd name="T36" fmla="*/ 2147483647 w 1691"/>
              <a:gd name="T37" fmla="*/ 2147483647 h 10252"/>
              <a:gd name="T38" fmla="*/ 2147483647 w 1691"/>
              <a:gd name="T39" fmla="*/ 2147483647 h 10252"/>
              <a:gd name="T40" fmla="*/ 2147483647 w 1691"/>
              <a:gd name="T41" fmla="*/ 2147483647 h 10252"/>
              <a:gd name="T42" fmla="*/ 2147483647 w 1691"/>
              <a:gd name="T43" fmla="*/ 2147483647 h 10252"/>
              <a:gd name="T44" fmla="*/ 2147483647 w 1691"/>
              <a:gd name="T45" fmla="*/ 2147483647 h 10252"/>
              <a:gd name="T46" fmla="*/ 2147483647 w 1691"/>
              <a:gd name="T47" fmla="*/ 2147483647 h 10252"/>
              <a:gd name="T48" fmla="*/ 2147483647 w 1691"/>
              <a:gd name="T49" fmla="*/ 2147483647 h 10252"/>
              <a:gd name="T50" fmla="*/ 2147483647 w 1691"/>
              <a:gd name="T51" fmla="*/ 2147483647 h 10252"/>
              <a:gd name="T52" fmla="*/ 2147483647 w 1691"/>
              <a:gd name="T53" fmla="*/ 2147483647 h 10252"/>
              <a:gd name="T54" fmla="*/ 2147483647 w 1691"/>
              <a:gd name="T55" fmla="*/ 2147483647 h 10252"/>
              <a:gd name="T56" fmla="*/ 2147483647 w 1691"/>
              <a:gd name="T57" fmla="*/ 2147483647 h 10252"/>
              <a:gd name="T58" fmla="*/ 2147483647 w 1691"/>
              <a:gd name="T59" fmla="*/ 2147483647 h 10252"/>
              <a:gd name="T60" fmla="*/ 2147483647 w 1691"/>
              <a:gd name="T61" fmla="*/ 2147483647 h 10252"/>
              <a:gd name="T62" fmla="*/ 2147483647 w 1691"/>
              <a:gd name="T63" fmla="*/ 2147483647 h 10252"/>
              <a:gd name="T64" fmla="*/ 2147483647 w 1691"/>
              <a:gd name="T65" fmla="*/ 2147483647 h 10252"/>
              <a:gd name="T66" fmla="*/ 2147483647 w 1691"/>
              <a:gd name="T67" fmla="*/ 2147483647 h 10252"/>
              <a:gd name="T68" fmla="*/ 2147483647 w 1691"/>
              <a:gd name="T69" fmla="*/ 2147483647 h 10252"/>
              <a:gd name="T70" fmla="*/ 2147483647 w 1691"/>
              <a:gd name="T71" fmla="*/ 2147483647 h 10252"/>
              <a:gd name="T72" fmla="*/ 2147483647 w 1691"/>
              <a:gd name="T73" fmla="*/ 2147483647 h 10252"/>
              <a:gd name="T74" fmla="*/ 2147483647 w 1691"/>
              <a:gd name="T75" fmla="*/ 2147483647 h 10252"/>
              <a:gd name="T76" fmla="*/ 2147483647 w 1691"/>
              <a:gd name="T77" fmla="*/ 2147483647 h 10252"/>
              <a:gd name="T78" fmla="*/ 2147483647 w 1691"/>
              <a:gd name="T79" fmla="*/ 2147483647 h 10252"/>
              <a:gd name="T80" fmla="*/ 2147483647 w 1691"/>
              <a:gd name="T81" fmla="*/ 2147483647 h 10252"/>
              <a:gd name="T82" fmla="*/ 2147483647 w 1691"/>
              <a:gd name="T83" fmla="*/ 2147483647 h 10252"/>
              <a:gd name="T84" fmla="*/ 1409932170 w 1691"/>
              <a:gd name="T85" fmla="*/ 2147483647 h 10252"/>
              <a:gd name="T86" fmla="*/ 1103351066 w 1691"/>
              <a:gd name="T87" fmla="*/ 2147483647 h 10252"/>
              <a:gd name="T88" fmla="*/ 2147483647 w 1691"/>
              <a:gd name="T89" fmla="*/ 2147483647 h 10252"/>
              <a:gd name="T90" fmla="*/ 2147483647 w 1691"/>
              <a:gd name="T91" fmla="*/ 2147483647 h 10252"/>
              <a:gd name="T92" fmla="*/ 2147483647 w 1691"/>
              <a:gd name="T93" fmla="*/ 2147483647 h 10252"/>
              <a:gd name="T94" fmla="*/ 2147483647 w 1691"/>
              <a:gd name="T95" fmla="*/ 2147483647 h 10252"/>
              <a:gd name="T96" fmla="*/ 2147483647 w 1691"/>
              <a:gd name="T97" fmla="*/ 2147483647 h 10252"/>
              <a:gd name="T98" fmla="*/ 2147483647 w 1691"/>
              <a:gd name="T99" fmla="*/ 2147483647 h 10252"/>
              <a:gd name="T100" fmla="*/ 2147483647 w 1691"/>
              <a:gd name="T101" fmla="*/ 2147483647 h 10252"/>
              <a:gd name="T102" fmla="*/ 2147483647 w 1691"/>
              <a:gd name="T103" fmla="*/ 2147483647 h 10252"/>
              <a:gd name="T104" fmla="*/ 2147483647 w 1691"/>
              <a:gd name="T105" fmla="*/ 2147483647 h 10252"/>
              <a:gd name="T106" fmla="*/ 1716357527 w 1691"/>
              <a:gd name="T107" fmla="*/ 2147483647 h 10252"/>
              <a:gd name="T108" fmla="*/ 2147483647 w 1691"/>
              <a:gd name="T109" fmla="*/ 2147483647 h 10252"/>
              <a:gd name="T110" fmla="*/ 2147483647 w 1691"/>
              <a:gd name="T111" fmla="*/ 2147483647 h 10252"/>
              <a:gd name="T112" fmla="*/ 2147483647 w 1691"/>
              <a:gd name="T113" fmla="*/ 2147483647 h 10252"/>
              <a:gd name="T114" fmla="*/ 2147483647 w 1691"/>
              <a:gd name="T115" fmla="*/ 2147483647 h 10252"/>
              <a:gd name="T116" fmla="*/ 2147483647 w 1691"/>
              <a:gd name="T117" fmla="*/ 180338822 h 10252"/>
              <a:gd name="T118" fmla="*/ 2147483647 w 1691"/>
              <a:gd name="T119" fmla="*/ 2147483647 h 10252"/>
              <a:gd name="T120" fmla="*/ 2147483647 w 1691"/>
              <a:gd name="T121" fmla="*/ 2147483647 h 10252"/>
              <a:gd name="T122" fmla="*/ 2147483647 w 1691"/>
              <a:gd name="T123" fmla="*/ 2147483647 h 10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1"/>
              <a:gd name="T187" fmla="*/ 0 h 10252"/>
              <a:gd name="T188" fmla="*/ 1691 w 1691"/>
              <a:gd name="T189" fmla="*/ 10252 h 10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1" h="10252">
                <a:moveTo>
                  <a:pt x="1380" y="723"/>
                </a:moveTo>
                <a:lnTo>
                  <a:pt x="1367" y="773"/>
                </a:lnTo>
                <a:lnTo>
                  <a:pt x="1358" y="822"/>
                </a:lnTo>
                <a:lnTo>
                  <a:pt x="1359" y="870"/>
                </a:lnTo>
                <a:lnTo>
                  <a:pt x="1376" y="920"/>
                </a:lnTo>
                <a:lnTo>
                  <a:pt x="1403" y="956"/>
                </a:lnTo>
                <a:lnTo>
                  <a:pt x="1437" y="991"/>
                </a:lnTo>
                <a:lnTo>
                  <a:pt x="1463" y="1026"/>
                </a:lnTo>
                <a:lnTo>
                  <a:pt x="1453" y="1071"/>
                </a:lnTo>
                <a:lnTo>
                  <a:pt x="1427" y="1100"/>
                </a:lnTo>
                <a:lnTo>
                  <a:pt x="1393" y="1109"/>
                </a:lnTo>
                <a:lnTo>
                  <a:pt x="1369" y="1100"/>
                </a:lnTo>
                <a:lnTo>
                  <a:pt x="1356"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152" y="1457"/>
                </a:lnTo>
                <a:lnTo>
                  <a:pt x="1092" y="1462"/>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63" y="2976"/>
                </a:lnTo>
                <a:lnTo>
                  <a:pt x="1563" y="3030"/>
                </a:lnTo>
                <a:lnTo>
                  <a:pt x="1551" y="3082"/>
                </a:lnTo>
                <a:lnTo>
                  <a:pt x="1533" y="3125"/>
                </a:lnTo>
                <a:lnTo>
                  <a:pt x="1510" y="3165"/>
                </a:lnTo>
                <a:lnTo>
                  <a:pt x="1485" y="3203"/>
                </a:lnTo>
                <a:lnTo>
                  <a:pt x="1459" y="3238"/>
                </a:lnTo>
                <a:lnTo>
                  <a:pt x="1434" y="3273"/>
                </a:lnTo>
                <a:lnTo>
                  <a:pt x="1411" y="3308"/>
                </a:lnTo>
                <a:lnTo>
                  <a:pt x="1393" y="3346"/>
                </a:lnTo>
                <a:lnTo>
                  <a:pt x="1382" y="3379"/>
                </a:lnTo>
                <a:lnTo>
                  <a:pt x="1378" y="3416"/>
                </a:lnTo>
                <a:lnTo>
                  <a:pt x="1378" y="3458"/>
                </a:lnTo>
                <a:lnTo>
                  <a:pt x="1382" y="3502"/>
                </a:lnTo>
                <a:lnTo>
                  <a:pt x="1388" y="3544"/>
                </a:lnTo>
                <a:lnTo>
                  <a:pt x="1392" y="3587"/>
                </a:lnTo>
                <a:lnTo>
                  <a:pt x="1393" y="3627"/>
                </a:lnTo>
                <a:lnTo>
                  <a:pt x="1399" y="3671"/>
                </a:lnTo>
                <a:lnTo>
                  <a:pt x="1405" y="3717"/>
                </a:lnTo>
                <a:lnTo>
                  <a:pt x="1408" y="3762"/>
                </a:lnTo>
                <a:lnTo>
                  <a:pt x="1409" y="3807"/>
                </a:lnTo>
                <a:lnTo>
                  <a:pt x="1410" y="3853"/>
                </a:lnTo>
                <a:lnTo>
                  <a:pt x="1411" y="3898"/>
                </a:lnTo>
                <a:lnTo>
                  <a:pt x="1411" y="3943"/>
                </a:lnTo>
                <a:lnTo>
                  <a:pt x="1411" y="3952"/>
                </a:lnTo>
                <a:lnTo>
                  <a:pt x="1411" y="3969"/>
                </a:lnTo>
                <a:lnTo>
                  <a:pt x="1411" y="3978"/>
                </a:lnTo>
                <a:lnTo>
                  <a:pt x="1420" y="4023"/>
                </a:lnTo>
                <a:lnTo>
                  <a:pt x="1429" y="4066"/>
                </a:lnTo>
                <a:lnTo>
                  <a:pt x="1440" y="4107"/>
                </a:lnTo>
                <a:lnTo>
                  <a:pt x="1452" y="4148"/>
                </a:lnTo>
                <a:lnTo>
                  <a:pt x="1462" y="4190"/>
                </a:lnTo>
                <a:lnTo>
                  <a:pt x="1472" y="4233"/>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21" y="7352"/>
                </a:lnTo>
                <a:lnTo>
                  <a:pt x="1120" y="7406"/>
                </a:lnTo>
                <a:lnTo>
                  <a:pt x="1113" y="7456"/>
                </a:lnTo>
                <a:lnTo>
                  <a:pt x="1104" y="7493"/>
                </a:lnTo>
                <a:lnTo>
                  <a:pt x="1087" y="7561"/>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84"/>
                </a:lnTo>
                <a:lnTo>
                  <a:pt x="936" y="8215"/>
                </a:lnTo>
                <a:lnTo>
                  <a:pt x="933" y="8248"/>
                </a:lnTo>
                <a:lnTo>
                  <a:pt x="929" y="8274"/>
                </a:lnTo>
                <a:lnTo>
                  <a:pt x="924" y="8308"/>
                </a:lnTo>
                <a:lnTo>
                  <a:pt x="920" y="8335"/>
                </a:lnTo>
                <a:lnTo>
                  <a:pt x="912" y="8388"/>
                </a:lnTo>
                <a:lnTo>
                  <a:pt x="908" y="8439"/>
                </a:lnTo>
                <a:lnTo>
                  <a:pt x="903" y="8486"/>
                </a:lnTo>
                <a:lnTo>
                  <a:pt x="894" y="8528"/>
                </a:lnTo>
                <a:lnTo>
                  <a:pt x="892" y="8566"/>
                </a:lnTo>
                <a:lnTo>
                  <a:pt x="885" y="8604"/>
                </a:lnTo>
                <a:lnTo>
                  <a:pt x="881" y="8634"/>
                </a:lnTo>
                <a:lnTo>
                  <a:pt x="877" y="8684"/>
                </a:lnTo>
                <a:lnTo>
                  <a:pt x="871" y="8734"/>
                </a:lnTo>
                <a:lnTo>
                  <a:pt x="864" y="8774"/>
                </a:lnTo>
                <a:lnTo>
                  <a:pt x="854" y="8815"/>
                </a:lnTo>
                <a:lnTo>
                  <a:pt x="849" y="8855"/>
                </a:lnTo>
                <a:lnTo>
                  <a:pt x="842" y="8898"/>
                </a:lnTo>
                <a:lnTo>
                  <a:pt x="837" y="8941"/>
                </a:lnTo>
                <a:lnTo>
                  <a:pt x="833" y="8983"/>
                </a:lnTo>
                <a:lnTo>
                  <a:pt x="828" y="9026"/>
                </a:lnTo>
                <a:lnTo>
                  <a:pt x="822" y="906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535" y="10076"/>
                </a:lnTo>
                <a:lnTo>
                  <a:pt x="1571" y="10098"/>
                </a:lnTo>
                <a:lnTo>
                  <a:pt x="1607" y="10123"/>
                </a:lnTo>
                <a:lnTo>
                  <a:pt x="1642" y="10151"/>
                </a:lnTo>
                <a:lnTo>
                  <a:pt x="1669" y="10182"/>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27" y="10178"/>
                </a:lnTo>
                <a:lnTo>
                  <a:pt x="209" y="10136"/>
                </a:lnTo>
                <a:lnTo>
                  <a:pt x="203" y="10092"/>
                </a:lnTo>
                <a:lnTo>
                  <a:pt x="204" y="10052"/>
                </a:lnTo>
                <a:lnTo>
                  <a:pt x="210" y="10011"/>
                </a:lnTo>
                <a:lnTo>
                  <a:pt x="216" y="9968"/>
                </a:lnTo>
                <a:lnTo>
                  <a:pt x="225" y="9925"/>
                </a:lnTo>
                <a:lnTo>
                  <a:pt x="235" y="9883"/>
                </a:lnTo>
                <a:lnTo>
                  <a:pt x="247" y="9840"/>
                </a:lnTo>
                <a:lnTo>
                  <a:pt x="260" y="9798"/>
                </a:lnTo>
                <a:lnTo>
                  <a:pt x="274" y="9759"/>
                </a:lnTo>
                <a:lnTo>
                  <a:pt x="284" y="9718"/>
                </a:lnTo>
                <a:lnTo>
                  <a:pt x="291" y="9677"/>
                </a:lnTo>
                <a:lnTo>
                  <a:pt x="293" y="9634"/>
                </a:lnTo>
                <a:lnTo>
                  <a:pt x="293" y="9591"/>
                </a:lnTo>
                <a:lnTo>
                  <a:pt x="290" y="9548"/>
                </a:lnTo>
                <a:lnTo>
                  <a:pt x="286" y="9507"/>
                </a:lnTo>
                <a:lnTo>
                  <a:pt x="280" y="9465"/>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255"/>
                </a:lnTo>
                <a:lnTo>
                  <a:pt x="134" y="8209"/>
                </a:lnTo>
                <a:lnTo>
                  <a:pt x="134" y="8164"/>
                </a:lnTo>
                <a:lnTo>
                  <a:pt x="136" y="8119"/>
                </a:lnTo>
                <a:lnTo>
                  <a:pt x="139" y="8074"/>
                </a:lnTo>
                <a:lnTo>
                  <a:pt x="145" y="8029"/>
                </a:lnTo>
                <a:lnTo>
                  <a:pt x="151" y="7984"/>
                </a:lnTo>
                <a:lnTo>
                  <a:pt x="154" y="7970"/>
                </a:lnTo>
                <a:lnTo>
                  <a:pt x="161" y="7944"/>
                </a:lnTo>
                <a:lnTo>
                  <a:pt x="164" y="7930"/>
                </a:lnTo>
                <a:lnTo>
                  <a:pt x="185" y="7808"/>
                </a:lnTo>
                <a:lnTo>
                  <a:pt x="190" y="7795"/>
                </a:lnTo>
                <a:lnTo>
                  <a:pt x="199" y="7758"/>
                </a:lnTo>
                <a:lnTo>
                  <a:pt x="213" y="7708"/>
                </a:lnTo>
                <a:lnTo>
                  <a:pt x="230" y="7650"/>
                </a:lnTo>
                <a:lnTo>
                  <a:pt x="246" y="7592"/>
                </a:lnTo>
                <a:lnTo>
                  <a:pt x="260" y="7541"/>
                </a:lnTo>
                <a:lnTo>
                  <a:pt x="270" y="7505"/>
                </a:lnTo>
                <a:lnTo>
                  <a:pt x="274" y="7492"/>
                </a:lnTo>
                <a:lnTo>
                  <a:pt x="280" y="7448"/>
                </a:lnTo>
                <a:lnTo>
                  <a:pt x="280" y="7400"/>
                </a:lnTo>
                <a:lnTo>
                  <a:pt x="275" y="7349"/>
                </a:lnTo>
                <a:lnTo>
                  <a:pt x="266" y="7298"/>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3" y="5440"/>
                </a:lnTo>
                <a:lnTo>
                  <a:pt x="16" y="5414"/>
                </a:lnTo>
                <a:lnTo>
                  <a:pt x="10" y="5400"/>
                </a:lnTo>
                <a:lnTo>
                  <a:pt x="5" y="5359"/>
                </a:lnTo>
                <a:lnTo>
                  <a:pt x="2" y="5316"/>
                </a:lnTo>
                <a:lnTo>
                  <a:pt x="0" y="5273"/>
                </a:lnTo>
                <a:lnTo>
                  <a:pt x="0" y="5230"/>
                </a:lnTo>
                <a:lnTo>
                  <a:pt x="1" y="5185"/>
                </a:lnTo>
                <a:lnTo>
                  <a:pt x="4" y="5141"/>
                </a:lnTo>
                <a:lnTo>
                  <a:pt x="9" y="5099"/>
                </a:lnTo>
                <a:lnTo>
                  <a:pt x="18" y="5057"/>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3" y="1783"/>
                </a:lnTo>
                <a:lnTo>
                  <a:pt x="346" y="175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33" y="1563"/>
                </a:lnTo>
                <a:lnTo>
                  <a:pt x="24" y="1518"/>
                </a:lnTo>
                <a:lnTo>
                  <a:pt x="21" y="1473"/>
                </a:lnTo>
                <a:lnTo>
                  <a:pt x="28" y="1430"/>
                </a:lnTo>
                <a:lnTo>
                  <a:pt x="47" y="1395"/>
                </a:lnTo>
                <a:lnTo>
                  <a:pt x="68" y="1359"/>
                </a:lnTo>
                <a:lnTo>
                  <a:pt x="89" y="1323"/>
                </a:lnTo>
                <a:lnTo>
                  <a:pt x="112" y="1285"/>
                </a:lnTo>
                <a:lnTo>
                  <a:pt x="132" y="1244"/>
                </a:lnTo>
                <a:lnTo>
                  <a:pt x="151" y="1201"/>
                </a:lnTo>
                <a:lnTo>
                  <a:pt x="158" y="1160"/>
                </a:lnTo>
                <a:lnTo>
                  <a:pt x="155" y="1114"/>
                </a:lnTo>
                <a:lnTo>
                  <a:pt x="146" y="1068"/>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3" y="680"/>
                </a:lnTo>
                <a:lnTo>
                  <a:pt x="1384" y="708"/>
                </a:lnTo>
                <a:lnTo>
                  <a:pt x="1380" y="723"/>
                </a:lnTo>
              </a:path>
            </a:pathLst>
          </a:custGeom>
          <a:solidFill>
            <a:schemeClr val="bg2"/>
          </a:solidFill>
          <a:ln>
            <a:noFill/>
          </a:ln>
          <a:extLst>
            <a:ext uri="{91240B29-F687-4F45-9708-019B960494DF}">
              <a14:hiddenLine xmlns:a14="http://schemas.microsoft.com/office/drawing/2010/main" w="27051">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3561" name="Freeform 7">
            <a:extLst>
              <a:ext uri="{FF2B5EF4-FFF2-40B4-BE49-F238E27FC236}">
                <a16:creationId xmlns:a16="http://schemas.microsoft.com/office/drawing/2014/main" id="{DC99549F-B248-F142-80E4-7BE53A5039BC}"/>
              </a:ext>
            </a:extLst>
          </p:cNvPr>
          <p:cNvSpPr>
            <a:spLocks/>
          </p:cNvSpPr>
          <p:nvPr/>
        </p:nvSpPr>
        <p:spPr bwMode="auto">
          <a:xfrm>
            <a:off x="5329238" y="2133601"/>
            <a:ext cx="633412" cy="4048125"/>
          </a:xfrm>
          <a:custGeom>
            <a:avLst/>
            <a:gdLst>
              <a:gd name="T0" fmla="*/ 2147483647 w 1514"/>
              <a:gd name="T1" fmla="*/ 594401802 h 10708"/>
              <a:gd name="T2" fmla="*/ 2147483647 w 1514"/>
              <a:gd name="T3" fmla="*/ 2147483647 h 10708"/>
              <a:gd name="T4" fmla="*/ 2147483647 w 1514"/>
              <a:gd name="T5" fmla="*/ 2147483647 h 10708"/>
              <a:gd name="T6" fmla="*/ 2147483647 w 1514"/>
              <a:gd name="T7" fmla="*/ 2147483647 h 10708"/>
              <a:gd name="T8" fmla="*/ 2147483647 w 1514"/>
              <a:gd name="T9" fmla="*/ 2147483647 h 10708"/>
              <a:gd name="T10" fmla="*/ 2147483647 w 1514"/>
              <a:gd name="T11" fmla="*/ 2147483647 h 10708"/>
              <a:gd name="T12" fmla="*/ 2147483647 w 1514"/>
              <a:gd name="T13" fmla="*/ 2147483647 h 10708"/>
              <a:gd name="T14" fmla="*/ 2147483647 w 1514"/>
              <a:gd name="T15" fmla="*/ 2147483647 h 10708"/>
              <a:gd name="T16" fmla="*/ 2147483647 w 1514"/>
              <a:gd name="T17" fmla="*/ 2147483647 h 10708"/>
              <a:gd name="T18" fmla="*/ 2147483647 w 1514"/>
              <a:gd name="T19" fmla="*/ 2147483647 h 10708"/>
              <a:gd name="T20" fmla="*/ 2147483647 w 1514"/>
              <a:gd name="T21" fmla="*/ 2147483647 h 10708"/>
              <a:gd name="T22" fmla="*/ 2147483647 w 1514"/>
              <a:gd name="T23" fmla="*/ 2147483647 h 10708"/>
              <a:gd name="T24" fmla="*/ 2147483647 w 1514"/>
              <a:gd name="T25" fmla="*/ 2147483647 h 10708"/>
              <a:gd name="T26" fmla="*/ 2147483647 w 1514"/>
              <a:gd name="T27" fmla="*/ 2147483647 h 10708"/>
              <a:gd name="T28" fmla="*/ 2147483647 w 1514"/>
              <a:gd name="T29" fmla="*/ 2147483647 h 10708"/>
              <a:gd name="T30" fmla="*/ 2147483647 w 1514"/>
              <a:gd name="T31" fmla="*/ 2147483647 h 10708"/>
              <a:gd name="T32" fmla="*/ 2147483647 w 1514"/>
              <a:gd name="T33" fmla="*/ 2147483647 h 10708"/>
              <a:gd name="T34" fmla="*/ 2147483647 w 1514"/>
              <a:gd name="T35" fmla="*/ 2147483647 h 10708"/>
              <a:gd name="T36" fmla="*/ 2147483647 w 1514"/>
              <a:gd name="T37" fmla="*/ 2147483647 h 10708"/>
              <a:gd name="T38" fmla="*/ 2147483647 w 1514"/>
              <a:gd name="T39" fmla="*/ 2147483647 h 10708"/>
              <a:gd name="T40" fmla="*/ 2147483647 w 1514"/>
              <a:gd name="T41" fmla="*/ 2147483647 h 10708"/>
              <a:gd name="T42" fmla="*/ 2147483647 w 1514"/>
              <a:gd name="T43" fmla="*/ 2147483647 h 10708"/>
              <a:gd name="T44" fmla="*/ 2147483647 w 1514"/>
              <a:gd name="T45" fmla="*/ 2147483647 h 10708"/>
              <a:gd name="T46" fmla="*/ 2147483647 w 1514"/>
              <a:gd name="T47" fmla="*/ 2147483647 h 10708"/>
              <a:gd name="T48" fmla="*/ 2147483647 w 1514"/>
              <a:gd name="T49" fmla="*/ 2147483647 h 10708"/>
              <a:gd name="T50" fmla="*/ 2147483647 w 1514"/>
              <a:gd name="T51" fmla="*/ 2147483647 h 10708"/>
              <a:gd name="T52" fmla="*/ 2147483647 w 1514"/>
              <a:gd name="T53" fmla="*/ 2147483647 h 10708"/>
              <a:gd name="T54" fmla="*/ 2147483647 w 1514"/>
              <a:gd name="T55" fmla="*/ 2147483647 h 10708"/>
              <a:gd name="T56" fmla="*/ 2147483647 w 1514"/>
              <a:gd name="T57" fmla="*/ 2147483647 h 10708"/>
              <a:gd name="T58" fmla="*/ 2147483647 w 1514"/>
              <a:gd name="T59" fmla="*/ 2147483647 h 10708"/>
              <a:gd name="T60" fmla="*/ 2147483647 w 1514"/>
              <a:gd name="T61" fmla="*/ 2147483647 h 10708"/>
              <a:gd name="T62" fmla="*/ 2147483647 w 1514"/>
              <a:gd name="T63" fmla="*/ 2147483647 h 10708"/>
              <a:gd name="T64" fmla="*/ 2147483647 w 1514"/>
              <a:gd name="T65" fmla="*/ 2147483647 h 10708"/>
              <a:gd name="T66" fmla="*/ 2147483647 w 1514"/>
              <a:gd name="T67" fmla="*/ 2147483647 h 10708"/>
              <a:gd name="T68" fmla="*/ 2147483647 w 1514"/>
              <a:gd name="T69" fmla="*/ 2147483647 h 10708"/>
              <a:gd name="T70" fmla="*/ 2147483647 w 1514"/>
              <a:gd name="T71" fmla="*/ 2147483647 h 10708"/>
              <a:gd name="T72" fmla="*/ 2147483647 w 1514"/>
              <a:gd name="T73" fmla="*/ 2147483647 h 10708"/>
              <a:gd name="T74" fmla="*/ 2147483647 w 1514"/>
              <a:gd name="T75" fmla="*/ 2147483647 h 10708"/>
              <a:gd name="T76" fmla="*/ 2147483647 w 1514"/>
              <a:gd name="T77" fmla="*/ 2147483647 h 10708"/>
              <a:gd name="T78" fmla="*/ 2147483647 w 1514"/>
              <a:gd name="T79" fmla="*/ 2147483647 h 10708"/>
              <a:gd name="T80" fmla="*/ 2147483647 w 1514"/>
              <a:gd name="T81" fmla="*/ 2147483647 h 10708"/>
              <a:gd name="T82" fmla="*/ 2147483647 w 1514"/>
              <a:gd name="T83" fmla="*/ 2147483647 h 10708"/>
              <a:gd name="T84" fmla="*/ 2147483647 w 1514"/>
              <a:gd name="T85" fmla="*/ 2147483647 h 10708"/>
              <a:gd name="T86" fmla="*/ 2147483647 w 1514"/>
              <a:gd name="T87" fmla="*/ 2147483647 h 10708"/>
              <a:gd name="T88" fmla="*/ 2147483647 w 1514"/>
              <a:gd name="T89" fmla="*/ 2147483647 h 10708"/>
              <a:gd name="T90" fmla="*/ 2147483647 w 1514"/>
              <a:gd name="T91" fmla="*/ 2147483647 h 10708"/>
              <a:gd name="T92" fmla="*/ 2147483647 w 1514"/>
              <a:gd name="T93" fmla="*/ 2147483647 h 10708"/>
              <a:gd name="T94" fmla="*/ 2147483647 w 1514"/>
              <a:gd name="T95" fmla="*/ 2147483647 h 10708"/>
              <a:gd name="T96" fmla="*/ 2147483647 w 1514"/>
              <a:gd name="T97" fmla="*/ 2147483647 h 10708"/>
              <a:gd name="T98" fmla="*/ 2147483647 w 1514"/>
              <a:gd name="T99" fmla="*/ 2147483647 h 10708"/>
              <a:gd name="T100" fmla="*/ 2147483647 w 1514"/>
              <a:gd name="T101" fmla="*/ 2147483647 h 10708"/>
              <a:gd name="T102" fmla="*/ 2147483647 w 1514"/>
              <a:gd name="T103" fmla="*/ 2147483647 h 10708"/>
              <a:gd name="T104" fmla="*/ 2147483647 w 1514"/>
              <a:gd name="T105" fmla="*/ 2147483647 h 10708"/>
              <a:gd name="T106" fmla="*/ 2147483647 w 1514"/>
              <a:gd name="T107" fmla="*/ 2147483647 h 10708"/>
              <a:gd name="T108" fmla="*/ 2147483647 w 1514"/>
              <a:gd name="T109" fmla="*/ 2147483647 h 10708"/>
              <a:gd name="T110" fmla="*/ 2147483647 w 1514"/>
              <a:gd name="T111" fmla="*/ 2147483647 h 10708"/>
              <a:gd name="T112" fmla="*/ 2147483647 w 1514"/>
              <a:gd name="T113" fmla="*/ 2147483647 h 10708"/>
              <a:gd name="T114" fmla="*/ 2147483647 w 1514"/>
              <a:gd name="T115" fmla="*/ 2147483647 h 10708"/>
              <a:gd name="T116" fmla="*/ 2147483647 w 1514"/>
              <a:gd name="T117" fmla="*/ 2147483647 h 10708"/>
              <a:gd name="T118" fmla="*/ 2147483647 w 1514"/>
              <a:gd name="T119" fmla="*/ 2147483647 h 10708"/>
              <a:gd name="T120" fmla="*/ 2147483647 w 1514"/>
              <a:gd name="T121" fmla="*/ 1188659946 h 10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4"/>
              <a:gd name="T184" fmla="*/ 0 h 10708"/>
              <a:gd name="T185" fmla="*/ 1514 w 1514"/>
              <a:gd name="T186" fmla="*/ 10708 h 10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4" h="10708">
                <a:moveTo>
                  <a:pt x="591" y="22"/>
                </a:moveTo>
                <a:lnTo>
                  <a:pt x="632" y="17"/>
                </a:lnTo>
                <a:lnTo>
                  <a:pt x="676" y="6"/>
                </a:lnTo>
                <a:lnTo>
                  <a:pt x="716" y="0"/>
                </a:lnTo>
                <a:lnTo>
                  <a:pt x="769" y="0"/>
                </a:lnTo>
                <a:lnTo>
                  <a:pt x="824" y="0"/>
                </a:lnTo>
                <a:lnTo>
                  <a:pt x="878" y="1"/>
                </a:lnTo>
                <a:lnTo>
                  <a:pt x="928" y="4"/>
                </a:lnTo>
                <a:lnTo>
                  <a:pt x="975" y="11"/>
                </a:lnTo>
                <a:lnTo>
                  <a:pt x="1019" y="23"/>
                </a:lnTo>
                <a:lnTo>
                  <a:pt x="1064" y="39"/>
                </a:lnTo>
                <a:lnTo>
                  <a:pt x="1107" y="57"/>
                </a:lnTo>
                <a:lnTo>
                  <a:pt x="1151" y="75"/>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98" y="1772"/>
                </a:lnTo>
                <a:lnTo>
                  <a:pt x="1220" y="1810"/>
                </a:lnTo>
                <a:lnTo>
                  <a:pt x="1242" y="1847"/>
                </a:lnTo>
                <a:lnTo>
                  <a:pt x="1266" y="1885"/>
                </a:lnTo>
                <a:lnTo>
                  <a:pt x="1289" y="1924"/>
                </a:lnTo>
                <a:lnTo>
                  <a:pt x="1311" y="1966"/>
                </a:lnTo>
                <a:lnTo>
                  <a:pt x="1333" y="2008"/>
                </a:lnTo>
                <a:lnTo>
                  <a:pt x="1355" y="2052"/>
                </a:lnTo>
                <a:lnTo>
                  <a:pt x="1360" y="2076"/>
                </a:lnTo>
                <a:lnTo>
                  <a:pt x="1371" y="2102"/>
                </a:lnTo>
                <a:lnTo>
                  <a:pt x="1381" y="2124"/>
                </a:lnTo>
                <a:lnTo>
                  <a:pt x="1397" y="2167"/>
                </a:lnTo>
                <a:lnTo>
                  <a:pt x="1410" y="2200"/>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81"/>
                </a:lnTo>
                <a:lnTo>
                  <a:pt x="1384" y="6026"/>
                </a:lnTo>
                <a:lnTo>
                  <a:pt x="1381" y="6069"/>
                </a:lnTo>
                <a:lnTo>
                  <a:pt x="1379" y="6112"/>
                </a:lnTo>
                <a:lnTo>
                  <a:pt x="1376" y="6153"/>
                </a:lnTo>
                <a:lnTo>
                  <a:pt x="1372" y="6195"/>
                </a:lnTo>
                <a:lnTo>
                  <a:pt x="1368" y="6238"/>
                </a:lnTo>
                <a:lnTo>
                  <a:pt x="1364" y="6279"/>
                </a:lnTo>
                <a:lnTo>
                  <a:pt x="1361" y="6321"/>
                </a:lnTo>
                <a:lnTo>
                  <a:pt x="1359" y="6365"/>
                </a:lnTo>
                <a:lnTo>
                  <a:pt x="1357" y="6409"/>
                </a:lnTo>
                <a:lnTo>
                  <a:pt x="1356" y="6455"/>
                </a:lnTo>
                <a:lnTo>
                  <a:pt x="1355" y="6501"/>
                </a:lnTo>
                <a:lnTo>
                  <a:pt x="1355" y="6547"/>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6" y="7239"/>
                </a:lnTo>
                <a:lnTo>
                  <a:pt x="1333" y="7284"/>
                </a:lnTo>
                <a:lnTo>
                  <a:pt x="1332" y="7324"/>
                </a:lnTo>
                <a:lnTo>
                  <a:pt x="1327" y="7370"/>
                </a:lnTo>
                <a:lnTo>
                  <a:pt x="1322" y="7414"/>
                </a:lnTo>
                <a:lnTo>
                  <a:pt x="1321" y="7459"/>
                </a:lnTo>
                <a:lnTo>
                  <a:pt x="1321" y="7502"/>
                </a:lnTo>
                <a:lnTo>
                  <a:pt x="1322" y="7546"/>
                </a:lnTo>
                <a:lnTo>
                  <a:pt x="1326" y="7589"/>
                </a:lnTo>
                <a:lnTo>
                  <a:pt x="1330" y="7634"/>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9" y="8124"/>
                </a:lnTo>
                <a:lnTo>
                  <a:pt x="1394" y="8159"/>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112"/>
                </a:lnTo>
                <a:lnTo>
                  <a:pt x="1374" y="10159"/>
                </a:lnTo>
                <a:lnTo>
                  <a:pt x="1376" y="10207"/>
                </a:lnTo>
                <a:lnTo>
                  <a:pt x="1381" y="10253"/>
                </a:lnTo>
                <a:lnTo>
                  <a:pt x="1390" y="10299"/>
                </a:lnTo>
                <a:lnTo>
                  <a:pt x="1395" y="10326"/>
                </a:lnTo>
                <a:lnTo>
                  <a:pt x="1403" y="10378"/>
                </a:lnTo>
                <a:lnTo>
                  <a:pt x="1408" y="10405"/>
                </a:lnTo>
                <a:lnTo>
                  <a:pt x="1425" y="10445"/>
                </a:lnTo>
                <a:lnTo>
                  <a:pt x="1443" y="10487"/>
                </a:lnTo>
                <a:lnTo>
                  <a:pt x="1458" y="10530"/>
                </a:lnTo>
                <a:lnTo>
                  <a:pt x="1469" y="10569"/>
                </a:lnTo>
                <a:lnTo>
                  <a:pt x="1473" y="10604"/>
                </a:lnTo>
                <a:lnTo>
                  <a:pt x="1465" y="10633"/>
                </a:lnTo>
                <a:lnTo>
                  <a:pt x="1443" y="10654"/>
                </a:lnTo>
                <a:lnTo>
                  <a:pt x="1400" y="10673"/>
                </a:lnTo>
                <a:lnTo>
                  <a:pt x="1358" y="10687"/>
                </a:lnTo>
                <a:lnTo>
                  <a:pt x="1315" y="10693"/>
                </a:lnTo>
                <a:lnTo>
                  <a:pt x="1270" y="10697"/>
                </a:lnTo>
                <a:lnTo>
                  <a:pt x="1223" y="10698"/>
                </a:lnTo>
                <a:lnTo>
                  <a:pt x="1175" y="10699"/>
                </a:lnTo>
                <a:lnTo>
                  <a:pt x="1124" y="10699"/>
                </a:lnTo>
                <a:lnTo>
                  <a:pt x="1078" y="10700"/>
                </a:lnTo>
                <a:lnTo>
                  <a:pt x="1036" y="10702"/>
                </a:lnTo>
                <a:lnTo>
                  <a:pt x="994" y="10704"/>
                </a:lnTo>
                <a:lnTo>
                  <a:pt x="951" y="10706"/>
                </a:lnTo>
                <a:lnTo>
                  <a:pt x="909" y="10707"/>
                </a:lnTo>
                <a:lnTo>
                  <a:pt x="867"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78" y="10312"/>
                </a:lnTo>
                <a:lnTo>
                  <a:pt x="714" y="10291"/>
                </a:lnTo>
                <a:lnTo>
                  <a:pt x="750" y="10270"/>
                </a:lnTo>
                <a:lnTo>
                  <a:pt x="784" y="10247"/>
                </a:lnTo>
                <a:lnTo>
                  <a:pt x="814" y="10221"/>
                </a:lnTo>
                <a:lnTo>
                  <a:pt x="838" y="10191"/>
                </a:lnTo>
                <a:lnTo>
                  <a:pt x="851" y="10156"/>
                </a:lnTo>
                <a:lnTo>
                  <a:pt x="870" y="10098"/>
                </a:lnTo>
                <a:lnTo>
                  <a:pt x="886" y="10042"/>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5" y="7741"/>
                </a:lnTo>
                <a:lnTo>
                  <a:pt x="575" y="7689"/>
                </a:lnTo>
                <a:lnTo>
                  <a:pt x="572" y="7636"/>
                </a:lnTo>
                <a:lnTo>
                  <a:pt x="564" y="7584"/>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50" y="2284"/>
                </a:lnTo>
                <a:lnTo>
                  <a:pt x="372" y="2249"/>
                </a:lnTo>
                <a:lnTo>
                  <a:pt x="394" y="2213"/>
                </a:lnTo>
                <a:lnTo>
                  <a:pt x="418" y="2176"/>
                </a:lnTo>
                <a:lnTo>
                  <a:pt x="445" y="2139"/>
                </a:lnTo>
                <a:lnTo>
                  <a:pt x="481" y="2102"/>
                </a:lnTo>
                <a:lnTo>
                  <a:pt x="490" y="2085"/>
                </a:lnTo>
                <a:lnTo>
                  <a:pt x="507" y="2052"/>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5" y="1571"/>
                </a:lnTo>
                <a:lnTo>
                  <a:pt x="589" y="1535"/>
                </a:lnTo>
                <a:lnTo>
                  <a:pt x="556" y="1519"/>
                </a:lnTo>
                <a:lnTo>
                  <a:pt x="510" y="1524"/>
                </a:lnTo>
                <a:lnTo>
                  <a:pt x="463" y="1524"/>
                </a:lnTo>
                <a:lnTo>
                  <a:pt x="416" y="1519"/>
                </a:lnTo>
                <a:lnTo>
                  <a:pt x="371" y="1506"/>
                </a:lnTo>
                <a:lnTo>
                  <a:pt x="328" y="1489"/>
                </a:lnTo>
                <a:lnTo>
                  <a:pt x="289" y="1465"/>
                </a:lnTo>
                <a:lnTo>
                  <a:pt x="257" y="1432"/>
                </a:lnTo>
                <a:lnTo>
                  <a:pt x="234" y="1395"/>
                </a:lnTo>
                <a:lnTo>
                  <a:pt x="218" y="1355"/>
                </a:lnTo>
                <a:lnTo>
                  <a:pt x="208" y="1313"/>
                </a:lnTo>
                <a:lnTo>
                  <a:pt x="204" y="1270"/>
                </a:lnTo>
                <a:lnTo>
                  <a:pt x="201" y="1229"/>
                </a:lnTo>
                <a:lnTo>
                  <a:pt x="201" y="1189"/>
                </a:lnTo>
                <a:lnTo>
                  <a:pt x="200" y="1167"/>
                </a:lnTo>
                <a:lnTo>
                  <a:pt x="198" y="1140"/>
                </a:lnTo>
                <a:lnTo>
                  <a:pt x="197" y="1118"/>
                </a:lnTo>
                <a:lnTo>
                  <a:pt x="188" y="1066"/>
                </a:lnTo>
                <a:lnTo>
                  <a:pt x="166" y="1036"/>
                </a:lnTo>
                <a:lnTo>
                  <a:pt x="127" y="1018"/>
                </a:lnTo>
                <a:lnTo>
                  <a:pt x="68" y="1006"/>
                </a:lnTo>
                <a:lnTo>
                  <a:pt x="48" y="979"/>
                </a:lnTo>
                <a:lnTo>
                  <a:pt x="50" y="952"/>
                </a:lnTo>
                <a:lnTo>
                  <a:pt x="69" y="924"/>
                </a:lnTo>
                <a:lnTo>
                  <a:pt x="96" y="896"/>
                </a:lnTo>
                <a:lnTo>
                  <a:pt x="125" y="869"/>
                </a:lnTo>
                <a:lnTo>
                  <a:pt x="148" y="841"/>
                </a:lnTo>
                <a:lnTo>
                  <a:pt x="171" y="801"/>
                </a:lnTo>
                <a:lnTo>
                  <a:pt x="189" y="759"/>
                </a:lnTo>
                <a:lnTo>
                  <a:pt x="201" y="715"/>
                </a:lnTo>
                <a:lnTo>
                  <a:pt x="210" y="672"/>
                </a:lnTo>
                <a:lnTo>
                  <a:pt x="215" y="630"/>
                </a:lnTo>
                <a:lnTo>
                  <a:pt x="218" y="586"/>
                </a:lnTo>
                <a:lnTo>
                  <a:pt x="218" y="54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42" y="86"/>
                </a:lnTo>
                <a:lnTo>
                  <a:pt x="503" y="60"/>
                </a:lnTo>
                <a:lnTo>
                  <a:pt x="564" y="35"/>
                </a:lnTo>
                <a:lnTo>
                  <a:pt x="591" y="22"/>
                </a:lnTo>
              </a:path>
            </a:pathLst>
          </a:cu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en-US"/>
          </a:p>
        </p:txBody>
      </p:sp>
      <p:sp>
        <p:nvSpPr>
          <p:cNvPr id="23562" name="Rectangle 8">
            <a:extLst>
              <a:ext uri="{FF2B5EF4-FFF2-40B4-BE49-F238E27FC236}">
                <a16:creationId xmlns:a16="http://schemas.microsoft.com/office/drawing/2014/main" id="{B95AA4CD-078D-2042-8157-CC640A3EB2B4}"/>
              </a:ext>
            </a:extLst>
          </p:cNvPr>
          <p:cNvSpPr>
            <a:spLocks noChangeArrowheads="1"/>
          </p:cNvSpPr>
          <p:nvPr/>
        </p:nvSpPr>
        <p:spPr bwMode="auto">
          <a:xfrm>
            <a:off x="7546975" y="1716088"/>
            <a:ext cx="30861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00050" algn="r"/>
                <a:tab pos="685800" algn="l"/>
              </a:tabLst>
              <a:defRPr>
                <a:solidFill>
                  <a:schemeClr val="tx1"/>
                </a:solidFill>
                <a:latin typeface="Arial" panose="020B0604020202020204" pitchFamily="34" charset="0"/>
              </a:defRPr>
            </a:lvl1pPr>
            <a:lvl2pPr marL="742950" indent="-285750" eaLnBrk="0" hangingPunct="0">
              <a:tabLst>
                <a:tab pos="400050" algn="r"/>
                <a:tab pos="685800" algn="l"/>
              </a:tabLst>
              <a:defRPr>
                <a:solidFill>
                  <a:schemeClr val="tx1"/>
                </a:solidFill>
                <a:latin typeface="Arial" panose="020B0604020202020204" pitchFamily="34" charset="0"/>
              </a:defRPr>
            </a:lvl2pPr>
            <a:lvl3pPr marL="1143000" indent="-228600" eaLnBrk="0" hangingPunct="0">
              <a:tabLst>
                <a:tab pos="400050" algn="r"/>
                <a:tab pos="685800" algn="l"/>
              </a:tabLst>
              <a:defRPr>
                <a:solidFill>
                  <a:schemeClr val="tx1"/>
                </a:solidFill>
                <a:latin typeface="Arial" panose="020B0604020202020204" pitchFamily="34" charset="0"/>
              </a:defRPr>
            </a:lvl3pPr>
            <a:lvl4pPr marL="1600200" indent="-228600" eaLnBrk="0" hangingPunct="0">
              <a:tabLst>
                <a:tab pos="400050" algn="r"/>
                <a:tab pos="685800" algn="l"/>
              </a:tabLst>
              <a:defRPr>
                <a:solidFill>
                  <a:schemeClr val="tx1"/>
                </a:solidFill>
                <a:latin typeface="Arial" panose="020B0604020202020204" pitchFamily="34" charset="0"/>
              </a:defRPr>
            </a:lvl4pPr>
            <a:lvl5pPr marL="2057400" indent="-228600" eaLnBrk="0" hangingPunct="0">
              <a:tabLst>
                <a:tab pos="400050" algn="r"/>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00050" algn="r"/>
                <a:tab pos="685800" algn="l"/>
              </a:tabLst>
              <a:defRPr>
                <a:solidFill>
                  <a:schemeClr val="tx1"/>
                </a:solidFill>
                <a:latin typeface="Arial" panose="020B0604020202020204" pitchFamily="34" charset="0"/>
              </a:defRPr>
            </a:lvl9pPr>
          </a:lstStyle>
          <a:p>
            <a:pPr eaLnBrk="1" hangingPunct="1">
              <a:lnSpc>
                <a:spcPct val="90000"/>
              </a:lnSpc>
              <a:spcBef>
                <a:spcPct val="25000"/>
              </a:spcBef>
              <a:spcAft>
                <a:spcPct val="25000"/>
              </a:spcAft>
            </a:pPr>
            <a:r>
              <a:rPr lang="en-US" altLang="en-US" sz="1600"/>
              <a:t>	</a:t>
            </a:r>
            <a:r>
              <a:rPr lang="tr-TR" altLang="en-US" sz="1600"/>
              <a:t>%</a:t>
            </a:r>
            <a:r>
              <a:rPr lang="en-US" altLang="en-US" sz="1600"/>
              <a:t>26	</a:t>
            </a:r>
            <a:r>
              <a:rPr lang="tr-TR" altLang="en-US" sz="1600"/>
              <a:t>Akciğer</a:t>
            </a:r>
            <a:r>
              <a:rPr lang="en-US" altLang="en-US" sz="1600"/>
              <a:t> &amp; bron</a:t>
            </a:r>
            <a:r>
              <a:rPr lang="tr-TR" altLang="en-US" sz="1600"/>
              <a:t>ş</a:t>
            </a:r>
            <a:endParaRPr lang="en-US" altLang="en-US" sz="1600"/>
          </a:p>
          <a:p>
            <a:pPr eaLnBrk="1" hangingPunct="1">
              <a:lnSpc>
                <a:spcPct val="90000"/>
              </a:lnSpc>
              <a:spcBef>
                <a:spcPct val="25000"/>
              </a:spcBef>
              <a:spcAft>
                <a:spcPct val="25000"/>
              </a:spcAft>
            </a:pPr>
            <a:r>
              <a:rPr lang="en-US" altLang="en-US" sz="1600"/>
              <a:t>	</a:t>
            </a:r>
            <a:r>
              <a:rPr lang="tr-TR" altLang="en-US" sz="1600"/>
              <a:t>%</a:t>
            </a:r>
            <a:r>
              <a:rPr lang="en-US" altLang="en-US" sz="1600"/>
              <a:t>15	</a:t>
            </a:r>
            <a:r>
              <a:rPr lang="tr-TR" altLang="en-US" sz="1600"/>
              <a:t>Meme</a:t>
            </a:r>
            <a:endParaRPr lang="en-US" altLang="en-US" sz="1600"/>
          </a:p>
          <a:p>
            <a:pPr eaLnBrk="1" hangingPunct="1">
              <a:lnSpc>
                <a:spcPct val="90000"/>
              </a:lnSpc>
              <a:spcBef>
                <a:spcPct val="25000"/>
              </a:spcBef>
              <a:spcAft>
                <a:spcPct val="25000"/>
              </a:spcAft>
            </a:pPr>
            <a:r>
              <a:rPr lang="en-US" altLang="en-US" sz="1600"/>
              <a:t>	</a:t>
            </a:r>
            <a:r>
              <a:rPr lang="tr-TR" altLang="en-US" sz="1600"/>
              <a:t>%</a:t>
            </a:r>
            <a:r>
              <a:rPr lang="en-US" altLang="en-US" sz="1600"/>
              <a:t>10	</a:t>
            </a:r>
            <a:r>
              <a:rPr lang="tr-TR" altLang="en-US" sz="1600"/>
              <a:t>K</a:t>
            </a:r>
            <a:r>
              <a:rPr lang="en-US" altLang="en-US" sz="1600"/>
              <a:t>olon &amp; re</a:t>
            </a:r>
            <a:r>
              <a:rPr lang="tr-TR" altLang="en-US" sz="1600"/>
              <a:t>k</a:t>
            </a:r>
            <a:r>
              <a:rPr lang="en-US" altLang="en-US" sz="1600"/>
              <a:t>tum</a:t>
            </a:r>
          </a:p>
          <a:p>
            <a:pPr eaLnBrk="1" hangingPunct="1">
              <a:lnSpc>
                <a:spcPct val="90000"/>
              </a:lnSpc>
              <a:spcBef>
                <a:spcPct val="25000"/>
              </a:spcBef>
              <a:spcAft>
                <a:spcPct val="25000"/>
              </a:spcAft>
            </a:pPr>
            <a:r>
              <a:rPr lang="en-US" altLang="en-US" sz="1600"/>
              <a:t>	 </a:t>
            </a:r>
            <a:r>
              <a:rPr lang="tr-TR" altLang="en-US" sz="1600"/>
              <a:t>%</a:t>
            </a:r>
            <a:r>
              <a:rPr lang="en-US" altLang="en-US" sz="1600"/>
              <a:t> 6	Pan</a:t>
            </a:r>
            <a:r>
              <a:rPr lang="tr-TR" altLang="en-US" sz="1600"/>
              <a:t>k</a:t>
            </a:r>
            <a:r>
              <a:rPr lang="en-US" altLang="en-US" sz="1600"/>
              <a:t>reas</a:t>
            </a:r>
          </a:p>
          <a:p>
            <a:pPr eaLnBrk="1" hangingPunct="1">
              <a:lnSpc>
                <a:spcPct val="90000"/>
              </a:lnSpc>
              <a:spcBef>
                <a:spcPct val="25000"/>
              </a:spcBef>
              <a:spcAft>
                <a:spcPct val="25000"/>
              </a:spcAft>
            </a:pPr>
            <a:r>
              <a:rPr lang="en-US" altLang="en-US" sz="1600"/>
              <a:t>  </a:t>
            </a:r>
            <a:r>
              <a:rPr lang="tr-TR" altLang="en-US" sz="1600"/>
              <a:t>%</a:t>
            </a:r>
            <a:r>
              <a:rPr lang="en-US" altLang="en-US" sz="1600"/>
              <a:t>6	Ov</a:t>
            </a:r>
            <a:r>
              <a:rPr lang="tr-TR" altLang="en-US" sz="1600"/>
              <a:t>er</a:t>
            </a:r>
            <a:endParaRPr lang="en-US" altLang="en-US" sz="1600"/>
          </a:p>
          <a:p>
            <a:pPr eaLnBrk="1" hangingPunct="1">
              <a:lnSpc>
                <a:spcPct val="90000"/>
              </a:lnSpc>
              <a:spcBef>
                <a:spcPct val="25000"/>
              </a:spcBef>
              <a:spcAft>
                <a:spcPct val="25000"/>
              </a:spcAft>
            </a:pPr>
            <a:r>
              <a:rPr lang="en-US" altLang="en-US" sz="1600"/>
              <a:t>	  </a:t>
            </a:r>
            <a:r>
              <a:rPr lang="tr-TR" altLang="en-US" sz="1600"/>
              <a:t>%</a:t>
            </a:r>
            <a:r>
              <a:rPr lang="en-US" altLang="en-US" sz="1600"/>
              <a:t>4	L</a:t>
            </a:r>
            <a:r>
              <a:rPr lang="tr-TR" altLang="en-US" sz="1600"/>
              <a:t>ösemi</a:t>
            </a:r>
            <a:endParaRPr lang="en-US" altLang="en-US" sz="1600"/>
          </a:p>
          <a:p>
            <a:pPr eaLnBrk="1" hangingPunct="1">
              <a:lnSpc>
                <a:spcPct val="90000"/>
              </a:lnSpc>
              <a:spcBef>
                <a:spcPct val="25000"/>
              </a:spcBef>
              <a:spcAft>
                <a:spcPct val="25000"/>
              </a:spcAft>
            </a:pPr>
            <a:r>
              <a:rPr lang="tr-TR" altLang="en-US" sz="1600"/>
              <a:t> </a:t>
            </a:r>
            <a:r>
              <a:rPr lang="en-US" altLang="en-US" sz="1600"/>
              <a:t> </a:t>
            </a:r>
            <a:r>
              <a:rPr lang="tr-TR" altLang="en-US" sz="1600"/>
              <a:t>%</a:t>
            </a:r>
            <a:r>
              <a:rPr lang="en-US" altLang="en-US" sz="1600"/>
              <a:t>3</a:t>
            </a:r>
            <a:r>
              <a:rPr lang="tr-TR" altLang="en-US" sz="1600"/>
              <a:t>     </a:t>
            </a:r>
            <a:r>
              <a:rPr lang="en-US" altLang="en-US" sz="1600"/>
              <a:t>Non-Hod</a:t>
            </a:r>
            <a:r>
              <a:rPr lang="tr-TR" altLang="en-US" sz="1600"/>
              <a:t>. lenfoma</a:t>
            </a:r>
            <a:br>
              <a:rPr lang="en-US" altLang="en-US" sz="1600"/>
            </a:br>
            <a:r>
              <a:rPr lang="en-US" altLang="en-US" sz="1600"/>
              <a:t>	  </a:t>
            </a:r>
            <a:r>
              <a:rPr lang="tr-TR" altLang="en-US" sz="1600"/>
              <a:t>%</a:t>
            </a:r>
            <a:r>
              <a:rPr lang="en-US" altLang="en-US" sz="1600"/>
              <a:t>3	</a:t>
            </a:r>
            <a:r>
              <a:rPr lang="tr-TR" altLang="en-US" sz="1600"/>
              <a:t>Rahim</a:t>
            </a:r>
            <a:endParaRPr lang="en-US" altLang="en-US" sz="1600"/>
          </a:p>
          <a:p>
            <a:pPr eaLnBrk="1" hangingPunct="1">
              <a:lnSpc>
                <a:spcPct val="90000"/>
              </a:lnSpc>
              <a:spcBef>
                <a:spcPct val="25000"/>
              </a:spcBef>
              <a:spcAft>
                <a:spcPct val="25000"/>
              </a:spcAft>
            </a:pPr>
            <a:r>
              <a:rPr lang="en-US" altLang="en-US" sz="1600"/>
              <a:t>  </a:t>
            </a:r>
            <a:r>
              <a:rPr lang="tr-TR" altLang="en-US" sz="1600"/>
              <a:t>%</a:t>
            </a:r>
            <a:r>
              <a:rPr lang="en-US" altLang="en-US" sz="1600"/>
              <a:t>2	Multiple myeloma</a:t>
            </a:r>
          </a:p>
          <a:p>
            <a:pPr eaLnBrk="1" hangingPunct="1">
              <a:lnSpc>
                <a:spcPct val="90000"/>
              </a:lnSpc>
              <a:spcBef>
                <a:spcPct val="25000"/>
              </a:spcBef>
              <a:spcAft>
                <a:spcPct val="25000"/>
              </a:spcAft>
            </a:pPr>
            <a:r>
              <a:rPr lang="en-US" altLang="en-US" sz="1600"/>
              <a:t>  </a:t>
            </a:r>
            <a:r>
              <a:rPr lang="tr-TR" altLang="en-US" sz="1600"/>
              <a:t>%</a:t>
            </a:r>
            <a:r>
              <a:rPr lang="en-US" altLang="en-US" sz="1600"/>
              <a:t>2	B</a:t>
            </a:r>
            <a:r>
              <a:rPr lang="tr-TR" altLang="en-US" sz="1600"/>
              <a:t>eyin/DSS</a:t>
            </a:r>
            <a:endParaRPr lang="en-US" altLang="en-US" sz="1600"/>
          </a:p>
          <a:p>
            <a:pPr eaLnBrk="1" hangingPunct="1">
              <a:lnSpc>
                <a:spcPct val="90000"/>
              </a:lnSpc>
              <a:spcBef>
                <a:spcPct val="25000"/>
              </a:spcBef>
              <a:spcAft>
                <a:spcPct val="25000"/>
              </a:spcAft>
            </a:pPr>
            <a:r>
              <a:rPr lang="tr-TR" altLang="en-US" sz="1600"/>
              <a:t>  </a:t>
            </a:r>
            <a:r>
              <a:rPr lang="en-US" altLang="en-US" sz="1600"/>
              <a:t>%</a:t>
            </a:r>
            <a:r>
              <a:rPr lang="tr-TR" altLang="en-US" sz="1600"/>
              <a:t>23</a:t>
            </a:r>
            <a:r>
              <a:rPr lang="en-US" altLang="en-US" sz="1600"/>
              <a:t>   </a:t>
            </a:r>
            <a:r>
              <a:rPr lang="tr-TR" altLang="en-US" sz="1600"/>
              <a:t>Diğer</a:t>
            </a:r>
            <a:endParaRPr lang="en-US" altLang="en-US" sz="1600"/>
          </a:p>
        </p:txBody>
      </p:sp>
      <p:sp>
        <p:nvSpPr>
          <p:cNvPr id="23563" name="Rectangle 9">
            <a:extLst>
              <a:ext uri="{FF2B5EF4-FFF2-40B4-BE49-F238E27FC236}">
                <a16:creationId xmlns:a16="http://schemas.microsoft.com/office/drawing/2014/main" id="{3AA76B26-65B1-2642-BA5D-5E98B9E73BB0}"/>
              </a:ext>
            </a:extLst>
          </p:cNvPr>
          <p:cNvSpPr>
            <a:spLocks noChangeArrowheads="1"/>
          </p:cNvSpPr>
          <p:nvPr/>
        </p:nvSpPr>
        <p:spPr bwMode="auto">
          <a:xfrm>
            <a:off x="2273300" y="1692275"/>
            <a:ext cx="35575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2457450" algn="r"/>
              </a:tabLst>
              <a:defRPr>
                <a:solidFill>
                  <a:schemeClr val="tx1"/>
                </a:solidFill>
                <a:latin typeface="Arial" panose="020B0604020202020204" pitchFamily="34" charset="0"/>
              </a:defRPr>
            </a:lvl1pPr>
            <a:lvl2pPr marL="742950" indent="-285750" eaLnBrk="0" hangingPunct="0">
              <a:tabLst>
                <a:tab pos="2457450" algn="r"/>
              </a:tabLst>
              <a:defRPr>
                <a:solidFill>
                  <a:schemeClr val="tx1"/>
                </a:solidFill>
                <a:latin typeface="Arial" panose="020B0604020202020204" pitchFamily="34" charset="0"/>
              </a:defRPr>
            </a:lvl2pPr>
            <a:lvl3pPr marL="1143000" indent="-228600" eaLnBrk="0" hangingPunct="0">
              <a:tabLst>
                <a:tab pos="2457450" algn="r"/>
              </a:tabLst>
              <a:defRPr>
                <a:solidFill>
                  <a:schemeClr val="tx1"/>
                </a:solidFill>
                <a:latin typeface="Arial" panose="020B0604020202020204" pitchFamily="34" charset="0"/>
              </a:defRPr>
            </a:lvl3pPr>
            <a:lvl4pPr marL="1600200" indent="-228600" eaLnBrk="0" hangingPunct="0">
              <a:tabLst>
                <a:tab pos="2457450" algn="r"/>
              </a:tabLst>
              <a:defRPr>
                <a:solidFill>
                  <a:schemeClr val="tx1"/>
                </a:solidFill>
                <a:latin typeface="Arial" panose="020B0604020202020204" pitchFamily="34" charset="0"/>
              </a:defRPr>
            </a:lvl4pPr>
            <a:lvl5pPr marL="2057400" indent="-228600" eaLnBrk="0" hangingPunct="0">
              <a:tabLst>
                <a:tab pos="245745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5745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5745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5745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57450" algn="r"/>
              </a:tabLst>
              <a:defRPr>
                <a:solidFill>
                  <a:schemeClr val="tx1"/>
                </a:solidFill>
                <a:latin typeface="Arial" panose="020B0604020202020204" pitchFamily="34" charset="0"/>
              </a:defRPr>
            </a:lvl9pPr>
          </a:lstStyle>
          <a:p>
            <a:pPr eaLnBrk="1" hangingPunct="1">
              <a:lnSpc>
                <a:spcPct val="90000"/>
              </a:lnSpc>
              <a:spcBef>
                <a:spcPct val="25000"/>
              </a:spcBef>
              <a:spcAft>
                <a:spcPct val="25000"/>
              </a:spcAft>
            </a:pPr>
            <a:r>
              <a:rPr lang="tr-TR" altLang="en-US" sz="1600"/>
              <a:t>Akciğer</a:t>
            </a:r>
            <a:r>
              <a:rPr lang="en-US" altLang="en-US" sz="1600"/>
              <a:t> &amp; bron</a:t>
            </a:r>
            <a:r>
              <a:rPr lang="tr-TR" altLang="en-US" sz="1600"/>
              <a:t>ş</a:t>
            </a:r>
            <a:r>
              <a:rPr lang="en-US" altLang="en-US" sz="1600"/>
              <a:t>	</a:t>
            </a:r>
            <a:r>
              <a:rPr lang="tr-TR" altLang="en-US" sz="1600"/>
              <a:t>%</a:t>
            </a:r>
            <a:r>
              <a:rPr lang="en-US" altLang="en-US" sz="1600"/>
              <a:t>31</a:t>
            </a:r>
          </a:p>
          <a:p>
            <a:pPr eaLnBrk="1" hangingPunct="1">
              <a:lnSpc>
                <a:spcPct val="90000"/>
              </a:lnSpc>
              <a:spcBef>
                <a:spcPct val="25000"/>
              </a:spcBef>
              <a:spcAft>
                <a:spcPct val="25000"/>
              </a:spcAft>
            </a:pPr>
            <a:r>
              <a:rPr lang="tr-TR" altLang="en-US" sz="1600"/>
              <a:t>K</a:t>
            </a:r>
            <a:r>
              <a:rPr lang="en-US" altLang="en-US" sz="1600"/>
              <a:t>olon &amp; re</a:t>
            </a:r>
            <a:r>
              <a:rPr lang="tr-TR" altLang="en-US" sz="1600"/>
              <a:t>k</a:t>
            </a:r>
            <a:r>
              <a:rPr lang="en-US" altLang="en-US" sz="1600"/>
              <a:t>tum	</a:t>
            </a:r>
            <a:r>
              <a:rPr lang="tr-TR" altLang="en-US" sz="1600"/>
              <a:t>%</a:t>
            </a:r>
            <a:r>
              <a:rPr lang="en-US" altLang="en-US" sz="1600"/>
              <a:t>10</a:t>
            </a:r>
          </a:p>
          <a:p>
            <a:pPr eaLnBrk="1" hangingPunct="1">
              <a:lnSpc>
                <a:spcPct val="90000"/>
              </a:lnSpc>
              <a:spcBef>
                <a:spcPct val="25000"/>
              </a:spcBef>
              <a:spcAft>
                <a:spcPct val="25000"/>
              </a:spcAft>
            </a:pPr>
            <a:r>
              <a:rPr lang="en-US" altLang="en-US" sz="1600"/>
              <a:t>Prostat	</a:t>
            </a:r>
            <a:r>
              <a:rPr lang="tr-TR" altLang="en-US" sz="1600"/>
              <a:t>%</a:t>
            </a:r>
            <a:r>
              <a:rPr lang="en-US" altLang="en-US" sz="1600"/>
              <a:t>9</a:t>
            </a:r>
          </a:p>
          <a:p>
            <a:pPr eaLnBrk="1" hangingPunct="1">
              <a:lnSpc>
                <a:spcPct val="90000"/>
              </a:lnSpc>
              <a:spcBef>
                <a:spcPct val="25000"/>
              </a:spcBef>
              <a:spcAft>
                <a:spcPct val="25000"/>
              </a:spcAft>
            </a:pPr>
            <a:r>
              <a:rPr lang="en-US" altLang="en-US" sz="1600"/>
              <a:t>Pan</a:t>
            </a:r>
            <a:r>
              <a:rPr lang="tr-TR" altLang="en-US" sz="1600"/>
              <a:t>k</a:t>
            </a:r>
            <a:r>
              <a:rPr lang="en-US" altLang="en-US" sz="1600"/>
              <a:t>reas	</a:t>
            </a:r>
            <a:r>
              <a:rPr lang="tr-TR" altLang="en-US" sz="1600"/>
              <a:t>%</a:t>
            </a:r>
            <a:r>
              <a:rPr lang="en-US" altLang="en-US" sz="1600"/>
              <a:t>6</a:t>
            </a:r>
          </a:p>
          <a:p>
            <a:pPr eaLnBrk="1" hangingPunct="1">
              <a:lnSpc>
                <a:spcPct val="90000"/>
              </a:lnSpc>
              <a:spcBef>
                <a:spcPct val="25000"/>
              </a:spcBef>
              <a:spcAft>
                <a:spcPct val="25000"/>
              </a:spcAft>
            </a:pPr>
            <a:r>
              <a:rPr lang="en-US" altLang="en-US" sz="1600"/>
              <a:t>L</a:t>
            </a:r>
            <a:r>
              <a:rPr lang="tr-TR" altLang="en-US" sz="1600"/>
              <a:t>ösemi</a:t>
            </a:r>
            <a:r>
              <a:rPr lang="en-US" altLang="en-US" sz="1600"/>
              <a:t>	</a:t>
            </a:r>
            <a:r>
              <a:rPr lang="tr-TR" altLang="en-US" sz="1600"/>
              <a:t>%</a:t>
            </a:r>
            <a:r>
              <a:rPr lang="en-US" altLang="en-US" sz="1600"/>
              <a:t>4</a:t>
            </a:r>
            <a:endParaRPr lang="tr-TR" altLang="en-US" sz="1600"/>
          </a:p>
          <a:p>
            <a:pPr eaLnBrk="1" hangingPunct="1">
              <a:lnSpc>
                <a:spcPct val="90000"/>
              </a:lnSpc>
              <a:spcBef>
                <a:spcPct val="25000"/>
              </a:spcBef>
              <a:spcAft>
                <a:spcPct val="25000"/>
              </a:spcAft>
            </a:pPr>
            <a:r>
              <a:rPr lang="tr-TR" altLang="en-US" sz="1600"/>
              <a:t>Karaciğ.&amp;İntrahep.kan. %</a:t>
            </a:r>
            <a:r>
              <a:rPr lang="en-US" altLang="en-US" sz="1600"/>
              <a:t>	</a:t>
            </a:r>
            <a:r>
              <a:rPr lang="tr-TR" altLang="en-US" sz="1600"/>
              <a:t>4</a:t>
            </a:r>
            <a:endParaRPr lang="en-US" altLang="en-US" sz="1600"/>
          </a:p>
          <a:p>
            <a:pPr eaLnBrk="1" hangingPunct="1">
              <a:lnSpc>
                <a:spcPct val="90000"/>
              </a:lnSpc>
              <a:spcBef>
                <a:spcPct val="25000"/>
              </a:spcBef>
              <a:spcAft>
                <a:spcPct val="25000"/>
              </a:spcAft>
            </a:pPr>
            <a:r>
              <a:rPr lang="tr-TR" altLang="en-US" sz="1600"/>
              <a:t>Ösafagus</a:t>
            </a:r>
            <a:r>
              <a:rPr lang="en-US" altLang="en-US" sz="1600"/>
              <a:t>	</a:t>
            </a:r>
            <a:r>
              <a:rPr lang="tr-TR" altLang="en-US" sz="1600"/>
              <a:t>%</a:t>
            </a:r>
            <a:r>
              <a:rPr lang="en-US" altLang="en-US" sz="1600"/>
              <a:t>4	</a:t>
            </a:r>
          </a:p>
          <a:p>
            <a:pPr eaLnBrk="1" hangingPunct="1">
              <a:lnSpc>
                <a:spcPct val="90000"/>
              </a:lnSpc>
              <a:spcBef>
                <a:spcPct val="25000"/>
              </a:spcBef>
              <a:spcAft>
                <a:spcPct val="25000"/>
              </a:spcAft>
            </a:pPr>
            <a:r>
              <a:rPr lang="en-US" altLang="en-US" sz="1600"/>
              <a:t>Non-Hodgkin </a:t>
            </a:r>
            <a:r>
              <a:rPr lang="tr-TR" altLang="en-US" sz="1600"/>
              <a:t>lenfoma</a:t>
            </a:r>
            <a:r>
              <a:rPr lang="en-US" altLang="en-US" sz="1600"/>
              <a:t>   </a:t>
            </a:r>
            <a:r>
              <a:rPr lang="tr-TR" altLang="en-US" sz="1600"/>
              <a:t>%3</a:t>
            </a:r>
            <a:endParaRPr lang="en-US" altLang="en-US" sz="1600"/>
          </a:p>
          <a:p>
            <a:pPr eaLnBrk="1" hangingPunct="1">
              <a:lnSpc>
                <a:spcPct val="90000"/>
              </a:lnSpc>
              <a:spcBef>
                <a:spcPct val="25000"/>
              </a:spcBef>
              <a:spcAft>
                <a:spcPct val="25000"/>
              </a:spcAft>
            </a:pPr>
            <a:r>
              <a:rPr lang="tr-TR" altLang="en-US" sz="1600"/>
              <a:t>Mesane</a:t>
            </a:r>
            <a:r>
              <a:rPr lang="en-US" altLang="en-US" sz="1600"/>
              <a:t>	 </a:t>
            </a:r>
            <a:r>
              <a:rPr lang="tr-TR" altLang="en-US"/>
              <a:t>%3</a:t>
            </a:r>
            <a:endParaRPr lang="en-US" altLang="en-US" sz="1600"/>
          </a:p>
          <a:p>
            <a:pPr eaLnBrk="1" hangingPunct="1">
              <a:lnSpc>
                <a:spcPct val="90000"/>
              </a:lnSpc>
              <a:spcBef>
                <a:spcPct val="25000"/>
              </a:spcBef>
              <a:spcAft>
                <a:spcPct val="25000"/>
              </a:spcAft>
            </a:pPr>
            <a:r>
              <a:rPr lang="tr-TR" altLang="en-US" sz="1600"/>
              <a:t>Börek</a:t>
            </a:r>
            <a:r>
              <a:rPr lang="en-US" altLang="en-US" sz="1600"/>
              <a:t>	 </a:t>
            </a:r>
            <a:r>
              <a:rPr lang="tr-TR" altLang="en-US"/>
              <a:t>%3</a:t>
            </a:r>
            <a:endParaRPr lang="en-US" altLang="en-US" sz="1600"/>
          </a:p>
          <a:p>
            <a:pPr eaLnBrk="1" hangingPunct="1">
              <a:lnSpc>
                <a:spcPct val="90000"/>
              </a:lnSpc>
              <a:spcBef>
                <a:spcPct val="25000"/>
              </a:spcBef>
              <a:spcAft>
                <a:spcPct val="25000"/>
              </a:spcAft>
            </a:pPr>
            <a:r>
              <a:rPr lang="tr-TR" altLang="en-US" sz="1600"/>
              <a:t>Diğer           </a:t>
            </a:r>
            <a:r>
              <a:rPr lang="en-US" altLang="en-US" sz="1600"/>
              <a:t>               </a:t>
            </a:r>
            <a:r>
              <a:rPr lang="tr-TR" altLang="en-US" sz="1600"/>
              <a:t>%</a:t>
            </a:r>
            <a:r>
              <a:rPr lang="en-US" altLang="en-US" sz="1600"/>
              <a:t>23</a:t>
            </a:r>
          </a:p>
          <a:p>
            <a:pPr eaLnBrk="1" hangingPunct="1">
              <a:lnSpc>
                <a:spcPct val="90000"/>
              </a:lnSpc>
              <a:spcBef>
                <a:spcPct val="25000"/>
              </a:spcBef>
              <a:spcAft>
                <a:spcPct val="25000"/>
              </a:spcAft>
            </a:pPr>
            <a:endParaRPr lang="en-US" altLang="en-US" sz="1600"/>
          </a:p>
        </p:txBody>
      </p:sp>
    </p:spTree>
    <p:extLst>
      <p:ext uri="{BB962C8B-B14F-4D97-AF65-F5344CB8AC3E}">
        <p14:creationId xmlns:p14="http://schemas.microsoft.com/office/powerpoint/2010/main" val="262030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1814</Words>
  <Application>Microsoft Macintosh PowerPoint</Application>
  <PresentationFormat>Widescreen</PresentationFormat>
  <Paragraphs>503</Paragraphs>
  <Slides>36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Bookman Old Style</vt:lpstr>
      <vt:lpstr>Calibri</vt:lpstr>
      <vt:lpstr>Calibri Light</vt:lpstr>
      <vt:lpstr>Times New Roman</vt:lpstr>
      <vt:lpstr>Verdana</vt:lpstr>
      <vt:lpstr>Office Theme</vt:lpstr>
      <vt:lpstr>Kolorektal Kanserler</vt:lpstr>
      <vt:lpstr>PowerPoint Presentation</vt:lpstr>
      <vt:lpstr>PowerPoint Presentation</vt:lpstr>
      <vt:lpstr>PowerPoint Presentation</vt:lpstr>
      <vt:lpstr>2006 Yeni Kanser Olguları, ABD</vt:lpstr>
      <vt:lpstr>PowerPoint Presentation</vt:lpstr>
      <vt:lpstr>PowerPoint Presentation</vt:lpstr>
      <vt:lpstr>Aydın / Türkiye</vt:lpstr>
      <vt:lpstr>Kanser Ölümleri, ABD, 2006</vt:lpstr>
      <vt:lpstr>PowerPoint Presentation</vt:lpstr>
      <vt:lpstr>Ulusal Hastalık Yükü Çalışması, 2000, Türkiye</vt:lpstr>
      <vt:lpstr>PowerPoint Presentation</vt:lpstr>
      <vt:lpstr>Kolorektal kanserler, kadınlar</vt:lpstr>
      <vt:lpstr>Kolorektal kanserler, erkekler</vt:lpstr>
      <vt:lpstr>RISK FAKTÖRLERİ</vt:lpstr>
      <vt:lpstr>GENETİK FAKTÖRLER</vt:lpstr>
      <vt:lpstr>RISK FAKTÖRLERİ</vt:lpstr>
      <vt:lpstr>GENETİK FAKTÖRLER</vt:lpstr>
      <vt:lpstr>Familiyal Adenomatoz Polipozis (FAP)</vt:lpstr>
      <vt:lpstr>Familiyal Adenomatoz Polipozis (FAP)</vt:lpstr>
      <vt:lpstr>Herediter Nonpolipozis Kolorektal Kanser (Lynch Sendromu)</vt:lpstr>
      <vt:lpstr>İBH ve Kolorektal Kanser</vt:lpstr>
      <vt:lpstr>İBH’da KRK için Risk Faktörleri</vt:lpstr>
      <vt:lpstr>Çevresel Faktörler</vt:lpstr>
      <vt:lpstr>     ALARM  BULGULARI</vt:lpstr>
      <vt:lpstr>KRK Evreleme - Staging</vt:lpstr>
      <vt:lpstr>TEDAVİ</vt:lpstr>
      <vt:lpstr>Erken Tanı Çok Önemli </vt:lpstr>
      <vt:lpstr>Tarama</vt:lpstr>
      <vt:lpstr>Kolorektal Kanserlerde Tarama</vt:lpstr>
      <vt:lpstr>Kolorektal Kanserlerde Tarama: Gaitada gizli kan </vt:lpstr>
      <vt:lpstr>PowerPoint Presentation</vt:lpstr>
      <vt:lpstr>PowerPoint Presentation</vt:lpstr>
      <vt:lpstr>Kolorektal Kanser Taraması: Diğer Yöntemler</vt:lpstr>
      <vt:lpstr>TÜRKİYE’de Kolon Kanseri Tarama Yöntemleri</vt:lpstr>
      <vt:lpstr>Kolon Kanseri Tarama Sonuçları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Kolorektal Kanserler</dc:title>
  <dc:creator>Microsoft Office User</dc:creator>
  <cp:lastModifiedBy>Microsoft Office User</cp:lastModifiedBy>
  <cp:revision>13</cp:revision>
  <dcterms:created xsi:type="dcterms:W3CDTF">2019-09-05T21:57:57Z</dcterms:created>
  <dcterms:modified xsi:type="dcterms:W3CDTF">2019-10-13T20:48:47Z</dcterms:modified>
</cp:coreProperties>
</file>